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640" r:id="rId2"/>
    <p:sldId id="641" r:id="rId3"/>
    <p:sldId id="773" r:id="rId4"/>
    <p:sldId id="774" r:id="rId5"/>
    <p:sldId id="644" r:id="rId6"/>
    <p:sldId id="733" r:id="rId7"/>
    <p:sldId id="786" r:id="rId8"/>
    <p:sldId id="847" r:id="rId9"/>
    <p:sldId id="710" r:id="rId10"/>
    <p:sldId id="849" r:id="rId11"/>
    <p:sldId id="646" r:id="rId12"/>
    <p:sldId id="765" r:id="rId13"/>
    <p:sldId id="792" r:id="rId14"/>
    <p:sldId id="833" r:id="rId15"/>
    <p:sldId id="850" r:id="rId16"/>
    <p:sldId id="647" r:id="rId17"/>
    <p:sldId id="820" r:id="rId18"/>
    <p:sldId id="842" r:id="rId19"/>
    <p:sldId id="661" r:id="rId20"/>
    <p:sldId id="805" r:id="rId21"/>
    <p:sldId id="826" r:id="rId22"/>
    <p:sldId id="824" r:id="rId23"/>
    <p:sldId id="846" r:id="rId24"/>
    <p:sldId id="848" r:id="rId25"/>
    <p:sldId id="845" r:id="rId26"/>
    <p:sldId id="844" r:id="rId27"/>
    <p:sldId id="721" r:id="rId28"/>
    <p:sldId id="835" r:id="rId29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FF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FF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FF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FF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00FF00"/>
    <a:srgbClr val="000099"/>
    <a:srgbClr val="009900"/>
    <a:srgbClr val="CC3300"/>
    <a:srgbClr val="CC0066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67" autoAdjust="0"/>
    <p:restoredTop sz="84094" autoAdjust="0"/>
  </p:normalViewPr>
  <p:slideViewPr>
    <p:cSldViewPr>
      <p:cViewPr varScale="1">
        <p:scale>
          <a:sx n="63" d="100"/>
          <a:sy n="63" d="100"/>
        </p:scale>
        <p:origin x="174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7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608"/>
    </p:cViewPr>
  </p:sorterViewPr>
  <p:notesViewPr>
    <p:cSldViewPr>
      <p:cViewPr>
        <p:scale>
          <a:sx n="100" d="100"/>
          <a:sy n="100" d="100"/>
        </p:scale>
        <p:origin x="-84" y="-60"/>
      </p:cViewPr>
      <p:guideLst>
        <p:guide orient="horz" pos="2927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t" anchorCtr="0" compatLnSpc="1">
            <a:prstTxWarp prst="textNoShape">
              <a:avLst/>
            </a:prstTxWarp>
          </a:bodyPr>
          <a:lstStyle>
            <a:lvl1pPr algn="l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197" y="0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t" anchorCtr="0" compatLnSpc="1">
            <a:prstTxWarp prst="textNoShape">
              <a:avLst/>
            </a:prstTxWarp>
          </a:bodyPr>
          <a:lstStyle>
            <a:lvl1pPr algn="r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546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b" anchorCtr="0" compatLnSpc="1">
            <a:prstTxWarp prst="textNoShape">
              <a:avLst/>
            </a:prstTxWarp>
          </a:bodyPr>
          <a:lstStyle>
            <a:lvl1pPr algn="l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1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197" y="8830546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b" anchorCtr="0" compatLnSpc="1">
            <a:prstTxWarp prst="textNoShape">
              <a:avLst/>
            </a:prstTxWarp>
          </a:bodyPr>
          <a:lstStyle>
            <a:lvl1pPr algn="r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1740CCA-FC6E-4136-9712-0C8EA5CC83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03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t" anchorCtr="0" compatLnSpc="1">
            <a:prstTxWarp prst="textNoShape">
              <a:avLst/>
            </a:prstTxWarp>
          </a:bodyPr>
          <a:lstStyle>
            <a:lvl1pPr algn="l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197" y="0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t" anchorCtr="0" compatLnSpc="1">
            <a:prstTxWarp prst="textNoShape">
              <a:avLst/>
            </a:prstTxWarp>
          </a:bodyPr>
          <a:lstStyle>
            <a:lvl1pPr algn="r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994" y="4416864"/>
            <a:ext cx="5138413" cy="4181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546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b" anchorCtr="0" compatLnSpc="1">
            <a:prstTxWarp prst="textNoShape">
              <a:avLst/>
            </a:prstTxWarp>
          </a:bodyPr>
          <a:lstStyle>
            <a:lvl1pPr algn="l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197" y="8830546"/>
            <a:ext cx="3037203" cy="46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86" tIns="46894" rIns="93786" bIns="46894" numCol="1" anchor="b" anchorCtr="0" compatLnSpc="1">
            <a:prstTxWarp prst="textNoShape">
              <a:avLst/>
            </a:prstTxWarp>
          </a:bodyPr>
          <a:lstStyle>
            <a:lvl1pPr algn="r" defTabSz="936908"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60AA32D-BC96-48FE-B77F-8CD0087441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85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8225" y="549275"/>
            <a:ext cx="4940300" cy="3705225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403" y="4415273"/>
            <a:ext cx="5141597" cy="4203811"/>
          </a:xfrm>
          <a:noFill/>
          <a:ln/>
        </p:spPr>
        <p:txBody>
          <a:bodyPr lIns="92221" tIns="46110" rIns="92221" bIns="4611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8225" y="549275"/>
            <a:ext cx="4940300" cy="3705225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403" y="4415273"/>
            <a:ext cx="5141597" cy="4203811"/>
          </a:xfrm>
          <a:noFill/>
          <a:ln/>
        </p:spPr>
        <p:txBody>
          <a:bodyPr lIns="92221" tIns="46110" rIns="92221" bIns="4611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998" y="4416864"/>
            <a:ext cx="6464404" cy="4181551"/>
          </a:xfrm>
          <a:noFill/>
          <a:ln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8225" y="549275"/>
            <a:ext cx="4940300" cy="370522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403" y="4415273"/>
            <a:ext cx="5141597" cy="4203811"/>
          </a:xfrm>
          <a:noFill/>
          <a:ln/>
        </p:spPr>
        <p:txBody>
          <a:bodyPr lIns="92221" tIns="46110" rIns="92221" bIns="4611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8225" y="549275"/>
            <a:ext cx="4940300" cy="3705225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403" y="4415273"/>
            <a:ext cx="5141597" cy="4203811"/>
          </a:xfrm>
          <a:noFill/>
          <a:ln/>
        </p:spPr>
        <p:txBody>
          <a:bodyPr lIns="92221" tIns="46110" rIns="92221" bIns="4611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8225" y="549275"/>
            <a:ext cx="4940300" cy="3705225"/>
          </a:xfrm>
          <a:ln/>
        </p:spPr>
      </p:sp>
      <p:sp>
        <p:nvSpPr>
          <p:cNvPr id="35843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934403" y="4415273"/>
            <a:ext cx="5141597" cy="4203811"/>
          </a:xfrm>
          <a:noFill/>
          <a:ln/>
        </p:spPr>
        <p:txBody>
          <a:bodyPr lIns="92221" tIns="46110" rIns="92221" bIns="46110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5" name="Picture 9" descr="SUB1A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76200"/>
            <a:ext cx="121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CSPLOGO"/>
          <p:cNvPicPr>
            <a:picLocks noChangeAspect="1" noChangeArrowheads="1"/>
          </p:cNvPicPr>
          <p:nvPr/>
        </p:nvPicPr>
        <p:blipFill>
          <a:blip r:embed="rId3" cstate="print"/>
          <a:srcRect l="15877" r="15326"/>
          <a:stretch>
            <a:fillRect/>
          </a:stretch>
        </p:blipFill>
        <p:spPr bwMode="auto">
          <a:xfrm>
            <a:off x="152400" y="122238"/>
            <a:ext cx="990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5943600" cy="1143000"/>
          </a:xfrm>
          <a:noFill/>
        </p:spPr>
        <p:txBody>
          <a:bodyPr/>
          <a:lstStyle>
            <a:lvl1pPr>
              <a:defRPr sz="28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600200"/>
            <a:ext cx="6400800" cy="4038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rgbClr val="CCEC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b="0">
                <a:solidFill>
                  <a:srgbClr val="CCEC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EC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FFA0C12-4026-4BB9-8CE7-4E683E5DC4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655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28600"/>
            <a:ext cx="65532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36525" y="6289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594360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030" name="Picture 17" descr="compacflt_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96200" y="228600"/>
            <a:ext cx="121920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9" descr="cusffc-2x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8600" y="228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defRPr kumimoji="1" sz="24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" indent="-63500">
              <a:lnSpc>
                <a:spcPct val="90000"/>
              </a:lnSpc>
            </a:pPr>
            <a:endParaRPr lang="en-US" b="1" dirty="0"/>
          </a:p>
          <a:p>
            <a:pPr marL="63500" indent="-63500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This file contains the PowerPoint presentation for the </a:t>
            </a:r>
            <a:r>
              <a:rPr lang="en-US" b="1" u="sng" dirty="0">
                <a:solidFill>
                  <a:srgbClr val="FF0000"/>
                </a:solidFill>
                <a:cs typeface="Tahoma" pitchFamily="34" charset="0"/>
              </a:rPr>
              <a:t>significant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 changes to the JFMM.  It has been designed to work with a Word document file that provides the specific changes.  The pages of this file correspond to the Word document file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included on this CD-ROM </a:t>
            </a:r>
            <a:r>
              <a:rPr lang="en-US" dirty="0">
                <a:solidFill>
                  <a:srgbClr val="0000FF"/>
                </a:solidFill>
                <a:cs typeface="Tahoma" pitchFamily="34" charset="0"/>
              </a:rPr>
              <a:t>(JFMM Training Notes.docx)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. </a:t>
            </a:r>
          </a:p>
          <a:p>
            <a:pPr marL="63500" indent="-63500">
              <a:lnSpc>
                <a:spcPct val="90000"/>
              </a:lnSpc>
            </a:pPr>
            <a:endParaRPr lang="en-US" dirty="0">
              <a:cs typeface="Arial" charset="0"/>
            </a:endParaRPr>
          </a:p>
          <a:p>
            <a:pPr marL="63500" indent="-63500">
              <a:lnSpc>
                <a:spcPct val="90000"/>
              </a:lnSpc>
            </a:pPr>
            <a:r>
              <a:rPr lang="en-US" b="1" dirty="0">
                <a:solidFill>
                  <a:srgbClr val="0000FF"/>
                </a:solidFill>
                <a:cs typeface="Arial" charset="0"/>
              </a:rPr>
              <a:t>	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6858000" cy="1052513"/>
          </a:xfrm>
          <a:noFill/>
        </p:spPr>
        <p:txBody>
          <a:bodyPr lIns="91432" tIns="45716" rIns="91432" bIns="45716" anchor="t"/>
          <a:lstStyle/>
          <a:p>
            <a:r>
              <a:rPr kumimoji="0" lang="en-US" dirty="0">
                <a:solidFill>
                  <a:srgbClr val="FF0000"/>
                </a:solidFill>
                <a:effectLst/>
              </a:rPr>
              <a:t>NOTE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28972" y="685800"/>
            <a:ext cx="5867400" cy="609600"/>
          </a:xfrm>
        </p:spPr>
        <p:txBody>
          <a:bodyPr/>
          <a:lstStyle/>
          <a:p>
            <a:pPr>
              <a:spcBef>
                <a:spcPts val="600"/>
              </a:spcBef>
            </a:pPr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r>
              <a:rPr lang="en-US" dirty="0">
                <a:effectLst/>
              </a:rPr>
              <a:t>Strike Force Intermediate Maintenance Facility</a:t>
            </a:r>
            <a:endParaRPr lang="en-US" b="0" dirty="0">
              <a:solidFill>
                <a:srgbClr val="FF0000"/>
              </a:solidFill>
              <a:effectLst/>
            </a:endParaRPr>
          </a:p>
        </p:txBody>
      </p:sp>
      <p:sp>
        <p:nvSpPr>
          <p:cNvPr id="1011716" name="Text Box 4"/>
          <p:cNvSpPr txBox="1">
            <a:spLocks noChangeArrowheads="1"/>
          </p:cNvSpPr>
          <p:nvPr/>
        </p:nvSpPr>
        <p:spPr bwMode="auto">
          <a:xfrm>
            <a:off x="0" y="6096000"/>
            <a:ext cx="8915400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117475" indent="-112713" algn="l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r>
              <a:rPr lang="en-US" sz="1400" b="1" dirty="0">
                <a:solidFill>
                  <a:schemeClr val="tx1"/>
                </a:solidFill>
                <a:latin typeface="+mn-lt"/>
              </a:rPr>
              <a:t>  </a:t>
            </a:r>
            <a:r>
              <a:rPr lang="en-US" sz="1400" b="1" dirty="0">
                <a:solidFill>
                  <a:schemeClr val="tx1"/>
                </a:solidFill>
                <a:latin typeface="+mn-lt"/>
                <a:cs typeface="Arial"/>
              </a:rPr>
              <a:t>Volume III, Chapter 6;</a:t>
            </a:r>
            <a:endParaRPr lang="en-US" sz="1400" b="1" dirty="0">
              <a:solidFill>
                <a:schemeClr val="tx1"/>
              </a:solidFill>
              <a:latin typeface="+mn-lt"/>
            </a:endParaRPr>
          </a:p>
          <a:p>
            <a:pPr marL="4763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endParaRPr lang="en-US" sz="1400" b="1" dirty="0">
              <a:solidFill>
                <a:schemeClr val="tx1"/>
              </a:solidFill>
              <a:latin typeface="+mn-lt"/>
            </a:endParaRPr>
          </a:p>
          <a:p>
            <a:pPr marL="400050" marR="0" indent="0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endParaRPr lang="en-US" sz="14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38372" y="2362200"/>
            <a:ext cx="78486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/>
              <a:t>Added a new chapter to identify and describe the Strike Force Intermediate Maintenance Facility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3200400"/>
            <a:ext cx="693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/>
            <a:r>
              <a:rPr lang="en-US" sz="1800" dirty="0">
                <a:solidFill>
                  <a:schemeClr val="tx1"/>
                </a:solidFill>
              </a:rPr>
              <a:t>Review the new chapter in its entirety.</a:t>
            </a:r>
          </a:p>
        </p:txBody>
      </p:sp>
    </p:spTree>
    <p:extLst>
      <p:ext uri="{BB962C8B-B14F-4D97-AF65-F5344CB8AC3E}">
        <p14:creationId xmlns:p14="http://schemas.microsoft.com/office/powerpoint/2010/main" val="318547744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1716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03225"/>
            <a:ext cx="4495800" cy="533400"/>
          </a:xfrm>
        </p:spPr>
        <p:txBody>
          <a:bodyPr lIns="91432" tIns="45716" rIns="91432" bIns="45716" anchor="t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JFMM Volume IV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806915" name="Picture 3"/>
          <p:cNvPicPr>
            <a:picLocks noChangeAspect="1" noChangeArrowheads="1"/>
          </p:cNvPicPr>
          <p:nvPr/>
        </p:nvPicPr>
        <p:blipFill>
          <a:blip r:embed="rId3" cstate="print"/>
          <a:srcRect b="10959"/>
          <a:stretch>
            <a:fillRect/>
          </a:stretch>
        </p:blipFill>
        <p:spPr bwMode="auto">
          <a:xfrm>
            <a:off x="2057400" y="1066800"/>
            <a:ext cx="477678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6917" name="Text Box 5"/>
          <p:cNvSpPr txBox="1">
            <a:spLocks noChangeArrowheads="1"/>
          </p:cNvSpPr>
          <p:nvPr/>
        </p:nvSpPr>
        <p:spPr bwMode="auto">
          <a:xfrm>
            <a:off x="381000" y="5883275"/>
            <a:ext cx="8305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TESTS AND INSPECTIONS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69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069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06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06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06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069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06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06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06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069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06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06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4" grpId="0" animBg="1"/>
      <p:bldP spid="8069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3699" y="405636"/>
            <a:ext cx="5486400" cy="585087"/>
          </a:xfrm>
        </p:spPr>
        <p:txBody>
          <a:bodyPr/>
          <a:lstStyle/>
          <a:p>
            <a:r>
              <a:rPr lang="en-US" dirty="0">
                <a:effectLst/>
                <a:latin typeface="+mn-lt"/>
              </a:rPr>
              <a:t>Work Authorization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9199" y="6096000"/>
            <a:ext cx="89154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IV, Chapter 10, paragraph 10.4.e; Volume IV, Chapter 10, paragraph 10.4.1.2;</a:t>
            </a:r>
          </a:p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IV, Chapter 10, Appendix A</a:t>
            </a:r>
            <a:r>
              <a:rPr lang="en-US" sz="1400" b="1" baseline="-25000" dirty="0">
                <a:solidFill>
                  <a:schemeClr val="tx1"/>
                </a:solidFill>
                <a:latin typeface="+mn-lt"/>
              </a:rPr>
              <a:t>2 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;</a:t>
            </a:r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78725" y="1690638"/>
            <a:ext cx="79248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+mn-lt"/>
                <a:cs typeface="Tahoma" pitchFamily="34" charset="0"/>
              </a:rPr>
              <a:t> Work Authorization Systems</a:t>
            </a:r>
            <a:endParaRPr lang="en-US" sz="2000" b="1" dirty="0">
              <a:latin typeface="+mn-lt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740016" y="2135530"/>
            <a:ext cx="7005501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Permitting use of electronic WAFs for Surface Force Ships.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81776" y="2723860"/>
            <a:ext cx="79248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+mj-lt"/>
                <a:cs typeface="Tahoma" pitchFamily="34" charset="0"/>
              </a:rPr>
              <a:t> </a:t>
            </a:r>
            <a:r>
              <a:rPr lang="en-US" sz="2000" b="1" dirty="0">
                <a:latin typeface="+mj-lt"/>
              </a:rPr>
              <a:t>Work Authorization Log or Index</a:t>
            </a:r>
            <a:endParaRPr lang="en-US" sz="2000" dirty="0">
              <a:latin typeface="+mj-lt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40016" y="3201029"/>
            <a:ext cx="6271804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Permitting the use of a WAF Index in lieu of a WAF log for Surface Force Ships.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716825" y="4538266"/>
            <a:ext cx="784860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WAF Index for Surface Force Ships use.</a:t>
            </a:r>
            <a:endParaRPr lang="en-US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48646" y="4029555"/>
            <a:ext cx="79248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+mn-lt"/>
                <a:cs typeface="Tahoma" pitchFamily="34" charset="0"/>
              </a:rPr>
              <a:t> New WAF Index</a:t>
            </a:r>
            <a:endParaRPr lang="en-US" sz="2000" b="1" dirty="0">
              <a:latin typeface="+mn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" y="6023445"/>
            <a:ext cx="8763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IV, Chapter 18;</a:t>
            </a:r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77239" y="1981200"/>
            <a:ext cx="7772400" cy="327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kern="0" dirty="0">
                <a:solidFill>
                  <a:srgbClr val="FF0000"/>
                </a:solidFill>
              </a:rPr>
              <a:t>Previously Titled “Salvage Inspection”.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2522877"/>
            <a:ext cx="7749539" cy="906123"/>
          </a:xfrm>
        </p:spPr>
        <p:txBody>
          <a:bodyPr>
            <a:noAutofit/>
          </a:bodyPr>
          <a:lstStyle/>
          <a:p>
            <a:pPr marL="0" indent="0"/>
            <a:r>
              <a:rPr lang="en-US" sz="2000" dirty="0">
                <a:solidFill>
                  <a:schemeClr val="tx1"/>
                </a:solidFill>
              </a:rPr>
              <a:t>Renamed and modified the entire chapter to include current DISSUB requirements.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5339" y="4257803"/>
            <a:ext cx="784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76400" y="381000"/>
            <a:ext cx="6096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Distressed Submarine And Salvage Inspection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223420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15849"/>
            <a:ext cx="5791200" cy="1343737"/>
          </a:xfrm>
        </p:spPr>
        <p:txBody>
          <a:bodyPr/>
          <a:lstStyle/>
          <a:p>
            <a:r>
              <a:rPr lang="en-US" dirty="0">
                <a:effectLst/>
              </a:rPr>
              <a:t>Board of Inspection and Survey Inspections Policy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39" y="6254261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IV, Chapter 26;</a:t>
            </a:r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815339" y="2073138"/>
            <a:ext cx="7772400" cy="327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Complete Chapter Rewrite.  </a:t>
            </a:r>
            <a:endParaRPr lang="en-US" sz="2000" b="1" kern="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80135" y="2504045"/>
            <a:ext cx="7873365" cy="809300"/>
          </a:xfrm>
        </p:spPr>
        <p:txBody>
          <a:bodyPr>
            <a:noAutofit/>
          </a:bodyPr>
          <a:lstStyle/>
          <a:p>
            <a:pPr marL="0" indent="0"/>
            <a:r>
              <a:rPr lang="en-US" sz="2000" dirty="0">
                <a:solidFill>
                  <a:schemeClr val="tx1"/>
                </a:solidFill>
              </a:rPr>
              <a:t>Review the entire chapter in it’s entirety.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5339" y="4257803"/>
            <a:ext cx="784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483625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43760"/>
            <a:ext cx="4876800" cy="767174"/>
          </a:xfrm>
        </p:spPr>
        <p:txBody>
          <a:bodyPr/>
          <a:lstStyle/>
          <a:p>
            <a:r>
              <a:rPr lang="en-US" dirty="0">
                <a:effectLst/>
              </a:rPr>
              <a:t>Reboiler Inspection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39" y="6254261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IV, Chapter 27;</a:t>
            </a:r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815339" y="2073138"/>
            <a:ext cx="7772400" cy="327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Complete Chapter Rewrite.  </a:t>
            </a:r>
            <a:endParaRPr lang="en-US" sz="2000" b="1" kern="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80135" y="2504045"/>
            <a:ext cx="7873365" cy="809300"/>
          </a:xfrm>
        </p:spPr>
        <p:txBody>
          <a:bodyPr>
            <a:noAutofit/>
          </a:bodyPr>
          <a:lstStyle/>
          <a:p>
            <a:pPr marL="0" indent="0"/>
            <a:r>
              <a:rPr lang="en-US" sz="2000" dirty="0">
                <a:solidFill>
                  <a:schemeClr val="tx1"/>
                </a:solidFill>
              </a:rPr>
              <a:t>Review the entire chapter in it’s entirety.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5339" y="4257803"/>
            <a:ext cx="784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157855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4700588" cy="533400"/>
          </a:xfrm>
        </p:spPr>
        <p:txBody>
          <a:bodyPr lIns="91432" tIns="45716" rIns="91432" bIns="45716" anchor="t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JFMM Volume V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808963" name="Picture 3"/>
          <p:cNvPicPr>
            <a:picLocks noChangeAspect="1" noChangeArrowheads="1"/>
          </p:cNvPicPr>
          <p:nvPr/>
        </p:nvPicPr>
        <p:blipFill>
          <a:blip r:embed="rId3" cstate="print"/>
          <a:srcRect b="12329"/>
          <a:stretch>
            <a:fillRect/>
          </a:stretch>
        </p:blipFill>
        <p:spPr bwMode="auto">
          <a:xfrm>
            <a:off x="2057400" y="838201"/>
            <a:ext cx="4776788" cy="494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381000" y="5867400"/>
            <a:ext cx="8305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QUALITY MAINTENANCE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8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089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08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08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08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08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08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08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08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2" grpId="0" animBg="1"/>
      <p:bldP spid="8089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4876800" cy="1143000"/>
          </a:xfrm>
        </p:spPr>
        <p:txBody>
          <a:bodyPr/>
          <a:lstStyle/>
          <a:p>
            <a:r>
              <a:rPr lang="en-US" dirty="0">
                <a:effectLst/>
              </a:rPr>
              <a:t>Organizational Responsibilities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5928" y="5978434"/>
            <a:ext cx="85992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V, Part I, Chapter 1, Appendix A;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29342" y="2895600"/>
            <a:ext cx="7772400" cy="327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kern="0" dirty="0">
                <a:solidFill>
                  <a:srgbClr val="FF0000"/>
                </a:solidFill>
              </a:rPr>
              <a:t>Ship’s QAO Responsibilities (Submarines Only)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77239" y="3402610"/>
            <a:ext cx="7985761" cy="864590"/>
          </a:xfrm>
        </p:spPr>
        <p:txBody>
          <a:bodyPr>
            <a:noAutofit/>
          </a:bodyPr>
          <a:lstStyle/>
          <a:p>
            <a:pPr marL="0" indent="0"/>
            <a:r>
              <a:rPr lang="en-US" sz="2000" dirty="0">
                <a:solidFill>
                  <a:schemeClr val="tx1"/>
                </a:solidFill>
              </a:rPr>
              <a:t>Added two new responsibilities for the ships QAO during the “Other Review” period.</a:t>
            </a:r>
          </a:p>
          <a:p>
            <a:pPr marL="0" indent="0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63390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4876800" cy="1143000"/>
          </a:xfrm>
        </p:spPr>
        <p:txBody>
          <a:bodyPr/>
          <a:lstStyle/>
          <a:p>
            <a:r>
              <a:rPr lang="en-US" dirty="0">
                <a:effectLst/>
              </a:rPr>
              <a:t>Departure from Specifications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5928" y="5978434"/>
            <a:ext cx="85992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</a:rPr>
              <a:t>Volume V, Part I, Chapter 8, paragraph 8.2.5; Volume V, Part I, Chapter 8, paragraph 8.2.6.j; Volume V, Part III, Chapter 8, paragraph 8.2.b;</a:t>
            </a:r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38200" y="1752600"/>
            <a:ext cx="7772400" cy="288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Major Departures</a:t>
            </a:r>
            <a:endParaRPr lang="en-US" sz="2000" b="1" kern="0" dirty="0">
              <a:solidFill>
                <a:srgbClr val="FF0000"/>
              </a:solidFill>
            </a:endParaRPr>
          </a:p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04876" y="2191205"/>
            <a:ext cx="784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Added two sub-paragraphs requiring a Major DFS concerning diesel engines.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838200" y="3101900"/>
            <a:ext cx="7772400" cy="44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Minor Departures (Submarines Only)</a:t>
            </a:r>
            <a:endParaRPr lang="en-US" sz="1400" b="1" kern="0" dirty="0">
              <a:solidFill>
                <a:srgbClr val="FF0000"/>
              </a:solidFill>
            </a:endParaRPr>
          </a:p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982" y="3526841"/>
            <a:ext cx="784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Added a new sub-paragraph for submarine escape component deficiencies requiring a Minor DFS if not corrected.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842818" y="4554097"/>
            <a:ext cx="7772400" cy="44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Major Departures – Scope of Certification</a:t>
            </a:r>
            <a:endParaRPr lang="en-US" sz="1400" b="1" kern="0" dirty="0">
              <a:solidFill>
                <a:srgbClr val="FF0000"/>
              </a:solidFill>
            </a:endParaRPr>
          </a:p>
          <a:p>
            <a:pPr marL="0" indent="0"/>
            <a:r>
              <a:rPr lang="en-US" sz="2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3600" y="4979038"/>
            <a:ext cx="784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Added phrasing for Major DFS if deficiency is not corrected prior to a planned underway period.</a:t>
            </a:r>
          </a:p>
        </p:txBody>
      </p:sp>
    </p:spTree>
    <p:extLst>
      <p:ext uri="{BB962C8B-B14F-4D97-AF65-F5344CB8AC3E}">
        <p14:creationId xmlns:p14="http://schemas.microsoft.com/office/powerpoint/2010/main" val="88538060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JFMM VOLUME VI</a:t>
            </a:r>
          </a:p>
        </p:txBody>
      </p:sp>
      <p:pic>
        <p:nvPicPr>
          <p:cNvPr id="847875" name="Picture 3"/>
          <p:cNvPicPr>
            <a:picLocks noChangeAspect="1" noChangeArrowheads="1"/>
          </p:cNvPicPr>
          <p:nvPr/>
        </p:nvPicPr>
        <p:blipFill>
          <a:blip r:embed="rId2" cstate="print"/>
          <a:srcRect b="10959"/>
          <a:stretch>
            <a:fillRect/>
          </a:stretch>
        </p:blipFill>
        <p:spPr bwMode="auto">
          <a:xfrm>
            <a:off x="2209800" y="1143000"/>
            <a:ext cx="44831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1295400" y="6096000"/>
            <a:ext cx="66294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  <a:latin typeface="Tahoma" pitchFamily="34" charset="0"/>
              </a:rPr>
              <a:t>MAINTENANCE PROGRAMS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78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47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47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47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47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47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4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4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478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478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47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47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7874" grpId="0" animBg="1"/>
      <p:bldP spid="8478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Text Box 2"/>
          <p:cNvSpPr txBox="1">
            <a:spLocks noChangeArrowheads="1"/>
          </p:cNvSpPr>
          <p:nvPr/>
        </p:nvSpPr>
        <p:spPr bwMode="auto">
          <a:xfrm>
            <a:off x="1431925" y="5067300"/>
            <a:ext cx="6523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</a:rPr>
              <a:t>COMUSFLTFORCOMINST 4790.3</a:t>
            </a:r>
          </a:p>
        </p:txBody>
      </p:sp>
      <p:pic>
        <p:nvPicPr>
          <p:cNvPr id="796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66688"/>
            <a:ext cx="4638675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6677" name="Text Box 5"/>
          <p:cNvSpPr txBox="1">
            <a:spLocks noChangeArrowheads="1"/>
          </p:cNvSpPr>
          <p:nvPr/>
        </p:nvSpPr>
        <p:spPr bwMode="auto">
          <a:xfrm>
            <a:off x="2362200" y="5715000"/>
            <a:ext cx="441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</a:rPr>
              <a:t>Rev D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</a:rPr>
              <a:t>Change </a:t>
            </a:r>
            <a:r>
              <a:rPr lang="en-US" sz="3200" b="1" dirty="0">
                <a:latin typeface="Times New Roman" pitchFamily="18" charset="0"/>
              </a:rPr>
              <a:t>3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9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9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9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9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9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79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6674" grpId="0"/>
      <p:bldP spid="796677" grpId="0" build="allAtOnce"/>
      <p:bldP spid="796677" grpId="1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6633"/>
            <a:ext cx="6096000" cy="988768"/>
          </a:xfrm>
        </p:spPr>
        <p:txBody>
          <a:bodyPr/>
          <a:lstStyle/>
          <a:p>
            <a:r>
              <a:rPr lang="en-US" dirty="0">
                <a:effectLst/>
              </a:rPr>
              <a:t>Fleet Technical Assistance</a:t>
            </a:r>
            <a:endParaRPr lang="en-US" dirty="0">
              <a:latin typeface="+mn-lt"/>
            </a:endParaRPr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032641" y="2602296"/>
            <a:ext cx="68352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FTA Policy – Requesting Assistance</a:t>
            </a: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019503" y="3124200"/>
            <a:ext cx="7239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Modified the manner in which Fleet Technical Assistance is requested to reflect the current process.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0" y="612775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n-lt"/>
                <a:cs typeface="Tahoma" pitchFamily="34" charset="0"/>
              </a:rPr>
              <a:t>Volume VI, Chapter 2, paragraph 2.4.1; </a:t>
            </a: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1511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06556"/>
            <a:ext cx="6019800" cy="875667"/>
          </a:xfrm>
        </p:spPr>
        <p:txBody>
          <a:bodyPr/>
          <a:lstStyle/>
          <a:p>
            <a:r>
              <a:rPr lang="en-US" sz="2800" dirty="0">
                <a:effectLst/>
              </a:rPr>
              <a:t>Submarine Modernization</a:t>
            </a:r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147951" y="2184291"/>
            <a:ext cx="42825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Ship Alterations Coordinator</a:t>
            </a: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219200" y="2506168"/>
            <a:ext cx="7239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Modified the process for reactor plant modifications completed by Ships Force.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76200" y="6127750"/>
            <a:ext cx="8839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3, paragraph 3.2.3.f; Volume VI, Chapter 3, paragraph 3.3.3; </a:t>
            </a:r>
          </a:p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3, paragraph 3.5; </a:t>
            </a:r>
          </a:p>
        </p:txBody>
      </p:sp>
      <p:sp>
        <p:nvSpPr>
          <p:cNvPr id="7" name="Text Box 4109"/>
          <p:cNvSpPr txBox="1">
            <a:spLocks noChangeArrowheads="1"/>
          </p:cNvSpPr>
          <p:nvPr/>
        </p:nvSpPr>
        <p:spPr bwMode="auto">
          <a:xfrm>
            <a:off x="1112782" y="3463491"/>
            <a:ext cx="42825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 TYCOM Alteration Kit</a:t>
            </a:r>
          </a:p>
        </p:txBody>
      </p:sp>
      <p:sp>
        <p:nvSpPr>
          <p:cNvPr id="8" name="Text Box 4103"/>
          <p:cNvSpPr txBox="1">
            <a:spLocks noChangeArrowheads="1"/>
          </p:cNvSpPr>
          <p:nvPr/>
        </p:nvSpPr>
        <p:spPr bwMode="auto">
          <a:xfrm>
            <a:off x="1235765" y="3791578"/>
            <a:ext cx="7239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Modified the manner in which TYCOM Alteration Kit Program to reflect the current process.</a:t>
            </a:r>
          </a:p>
        </p:txBody>
      </p:sp>
      <p:sp>
        <p:nvSpPr>
          <p:cNvPr id="9" name="Text Box 4109"/>
          <p:cNvSpPr txBox="1">
            <a:spLocks noChangeArrowheads="1"/>
          </p:cNvSpPr>
          <p:nvPr/>
        </p:nvSpPr>
        <p:spPr bwMode="auto">
          <a:xfrm>
            <a:off x="1147951" y="4876933"/>
            <a:ext cx="749781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117475" indent="-117475" algn="l"/>
            <a:r>
              <a:rPr lang="en-US" sz="2000" b="1" dirty="0">
                <a:latin typeface="+mn-lt"/>
              </a:rPr>
              <a:t> Liaison Action Request</a:t>
            </a:r>
          </a:p>
        </p:txBody>
      </p:sp>
      <p:sp>
        <p:nvSpPr>
          <p:cNvPr id="10" name="Text Box 4103"/>
          <p:cNvSpPr txBox="1">
            <a:spLocks noChangeArrowheads="1"/>
          </p:cNvSpPr>
          <p:nvPr/>
        </p:nvSpPr>
        <p:spPr bwMode="auto">
          <a:xfrm>
            <a:off x="1242191" y="5221306"/>
            <a:ext cx="7239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Updated the paragraph to emphasize an LAR is the preferred method when a technical problem occurs.</a:t>
            </a:r>
          </a:p>
        </p:txBody>
      </p:sp>
    </p:spTree>
    <p:extLst>
      <p:ext uri="{BB962C8B-B14F-4D97-AF65-F5344CB8AC3E}">
        <p14:creationId xmlns:p14="http://schemas.microsoft.com/office/powerpoint/2010/main" val="2639956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5638800" cy="1143000"/>
          </a:xfrm>
        </p:spPr>
        <p:txBody>
          <a:bodyPr/>
          <a:lstStyle/>
          <a:p>
            <a:r>
              <a:rPr lang="en-US" dirty="0">
                <a:effectLst/>
              </a:rPr>
              <a:t>Motor Gas Handling 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&amp; Storage</a:t>
            </a:r>
            <a:endParaRPr lang="en-US" sz="1800" dirty="0"/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335478" y="1981200"/>
            <a:ext cx="4760521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Complete Chapter Rewrite</a:t>
            </a:r>
          </a:p>
          <a:p>
            <a:pPr algn="l"/>
            <a:endParaRPr lang="en-US" sz="2000" b="1" dirty="0">
              <a:latin typeface="+mn-lt"/>
            </a:endParaRP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447800" y="2438400"/>
            <a:ext cx="712667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Review the chapter in its entirety.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0" y="612775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10; </a:t>
            </a:r>
          </a:p>
          <a:p>
            <a:pPr algn="l"/>
            <a:endParaRPr lang="en-US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7536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5638800" cy="609600"/>
          </a:xfrm>
        </p:spPr>
        <p:txBody>
          <a:bodyPr/>
          <a:lstStyle/>
          <a:p>
            <a:r>
              <a:rPr lang="en-US" dirty="0">
                <a:effectLst/>
              </a:rPr>
              <a:t>3-M Requirements</a:t>
            </a:r>
            <a:endParaRPr lang="en-US" sz="1800" dirty="0"/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335478" y="1981200"/>
            <a:ext cx="7046522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19-3 NAVIFOR Significant Chapter Rewrite</a:t>
            </a:r>
          </a:p>
          <a:p>
            <a:pPr algn="l"/>
            <a:endParaRPr lang="en-US" sz="2000" b="1" dirty="0">
              <a:latin typeface="+mn-lt"/>
            </a:endParaRP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447799" y="2462222"/>
            <a:ext cx="712667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Review the chapter in its entirety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0" y="612775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19-3; Volume VI, Chapter 19-6;  </a:t>
            </a:r>
          </a:p>
          <a:p>
            <a:pPr algn="l"/>
            <a:endParaRPr lang="en-US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 Box 4103"/>
          <p:cNvSpPr txBox="1">
            <a:spLocks noChangeArrowheads="1"/>
          </p:cNvSpPr>
          <p:nvPr/>
        </p:nvSpPr>
        <p:spPr bwMode="auto">
          <a:xfrm>
            <a:off x="1447800" y="4110940"/>
            <a:ext cx="712667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Review the chapter in its entirety</a:t>
            </a:r>
          </a:p>
        </p:txBody>
      </p:sp>
      <p:sp>
        <p:nvSpPr>
          <p:cNvPr id="10" name="Text Box 4109"/>
          <p:cNvSpPr txBox="1">
            <a:spLocks noChangeArrowheads="1"/>
          </p:cNvSpPr>
          <p:nvPr/>
        </p:nvSpPr>
        <p:spPr bwMode="auto">
          <a:xfrm>
            <a:off x="1346364" y="3597900"/>
            <a:ext cx="7046522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19-6 Naval Surface Force Complete Chapter Rewrite</a:t>
            </a:r>
          </a:p>
          <a:p>
            <a:pPr algn="l"/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63903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600200"/>
            <a:ext cx="5638800" cy="609600"/>
          </a:xfrm>
        </p:spPr>
        <p:txBody>
          <a:bodyPr/>
          <a:lstStyle/>
          <a:p>
            <a:r>
              <a:rPr lang="en-US" cap="all" dirty="0">
                <a:effectLst/>
              </a:rPr>
              <a:t>Maintenance Data System Afloat And Ashore </a:t>
            </a:r>
            <a:br>
              <a:rPr lang="en-US" cap="all" dirty="0">
                <a:effectLst/>
              </a:rPr>
            </a:br>
            <a:r>
              <a:rPr lang="en-US" cap="all" dirty="0">
                <a:effectLst/>
              </a:rPr>
              <a:t>General Requirements</a:t>
            </a:r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295400" y="2392481"/>
            <a:ext cx="4760521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Extensive Chapter Update</a:t>
            </a:r>
          </a:p>
          <a:p>
            <a:pPr algn="l"/>
            <a:endParaRPr lang="en-US" sz="2000" b="1" dirty="0">
              <a:latin typeface="+mn-lt"/>
            </a:endParaRP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447800" y="3323381"/>
            <a:ext cx="712667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Modified the entire chapter to align with current MMAIS.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Review the chapter for complete changes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0" y="612775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19-7; </a:t>
            </a:r>
          </a:p>
          <a:p>
            <a:pPr algn="l"/>
            <a:endParaRPr lang="en-US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2608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5638800" cy="914400"/>
          </a:xfrm>
        </p:spPr>
        <p:txBody>
          <a:bodyPr/>
          <a:lstStyle/>
          <a:p>
            <a:r>
              <a:rPr lang="en-US" dirty="0">
                <a:effectLst/>
              </a:rPr>
              <a:t>Periodic Maintenance Requirement Program</a:t>
            </a:r>
            <a:endParaRPr lang="en-US" sz="1800" dirty="0"/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335478" y="1981200"/>
            <a:ext cx="4760521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Calculating LMA Date</a:t>
            </a: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447800" y="2438400"/>
            <a:ext cx="712667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Updated the manner of calculating the Last Maintenance Action date to reflect current process.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0" y="612775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24, paragraph 24.2.4; </a:t>
            </a:r>
          </a:p>
          <a:p>
            <a:pPr algn="l"/>
            <a:endParaRPr lang="en-US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058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5638800" cy="1066800"/>
          </a:xfrm>
        </p:spPr>
        <p:txBody>
          <a:bodyPr/>
          <a:lstStyle/>
          <a:p>
            <a:r>
              <a:rPr lang="en-US" dirty="0">
                <a:effectLst/>
              </a:rPr>
              <a:t>Unrestricted Operations</a:t>
            </a:r>
            <a:endParaRPr lang="en-US" sz="1800" dirty="0"/>
          </a:p>
        </p:txBody>
      </p:sp>
      <p:sp>
        <p:nvSpPr>
          <p:cNvPr id="3" name="Text Box 4109"/>
          <p:cNvSpPr txBox="1">
            <a:spLocks noChangeArrowheads="1"/>
          </p:cNvSpPr>
          <p:nvPr/>
        </p:nvSpPr>
        <p:spPr bwMode="auto">
          <a:xfrm>
            <a:off x="1335478" y="1981200"/>
            <a:ext cx="4760521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CC3300"/>
                </a:solidFill>
                <a:latin typeface="+mn-lt"/>
              </a:rPr>
              <a:t> </a:t>
            </a:r>
            <a:r>
              <a:rPr lang="en-US" sz="2000" b="1" dirty="0"/>
              <a:t>Calculating LMA Date</a:t>
            </a:r>
          </a:p>
          <a:p>
            <a:pPr algn="l"/>
            <a:endParaRPr lang="en-US" sz="2000" b="1" dirty="0">
              <a:latin typeface="+mn-lt"/>
            </a:endParaRPr>
          </a:p>
        </p:txBody>
      </p:sp>
      <p:sp>
        <p:nvSpPr>
          <p:cNvPr id="4" name="Text Box 4103"/>
          <p:cNvSpPr txBox="1">
            <a:spLocks noChangeArrowheads="1"/>
          </p:cNvSpPr>
          <p:nvPr/>
        </p:nvSpPr>
        <p:spPr bwMode="auto">
          <a:xfrm>
            <a:off x="1447800" y="2438400"/>
            <a:ext cx="712667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Updated the manner of calculating the Last Maintenance Action date to reflect current process.</a:t>
            </a:r>
          </a:p>
        </p:txBody>
      </p:sp>
      <p:sp>
        <p:nvSpPr>
          <p:cNvPr id="5" name="Text Box 4100"/>
          <p:cNvSpPr txBox="1">
            <a:spLocks noChangeArrowheads="1"/>
          </p:cNvSpPr>
          <p:nvPr/>
        </p:nvSpPr>
        <p:spPr bwMode="auto">
          <a:xfrm>
            <a:off x="0" y="612775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Volume VI, Chapter 25, paragraph 25.2.3.1; </a:t>
            </a:r>
          </a:p>
          <a:p>
            <a:pPr algn="l"/>
            <a:endParaRPr lang="en-US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368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457200"/>
            <a:ext cx="58674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JFMM VOLUME VII</a:t>
            </a:r>
          </a:p>
        </p:txBody>
      </p:sp>
      <p:pic>
        <p:nvPicPr>
          <p:cNvPr id="960515" name="Picture 3"/>
          <p:cNvPicPr>
            <a:picLocks noChangeAspect="1" noChangeArrowheads="1"/>
          </p:cNvPicPr>
          <p:nvPr/>
        </p:nvPicPr>
        <p:blipFill>
          <a:blip r:embed="rId2" cstate="print"/>
          <a:srcRect b="10959"/>
          <a:stretch>
            <a:fillRect/>
          </a:stretch>
        </p:blipFill>
        <p:spPr bwMode="auto">
          <a:xfrm>
            <a:off x="2209800" y="1143000"/>
            <a:ext cx="44831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0516" name="Text Box 4"/>
          <p:cNvSpPr txBox="1">
            <a:spLocks noChangeArrowheads="1"/>
          </p:cNvSpPr>
          <p:nvPr/>
        </p:nvSpPr>
        <p:spPr bwMode="auto">
          <a:xfrm>
            <a:off x="1295400" y="6096000"/>
            <a:ext cx="66294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  <a:latin typeface="Tahoma" pitchFamily="34" charset="0"/>
              </a:rPr>
              <a:t>CONTRACTED SHIP MAINTENANCE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0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605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60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6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60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60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60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60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60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60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60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60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0514" grpId="0" animBg="1"/>
      <p:bldP spid="9605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3206"/>
            <a:ext cx="6019800" cy="992194"/>
          </a:xfrm>
        </p:spPr>
        <p:txBody>
          <a:bodyPr/>
          <a:lstStyle/>
          <a:p>
            <a:pPr>
              <a:spcBef>
                <a:spcPct val="50000"/>
              </a:spcBef>
            </a:pPr>
            <a:br>
              <a:rPr lang="en-US" dirty="0">
                <a:effectLst/>
                <a:latin typeface="+mn-lt"/>
              </a:rPr>
            </a:br>
            <a:br>
              <a:rPr lang="en-US" dirty="0">
                <a:effectLst/>
                <a:latin typeface="+mn-lt"/>
              </a:rPr>
            </a:br>
            <a:br>
              <a:rPr lang="en-US" dirty="0">
                <a:effectLst/>
                <a:latin typeface="+mn-lt"/>
              </a:rPr>
            </a:br>
            <a:endParaRPr lang="en-US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0" y="22860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No Specific Training Required</a:t>
            </a:r>
          </a:p>
        </p:txBody>
      </p:sp>
    </p:spTree>
    <p:extLst>
      <p:ext uri="{BB962C8B-B14F-4D97-AF65-F5344CB8AC3E}">
        <p14:creationId xmlns:p14="http://schemas.microsoft.com/office/powerpoint/2010/main" val="617770488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29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4700588" cy="533400"/>
          </a:xfrm>
        </p:spPr>
        <p:txBody>
          <a:bodyPr lIns="91432" tIns="45716" rIns="91432" bIns="45716" anchor="t"/>
          <a:lstStyle/>
          <a:p>
            <a:pPr>
              <a:defRPr/>
            </a:pPr>
            <a:r>
              <a:rPr lang="en-US" dirty="0">
                <a:latin typeface="+mn-lt"/>
              </a:rPr>
              <a:t>JFMM Volume I</a:t>
            </a:r>
          </a:p>
        </p:txBody>
      </p:sp>
      <p:pic>
        <p:nvPicPr>
          <p:cNvPr id="908291" name="Picture 2051"/>
          <p:cNvPicPr>
            <a:picLocks noChangeAspect="1" noChangeArrowheads="1"/>
          </p:cNvPicPr>
          <p:nvPr/>
        </p:nvPicPr>
        <p:blipFill>
          <a:blip r:embed="rId3" cstate="print"/>
          <a:srcRect b="10959"/>
          <a:stretch>
            <a:fillRect/>
          </a:stretch>
        </p:blipFill>
        <p:spPr bwMode="auto">
          <a:xfrm>
            <a:off x="2057400" y="1066800"/>
            <a:ext cx="477678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8292" name="Text Box 2052"/>
          <p:cNvSpPr txBox="1">
            <a:spLocks noChangeArrowheads="1"/>
          </p:cNvSpPr>
          <p:nvPr/>
        </p:nvSpPr>
        <p:spPr bwMode="auto">
          <a:xfrm>
            <a:off x="1447800" y="6096000"/>
            <a:ext cx="6172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NEW CONSTRUCTION</a:t>
            </a:r>
          </a:p>
        </p:txBody>
      </p:sp>
    </p:spTree>
    <p:extLst>
      <p:ext uri="{BB962C8B-B14F-4D97-AF65-F5344CB8AC3E}">
        <p14:creationId xmlns:p14="http://schemas.microsoft.com/office/powerpoint/2010/main" val="128449819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08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08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08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08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08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08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08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08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08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0" grpId="0" animBg="1"/>
      <p:bldP spid="9082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85800"/>
            <a:ext cx="5791200" cy="609600"/>
          </a:xfrm>
        </p:spPr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r>
              <a:rPr lang="en-US" dirty="0">
                <a:effectLst/>
              </a:rPr>
              <a:t>New Construction</a:t>
            </a:r>
            <a:endParaRPr lang="en-US" b="0" dirty="0">
              <a:effectLst/>
            </a:endParaRPr>
          </a:p>
        </p:txBody>
      </p:sp>
      <p:sp>
        <p:nvSpPr>
          <p:cNvPr id="1011716" name="Text Box 4"/>
          <p:cNvSpPr txBox="1">
            <a:spLocks noChangeArrowheads="1"/>
          </p:cNvSpPr>
          <p:nvPr/>
        </p:nvSpPr>
        <p:spPr bwMode="auto">
          <a:xfrm>
            <a:off x="0" y="6096000"/>
            <a:ext cx="89154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</a:rPr>
              <a:t>Volume I, Chapter 3, Paragraph 3.6.2; Volume I, Chapter 3, Paragraph 3.6.3;</a:t>
            </a:r>
            <a:endParaRPr lang="en-US" sz="14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21336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Pre-Delivery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94426" y="2748441"/>
            <a:ext cx="7667006" cy="834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dirty="0">
                <a:solidFill>
                  <a:schemeClr val="tx1"/>
                </a:solidFill>
              </a:rPr>
              <a:t>Updated the URO MRC process for new submarines to reflect the current process.</a:t>
            </a:r>
            <a:endParaRPr lang="en-US" sz="2000" kern="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94426" y="3808115"/>
            <a:ext cx="7667006" cy="834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Monotype Sorts" pitchFamily="2" charset="2"/>
              <a:defRPr kumimoji="1" sz="2400">
                <a:solidFill>
                  <a:srgbClr val="CC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/>
            <a:r>
              <a:rPr lang="en-US" dirty="0">
                <a:solidFill>
                  <a:schemeClr val="tx1"/>
                </a:solidFill>
              </a:rPr>
              <a:t>Established a PMR process outlined for initial PMR load-out during new construction.</a:t>
            </a:r>
            <a:endParaRPr lang="en-US" sz="20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68989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17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457200"/>
            <a:ext cx="4343400" cy="533400"/>
          </a:xfrm>
        </p:spPr>
        <p:txBody>
          <a:bodyPr lIns="91432" tIns="45716" rIns="91432" bIns="45716" anchor="t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JFMM Volume II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802819" name="Picture 3"/>
          <p:cNvPicPr>
            <a:picLocks noChangeAspect="1" noChangeArrowheads="1"/>
          </p:cNvPicPr>
          <p:nvPr/>
        </p:nvPicPr>
        <p:blipFill>
          <a:blip r:embed="rId3" cstate="print"/>
          <a:srcRect b="10959"/>
          <a:stretch>
            <a:fillRect/>
          </a:stretch>
        </p:blipFill>
        <p:spPr bwMode="auto">
          <a:xfrm>
            <a:off x="2057400" y="1066800"/>
            <a:ext cx="477678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2821" name="Text Box 5"/>
          <p:cNvSpPr txBox="1">
            <a:spLocks noChangeArrowheads="1"/>
          </p:cNvSpPr>
          <p:nvPr/>
        </p:nvSpPr>
        <p:spPr bwMode="auto">
          <a:xfrm>
            <a:off x="1143000" y="6019800"/>
            <a:ext cx="7315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800" b="1" dirty="0">
                <a:solidFill>
                  <a:schemeClr val="tx2"/>
                </a:solidFill>
                <a:latin typeface="Tahoma" pitchFamily="34" charset="0"/>
              </a:rPr>
              <a:t>INTEGRATED FLEET MAINTENANCE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28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028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02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02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02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02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02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02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02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028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02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02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2818" grpId="0" animBg="1"/>
      <p:bldP spid="8028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5791200" cy="1176762"/>
          </a:xfrm>
          <a:noFill/>
        </p:spPr>
        <p:txBody>
          <a:bodyPr lIns="91432" tIns="45716" rIns="91432" bIns="45716" anchor="t"/>
          <a:lstStyle/>
          <a:p>
            <a:r>
              <a:rPr kumimoji="0" lang="en-US" dirty="0">
                <a:solidFill>
                  <a:schemeClr val="tx1"/>
                </a:solidFill>
                <a:effectLst/>
              </a:rPr>
              <a:t>Maintenance and Modernization</a:t>
            </a:r>
            <a:br>
              <a:rPr kumimoji="0" lang="en-US" dirty="0">
                <a:solidFill>
                  <a:schemeClr val="tx1"/>
                </a:solidFill>
                <a:effectLst/>
              </a:rPr>
            </a:br>
            <a:br>
              <a:rPr lang="en-US" dirty="0">
                <a:solidFill>
                  <a:srgbClr val="FF0000"/>
                </a:solidFill>
              </a:rPr>
            </a:br>
            <a:br>
              <a:rPr kumimoji="0" lang="en-US" dirty="0">
                <a:solidFill>
                  <a:schemeClr val="tx1"/>
                </a:solidFill>
                <a:effectLst/>
              </a:rPr>
            </a:br>
            <a:endParaRPr kumimoji="0" lang="en-US" dirty="0">
              <a:solidFill>
                <a:srgbClr val="FF3300"/>
              </a:solidFill>
              <a:effectLst/>
            </a:endParaRPr>
          </a:p>
        </p:txBody>
      </p:sp>
      <p:sp>
        <p:nvSpPr>
          <p:cNvPr id="977924" name="Text Box 4"/>
          <p:cNvSpPr txBox="1">
            <a:spLocks noChangeArrowheads="1"/>
          </p:cNvSpPr>
          <p:nvPr/>
        </p:nvSpPr>
        <p:spPr bwMode="auto">
          <a:xfrm>
            <a:off x="76200" y="5958274"/>
            <a:ext cx="90678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+mj-lt"/>
              </a:rPr>
              <a:t>Volume II, Part I, Chapter 3, Paragraph 3.5.1.2.9; Volume II, Part I, Chapter 3, Paragraph 3.5.5.6.e; Volume II, Part I, Chapter 3, , Paragraph 3.8;</a:t>
            </a:r>
          </a:p>
          <a:p>
            <a:pPr algn="l"/>
            <a:endParaRPr lang="en-US" sz="1400" b="1" dirty="0">
              <a:solidFill>
                <a:schemeClr val="tx1"/>
              </a:solidFill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+mn-lt"/>
              <a:cs typeface="Tahoma" pitchFamily="34" charset="0"/>
            </a:endParaRPr>
          </a:p>
        </p:txBody>
      </p:sp>
      <p:sp>
        <p:nvSpPr>
          <p:cNvPr id="977929" name="Text Box 9"/>
          <p:cNvSpPr txBox="1">
            <a:spLocks noChangeArrowheads="1"/>
          </p:cNvSpPr>
          <p:nvPr/>
        </p:nvSpPr>
        <p:spPr bwMode="auto">
          <a:xfrm>
            <a:off x="1040802" y="2126388"/>
            <a:ext cx="79248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Tahoma" pitchFamily="34" charset="0"/>
                <a:cs typeface="Tahoma" pitchFamily="34" charset="0"/>
              </a:rPr>
              <a:t>Mandatory Material List </a:t>
            </a:r>
            <a:r>
              <a:rPr lang="en-US" sz="2000" b="1" dirty="0">
                <a:cs typeface="Arial" panose="020B0604020202020204" pitchFamily="34" charset="0"/>
              </a:rPr>
              <a:t>(Surface Force Ships Only)</a:t>
            </a:r>
            <a:endParaRPr lang="en-US" sz="2000" b="1" dirty="0">
              <a:latin typeface="+mn-lt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136762" y="2492555"/>
            <a:ext cx="735187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New SURFMEPP Requirement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040802" y="3077544"/>
            <a:ext cx="79248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Tahoma" pitchFamily="34" charset="0"/>
                <a:cs typeface="Tahoma" pitchFamily="34" charset="0"/>
              </a:rPr>
              <a:t>“A” Branded Deferral Process </a:t>
            </a:r>
            <a:r>
              <a:rPr lang="en-US" sz="2000" b="1" dirty="0">
                <a:cs typeface="Arial" panose="020B0604020202020204" pitchFamily="34" charset="0"/>
              </a:rPr>
              <a:t>(Surface Force Ships Only)</a:t>
            </a:r>
            <a:endParaRPr lang="en-US" sz="2000" b="1" dirty="0">
              <a:latin typeface="+mn-lt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136762" y="3409768"/>
            <a:ext cx="7351877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“A” branded mandatory requirements not accomplished by the second FRP.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040802" y="4114800"/>
            <a:ext cx="79248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Tahoma" pitchFamily="34" charset="0"/>
                <a:cs typeface="Tahoma" pitchFamily="34" charset="0"/>
              </a:rPr>
              <a:t>Days of Maintenance Delay</a:t>
            </a:r>
            <a:endParaRPr lang="en-US" sz="2000" b="1" dirty="0">
              <a:latin typeface="+mn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156013" y="4482136"/>
            <a:ext cx="7351877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Added a new paragraph on “Days of Maintenance”  to track extensions to CNO availabilities caused by maintenance or modernization decisions or performance.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7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7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7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7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7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7922" grpId="0"/>
      <p:bldP spid="977924" grpId="0"/>
      <p:bldP spid="977929" grpId="0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68161" y="428915"/>
            <a:ext cx="5867400" cy="609600"/>
          </a:xfrm>
        </p:spPr>
        <p:txBody>
          <a:bodyPr/>
          <a:lstStyle/>
          <a:p>
            <a:pPr>
              <a:spcBef>
                <a:spcPts val="600"/>
              </a:spcBef>
            </a:pPr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r>
              <a:rPr lang="en-US" dirty="0">
                <a:effectLst/>
              </a:rPr>
              <a:t>Fleet Availabilities</a:t>
            </a:r>
            <a:endParaRPr lang="en-US" b="0" dirty="0">
              <a:solidFill>
                <a:srgbClr val="FF0000"/>
              </a:solidFill>
              <a:effectLst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377" y="2397601"/>
            <a:ext cx="7667006" cy="497999"/>
          </a:xfrm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New required message during the planning phase.</a:t>
            </a:r>
          </a:p>
        </p:txBody>
      </p:sp>
      <p:sp>
        <p:nvSpPr>
          <p:cNvPr id="1011716" name="Text Box 4"/>
          <p:cNvSpPr txBox="1">
            <a:spLocks noChangeArrowheads="1"/>
          </p:cNvSpPr>
          <p:nvPr/>
        </p:nvSpPr>
        <p:spPr bwMode="auto">
          <a:xfrm>
            <a:off x="0" y="6153581"/>
            <a:ext cx="89154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117475" indent="-112713" algn="l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r>
              <a:rPr lang="en-US" sz="1400" b="1" dirty="0">
                <a:solidFill>
                  <a:schemeClr val="tx1"/>
                </a:solidFill>
                <a:latin typeface="+mn-lt"/>
              </a:rPr>
              <a:t>  </a:t>
            </a:r>
            <a:r>
              <a:rPr lang="en-US" sz="1400" b="1" dirty="0">
                <a:solidFill>
                  <a:schemeClr val="tx1"/>
                </a:solidFill>
                <a:latin typeface="+mn-lt"/>
                <a:cs typeface="Arial"/>
              </a:rPr>
              <a:t>Volume II, Part I, Chapter 4, Paragraph 4.6.1.2.o; </a:t>
            </a:r>
            <a:br>
              <a:rPr lang="en-US" sz="1400" b="1" dirty="0">
                <a:solidFill>
                  <a:schemeClr val="tx1"/>
                </a:solidFill>
                <a:latin typeface="+mn-lt"/>
                <a:cs typeface="Arial"/>
              </a:rPr>
            </a:br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II, Part I, Chapter 4, Appendix I;</a:t>
            </a:r>
          </a:p>
          <a:p>
            <a:pPr marL="117475" indent="-112713" algn="l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r>
              <a:rPr lang="en-US" sz="1400" b="1" dirty="0">
                <a:solidFill>
                  <a:schemeClr val="tx1"/>
                </a:solidFill>
                <a:cs typeface="Arial"/>
              </a:rPr>
              <a:t>  </a:t>
            </a:r>
            <a:endParaRPr lang="en-US" sz="1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24783" y="1853614"/>
            <a:ext cx="78486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Ammunition Off-Load</a:t>
            </a:r>
          </a:p>
        </p:txBody>
      </p:sp>
    </p:spTree>
    <p:extLst>
      <p:ext uri="{BB962C8B-B14F-4D97-AF65-F5344CB8AC3E}">
        <p14:creationId xmlns:p14="http://schemas.microsoft.com/office/powerpoint/2010/main" val="4204683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1716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377" y="2397601"/>
            <a:ext cx="7575623" cy="955199"/>
          </a:xfrm>
        </p:spPr>
        <p:txBody>
          <a:bodyPr/>
          <a:lstStyle/>
          <a:p>
            <a:pPr marL="0" indent="0"/>
            <a:r>
              <a:rPr lang="en-US" sz="2000" dirty="0">
                <a:solidFill>
                  <a:schemeClr val="tx1"/>
                </a:solidFill>
              </a:rPr>
              <a:t>Added a new paragraph to align for the Maintenance Management Automated Information System.</a:t>
            </a:r>
          </a:p>
        </p:txBody>
      </p:sp>
      <p:sp>
        <p:nvSpPr>
          <p:cNvPr id="1011716" name="Text Box 4"/>
          <p:cNvSpPr txBox="1">
            <a:spLocks noChangeArrowheads="1"/>
          </p:cNvSpPr>
          <p:nvPr/>
        </p:nvSpPr>
        <p:spPr bwMode="auto">
          <a:xfrm>
            <a:off x="0" y="6153581"/>
            <a:ext cx="89154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117475" indent="-112713" algn="l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r>
              <a:rPr lang="en-US" sz="1400" b="1" dirty="0">
                <a:solidFill>
                  <a:schemeClr val="tx1"/>
                </a:solidFill>
                <a:latin typeface="+mn-lt"/>
              </a:rPr>
              <a:t>  </a:t>
            </a:r>
            <a:r>
              <a:rPr lang="en-US" sz="1400" b="1" dirty="0">
                <a:solidFill>
                  <a:schemeClr val="tx1"/>
                </a:solidFill>
                <a:latin typeface="+mn-lt"/>
                <a:cs typeface="Arial"/>
              </a:rPr>
              <a:t>Volume II, Part I, Chapter 1, Paragraph 1.2; </a:t>
            </a:r>
            <a:br>
              <a:rPr lang="en-US" sz="1400" b="1" dirty="0">
                <a:solidFill>
                  <a:schemeClr val="tx1"/>
                </a:solidFill>
                <a:latin typeface="+mn-lt"/>
                <a:cs typeface="Arial"/>
              </a:rPr>
            </a:br>
            <a:r>
              <a:rPr lang="en-US" sz="1400" b="1" dirty="0">
                <a:solidFill>
                  <a:schemeClr val="tx1"/>
                </a:solidFill>
                <a:latin typeface="+mn-lt"/>
              </a:rPr>
              <a:t>Volume II, Part I, Chapter 4, Appendix I;</a:t>
            </a:r>
          </a:p>
          <a:p>
            <a:pPr marL="117475" indent="-112713" algn="l">
              <a:spcBef>
                <a:spcPts val="0"/>
              </a:spcBef>
              <a:spcAft>
                <a:spcPts val="0"/>
              </a:spcAft>
              <a:tabLst>
                <a:tab pos="198120" algn="l"/>
                <a:tab pos="285750" algn="l"/>
              </a:tabLst>
            </a:pPr>
            <a:r>
              <a:rPr lang="en-US" sz="1400" b="1" dirty="0">
                <a:solidFill>
                  <a:schemeClr val="tx1"/>
                </a:solidFill>
                <a:cs typeface="Arial"/>
              </a:rPr>
              <a:t>  </a:t>
            </a:r>
            <a:endParaRPr lang="en-US" sz="1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38960" y="1848608"/>
            <a:ext cx="78486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Maintenance Management Automated Information System</a:t>
            </a:r>
            <a:r>
              <a:rPr lang="en-US" sz="2000" dirty="0">
                <a:latin typeface="+mn-lt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5715000" cy="1244014"/>
          </a:xfrm>
        </p:spPr>
        <p:txBody>
          <a:bodyPr/>
          <a:lstStyle/>
          <a:p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Ship Maintenance Validation,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Screening And Brokering</a:t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36118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1716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4700588" cy="533400"/>
          </a:xfrm>
        </p:spPr>
        <p:txBody>
          <a:bodyPr lIns="91432" tIns="45716" rIns="91432" bIns="45716" anchor="t"/>
          <a:lstStyle/>
          <a:p>
            <a:pPr>
              <a:defRPr/>
            </a:pPr>
            <a:r>
              <a:rPr lang="en-US" dirty="0"/>
              <a:t>JFMM Volume III</a:t>
            </a:r>
            <a:endParaRPr lang="en-US" sz="3600" dirty="0"/>
          </a:p>
        </p:txBody>
      </p:sp>
      <p:pic>
        <p:nvPicPr>
          <p:cNvPr id="937987" name="Picture 3"/>
          <p:cNvPicPr>
            <a:picLocks noChangeAspect="1" noChangeArrowheads="1"/>
          </p:cNvPicPr>
          <p:nvPr/>
        </p:nvPicPr>
        <p:blipFill>
          <a:blip r:embed="rId3" cstate="print"/>
          <a:srcRect b="10959"/>
          <a:stretch>
            <a:fillRect/>
          </a:stretch>
        </p:blipFill>
        <p:spPr bwMode="auto">
          <a:xfrm>
            <a:off x="2057400" y="1066800"/>
            <a:ext cx="477678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381000" y="5883275"/>
            <a:ext cx="8305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DEPLOYED MAINTENANCE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79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379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37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37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37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379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37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37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37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379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37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37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986" grpId="0" animBg="1"/>
      <p:bldP spid="937988" grpId="0"/>
    </p:bldLst>
  </p:timing>
</p:sld>
</file>

<file path=ppt/theme/theme1.xml><?xml version="1.0" encoding="utf-8"?>
<a:theme xmlns:a="http://schemas.openxmlformats.org/drawingml/2006/main" name="Whirlpool">
  <a:themeElements>
    <a:clrScheme name="Whirlpool 3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CBCBCB"/>
      </a:accent1>
      <a:accent2>
        <a:srgbClr val="868686"/>
      </a:accent2>
      <a:accent3>
        <a:srgbClr val="FFFFFF"/>
      </a:accent3>
      <a:accent4>
        <a:srgbClr val="000000"/>
      </a:accent4>
      <a:accent5>
        <a:srgbClr val="E2E2E2"/>
      </a:accent5>
      <a:accent6>
        <a:srgbClr val="797979"/>
      </a:accent6>
      <a:hlink>
        <a:srgbClr val="4D4D4D"/>
      </a:hlink>
      <a:folHlink>
        <a:srgbClr val="EAEAEA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33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33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57568</TotalTime>
  <Words>980</Words>
  <Application>Microsoft Office PowerPoint</Application>
  <PresentationFormat>On-screen Show (4:3)</PresentationFormat>
  <Paragraphs>125</Paragraphs>
  <Slides>28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Monotype Sorts</vt:lpstr>
      <vt:lpstr>Tahoma</vt:lpstr>
      <vt:lpstr>Times New Roman</vt:lpstr>
      <vt:lpstr>Whirlpool</vt:lpstr>
      <vt:lpstr>NOTE</vt:lpstr>
      <vt:lpstr>PowerPoint Presentation</vt:lpstr>
      <vt:lpstr>JFMM Volume I</vt:lpstr>
      <vt:lpstr>   New Construction</vt:lpstr>
      <vt:lpstr>JFMM Volume II</vt:lpstr>
      <vt:lpstr>Maintenance and Modernization   </vt:lpstr>
      <vt:lpstr>  Fleet Availabilities</vt:lpstr>
      <vt:lpstr> Ship Maintenance Validation, Screening And Brokering </vt:lpstr>
      <vt:lpstr>JFMM Volume III</vt:lpstr>
      <vt:lpstr>  Strike Force Intermediate Maintenance Facility</vt:lpstr>
      <vt:lpstr>JFMM Volume IV</vt:lpstr>
      <vt:lpstr>Work Authorization</vt:lpstr>
      <vt:lpstr>PowerPoint Presentation</vt:lpstr>
      <vt:lpstr>Board of Inspection and Survey Inspections Policy</vt:lpstr>
      <vt:lpstr>Reboiler Inspection</vt:lpstr>
      <vt:lpstr>JFMM Volume V</vt:lpstr>
      <vt:lpstr>Organizational Responsibilities</vt:lpstr>
      <vt:lpstr>Departure from Specifications</vt:lpstr>
      <vt:lpstr>JFMM VOLUME VI</vt:lpstr>
      <vt:lpstr>Fleet Technical Assistance</vt:lpstr>
      <vt:lpstr>Submarine Modernization</vt:lpstr>
      <vt:lpstr>Motor Gas Handling  &amp; Storage</vt:lpstr>
      <vt:lpstr>3-M Requirements</vt:lpstr>
      <vt:lpstr>Maintenance Data System Afloat And Ashore  General Requirements</vt:lpstr>
      <vt:lpstr>Periodic Maintenance Requirement Program</vt:lpstr>
      <vt:lpstr>Unrestricted Operations</vt:lpstr>
      <vt:lpstr>JFMM VOLUME VII</vt:lpstr>
      <vt:lpstr>   </vt:lpstr>
    </vt:vector>
  </TitlesOfParts>
  <Manager>J. Morrissette</Manager>
  <Company>SUBMEPP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SUBMEPP Code 1832.2</dc:creator>
  <cp:lastModifiedBy>Vogel, Douglas E CIV USN SUBMEPP PORS NH (USA)</cp:lastModifiedBy>
  <cp:revision>1357</cp:revision>
  <cp:lastPrinted>2021-11-19T15:28:43Z</cp:lastPrinted>
  <dcterms:created xsi:type="dcterms:W3CDTF">1999-06-08T01:42:31Z</dcterms:created>
  <dcterms:modified xsi:type="dcterms:W3CDTF">2024-01-04T12:22:53Z</dcterms:modified>
</cp:coreProperties>
</file>