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0" r:id="rId5"/>
    <p:sldMasterId id="2147483911" r:id="rId6"/>
  </p:sldMasterIdLst>
  <p:notesMasterIdLst>
    <p:notesMasterId r:id="rId57"/>
  </p:notesMasterIdLst>
  <p:handoutMasterIdLst>
    <p:handoutMasterId r:id="rId58"/>
  </p:handoutMasterIdLst>
  <p:sldIdLst>
    <p:sldId id="609" r:id="rId7"/>
    <p:sldId id="711" r:id="rId8"/>
    <p:sldId id="720" r:id="rId9"/>
    <p:sldId id="713" r:id="rId10"/>
    <p:sldId id="714" r:id="rId11"/>
    <p:sldId id="715" r:id="rId12"/>
    <p:sldId id="717" r:id="rId13"/>
    <p:sldId id="653" r:id="rId14"/>
    <p:sldId id="707" r:id="rId15"/>
    <p:sldId id="716" r:id="rId16"/>
    <p:sldId id="706" r:id="rId17"/>
    <p:sldId id="617" r:id="rId18"/>
    <p:sldId id="681" r:id="rId19"/>
    <p:sldId id="678" r:id="rId20"/>
    <p:sldId id="679" r:id="rId21"/>
    <p:sldId id="718" r:id="rId22"/>
    <p:sldId id="697" r:id="rId23"/>
    <p:sldId id="719" r:id="rId24"/>
    <p:sldId id="627" r:id="rId25"/>
    <p:sldId id="661" r:id="rId26"/>
    <p:sldId id="724" r:id="rId27"/>
    <p:sldId id="721" r:id="rId28"/>
    <p:sldId id="722" r:id="rId29"/>
    <p:sldId id="723" r:id="rId30"/>
    <p:sldId id="699" r:id="rId31"/>
    <p:sldId id="700" r:id="rId32"/>
    <p:sldId id="701" r:id="rId33"/>
    <p:sldId id="702" r:id="rId34"/>
    <p:sldId id="703" r:id="rId35"/>
    <p:sldId id="692" r:id="rId36"/>
    <p:sldId id="691" r:id="rId37"/>
    <p:sldId id="628" r:id="rId38"/>
    <p:sldId id="695" r:id="rId39"/>
    <p:sldId id="689" r:id="rId40"/>
    <p:sldId id="673" r:id="rId41"/>
    <p:sldId id="668" r:id="rId42"/>
    <p:sldId id="664" r:id="rId43"/>
    <p:sldId id="698" r:id="rId44"/>
    <p:sldId id="670" r:id="rId45"/>
    <p:sldId id="657" r:id="rId46"/>
    <p:sldId id="629" r:id="rId47"/>
    <p:sldId id="662" r:id="rId48"/>
    <p:sldId id="639" r:id="rId49"/>
    <p:sldId id="704" r:id="rId50"/>
    <p:sldId id="665" r:id="rId51"/>
    <p:sldId id="647" r:id="rId52"/>
    <p:sldId id="648" r:id="rId53"/>
    <p:sldId id="649" r:id="rId54"/>
    <p:sldId id="651" r:id="rId55"/>
    <p:sldId id="652" r:id="rId5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6614" algn="l" rtl="0" fontAlgn="base">
      <a:spcBef>
        <a:spcPct val="0"/>
      </a:spcBef>
      <a:spcAft>
        <a:spcPct val="0"/>
      </a:spcAft>
      <a:defRPr kern="1200">
        <a:solidFill>
          <a:schemeClr val="tx1"/>
        </a:solidFill>
        <a:latin typeface="Arial" charset="0"/>
        <a:ea typeface="+mn-ea"/>
        <a:cs typeface="+mn-cs"/>
      </a:defRPr>
    </a:lvl2pPr>
    <a:lvl3pPr marL="913224" algn="l" rtl="0" fontAlgn="base">
      <a:spcBef>
        <a:spcPct val="0"/>
      </a:spcBef>
      <a:spcAft>
        <a:spcPct val="0"/>
      </a:spcAft>
      <a:defRPr kern="1200">
        <a:solidFill>
          <a:schemeClr val="tx1"/>
        </a:solidFill>
        <a:latin typeface="Arial" charset="0"/>
        <a:ea typeface="+mn-ea"/>
        <a:cs typeface="+mn-cs"/>
      </a:defRPr>
    </a:lvl3pPr>
    <a:lvl4pPr marL="1369838" algn="l" rtl="0" fontAlgn="base">
      <a:spcBef>
        <a:spcPct val="0"/>
      </a:spcBef>
      <a:spcAft>
        <a:spcPct val="0"/>
      </a:spcAft>
      <a:defRPr kern="1200">
        <a:solidFill>
          <a:schemeClr val="tx1"/>
        </a:solidFill>
        <a:latin typeface="Arial" charset="0"/>
        <a:ea typeface="+mn-ea"/>
        <a:cs typeface="+mn-cs"/>
      </a:defRPr>
    </a:lvl4pPr>
    <a:lvl5pPr marL="1826449" algn="l" rtl="0" fontAlgn="base">
      <a:spcBef>
        <a:spcPct val="0"/>
      </a:spcBef>
      <a:spcAft>
        <a:spcPct val="0"/>
      </a:spcAft>
      <a:defRPr kern="1200">
        <a:solidFill>
          <a:schemeClr val="tx1"/>
        </a:solidFill>
        <a:latin typeface="Arial" charset="0"/>
        <a:ea typeface="+mn-ea"/>
        <a:cs typeface="+mn-cs"/>
      </a:defRPr>
    </a:lvl5pPr>
    <a:lvl6pPr marL="2283063" algn="l" defTabSz="913224" rtl="0" eaLnBrk="1" latinLnBrk="0" hangingPunct="1">
      <a:defRPr kern="1200">
        <a:solidFill>
          <a:schemeClr val="tx1"/>
        </a:solidFill>
        <a:latin typeface="Arial" charset="0"/>
        <a:ea typeface="+mn-ea"/>
        <a:cs typeface="+mn-cs"/>
      </a:defRPr>
    </a:lvl6pPr>
    <a:lvl7pPr marL="2739672" algn="l" defTabSz="913224" rtl="0" eaLnBrk="1" latinLnBrk="0" hangingPunct="1">
      <a:defRPr kern="1200">
        <a:solidFill>
          <a:schemeClr val="tx1"/>
        </a:solidFill>
        <a:latin typeface="Arial" charset="0"/>
        <a:ea typeface="+mn-ea"/>
        <a:cs typeface="+mn-cs"/>
      </a:defRPr>
    </a:lvl7pPr>
    <a:lvl8pPr marL="3196287" algn="l" defTabSz="913224" rtl="0" eaLnBrk="1" latinLnBrk="0" hangingPunct="1">
      <a:defRPr kern="1200">
        <a:solidFill>
          <a:schemeClr val="tx1"/>
        </a:solidFill>
        <a:latin typeface="Arial" charset="0"/>
        <a:ea typeface="+mn-ea"/>
        <a:cs typeface="+mn-cs"/>
      </a:defRPr>
    </a:lvl8pPr>
    <a:lvl9pPr marL="3652897" algn="l" defTabSz="913224"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952"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lips, Josh M CTR NSWC IHEODTD, 103" initials="PJMCNI1" lastIdx="6" clrIdx="0">
    <p:extLst>
      <p:ext uri="{19B8F6BF-5375-455C-9EA6-DF929625EA0E}">
        <p15:presenceInfo xmlns:p15="http://schemas.microsoft.com/office/powerpoint/2012/main" userId="S-1-5-21-1801674531-2146617017-725345543-2378987" providerId="AD"/>
      </p:ext>
    </p:extLst>
  </p:cmAuthor>
  <p:cmAuthor id="2" name="Frantom, Calvert T CTR NSWC IHEODTD, 103" initials="FCTCNI1" lastIdx="4" clrIdx="1">
    <p:extLst>
      <p:ext uri="{19B8F6BF-5375-455C-9EA6-DF929625EA0E}">
        <p15:presenceInfo xmlns:p15="http://schemas.microsoft.com/office/powerpoint/2012/main" userId="S-1-5-21-1801674531-2146617017-725345543-38064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3A529"/>
    <a:srgbClr val="506328"/>
    <a:srgbClr val="76923C"/>
    <a:srgbClr val="C3E1FD"/>
    <a:srgbClr val="E7EFFA"/>
    <a:srgbClr val="E6EDFA"/>
    <a:srgbClr val="F3FEFF"/>
    <a:srgbClr val="BFE1FD"/>
    <a:srgbClr val="E6E6E6"/>
    <a:srgbClr val="F2B2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05" autoAdjust="0"/>
    <p:restoredTop sz="88933" autoAdjust="0"/>
  </p:normalViewPr>
  <p:slideViewPr>
    <p:cSldViewPr snapToGrid="0" snapToObjects="1" showGuides="1">
      <p:cViewPr varScale="1">
        <p:scale>
          <a:sx n="101" d="100"/>
          <a:sy n="101" d="100"/>
        </p:scale>
        <p:origin x="1536" y="96"/>
      </p:cViewPr>
      <p:guideLst>
        <p:guide orient="horz" pos="2952"/>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20" d="100"/>
        <a:sy n="120" d="100"/>
      </p:scale>
      <p:origin x="0" y="-2717"/>
    </p:cViewPr>
  </p:sorterViewPr>
  <p:notesViewPr>
    <p:cSldViewPr snapToGrid="0" snapToObjects="1">
      <p:cViewPr varScale="1">
        <p:scale>
          <a:sx n="50" d="100"/>
          <a:sy n="50" d="100"/>
        </p:scale>
        <p:origin x="2684" y="4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handoutMaster" Target="handoutMasters/handoutMaster1.xml"/><Relationship Id="rId5" Type="http://schemas.openxmlformats.org/officeDocument/2006/relationships/slideMaster" Target="slideMasters/slideMaster1.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FY22</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Mechanical Eng</c:v>
                </c:pt>
                <c:pt idx="1">
                  <c:v>General Eng</c:v>
                </c:pt>
                <c:pt idx="2">
                  <c:v>Chemical Eng</c:v>
                </c:pt>
                <c:pt idx="3">
                  <c:v>Chemist</c:v>
                </c:pt>
                <c:pt idx="4">
                  <c:v>Electrical Eng</c:v>
                </c:pt>
                <c:pt idx="5">
                  <c:v>Electronics Eng</c:v>
                </c:pt>
              </c:strCache>
            </c:strRef>
          </c:cat>
          <c:val>
            <c:numRef>
              <c:f>Sheet1!$B$2:$B$7</c:f>
              <c:numCache>
                <c:formatCode>General</c:formatCode>
                <c:ptCount val="6"/>
                <c:pt idx="0">
                  <c:v>354</c:v>
                </c:pt>
                <c:pt idx="1">
                  <c:v>132</c:v>
                </c:pt>
                <c:pt idx="2">
                  <c:v>110</c:v>
                </c:pt>
                <c:pt idx="3">
                  <c:v>82</c:v>
                </c:pt>
                <c:pt idx="4">
                  <c:v>46</c:v>
                </c:pt>
                <c:pt idx="5">
                  <c:v>38</c:v>
                </c:pt>
              </c:numCache>
            </c:numRef>
          </c:val>
          <c:extLst>
            <c:ext xmlns:c16="http://schemas.microsoft.com/office/drawing/2014/chart" uri="{C3380CC4-5D6E-409C-BE32-E72D297353CC}">
              <c16:uniqueId val="{00000000-4F0E-45F8-9E27-1A5B4A1BE4C5}"/>
            </c:ext>
          </c:extLst>
        </c:ser>
        <c:dLbls>
          <c:showLegendKey val="0"/>
          <c:showVal val="0"/>
          <c:showCatName val="0"/>
          <c:showSerName val="0"/>
          <c:showPercent val="0"/>
          <c:showBubbleSize val="0"/>
        </c:dLbls>
        <c:gapWidth val="219"/>
        <c:axId val="490825832"/>
        <c:axId val="490827800"/>
      </c:barChart>
      <c:catAx>
        <c:axId val="490825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0827800"/>
        <c:crosses val="autoZero"/>
        <c:auto val="1"/>
        <c:lblAlgn val="ctr"/>
        <c:lblOffset val="100"/>
        <c:noMultiLvlLbl val="0"/>
      </c:catAx>
      <c:valAx>
        <c:axId val="4908278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0825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891072161961486"/>
          <c:y val="6.6458300627476721E-2"/>
          <c:w val="0.65445990287627553"/>
          <c:h val="0.790313357785421"/>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DTRA</c:v>
                </c:pt>
                <c:pt idx="1">
                  <c:v>JPEO CBD</c:v>
                </c:pt>
                <c:pt idx="2">
                  <c:v>PEOSHIPS</c:v>
                </c:pt>
                <c:pt idx="3">
                  <c:v>NAVSEA 05P5</c:v>
                </c:pt>
                <c:pt idx="4">
                  <c:v>ONR</c:v>
                </c:pt>
              </c:strCache>
            </c:strRef>
          </c:cat>
          <c:val>
            <c:numRef>
              <c:f>Sheet1!$B$2:$B$6</c:f>
              <c:numCache>
                <c:formatCode>General</c:formatCode>
                <c:ptCount val="5"/>
                <c:pt idx="0">
                  <c:v>4</c:v>
                </c:pt>
                <c:pt idx="1">
                  <c:v>6</c:v>
                </c:pt>
                <c:pt idx="2">
                  <c:v>7</c:v>
                </c:pt>
                <c:pt idx="3">
                  <c:v>8</c:v>
                </c:pt>
                <c:pt idx="4">
                  <c:v>9.5</c:v>
                </c:pt>
              </c:numCache>
            </c:numRef>
          </c:val>
          <c:extLst>
            <c:ext xmlns:c16="http://schemas.microsoft.com/office/drawing/2014/chart" uri="{C3380CC4-5D6E-409C-BE32-E72D297353CC}">
              <c16:uniqueId val="{00000000-B205-4B90-90E4-23B167109A74}"/>
            </c:ext>
          </c:extLst>
        </c:ser>
        <c:dLbls>
          <c:showLegendKey val="0"/>
          <c:showVal val="0"/>
          <c:showCatName val="0"/>
          <c:showSerName val="0"/>
          <c:showPercent val="0"/>
          <c:showBubbleSize val="0"/>
        </c:dLbls>
        <c:gapWidth val="182"/>
        <c:axId val="520232512"/>
        <c:axId val="520239072"/>
      </c:barChart>
      <c:catAx>
        <c:axId val="520232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520239072"/>
        <c:crosses val="autoZero"/>
        <c:auto val="1"/>
        <c:lblAlgn val="ctr"/>
        <c:lblOffset val="100"/>
        <c:noMultiLvlLbl val="0"/>
      </c:catAx>
      <c:valAx>
        <c:axId val="520239072"/>
        <c:scaling>
          <c:orientation val="minMax"/>
        </c:scaling>
        <c:delete val="0"/>
        <c:axPos val="b"/>
        <c:majorGridlines>
          <c:spPr>
            <a:ln w="9525" cap="flat" cmpd="sng" algn="ctr">
              <a:solidFill>
                <a:schemeClr val="tx2">
                  <a:lumMod val="40000"/>
                  <a:lumOff val="60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dirty="0" smtClean="0"/>
                  <a:t>$M</a:t>
                </a:r>
                <a:endParaRPr lang="en-US" sz="1000" dirty="0"/>
              </a:p>
            </c:rich>
          </c:tx>
          <c:layout>
            <c:manualLayout>
              <c:xMode val="edge"/>
              <c:yMode val="edge"/>
              <c:x val="0.88111643037561937"/>
              <c:y val="0.7730454175977790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0232512"/>
        <c:crosses val="autoZero"/>
        <c:crossBetween val="between"/>
      </c:valAx>
      <c:spPr>
        <a:noFill/>
        <a:ln>
          <a:solidFill>
            <a:schemeClr val="accent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891072161961486"/>
          <c:y val="6.6458300627476721E-2"/>
          <c:w val="0.63927983862755011"/>
          <c:h val="0.790313357785421"/>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PMS404</c:v>
                </c:pt>
                <c:pt idx="1">
                  <c:v>PMA242</c:v>
                </c:pt>
                <c:pt idx="2">
                  <c:v>USA (Mk90)</c:v>
                </c:pt>
                <c:pt idx="3">
                  <c:v>USAF-AFMC (CXM)</c:v>
                </c:pt>
                <c:pt idx="4">
                  <c:v>USAF (CAD/PAD, CKU-5,7)</c:v>
                </c:pt>
              </c:strCache>
            </c:strRef>
          </c:cat>
          <c:val>
            <c:numRef>
              <c:f>Sheet1!$B$2:$B$6</c:f>
              <c:numCache>
                <c:formatCode>General</c:formatCode>
                <c:ptCount val="5"/>
                <c:pt idx="0">
                  <c:v>15.8</c:v>
                </c:pt>
                <c:pt idx="1">
                  <c:v>17.100000000000001</c:v>
                </c:pt>
                <c:pt idx="2">
                  <c:v>17.3</c:v>
                </c:pt>
                <c:pt idx="3">
                  <c:v>22.1</c:v>
                </c:pt>
                <c:pt idx="4">
                  <c:v>52.4</c:v>
                </c:pt>
              </c:numCache>
            </c:numRef>
          </c:val>
          <c:extLst>
            <c:ext xmlns:c16="http://schemas.microsoft.com/office/drawing/2014/chart" uri="{C3380CC4-5D6E-409C-BE32-E72D297353CC}">
              <c16:uniqueId val="{00000000-4E6A-4DDC-AC44-232A345F79EC}"/>
            </c:ext>
          </c:extLst>
        </c:ser>
        <c:dLbls>
          <c:showLegendKey val="0"/>
          <c:showVal val="0"/>
          <c:showCatName val="0"/>
          <c:showSerName val="0"/>
          <c:showPercent val="0"/>
          <c:showBubbleSize val="0"/>
        </c:dLbls>
        <c:gapWidth val="182"/>
        <c:axId val="520232512"/>
        <c:axId val="520239072"/>
      </c:barChart>
      <c:catAx>
        <c:axId val="520232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520239072"/>
        <c:crosses val="autoZero"/>
        <c:auto val="1"/>
        <c:lblAlgn val="ctr"/>
        <c:lblOffset val="100"/>
        <c:noMultiLvlLbl val="0"/>
      </c:catAx>
      <c:valAx>
        <c:axId val="520239072"/>
        <c:scaling>
          <c:orientation val="minMax"/>
        </c:scaling>
        <c:delete val="0"/>
        <c:axPos val="b"/>
        <c:majorGridlines>
          <c:spPr>
            <a:ln w="9525" cap="flat" cmpd="sng" algn="ctr">
              <a:solidFill>
                <a:schemeClr val="tx2">
                  <a:lumMod val="40000"/>
                  <a:lumOff val="60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dirty="0" smtClean="0"/>
                  <a:t>$M</a:t>
                </a:r>
                <a:endParaRPr lang="en-US" sz="1000" dirty="0"/>
              </a:p>
            </c:rich>
          </c:tx>
          <c:layout>
            <c:manualLayout>
              <c:xMode val="edge"/>
              <c:yMode val="edge"/>
              <c:x val="0.88111643037561937"/>
              <c:y val="0.7730454175977790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0232512"/>
        <c:crosses val="autoZero"/>
        <c:crossBetween val="between"/>
      </c:valAx>
      <c:spPr>
        <a:noFill/>
        <a:ln>
          <a:solidFill>
            <a:schemeClr val="accent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891072161961486"/>
          <c:y val="6.6458300627476721E-2"/>
          <c:w val="0.63927983862755011"/>
          <c:h val="0.790313357785421"/>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Mutiple programs</c:v>
                </c:pt>
                <c:pt idx="1">
                  <c:v>PEO USC</c:v>
                </c:pt>
                <c:pt idx="2">
                  <c:v>PMA201 / PMA242</c:v>
                </c:pt>
                <c:pt idx="3">
                  <c:v>IWS3B + USA</c:v>
                </c:pt>
                <c:pt idx="4">
                  <c:v>IWS3C</c:v>
                </c:pt>
              </c:strCache>
            </c:strRef>
          </c:cat>
          <c:val>
            <c:numRef>
              <c:f>Sheet1!$B$2:$B$6</c:f>
              <c:numCache>
                <c:formatCode>General</c:formatCode>
                <c:ptCount val="5"/>
                <c:pt idx="0">
                  <c:v>1</c:v>
                </c:pt>
                <c:pt idx="1">
                  <c:v>2.6</c:v>
                </c:pt>
                <c:pt idx="2">
                  <c:v>3.9</c:v>
                </c:pt>
                <c:pt idx="3">
                  <c:v>33.799999999999997</c:v>
                </c:pt>
                <c:pt idx="4">
                  <c:v>44.8</c:v>
                </c:pt>
              </c:numCache>
            </c:numRef>
          </c:val>
          <c:extLst>
            <c:ext xmlns:c16="http://schemas.microsoft.com/office/drawing/2014/chart" uri="{C3380CC4-5D6E-409C-BE32-E72D297353CC}">
              <c16:uniqueId val="{00000000-F215-4153-A23B-B24EDFE2C5DA}"/>
            </c:ext>
          </c:extLst>
        </c:ser>
        <c:dLbls>
          <c:showLegendKey val="0"/>
          <c:showVal val="0"/>
          <c:showCatName val="0"/>
          <c:showSerName val="0"/>
          <c:showPercent val="0"/>
          <c:showBubbleSize val="0"/>
        </c:dLbls>
        <c:gapWidth val="182"/>
        <c:axId val="520232512"/>
        <c:axId val="520239072"/>
      </c:barChart>
      <c:catAx>
        <c:axId val="520232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520239072"/>
        <c:crosses val="autoZero"/>
        <c:auto val="1"/>
        <c:lblAlgn val="ctr"/>
        <c:lblOffset val="100"/>
        <c:noMultiLvlLbl val="0"/>
      </c:catAx>
      <c:valAx>
        <c:axId val="520239072"/>
        <c:scaling>
          <c:orientation val="minMax"/>
        </c:scaling>
        <c:delete val="0"/>
        <c:axPos val="b"/>
        <c:majorGridlines>
          <c:spPr>
            <a:ln w="9525" cap="flat" cmpd="sng" algn="ctr">
              <a:solidFill>
                <a:schemeClr val="tx2">
                  <a:lumMod val="40000"/>
                  <a:lumOff val="60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dirty="0" smtClean="0"/>
                  <a:t>$M</a:t>
                </a:r>
                <a:endParaRPr lang="en-US" sz="1000" dirty="0"/>
              </a:p>
            </c:rich>
          </c:tx>
          <c:layout>
            <c:manualLayout>
              <c:xMode val="edge"/>
              <c:yMode val="edge"/>
              <c:x val="0.88111643037561937"/>
              <c:y val="0.7730454175977790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0232512"/>
        <c:crosses val="autoZero"/>
        <c:crossBetween val="between"/>
      </c:valAx>
      <c:spPr>
        <a:noFill/>
        <a:ln>
          <a:solidFill>
            <a:schemeClr val="accent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891072161961486"/>
          <c:y val="6.6458300627476721E-2"/>
          <c:w val="0.63927983862755011"/>
          <c:h val="0.790313357785421"/>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0"/>
              <c:tx>
                <c:rich>
                  <a:bodyPr/>
                  <a:lstStyle/>
                  <a:p>
                    <a:r>
                      <a:rPr lang="en-US" smtClean="0"/>
                      <a:t>7.9</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B67-4AEB-9A93-8358FD355A9A}"/>
                </c:ext>
              </c:extLst>
            </c:dLbl>
            <c:dLbl>
              <c:idx val="3"/>
              <c:layout>
                <c:manualLayout>
                  <c:x val="5.7684244145156736E-2"/>
                  <c:y val="-5.1596544118960836E-17"/>
                </c:manualLayout>
              </c:layout>
              <c:tx>
                <c:rich>
                  <a:bodyPr/>
                  <a:lstStyle/>
                  <a:p>
                    <a:r>
                      <a:rPr lang="en-US" smtClean="0"/>
                      <a:t>53.5</a:t>
                    </a:r>
                    <a:endParaRPr 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67-4AEB-9A93-8358FD355A9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PMS495</c:v>
                </c:pt>
                <c:pt idx="1">
                  <c:v>NEPO/EXWC</c:v>
                </c:pt>
                <c:pt idx="2">
                  <c:v>ONR35</c:v>
                </c:pt>
                <c:pt idx="3">
                  <c:v>Joint Svs - 5" Rocket Eng</c:v>
                </c:pt>
                <c:pt idx="4">
                  <c:v>PMA201/AF CAD/PAD</c:v>
                </c:pt>
              </c:strCache>
            </c:strRef>
          </c:cat>
          <c:val>
            <c:numRef>
              <c:f>Sheet1!$B$2:$B$6</c:f>
              <c:numCache>
                <c:formatCode>General</c:formatCode>
                <c:ptCount val="5"/>
                <c:pt idx="0">
                  <c:v>7.9</c:v>
                </c:pt>
                <c:pt idx="1">
                  <c:v>12</c:v>
                </c:pt>
                <c:pt idx="2">
                  <c:v>19.786999999999999</c:v>
                </c:pt>
                <c:pt idx="3">
                  <c:v>53.5</c:v>
                </c:pt>
                <c:pt idx="4">
                  <c:v>186</c:v>
                </c:pt>
              </c:numCache>
            </c:numRef>
          </c:val>
          <c:extLst>
            <c:ext xmlns:c16="http://schemas.microsoft.com/office/drawing/2014/chart" uri="{C3380CC4-5D6E-409C-BE32-E72D297353CC}">
              <c16:uniqueId val="{00000000-1224-47FB-9EEB-5DC1A2445E56}"/>
            </c:ext>
          </c:extLst>
        </c:ser>
        <c:dLbls>
          <c:showLegendKey val="0"/>
          <c:showVal val="0"/>
          <c:showCatName val="0"/>
          <c:showSerName val="0"/>
          <c:showPercent val="0"/>
          <c:showBubbleSize val="0"/>
        </c:dLbls>
        <c:gapWidth val="188"/>
        <c:axId val="520232512"/>
        <c:axId val="520239072"/>
      </c:barChart>
      <c:catAx>
        <c:axId val="520232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520239072"/>
        <c:crosses val="autoZero"/>
        <c:auto val="1"/>
        <c:lblAlgn val="ctr"/>
        <c:lblOffset val="100"/>
        <c:noMultiLvlLbl val="0"/>
      </c:catAx>
      <c:valAx>
        <c:axId val="520239072"/>
        <c:scaling>
          <c:orientation val="minMax"/>
        </c:scaling>
        <c:delete val="0"/>
        <c:axPos val="b"/>
        <c:majorGridlines>
          <c:spPr>
            <a:ln w="9525" cap="flat" cmpd="sng" algn="ctr">
              <a:solidFill>
                <a:schemeClr val="tx2">
                  <a:lumMod val="40000"/>
                  <a:lumOff val="60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dirty="0" smtClean="0"/>
                  <a:t>$M</a:t>
                </a:r>
                <a:endParaRPr lang="en-US" sz="1000" dirty="0"/>
              </a:p>
            </c:rich>
          </c:tx>
          <c:layout>
            <c:manualLayout>
              <c:xMode val="edge"/>
              <c:yMode val="edge"/>
              <c:x val="0.88111643037561937"/>
              <c:y val="0.7730454175977790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0232512"/>
        <c:crosses val="autoZero"/>
        <c:crossBetween val="between"/>
      </c:valAx>
      <c:spPr>
        <a:noFill/>
        <a:ln>
          <a:solidFill>
            <a:schemeClr val="accent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891072161961486"/>
          <c:y val="6.6458300627476721E-2"/>
          <c:w val="0.63927983862755011"/>
          <c:h val="0.790313357785421"/>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ONR</c:v>
                </c:pt>
                <c:pt idx="1">
                  <c:v>PSEAG</c:v>
                </c:pt>
                <c:pt idx="2">
                  <c:v>NAVSUP</c:v>
                </c:pt>
                <c:pt idx="3">
                  <c:v>MCSC</c:v>
                </c:pt>
                <c:pt idx="4">
                  <c:v>PMS-408 (SEA06)</c:v>
                </c:pt>
              </c:strCache>
            </c:strRef>
          </c:cat>
          <c:val>
            <c:numRef>
              <c:f>Sheet1!$B$2:$B$6</c:f>
              <c:numCache>
                <c:formatCode>General</c:formatCode>
                <c:ptCount val="5"/>
                <c:pt idx="0">
                  <c:v>2</c:v>
                </c:pt>
                <c:pt idx="1">
                  <c:v>2.2000000000000002</c:v>
                </c:pt>
                <c:pt idx="2">
                  <c:v>2.5</c:v>
                </c:pt>
                <c:pt idx="3">
                  <c:v>5</c:v>
                </c:pt>
                <c:pt idx="4">
                  <c:v>58.9</c:v>
                </c:pt>
              </c:numCache>
            </c:numRef>
          </c:val>
          <c:extLst>
            <c:ext xmlns:c16="http://schemas.microsoft.com/office/drawing/2014/chart" uri="{C3380CC4-5D6E-409C-BE32-E72D297353CC}">
              <c16:uniqueId val="{00000000-C3F3-4051-9935-EC9A0711EFFB}"/>
            </c:ext>
          </c:extLst>
        </c:ser>
        <c:dLbls>
          <c:showLegendKey val="0"/>
          <c:showVal val="0"/>
          <c:showCatName val="0"/>
          <c:showSerName val="0"/>
          <c:showPercent val="0"/>
          <c:showBubbleSize val="0"/>
        </c:dLbls>
        <c:gapWidth val="182"/>
        <c:axId val="520232512"/>
        <c:axId val="520239072"/>
      </c:barChart>
      <c:catAx>
        <c:axId val="520232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520239072"/>
        <c:crosses val="autoZero"/>
        <c:auto val="1"/>
        <c:lblAlgn val="ctr"/>
        <c:lblOffset val="100"/>
        <c:noMultiLvlLbl val="0"/>
      </c:catAx>
      <c:valAx>
        <c:axId val="520239072"/>
        <c:scaling>
          <c:orientation val="minMax"/>
        </c:scaling>
        <c:delete val="0"/>
        <c:axPos val="b"/>
        <c:majorGridlines>
          <c:spPr>
            <a:ln w="9525" cap="flat" cmpd="sng" algn="ctr">
              <a:solidFill>
                <a:schemeClr val="tx2">
                  <a:lumMod val="40000"/>
                  <a:lumOff val="60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dirty="0" smtClean="0"/>
                  <a:t>$M</a:t>
                </a:r>
                <a:endParaRPr lang="en-US" sz="1000" dirty="0"/>
              </a:p>
            </c:rich>
          </c:tx>
          <c:layout>
            <c:manualLayout>
              <c:xMode val="edge"/>
              <c:yMode val="edge"/>
              <c:x val="0.88111643037561937"/>
              <c:y val="0.7730454175977790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0232512"/>
        <c:crosses val="autoZero"/>
        <c:crossBetween val="between"/>
      </c:valAx>
      <c:spPr>
        <a:noFill/>
        <a:ln>
          <a:solidFill>
            <a:schemeClr val="accent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[053118.xlsx]Sheet1!PivotTable2</c:name>
    <c:fmtId val="3"/>
  </c:pivotSource>
  <c:chart>
    <c:autoTitleDeleted val="1"/>
    <c:pivotFmts>
      <c:pivotFmt>
        <c:idx val="0"/>
      </c:pivotFmt>
      <c:pivotFmt>
        <c:idx val="1"/>
        <c:dLbl>
          <c:idx val="0"/>
          <c:dLblPos val="ctr"/>
          <c:showLegendKey val="0"/>
          <c:showVal val="0"/>
          <c:showCatName val="0"/>
          <c:showSerName val="0"/>
          <c:showPercent val="1"/>
          <c:showBubbleSize val="0"/>
          <c:extLst>
            <c:ext xmlns:c15="http://schemas.microsoft.com/office/drawing/2012/chart" uri="{CE6537A1-D6FC-4f65-9D91-7224C49458BB}"/>
          </c:extLst>
        </c:dLbl>
      </c:pivotFmt>
      <c:pivotFmt>
        <c:idx val="2"/>
        <c:spPr>
          <a:solidFill>
            <a:schemeClr val="accent1"/>
          </a:solidFill>
          <a:ln>
            <a:solidFill>
              <a:sysClr val="windowText" lastClr="000000"/>
            </a:solidFill>
          </a:ln>
          <a:effectLst>
            <a:outerShdw blurRad="317500" algn="ctr" rotWithShape="0">
              <a:prstClr val="black">
                <a:alpha val="25000"/>
              </a:prstClr>
            </a:outerShdw>
          </a:effectLst>
        </c:spPr>
        <c:marker>
          <c:symbol val="circle"/>
          <c:size val="6"/>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3"/>
        <c:spPr>
          <a:solidFill>
            <a:schemeClr val="accent1"/>
          </a:solidFill>
          <a:ln>
            <a:solidFill>
              <a:sysClr val="windowText" lastClr="000000"/>
            </a:solidFill>
          </a:ln>
          <a:effectLst>
            <a:outerShdw blurRad="317500" algn="ctr" rotWithShape="0">
              <a:prstClr val="black">
                <a:alpha val="25000"/>
              </a:prst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4"/>
        <c:spPr>
          <a:solidFill>
            <a:schemeClr val="accent1"/>
          </a:solidFill>
          <a:ln>
            <a:solidFill>
              <a:sysClr val="windowText" lastClr="000000"/>
            </a:solidFill>
          </a:ln>
          <a:effectLst>
            <a:outerShdw blurRad="317500" algn="ctr" rotWithShape="0">
              <a:prstClr val="black">
                <a:alpha val="25000"/>
              </a:prstClr>
            </a:outerShdw>
          </a:effectLst>
        </c:spPr>
      </c:pivotFmt>
      <c:pivotFmt>
        <c:idx val="5"/>
        <c:spPr>
          <a:solidFill>
            <a:schemeClr val="accent1"/>
          </a:solidFill>
          <a:ln>
            <a:solidFill>
              <a:sysClr val="windowText" lastClr="000000"/>
            </a:solidFill>
          </a:ln>
          <a:effectLst>
            <a:outerShdw blurRad="317500" algn="ctr" rotWithShape="0">
              <a:prstClr val="black">
                <a:alpha val="25000"/>
              </a:prstClr>
            </a:outerShdw>
          </a:effectLst>
        </c:spPr>
      </c:pivotFmt>
      <c:pivotFmt>
        <c:idx val="6"/>
        <c:spPr>
          <a:solidFill>
            <a:schemeClr val="accent1"/>
          </a:solidFill>
          <a:ln>
            <a:solidFill>
              <a:sysClr val="windowText" lastClr="000000"/>
            </a:solidFill>
          </a:ln>
          <a:effectLst>
            <a:outerShdw blurRad="317500" algn="ctr" rotWithShape="0">
              <a:prstClr val="black">
                <a:alpha val="25000"/>
              </a:prstClr>
            </a:outerShdw>
          </a:effectLst>
        </c:spPr>
      </c:pivotFmt>
      <c:pivotFmt>
        <c:idx val="7"/>
        <c:spPr>
          <a:solidFill>
            <a:schemeClr val="accent1"/>
          </a:solidFill>
          <a:ln>
            <a:solidFill>
              <a:sysClr val="windowText" lastClr="000000"/>
            </a:solidFill>
          </a:ln>
          <a:effectLst>
            <a:outerShdw blurRad="317500" algn="ctr" rotWithShape="0">
              <a:prstClr val="black">
                <a:alpha val="25000"/>
              </a:prstClr>
            </a:outerShdw>
          </a:effectLst>
        </c:spPr>
      </c:pivotFmt>
      <c:pivotFmt>
        <c:idx val="8"/>
        <c:spPr>
          <a:solidFill>
            <a:schemeClr val="accent1"/>
          </a:solidFill>
          <a:ln>
            <a:solidFill>
              <a:sysClr val="windowText" lastClr="000000"/>
            </a:solidFill>
          </a:ln>
          <a:effectLst>
            <a:outerShdw blurRad="317500" algn="ctr" rotWithShape="0">
              <a:prstClr val="black">
                <a:alpha val="25000"/>
              </a:prstClr>
            </a:outerShdw>
          </a:effectLst>
        </c:spPr>
      </c:pivotFmt>
      <c:pivotFmt>
        <c:idx val="9"/>
        <c:spPr>
          <a:solidFill>
            <a:schemeClr val="accent1"/>
          </a:solidFill>
          <a:ln>
            <a:solidFill>
              <a:sysClr val="windowText" lastClr="000000"/>
            </a:solidFill>
          </a:ln>
          <a:effectLst>
            <a:outerShdw blurRad="317500" algn="ctr" rotWithShape="0">
              <a:prstClr val="black">
                <a:alpha val="25000"/>
              </a:prstClr>
            </a:outerShdw>
          </a:effectLst>
        </c:spPr>
      </c:pivotFmt>
      <c:pivotFmt>
        <c:idx val="10"/>
        <c:spPr>
          <a:solidFill>
            <a:schemeClr val="accent1"/>
          </a:solidFill>
          <a:ln>
            <a:solidFill>
              <a:sysClr val="windowText" lastClr="000000"/>
            </a:solidFill>
          </a:ln>
          <a:effectLst>
            <a:outerShdw blurRad="317500" algn="ctr" rotWithShape="0">
              <a:prstClr val="black">
                <a:alpha val="25000"/>
              </a:prstClr>
            </a:outerShdw>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1"/>
        <c:spPr>
          <a:solidFill>
            <a:schemeClr val="accent1"/>
          </a:solidFill>
          <a:ln>
            <a:solidFill>
              <a:sysClr val="windowText" lastClr="000000"/>
            </a:solidFill>
          </a:ln>
          <a:effectLst>
            <a:outerShdw blurRad="317500" algn="ctr" rotWithShape="0">
              <a:prstClr val="black">
                <a:alpha val="25000"/>
              </a:prstClr>
            </a:outerShdw>
          </a:effectLst>
        </c:spPr>
      </c:pivotFmt>
      <c:pivotFmt>
        <c:idx val="12"/>
        <c:spPr>
          <a:solidFill>
            <a:schemeClr val="accent1"/>
          </a:solidFill>
          <a:ln>
            <a:solidFill>
              <a:sysClr val="windowText" lastClr="000000"/>
            </a:solidFill>
          </a:ln>
          <a:effectLst>
            <a:outerShdw blurRad="317500" algn="ctr" rotWithShape="0">
              <a:prstClr val="black">
                <a:alpha val="25000"/>
              </a:prstClr>
            </a:outerShdw>
          </a:effectLst>
        </c:spPr>
      </c:pivotFmt>
      <c:pivotFmt>
        <c:idx val="13"/>
        <c:spPr>
          <a:solidFill>
            <a:schemeClr val="accent1"/>
          </a:solidFill>
          <a:ln>
            <a:solidFill>
              <a:sysClr val="windowText" lastClr="000000"/>
            </a:solidFill>
          </a:ln>
          <a:effectLst>
            <a:outerShdw blurRad="317500" algn="ctr" rotWithShape="0">
              <a:prstClr val="black">
                <a:alpha val="25000"/>
              </a:prstClr>
            </a:outerShdw>
          </a:effectLst>
        </c:spPr>
      </c:pivotFmt>
      <c:pivotFmt>
        <c:idx val="14"/>
        <c:spPr>
          <a:solidFill>
            <a:schemeClr val="accent1"/>
          </a:solidFill>
          <a:ln>
            <a:solidFill>
              <a:sysClr val="windowText" lastClr="000000"/>
            </a:solidFill>
          </a:ln>
          <a:effectLst>
            <a:outerShdw blurRad="317500" algn="ctr" rotWithShape="0">
              <a:prstClr val="black">
                <a:alpha val="25000"/>
              </a:prstClr>
            </a:outerShdw>
          </a:effectLst>
        </c:spPr>
      </c:pivotFmt>
      <c:pivotFmt>
        <c:idx val="15"/>
        <c:spPr>
          <a:solidFill>
            <a:schemeClr val="accent1"/>
          </a:solidFill>
          <a:ln>
            <a:solidFill>
              <a:sysClr val="windowText" lastClr="000000"/>
            </a:solidFill>
          </a:ln>
          <a:effectLst>
            <a:outerShdw blurRad="317500" algn="ctr" rotWithShape="0">
              <a:prstClr val="black">
                <a:alpha val="25000"/>
              </a:prstClr>
            </a:outerShdw>
          </a:effectLst>
        </c:spPr>
      </c:pivotFmt>
      <c:pivotFmt>
        <c:idx val="16"/>
        <c:spPr>
          <a:solidFill>
            <a:schemeClr val="accent1"/>
          </a:solidFill>
          <a:ln>
            <a:solidFill>
              <a:sysClr val="windowText" lastClr="000000"/>
            </a:solidFill>
          </a:ln>
          <a:effectLst>
            <a:outerShdw blurRad="317500" algn="ctr" rotWithShape="0">
              <a:prstClr val="black">
                <a:alpha val="25000"/>
              </a:prstClr>
            </a:outerShdw>
          </a:effectLst>
        </c:spPr>
      </c:pivotFmt>
    </c:pivotFmts>
    <c:plotArea>
      <c:layout>
        <c:manualLayout>
          <c:layoutTarget val="inner"/>
          <c:xMode val="edge"/>
          <c:yMode val="edge"/>
          <c:x val="0.13630517019926225"/>
          <c:y val="0.12500873178515037"/>
          <c:w val="0.71288238688832606"/>
          <c:h val="0.7193651513820658"/>
        </c:manualLayout>
      </c:layout>
      <c:pieChart>
        <c:varyColors val="1"/>
        <c:ser>
          <c:idx val="0"/>
          <c:order val="0"/>
          <c:tx>
            <c:strRef>
              <c:f>Sheet1!$B$3</c:f>
              <c:strCache>
                <c:ptCount val="1"/>
                <c:pt idx="0">
                  <c:v>Total</c:v>
                </c:pt>
              </c:strCache>
            </c:strRef>
          </c:tx>
          <c:spPr>
            <a:ln>
              <a:solidFill>
                <a:sysClr val="windowText" lastClr="000000"/>
              </a:solidFill>
            </a:ln>
          </c:spPr>
          <c:dPt>
            <c:idx val="0"/>
            <c:bubble3D val="0"/>
            <c:spPr>
              <a:solidFill>
                <a:schemeClr val="accent1"/>
              </a:solidFill>
              <a:ln>
                <a:solidFill>
                  <a:sysClr val="windowText" lastClr="000000"/>
                </a:solidFill>
              </a:ln>
              <a:effectLst>
                <a:outerShdw blurRad="317500" algn="ctr" rotWithShape="0">
                  <a:prstClr val="black">
                    <a:alpha val="25000"/>
                  </a:prstClr>
                </a:outerShdw>
              </a:effectLst>
            </c:spPr>
            <c:extLst>
              <c:ext xmlns:c16="http://schemas.microsoft.com/office/drawing/2014/chart" uri="{C3380CC4-5D6E-409C-BE32-E72D297353CC}">
                <c16:uniqueId val="{00000001-AEA0-4FE7-BAC8-AA23C4E3ACA4}"/>
              </c:ext>
            </c:extLst>
          </c:dPt>
          <c:dPt>
            <c:idx val="1"/>
            <c:bubble3D val="0"/>
            <c:spPr>
              <a:solidFill>
                <a:schemeClr val="accent2"/>
              </a:solidFill>
              <a:ln>
                <a:solidFill>
                  <a:sysClr val="windowText" lastClr="000000"/>
                </a:solidFill>
              </a:ln>
              <a:effectLst>
                <a:outerShdw blurRad="317500" algn="ctr" rotWithShape="0">
                  <a:prstClr val="black">
                    <a:alpha val="25000"/>
                  </a:prstClr>
                </a:outerShdw>
              </a:effectLst>
            </c:spPr>
            <c:extLst>
              <c:ext xmlns:c16="http://schemas.microsoft.com/office/drawing/2014/chart" uri="{C3380CC4-5D6E-409C-BE32-E72D297353CC}">
                <c16:uniqueId val="{00000003-AEA0-4FE7-BAC8-AA23C4E3ACA4}"/>
              </c:ext>
            </c:extLst>
          </c:dPt>
          <c:dPt>
            <c:idx val="2"/>
            <c:bubble3D val="0"/>
            <c:spPr>
              <a:solidFill>
                <a:schemeClr val="accent3"/>
              </a:solidFill>
              <a:ln>
                <a:solidFill>
                  <a:sysClr val="windowText" lastClr="000000"/>
                </a:solidFill>
              </a:ln>
              <a:effectLst>
                <a:outerShdw blurRad="317500" algn="ctr" rotWithShape="0">
                  <a:prstClr val="black">
                    <a:alpha val="25000"/>
                  </a:prstClr>
                </a:outerShdw>
              </a:effectLst>
            </c:spPr>
            <c:extLst>
              <c:ext xmlns:c16="http://schemas.microsoft.com/office/drawing/2014/chart" uri="{C3380CC4-5D6E-409C-BE32-E72D297353CC}">
                <c16:uniqueId val="{00000005-AEA0-4FE7-BAC8-AA23C4E3ACA4}"/>
              </c:ext>
            </c:extLst>
          </c:dPt>
          <c:dPt>
            <c:idx val="3"/>
            <c:bubble3D val="0"/>
            <c:spPr>
              <a:solidFill>
                <a:schemeClr val="accent4"/>
              </a:solidFill>
              <a:ln>
                <a:solidFill>
                  <a:sysClr val="windowText" lastClr="000000"/>
                </a:solidFill>
              </a:ln>
              <a:effectLst>
                <a:outerShdw blurRad="317500" algn="ctr" rotWithShape="0">
                  <a:prstClr val="black">
                    <a:alpha val="25000"/>
                  </a:prstClr>
                </a:outerShdw>
              </a:effectLst>
            </c:spPr>
            <c:extLst>
              <c:ext xmlns:c16="http://schemas.microsoft.com/office/drawing/2014/chart" uri="{C3380CC4-5D6E-409C-BE32-E72D297353CC}">
                <c16:uniqueId val="{00000007-AEA0-4FE7-BAC8-AA23C4E3ACA4}"/>
              </c:ext>
            </c:extLst>
          </c:dPt>
          <c:dPt>
            <c:idx val="4"/>
            <c:bubble3D val="0"/>
            <c:spPr>
              <a:solidFill>
                <a:schemeClr val="accent5"/>
              </a:solidFill>
              <a:ln>
                <a:solidFill>
                  <a:sysClr val="windowText" lastClr="000000"/>
                </a:solidFill>
              </a:ln>
              <a:effectLst>
                <a:outerShdw blurRad="317500" algn="ctr" rotWithShape="0">
                  <a:prstClr val="black">
                    <a:alpha val="25000"/>
                  </a:prstClr>
                </a:outerShdw>
              </a:effectLst>
            </c:spPr>
            <c:extLst>
              <c:ext xmlns:c16="http://schemas.microsoft.com/office/drawing/2014/chart" uri="{C3380CC4-5D6E-409C-BE32-E72D297353CC}">
                <c16:uniqueId val="{00000009-AEA0-4FE7-BAC8-AA23C4E3ACA4}"/>
              </c:ext>
            </c:extLst>
          </c:dPt>
          <c:dPt>
            <c:idx val="5"/>
            <c:bubble3D val="0"/>
            <c:spPr>
              <a:solidFill>
                <a:schemeClr val="accent6"/>
              </a:solidFill>
              <a:ln>
                <a:solidFill>
                  <a:sysClr val="windowText" lastClr="000000"/>
                </a:solidFill>
              </a:ln>
              <a:effectLst>
                <a:outerShdw blurRad="317500" algn="ctr" rotWithShape="0">
                  <a:prstClr val="black">
                    <a:alpha val="25000"/>
                  </a:prstClr>
                </a:outerShdw>
              </a:effectLst>
            </c:spPr>
            <c:extLst>
              <c:ext xmlns:c16="http://schemas.microsoft.com/office/drawing/2014/chart" uri="{C3380CC4-5D6E-409C-BE32-E72D297353CC}">
                <c16:uniqueId val="{0000000B-AEA0-4FE7-BAC8-AA23C4E3ACA4}"/>
              </c:ext>
            </c:extLst>
          </c:dPt>
          <c:dLbls>
            <c:dLbl>
              <c:idx val="0"/>
              <c:layout>
                <c:manualLayout>
                  <c:x val="-0.16248401319063141"/>
                  <c:y val="0.13145916510639952"/>
                </c:manualLayout>
              </c:layout>
              <c:tx>
                <c:rich>
                  <a:bodyPr/>
                  <a:lstStyle/>
                  <a:p>
                    <a:fld id="{BE002F52-EB4C-4B81-BA90-0CDFB46E33ED}" type="CATEGORYNAME">
                      <a:rPr lang="en-US" sz="1200">
                        <a:latin typeface="Arial" panose="020B0604020202020204" pitchFamily="34" charset="0"/>
                        <a:cs typeface="Arial" panose="020B0604020202020204" pitchFamily="34" charset="0"/>
                      </a:rPr>
                      <a:pPr/>
                      <a:t>[CATEGORY NAME]</a:t>
                    </a:fld>
                    <a:r>
                      <a:rPr lang="en-US" sz="1200" baseline="0" dirty="0">
                        <a:latin typeface="Arial" panose="020B0604020202020204" pitchFamily="34" charset="0"/>
                        <a:cs typeface="Arial" panose="020B0604020202020204" pitchFamily="34" charset="0"/>
                      </a:rPr>
                      <a:t>
</a:t>
                    </a:r>
                    <a:fld id="{DCBA0516-00DC-40E2-980C-AE16C66C7D58}" type="PERCENTAGE">
                      <a:rPr lang="en-US" sz="1200" baseline="0">
                        <a:latin typeface="Arial" panose="020B0604020202020204" pitchFamily="34" charset="0"/>
                        <a:cs typeface="Arial" panose="020B0604020202020204" pitchFamily="34" charset="0"/>
                      </a:rPr>
                      <a:pPr/>
                      <a:t>[PERCENTAGE]</a:t>
                    </a:fld>
                    <a:endParaRPr lang="en-US" sz="1200" baseline="0" dirty="0">
                      <a:latin typeface="Arial" panose="020B0604020202020204" pitchFamily="34" charset="0"/>
                      <a:cs typeface="Arial" panose="020B0604020202020204" pitchFamily="34" charset="0"/>
                    </a:endParaRPr>
                  </a:p>
                </c:rich>
              </c:tx>
              <c:dLblPos val="bestFit"/>
              <c:showLegendKey val="0"/>
              <c:showVal val="0"/>
              <c:showCatName val="1"/>
              <c:showSerName val="0"/>
              <c:showPercent val="1"/>
              <c:showBubbleSize val="0"/>
              <c:extLst>
                <c:ext xmlns:c15="http://schemas.microsoft.com/office/drawing/2012/chart" uri="{CE6537A1-D6FC-4f65-9D91-7224C49458BB}">
                  <c15:layout>
                    <c:manualLayout>
                      <c:w val="0.31989040096905541"/>
                      <c:h val="0.17457036869986034"/>
                    </c:manualLayout>
                  </c15:layout>
                  <c15:dlblFieldTable/>
                  <c15:showDataLabelsRange val="0"/>
                </c:ext>
                <c:ext xmlns:c16="http://schemas.microsoft.com/office/drawing/2014/chart" uri="{C3380CC4-5D6E-409C-BE32-E72D297353CC}">
                  <c16:uniqueId val="{00000001-AEA0-4FE7-BAC8-AA23C4E3ACA4}"/>
                </c:ext>
              </c:extLst>
            </c:dLbl>
            <c:dLbl>
              <c:idx val="1"/>
              <c:layout>
                <c:manualLayout>
                  <c:x val="9.5313026182498317E-2"/>
                  <c:y val="-9.4895773032143804E-2"/>
                </c:manualLayout>
              </c:layout>
              <c:tx>
                <c:rich>
                  <a:bodyPr/>
                  <a:lstStyle/>
                  <a:p>
                    <a:fld id="{5C60E320-BD1F-4C61-9820-57EB511595E4}" type="CATEGORYNAME">
                      <a:rPr lang="en-US" sz="1200">
                        <a:latin typeface="Arial" panose="020B0604020202020204" pitchFamily="34" charset="0"/>
                        <a:cs typeface="Arial" panose="020B0604020202020204" pitchFamily="34" charset="0"/>
                      </a:rPr>
                      <a:pPr/>
                      <a:t>[CATEGORY NAME]</a:t>
                    </a:fld>
                    <a:r>
                      <a:rPr lang="en-US" baseline="0" dirty="0"/>
                      <a:t>
</a:t>
                    </a:r>
                    <a:fld id="{BA5B67FE-12EA-4FCD-B8C9-BB6853E8C39F}" type="PERCENTAGE">
                      <a:rPr lang="en-US" baseline="0"/>
                      <a:pPr/>
                      <a:t>[PERCENTAGE]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20030289834742426"/>
                      <c:h val="0.18032848111202482"/>
                    </c:manualLayout>
                  </c15:layout>
                  <c15:dlblFieldTable/>
                  <c15:showDataLabelsRange val="0"/>
                </c:ext>
                <c:ext xmlns:c16="http://schemas.microsoft.com/office/drawing/2014/chart" uri="{C3380CC4-5D6E-409C-BE32-E72D297353CC}">
                  <c16:uniqueId val="{00000003-AEA0-4FE7-BAC8-AA23C4E3ACA4}"/>
                </c:ext>
              </c:extLst>
            </c:dLbl>
            <c:dLbl>
              <c:idx val="2"/>
              <c:layout>
                <c:manualLayout>
                  <c:x val="3.0778863187638422E-2"/>
                  <c:y val="2.310147936612888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EA0-4FE7-BAC8-AA23C4E3ACA4}"/>
                </c:ext>
              </c:extLst>
            </c:dLbl>
            <c:dLbl>
              <c:idx val="3"/>
              <c:layout>
                <c:manualLayout>
                  <c:x val="-0.12997784350450053"/>
                  <c:y val="3.598048783186835E-2"/>
                </c:manualLayout>
              </c:layout>
              <c:tx>
                <c:rich>
                  <a:bodyPr/>
                  <a:lstStyle/>
                  <a:p>
                    <a:fld id="{146D7B4C-681B-4D9F-B21B-8A5887B16A4B}" type="CATEGORYNAME">
                      <a:rPr lang="en-US" sz="1200">
                        <a:latin typeface="Arial" panose="020B0604020202020204" pitchFamily="34" charset="0"/>
                        <a:cs typeface="Arial" panose="020B0604020202020204" pitchFamily="34" charset="0"/>
                      </a:rPr>
                      <a:pPr/>
                      <a:t>[CATEGORY NAME]</a:t>
                    </a:fld>
                    <a:r>
                      <a:rPr lang="en-US" baseline="0" dirty="0"/>
                      <a:t>
</a:t>
                    </a:r>
                    <a:fld id="{F2B8F8EA-D99D-444E-85B2-CF033079BDB5}" type="PERCENTAGE">
                      <a:rPr lang="en-US" baseline="0"/>
                      <a:pPr/>
                      <a:t>[PERCENTAGE]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EA0-4FE7-BAC8-AA23C4E3ACA4}"/>
                </c:ext>
              </c:extLst>
            </c:dLbl>
            <c:dLbl>
              <c:idx val="4"/>
              <c:layout>
                <c:manualLayout>
                  <c:x val="0.18279451483946021"/>
                  <c:y val="-0.13581078573155991"/>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32641877649903611"/>
                      <c:h val="0.18006497139778416"/>
                    </c:manualLayout>
                  </c15:layout>
                </c:ext>
                <c:ext xmlns:c16="http://schemas.microsoft.com/office/drawing/2014/chart" uri="{C3380CC4-5D6E-409C-BE32-E72D297353CC}">
                  <c16:uniqueId val="{00000009-AEA0-4FE7-BAC8-AA23C4E3ACA4}"/>
                </c:ext>
              </c:extLst>
            </c:dLbl>
            <c:dLbl>
              <c:idx val="5"/>
              <c:layout>
                <c:manualLayout>
                  <c:x val="0.11773831026678723"/>
                  <c:y val="0.13666771102275196"/>
                </c:manualLayout>
              </c:layout>
              <c:tx>
                <c:rich>
                  <a:bodyPr/>
                  <a:lstStyle/>
                  <a:p>
                    <a:fld id="{B6F08B2B-3FFC-4181-912D-36F7A4071F7F}" type="CATEGORYNAME">
                      <a:rPr lang="en-US" sz="1200">
                        <a:latin typeface="Arial" panose="020B0604020202020204" pitchFamily="34" charset="0"/>
                        <a:cs typeface="Arial" panose="020B0604020202020204" pitchFamily="34" charset="0"/>
                      </a:rPr>
                      <a:pPr/>
                      <a:t>[CATEGORY NAME]</a:t>
                    </a:fld>
                    <a:r>
                      <a:rPr lang="en-US" sz="1200" baseline="0" dirty="0">
                        <a:latin typeface="Arial" panose="020B0604020202020204" pitchFamily="34" charset="0"/>
                        <a:cs typeface="Arial" panose="020B0604020202020204" pitchFamily="34" charset="0"/>
                      </a:rPr>
                      <a:t>
</a:t>
                    </a:r>
                    <a:fld id="{6FDC9FE0-91CD-44EB-A5D3-4AF2ECA72984}" type="PERCENTAGE">
                      <a:rPr lang="en-US" sz="1200" baseline="0">
                        <a:latin typeface="Arial" panose="020B0604020202020204" pitchFamily="34" charset="0"/>
                        <a:cs typeface="Arial" panose="020B0604020202020204" pitchFamily="34" charset="0"/>
                      </a:rPr>
                      <a:pPr/>
                      <a:t>[PERCENTAGE]</a:t>
                    </a:fld>
                    <a:endParaRPr lang="en-US" sz="1200" baseline="0" dirty="0">
                      <a:latin typeface="Arial" panose="020B0604020202020204" pitchFamily="34" charset="0"/>
                      <a:cs typeface="Arial" panose="020B0604020202020204" pitchFamily="34" charset="0"/>
                    </a:endParaRP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AEA0-4FE7-BAC8-AA23C4E3ACA4}"/>
                </c:ext>
              </c:extLst>
            </c:dLbl>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Sheet1!$A$4:$A$10</c:f>
              <c:strCache>
                <c:ptCount val="6"/>
                <c:pt idx="0">
                  <c:v>Administration</c:v>
                </c:pt>
                <c:pt idx="1">
                  <c:v>Blue Collar</c:v>
                </c:pt>
                <c:pt idx="2">
                  <c:v>Clerical</c:v>
                </c:pt>
                <c:pt idx="3">
                  <c:v>Other</c:v>
                </c:pt>
                <c:pt idx="4">
                  <c:v>Professional</c:v>
                </c:pt>
                <c:pt idx="5">
                  <c:v>Technical</c:v>
                </c:pt>
              </c:strCache>
            </c:strRef>
          </c:cat>
          <c:val>
            <c:numRef>
              <c:f>Sheet1!$B$4:$B$10</c:f>
              <c:numCache>
                <c:formatCode>0%</c:formatCode>
                <c:ptCount val="6"/>
                <c:pt idx="0">
                  <c:v>0.35371819960861056</c:v>
                </c:pt>
                <c:pt idx="1">
                  <c:v>6.4579256360078274E-2</c:v>
                </c:pt>
                <c:pt idx="2">
                  <c:v>1.4677103718199608E-2</c:v>
                </c:pt>
                <c:pt idx="3">
                  <c:v>9.2954990215264183E-3</c:v>
                </c:pt>
                <c:pt idx="4">
                  <c:v>0.4452054794520548</c:v>
                </c:pt>
                <c:pt idx="5">
                  <c:v>0.11252446183953033</c:v>
                </c:pt>
              </c:numCache>
            </c:numRef>
          </c:val>
          <c:extLst>
            <c:ext xmlns:c16="http://schemas.microsoft.com/office/drawing/2014/chart" uri="{C3380CC4-5D6E-409C-BE32-E72D297353CC}">
              <c16:uniqueId val="{0000000C-AEA0-4FE7-BAC8-AA23C4E3ACA4}"/>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solidFill>
        <a:schemeClr val="bg1"/>
      </a:solidFill>
      <a:round/>
    </a:ln>
    <a:effectLst/>
  </c:spPr>
  <c:txPr>
    <a:bodyPr/>
    <a:lstStyle/>
    <a:p>
      <a:pPr>
        <a:defRPr sz="1600">
          <a:solidFill>
            <a:schemeClr val="tx1"/>
          </a:solidFill>
        </a:defRPr>
      </a:pPr>
      <a:endParaRPr lang="en-US"/>
    </a:p>
  </c:txPr>
  <c:externalData r:id="rId3">
    <c:autoUpdate val="0"/>
  </c:externalData>
  <c:extLst>
    <c:ext xmlns:c14="http://schemas.microsoft.com/office/drawing/2007/8/2/chart" uri="{781A3756-C4B2-4CAC-9D66-4F8BD8637D16}">
      <c14:pivotOptions>
        <c14:dropZoneFilter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_rels/data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image" Target="../media/image90.jpeg"/><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image" Target="../media/image90.jpeg"/><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1710AA-F7C0-43FE-9824-1D931A83A6BA}"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C09FC074-C957-4A90-B481-0CA29993A20C}">
      <dgm:prSet phldrT="[Text]" custT="1"/>
      <dgm:spPr/>
      <dgm:t>
        <a:bodyPr/>
        <a:lstStyle/>
        <a:p>
          <a:r>
            <a:rPr lang="en-US" sz="2400" b="1" dirty="0"/>
            <a:t>Outpace our Adversaries</a:t>
          </a:r>
        </a:p>
      </dgm:t>
    </dgm:pt>
    <dgm:pt modelId="{4883CE6A-889E-467F-962B-B44D98C007AC}" type="parTrans" cxnId="{80F21575-C73D-4F56-ACEF-8B9E9A3CB2D9}">
      <dgm:prSet/>
      <dgm:spPr/>
      <dgm:t>
        <a:bodyPr/>
        <a:lstStyle/>
        <a:p>
          <a:endParaRPr lang="en-US"/>
        </a:p>
      </dgm:t>
    </dgm:pt>
    <dgm:pt modelId="{41E08BE6-B1BC-4DA8-9E62-3301F931F425}" type="sibTrans" cxnId="{80F21575-C73D-4F56-ACEF-8B9E9A3CB2D9}">
      <dgm:prSet/>
      <dgm:spPr/>
      <dgm:t>
        <a:bodyPr/>
        <a:lstStyle/>
        <a:p>
          <a:endParaRPr lang="en-US"/>
        </a:p>
      </dgm:t>
    </dgm:pt>
    <dgm:pt modelId="{3633530F-A7D8-4864-BAB9-B63150210A36}">
      <dgm:prSet phldrT="[Text]" custT="1"/>
      <dgm:spPr/>
      <dgm:t>
        <a:bodyPr/>
        <a:lstStyle/>
        <a:p>
          <a:pPr>
            <a:lnSpc>
              <a:spcPct val="90000"/>
            </a:lnSpc>
            <a:spcAft>
              <a:spcPts val="0"/>
            </a:spcAft>
          </a:pPr>
          <a:r>
            <a:rPr lang="en-US" sz="2200" dirty="0" smtClean="0"/>
            <a:t>Molecule to</a:t>
          </a:r>
        </a:p>
        <a:p>
          <a:pPr>
            <a:lnSpc>
              <a:spcPct val="90000"/>
            </a:lnSpc>
            <a:spcAft>
              <a:spcPts val="0"/>
            </a:spcAft>
          </a:pPr>
          <a:r>
            <a:rPr lang="en-US" sz="2200" dirty="0" smtClean="0"/>
            <a:t>Mission</a:t>
          </a:r>
          <a:endParaRPr lang="en-US" sz="2200" dirty="0"/>
        </a:p>
      </dgm:t>
    </dgm:pt>
    <dgm:pt modelId="{DC880EFA-5949-4A4F-8A8E-2C443C4BFD5F}" type="parTrans" cxnId="{DC41F543-D205-423F-A683-33CCF9B05C17}">
      <dgm:prSet/>
      <dgm:spPr/>
      <dgm:t>
        <a:bodyPr/>
        <a:lstStyle/>
        <a:p>
          <a:endParaRPr lang="en-US"/>
        </a:p>
      </dgm:t>
    </dgm:pt>
    <dgm:pt modelId="{9B2E97A6-6DE3-424C-9E38-D95A2635F090}" type="sibTrans" cxnId="{DC41F543-D205-423F-A683-33CCF9B05C17}">
      <dgm:prSet/>
      <dgm:spPr/>
      <dgm:t>
        <a:bodyPr/>
        <a:lstStyle/>
        <a:p>
          <a:endParaRPr lang="en-US"/>
        </a:p>
      </dgm:t>
    </dgm:pt>
    <dgm:pt modelId="{828495DC-F500-4BC2-9B3E-BB6DDD76E1CA}">
      <dgm:prSet phldrT="[Text]" custT="1"/>
      <dgm:spPr/>
      <dgm:t>
        <a:bodyPr/>
        <a:lstStyle/>
        <a:p>
          <a:r>
            <a:rPr lang="en-US" sz="2200" dirty="0" smtClean="0"/>
            <a:t>Strengthen the Navy’s Arsenal</a:t>
          </a:r>
          <a:endParaRPr lang="en-US" sz="2200" dirty="0"/>
        </a:p>
      </dgm:t>
    </dgm:pt>
    <dgm:pt modelId="{87096AF2-7469-40DD-9252-0E75557BA3E7}" type="parTrans" cxnId="{AAF3C637-C938-4355-9B4D-77421C2BA342}">
      <dgm:prSet/>
      <dgm:spPr/>
      <dgm:t>
        <a:bodyPr/>
        <a:lstStyle/>
        <a:p>
          <a:endParaRPr lang="en-US"/>
        </a:p>
      </dgm:t>
    </dgm:pt>
    <dgm:pt modelId="{FF97D28E-2DD5-426B-B524-3778389350E2}" type="sibTrans" cxnId="{AAF3C637-C938-4355-9B4D-77421C2BA342}">
      <dgm:prSet/>
      <dgm:spPr/>
      <dgm:t>
        <a:bodyPr/>
        <a:lstStyle/>
        <a:p>
          <a:endParaRPr lang="en-US"/>
        </a:p>
      </dgm:t>
    </dgm:pt>
    <dgm:pt modelId="{99B8644B-C0E3-4013-AAFC-709E8CD6B82B}">
      <dgm:prSet phldrT="[Text]" custT="1"/>
      <dgm:spPr/>
      <dgm:t>
        <a:bodyPr/>
        <a:lstStyle/>
        <a:p>
          <a:r>
            <a:rPr lang="en-US" sz="2200" dirty="0"/>
            <a:t>Workforce Flexibility &amp; Agility</a:t>
          </a:r>
        </a:p>
      </dgm:t>
    </dgm:pt>
    <dgm:pt modelId="{637DE3CD-1D78-41AC-8002-362E2AF018F3}" type="parTrans" cxnId="{A996D55D-8D82-4331-80C0-D7E364E4D870}">
      <dgm:prSet/>
      <dgm:spPr/>
      <dgm:t>
        <a:bodyPr/>
        <a:lstStyle/>
        <a:p>
          <a:endParaRPr lang="en-US"/>
        </a:p>
      </dgm:t>
    </dgm:pt>
    <dgm:pt modelId="{F2A0459E-40EA-416C-A42E-9C724BEFD5E7}" type="sibTrans" cxnId="{A996D55D-8D82-4331-80C0-D7E364E4D870}">
      <dgm:prSet/>
      <dgm:spPr/>
      <dgm:t>
        <a:bodyPr/>
        <a:lstStyle/>
        <a:p>
          <a:endParaRPr lang="en-US"/>
        </a:p>
      </dgm:t>
    </dgm:pt>
    <dgm:pt modelId="{A83293AA-D172-449B-884E-9B19F1291D44}" type="pres">
      <dgm:prSet presAssocID="{511710AA-F7C0-43FE-9824-1D931A83A6BA}" presName="Name0" presStyleCnt="0">
        <dgm:presLayoutVars>
          <dgm:orgChart val="1"/>
          <dgm:chPref val="1"/>
          <dgm:dir/>
          <dgm:animOne val="branch"/>
          <dgm:animLvl val="lvl"/>
          <dgm:resizeHandles/>
        </dgm:presLayoutVars>
      </dgm:prSet>
      <dgm:spPr/>
      <dgm:t>
        <a:bodyPr/>
        <a:lstStyle/>
        <a:p>
          <a:endParaRPr lang="en-US"/>
        </a:p>
      </dgm:t>
    </dgm:pt>
    <dgm:pt modelId="{8FFBDC76-8389-4911-B3AF-B39D6229A2D9}" type="pres">
      <dgm:prSet presAssocID="{C09FC074-C957-4A90-B481-0CA29993A20C}" presName="hierRoot1" presStyleCnt="0">
        <dgm:presLayoutVars>
          <dgm:hierBranch val="init"/>
        </dgm:presLayoutVars>
      </dgm:prSet>
      <dgm:spPr/>
    </dgm:pt>
    <dgm:pt modelId="{BEE625A6-C3D4-49DF-9CEB-E23068670956}" type="pres">
      <dgm:prSet presAssocID="{C09FC074-C957-4A90-B481-0CA29993A20C}" presName="rootComposite1" presStyleCnt="0"/>
      <dgm:spPr/>
    </dgm:pt>
    <dgm:pt modelId="{0C7F56D1-D14C-4507-9285-5D7CF8208FE5}" type="pres">
      <dgm:prSet presAssocID="{C09FC074-C957-4A90-B481-0CA29993A20C}" presName="rootText1" presStyleLbl="alignAcc1" presStyleIdx="0" presStyleCnt="0" custScaleX="113900" custScaleY="84737">
        <dgm:presLayoutVars>
          <dgm:chPref val="3"/>
        </dgm:presLayoutVars>
      </dgm:prSet>
      <dgm:spPr/>
      <dgm:t>
        <a:bodyPr/>
        <a:lstStyle/>
        <a:p>
          <a:endParaRPr lang="en-US"/>
        </a:p>
      </dgm:t>
    </dgm:pt>
    <dgm:pt modelId="{4EA5FD2A-7639-437E-BE01-0E4EA6B7A03D}" type="pres">
      <dgm:prSet presAssocID="{C09FC074-C957-4A90-B481-0CA29993A20C}" presName="topArc1" presStyleLbl="parChTrans1D1" presStyleIdx="0" presStyleCnt="8"/>
      <dgm:spPr/>
    </dgm:pt>
    <dgm:pt modelId="{6CAAC247-677F-42C0-BF92-52806236EF35}" type="pres">
      <dgm:prSet presAssocID="{C09FC074-C957-4A90-B481-0CA29993A20C}" presName="bottomArc1" presStyleLbl="parChTrans1D1" presStyleIdx="1" presStyleCnt="8"/>
      <dgm:spPr/>
    </dgm:pt>
    <dgm:pt modelId="{46A64CFA-BB1A-4CDB-A1DB-25CCB66EAD1B}" type="pres">
      <dgm:prSet presAssocID="{C09FC074-C957-4A90-B481-0CA29993A20C}" presName="topConnNode1" presStyleLbl="node1" presStyleIdx="0" presStyleCnt="0"/>
      <dgm:spPr/>
      <dgm:t>
        <a:bodyPr/>
        <a:lstStyle/>
        <a:p>
          <a:endParaRPr lang="en-US"/>
        </a:p>
      </dgm:t>
    </dgm:pt>
    <dgm:pt modelId="{92217203-DB90-4C2B-817A-028DF8E521CF}" type="pres">
      <dgm:prSet presAssocID="{C09FC074-C957-4A90-B481-0CA29993A20C}" presName="hierChild2" presStyleCnt="0"/>
      <dgm:spPr/>
    </dgm:pt>
    <dgm:pt modelId="{84D3FC26-44C1-4DCD-8E04-F31EB57EADAC}" type="pres">
      <dgm:prSet presAssocID="{DC880EFA-5949-4A4F-8A8E-2C443C4BFD5F}" presName="Name28" presStyleLbl="parChTrans1D2" presStyleIdx="0" presStyleCnt="3"/>
      <dgm:spPr/>
      <dgm:t>
        <a:bodyPr/>
        <a:lstStyle/>
        <a:p>
          <a:endParaRPr lang="en-US"/>
        </a:p>
      </dgm:t>
    </dgm:pt>
    <dgm:pt modelId="{03D03D83-320E-4B78-BA24-017101E8AA3F}" type="pres">
      <dgm:prSet presAssocID="{3633530F-A7D8-4864-BAB9-B63150210A36}" presName="hierRoot2" presStyleCnt="0">
        <dgm:presLayoutVars>
          <dgm:hierBranch val="init"/>
        </dgm:presLayoutVars>
      </dgm:prSet>
      <dgm:spPr/>
    </dgm:pt>
    <dgm:pt modelId="{CB5850A1-838C-43B0-9478-111335822768}" type="pres">
      <dgm:prSet presAssocID="{3633530F-A7D8-4864-BAB9-B63150210A36}" presName="rootComposite2" presStyleCnt="0"/>
      <dgm:spPr/>
    </dgm:pt>
    <dgm:pt modelId="{EA66988C-97EC-4939-82F3-16F51AC180E1}" type="pres">
      <dgm:prSet presAssocID="{3633530F-A7D8-4864-BAB9-B63150210A36}" presName="rootText2" presStyleLbl="alignAcc1" presStyleIdx="0" presStyleCnt="0" custScaleX="94116" custScaleY="72810" custLinFactNeighborX="-353" custLinFactNeighborY="-9584">
        <dgm:presLayoutVars>
          <dgm:chPref val="3"/>
        </dgm:presLayoutVars>
      </dgm:prSet>
      <dgm:spPr/>
      <dgm:t>
        <a:bodyPr/>
        <a:lstStyle/>
        <a:p>
          <a:endParaRPr lang="en-US"/>
        </a:p>
      </dgm:t>
    </dgm:pt>
    <dgm:pt modelId="{986EAB1B-E03E-4AB6-892F-4F78A5B9ABA8}" type="pres">
      <dgm:prSet presAssocID="{3633530F-A7D8-4864-BAB9-B63150210A36}" presName="topArc2" presStyleLbl="parChTrans1D1" presStyleIdx="2" presStyleCnt="8"/>
      <dgm:spPr/>
    </dgm:pt>
    <dgm:pt modelId="{EA8D7E37-515A-4ADC-B426-0EB42C2FB25D}" type="pres">
      <dgm:prSet presAssocID="{3633530F-A7D8-4864-BAB9-B63150210A36}" presName="bottomArc2" presStyleLbl="parChTrans1D1" presStyleIdx="3" presStyleCnt="8"/>
      <dgm:spPr/>
    </dgm:pt>
    <dgm:pt modelId="{64C4D4EE-E8C6-433D-82FA-5D3758391121}" type="pres">
      <dgm:prSet presAssocID="{3633530F-A7D8-4864-BAB9-B63150210A36}" presName="topConnNode2" presStyleLbl="node2" presStyleIdx="0" presStyleCnt="0"/>
      <dgm:spPr/>
      <dgm:t>
        <a:bodyPr/>
        <a:lstStyle/>
        <a:p>
          <a:endParaRPr lang="en-US"/>
        </a:p>
      </dgm:t>
    </dgm:pt>
    <dgm:pt modelId="{761836EC-638A-4BBD-BB8E-F6FDD9973E3C}" type="pres">
      <dgm:prSet presAssocID="{3633530F-A7D8-4864-BAB9-B63150210A36}" presName="hierChild4" presStyleCnt="0"/>
      <dgm:spPr/>
    </dgm:pt>
    <dgm:pt modelId="{C685B6BE-C1A9-4A6D-9D5E-598AAE300E40}" type="pres">
      <dgm:prSet presAssocID="{3633530F-A7D8-4864-BAB9-B63150210A36}" presName="hierChild5" presStyleCnt="0"/>
      <dgm:spPr/>
    </dgm:pt>
    <dgm:pt modelId="{F1E612DC-6E89-418C-A2A0-E3427C989396}" type="pres">
      <dgm:prSet presAssocID="{87096AF2-7469-40DD-9252-0E75557BA3E7}" presName="Name28" presStyleLbl="parChTrans1D2" presStyleIdx="1" presStyleCnt="3"/>
      <dgm:spPr/>
      <dgm:t>
        <a:bodyPr/>
        <a:lstStyle/>
        <a:p>
          <a:endParaRPr lang="en-US"/>
        </a:p>
      </dgm:t>
    </dgm:pt>
    <dgm:pt modelId="{CF6799D8-2A9A-40E9-8B7A-D6BD01970695}" type="pres">
      <dgm:prSet presAssocID="{828495DC-F500-4BC2-9B3E-BB6DDD76E1CA}" presName="hierRoot2" presStyleCnt="0">
        <dgm:presLayoutVars>
          <dgm:hierBranch val="init"/>
        </dgm:presLayoutVars>
      </dgm:prSet>
      <dgm:spPr/>
    </dgm:pt>
    <dgm:pt modelId="{30AF95C5-C8A7-4AEB-803A-B8EA8470D9D2}" type="pres">
      <dgm:prSet presAssocID="{828495DC-F500-4BC2-9B3E-BB6DDD76E1CA}" presName="rootComposite2" presStyleCnt="0"/>
      <dgm:spPr/>
    </dgm:pt>
    <dgm:pt modelId="{71AA08AC-944B-4AF5-99F0-5C9C319DF4D0}" type="pres">
      <dgm:prSet presAssocID="{828495DC-F500-4BC2-9B3E-BB6DDD76E1CA}" presName="rootText2" presStyleLbl="alignAcc1" presStyleIdx="0" presStyleCnt="0" custScaleX="91238" custScaleY="72810" custLinFactNeighborX="-1757" custLinFactNeighborY="-9584">
        <dgm:presLayoutVars>
          <dgm:chPref val="3"/>
        </dgm:presLayoutVars>
      </dgm:prSet>
      <dgm:spPr/>
      <dgm:t>
        <a:bodyPr/>
        <a:lstStyle/>
        <a:p>
          <a:endParaRPr lang="en-US"/>
        </a:p>
      </dgm:t>
    </dgm:pt>
    <dgm:pt modelId="{485CE71E-1FDB-4BEF-8B58-B79A82FCCD53}" type="pres">
      <dgm:prSet presAssocID="{828495DC-F500-4BC2-9B3E-BB6DDD76E1CA}" presName="topArc2" presStyleLbl="parChTrans1D1" presStyleIdx="4" presStyleCnt="8"/>
      <dgm:spPr/>
    </dgm:pt>
    <dgm:pt modelId="{F949D7C7-ACD5-4175-AA6D-47495CA6F2D5}" type="pres">
      <dgm:prSet presAssocID="{828495DC-F500-4BC2-9B3E-BB6DDD76E1CA}" presName="bottomArc2" presStyleLbl="parChTrans1D1" presStyleIdx="5" presStyleCnt="8"/>
      <dgm:spPr/>
    </dgm:pt>
    <dgm:pt modelId="{44072A43-BAA1-4930-9847-242C2C83635D}" type="pres">
      <dgm:prSet presAssocID="{828495DC-F500-4BC2-9B3E-BB6DDD76E1CA}" presName="topConnNode2" presStyleLbl="node2" presStyleIdx="0" presStyleCnt="0"/>
      <dgm:spPr/>
      <dgm:t>
        <a:bodyPr/>
        <a:lstStyle/>
        <a:p>
          <a:endParaRPr lang="en-US"/>
        </a:p>
      </dgm:t>
    </dgm:pt>
    <dgm:pt modelId="{C4E0DEF8-86CC-411A-9C78-8262B5322697}" type="pres">
      <dgm:prSet presAssocID="{828495DC-F500-4BC2-9B3E-BB6DDD76E1CA}" presName="hierChild4" presStyleCnt="0"/>
      <dgm:spPr/>
    </dgm:pt>
    <dgm:pt modelId="{043A907C-87E9-47DA-ADA3-DF1D8703C461}" type="pres">
      <dgm:prSet presAssocID="{828495DC-F500-4BC2-9B3E-BB6DDD76E1CA}" presName="hierChild5" presStyleCnt="0"/>
      <dgm:spPr/>
    </dgm:pt>
    <dgm:pt modelId="{121E8661-88C7-4BE4-A816-9B193FA02631}" type="pres">
      <dgm:prSet presAssocID="{637DE3CD-1D78-41AC-8002-362E2AF018F3}" presName="Name28" presStyleLbl="parChTrans1D2" presStyleIdx="2" presStyleCnt="3"/>
      <dgm:spPr/>
      <dgm:t>
        <a:bodyPr/>
        <a:lstStyle/>
        <a:p>
          <a:endParaRPr lang="en-US"/>
        </a:p>
      </dgm:t>
    </dgm:pt>
    <dgm:pt modelId="{F62AFADA-E073-46D4-904E-8B514AB9AF1A}" type="pres">
      <dgm:prSet presAssocID="{99B8644B-C0E3-4013-AAFC-709E8CD6B82B}" presName="hierRoot2" presStyleCnt="0">
        <dgm:presLayoutVars>
          <dgm:hierBranch val="init"/>
        </dgm:presLayoutVars>
      </dgm:prSet>
      <dgm:spPr/>
    </dgm:pt>
    <dgm:pt modelId="{9DF01E81-D8B4-4927-962E-65426B3A09B9}" type="pres">
      <dgm:prSet presAssocID="{99B8644B-C0E3-4013-AAFC-709E8CD6B82B}" presName="rootComposite2" presStyleCnt="0"/>
      <dgm:spPr/>
    </dgm:pt>
    <dgm:pt modelId="{B8208E40-E9D2-4FFE-9795-F32F05508265}" type="pres">
      <dgm:prSet presAssocID="{99B8644B-C0E3-4013-AAFC-709E8CD6B82B}" presName="rootText2" presStyleLbl="alignAcc1" presStyleIdx="0" presStyleCnt="0" custScaleX="90862" custScaleY="72810" custLinFactNeighborX="-353" custLinFactNeighborY="-9584">
        <dgm:presLayoutVars>
          <dgm:chPref val="3"/>
        </dgm:presLayoutVars>
      </dgm:prSet>
      <dgm:spPr/>
      <dgm:t>
        <a:bodyPr/>
        <a:lstStyle/>
        <a:p>
          <a:endParaRPr lang="en-US"/>
        </a:p>
      </dgm:t>
    </dgm:pt>
    <dgm:pt modelId="{3D3668A4-10B8-495B-960E-C52D48565E79}" type="pres">
      <dgm:prSet presAssocID="{99B8644B-C0E3-4013-AAFC-709E8CD6B82B}" presName="topArc2" presStyleLbl="parChTrans1D1" presStyleIdx="6" presStyleCnt="8"/>
      <dgm:spPr/>
    </dgm:pt>
    <dgm:pt modelId="{ED3E5F53-67B4-44C2-8489-69E01393621A}" type="pres">
      <dgm:prSet presAssocID="{99B8644B-C0E3-4013-AAFC-709E8CD6B82B}" presName="bottomArc2" presStyleLbl="parChTrans1D1" presStyleIdx="7" presStyleCnt="8"/>
      <dgm:spPr/>
    </dgm:pt>
    <dgm:pt modelId="{1A964DF3-36DA-4AB9-A9A2-A088036D746D}" type="pres">
      <dgm:prSet presAssocID="{99B8644B-C0E3-4013-AAFC-709E8CD6B82B}" presName="topConnNode2" presStyleLbl="node2" presStyleIdx="0" presStyleCnt="0"/>
      <dgm:spPr/>
      <dgm:t>
        <a:bodyPr/>
        <a:lstStyle/>
        <a:p>
          <a:endParaRPr lang="en-US"/>
        </a:p>
      </dgm:t>
    </dgm:pt>
    <dgm:pt modelId="{DB8819FC-2CD9-4539-AE78-F186BA66A594}" type="pres">
      <dgm:prSet presAssocID="{99B8644B-C0E3-4013-AAFC-709E8CD6B82B}" presName="hierChild4" presStyleCnt="0"/>
      <dgm:spPr/>
    </dgm:pt>
    <dgm:pt modelId="{BECD783E-2CF4-44BB-8128-84D931781D7A}" type="pres">
      <dgm:prSet presAssocID="{99B8644B-C0E3-4013-AAFC-709E8CD6B82B}" presName="hierChild5" presStyleCnt="0"/>
      <dgm:spPr/>
    </dgm:pt>
    <dgm:pt modelId="{8C9731D8-9839-490F-99D6-F2DA8360277F}" type="pres">
      <dgm:prSet presAssocID="{C09FC074-C957-4A90-B481-0CA29993A20C}" presName="hierChild3" presStyleCnt="0"/>
      <dgm:spPr/>
    </dgm:pt>
  </dgm:ptLst>
  <dgm:cxnLst>
    <dgm:cxn modelId="{80F21575-C73D-4F56-ACEF-8B9E9A3CB2D9}" srcId="{511710AA-F7C0-43FE-9824-1D931A83A6BA}" destId="{C09FC074-C957-4A90-B481-0CA29993A20C}" srcOrd="0" destOrd="0" parTransId="{4883CE6A-889E-467F-962B-B44D98C007AC}" sibTransId="{41E08BE6-B1BC-4DA8-9E62-3301F931F425}"/>
    <dgm:cxn modelId="{88AE01E3-D844-4C6A-B4BC-53925366B36C}" type="presOf" srcId="{99B8644B-C0E3-4013-AAFC-709E8CD6B82B}" destId="{B8208E40-E9D2-4FFE-9795-F32F05508265}" srcOrd="0" destOrd="0" presId="urn:microsoft.com/office/officeart/2008/layout/HalfCircleOrganizationChart"/>
    <dgm:cxn modelId="{CE950B49-1F12-46B9-AD78-066A65C9A95A}" type="presOf" srcId="{511710AA-F7C0-43FE-9824-1D931A83A6BA}" destId="{A83293AA-D172-449B-884E-9B19F1291D44}" srcOrd="0" destOrd="0" presId="urn:microsoft.com/office/officeart/2008/layout/HalfCircleOrganizationChart"/>
    <dgm:cxn modelId="{86599FC3-A8A6-48C2-822D-EAE0D1A473E6}" type="presOf" srcId="{99B8644B-C0E3-4013-AAFC-709E8CD6B82B}" destId="{1A964DF3-36DA-4AB9-A9A2-A088036D746D}" srcOrd="1" destOrd="0" presId="urn:microsoft.com/office/officeart/2008/layout/HalfCircleOrganizationChart"/>
    <dgm:cxn modelId="{D029A0C8-1AD3-4593-930E-538152F944DE}" type="presOf" srcId="{3633530F-A7D8-4864-BAB9-B63150210A36}" destId="{64C4D4EE-E8C6-433D-82FA-5D3758391121}" srcOrd="1" destOrd="0" presId="urn:microsoft.com/office/officeart/2008/layout/HalfCircleOrganizationChart"/>
    <dgm:cxn modelId="{8094B733-E507-460A-9C01-06FCFFBC908C}" type="presOf" srcId="{637DE3CD-1D78-41AC-8002-362E2AF018F3}" destId="{121E8661-88C7-4BE4-A816-9B193FA02631}" srcOrd="0" destOrd="0" presId="urn:microsoft.com/office/officeart/2008/layout/HalfCircleOrganizationChart"/>
    <dgm:cxn modelId="{16A92C76-8AC4-4123-A01F-DBDF326FE1B7}" type="presOf" srcId="{87096AF2-7469-40DD-9252-0E75557BA3E7}" destId="{F1E612DC-6E89-418C-A2A0-E3427C989396}" srcOrd="0" destOrd="0" presId="urn:microsoft.com/office/officeart/2008/layout/HalfCircleOrganizationChart"/>
    <dgm:cxn modelId="{08936FF5-9360-4498-ADAC-74E4F44FAB9E}" type="presOf" srcId="{C09FC074-C957-4A90-B481-0CA29993A20C}" destId="{0C7F56D1-D14C-4507-9285-5D7CF8208FE5}" srcOrd="0" destOrd="0" presId="urn:microsoft.com/office/officeart/2008/layout/HalfCircleOrganizationChart"/>
    <dgm:cxn modelId="{A54E9479-463F-4834-A084-4B58F3CE0979}" type="presOf" srcId="{3633530F-A7D8-4864-BAB9-B63150210A36}" destId="{EA66988C-97EC-4939-82F3-16F51AC180E1}" srcOrd="0" destOrd="0" presId="urn:microsoft.com/office/officeart/2008/layout/HalfCircleOrganizationChart"/>
    <dgm:cxn modelId="{38CF3A43-BF8A-4C64-B647-033D929AFBB6}" type="presOf" srcId="{DC880EFA-5949-4A4F-8A8E-2C443C4BFD5F}" destId="{84D3FC26-44C1-4DCD-8E04-F31EB57EADAC}" srcOrd="0" destOrd="0" presId="urn:microsoft.com/office/officeart/2008/layout/HalfCircleOrganizationChart"/>
    <dgm:cxn modelId="{639B8CF3-9B6B-4C08-ACC2-9F56407AD636}" type="presOf" srcId="{828495DC-F500-4BC2-9B3E-BB6DDD76E1CA}" destId="{44072A43-BAA1-4930-9847-242C2C83635D}" srcOrd="1" destOrd="0" presId="urn:microsoft.com/office/officeart/2008/layout/HalfCircleOrganizationChart"/>
    <dgm:cxn modelId="{AEEB36CE-F14B-45F7-9545-2DE1760F3E23}" type="presOf" srcId="{828495DC-F500-4BC2-9B3E-BB6DDD76E1CA}" destId="{71AA08AC-944B-4AF5-99F0-5C9C319DF4D0}" srcOrd="0" destOrd="0" presId="urn:microsoft.com/office/officeart/2008/layout/HalfCircleOrganizationChart"/>
    <dgm:cxn modelId="{A996D55D-8D82-4331-80C0-D7E364E4D870}" srcId="{C09FC074-C957-4A90-B481-0CA29993A20C}" destId="{99B8644B-C0E3-4013-AAFC-709E8CD6B82B}" srcOrd="2" destOrd="0" parTransId="{637DE3CD-1D78-41AC-8002-362E2AF018F3}" sibTransId="{F2A0459E-40EA-416C-A42E-9C724BEFD5E7}"/>
    <dgm:cxn modelId="{DC41F543-D205-423F-A683-33CCF9B05C17}" srcId="{C09FC074-C957-4A90-B481-0CA29993A20C}" destId="{3633530F-A7D8-4864-BAB9-B63150210A36}" srcOrd="0" destOrd="0" parTransId="{DC880EFA-5949-4A4F-8A8E-2C443C4BFD5F}" sibTransId="{9B2E97A6-6DE3-424C-9E38-D95A2635F090}"/>
    <dgm:cxn modelId="{AAF3C637-C938-4355-9B4D-77421C2BA342}" srcId="{C09FC074-C957-4A90-B481-0CA29993A20C}" destId="{828495DC-F500-4BC2-9B3E-BB6DDD76E1CA}" srcOrd="1" destOrd="0" parTransId="{87096AF2-7469-40DD-9252-0E75557BA3E7}" sibTransId="{FF97D28E-2DD5-426B-B524-3778389350E2}"/>
    <dgm:cxn modelId="{3CE7E5F5-541E-4A7C-901D-CBE57267DAAC}" type="presOf" srcId="{C09FC074-C957-4A90-B481-0CA29993A20C}" destId="{46A64CFA-BB1A-4CDB-A1DB-25CCB66EAD1B}" srcOrd="1" destOrd="0" presId="urn:microsoft.com/office/officeart/2008/layout/HalfCircleOrganizationChart"/>
    <dgm:cxn modelId="{62855B6F-E794-4B16-AA0A-64C3CB539F7D}" type="presParOf" srcId="{A83293AA-D172-449B-884E-9B19F1291D44}" destId="{8FFBDC76-8389-4911-B3AF-B39D6229A2D9}" srcOrd="0" destOrd="0" presId="urn:microsoft.com/office/officeart/2008/layout/HalfCircleOrganizationChart"/>
    <dgm:cxn modelId="{F4FA6E86-F9E8-4CDC-B916-A85FA544194C}" type="presParOf" srcId="{8FFBDC76-8389-4911-B3AF-B39D6229A2D9}" destId="{BEE625A6-C3D4-49DF-9CEB-E23068670956}" srcOrd="0" destOrd="0" presId="urn:microsoft.com/office/officeart/2008/layout/HalfCircleOrganizationChart"/>
    <dgm:cxn modelId="{CE4AEEEF-802F-4286-804F-6C285D5EAB81}" type="presParOf" srcId="{BEE625A6-C3D4-49DF-9CEB-E23068670956}" destId="{0C7F56D1-D14C-4507-9285-5D7CF8208FE5}" srcOrd="0" destOrd="0" presId="urn:microsoft.com/office/officeart/2008/layout/HalfCircleOrganizationChart"/>
    <dgm:cxn modelId="{BBE101BF-D02E-4493-A454-F0DBFDF7D865}" type="presParOf" srcId="{BEE625A6-C3D4-49DF-9CEB-E23068670956}" destId="{4EA5FD2A-7639-437E-BE01-0E4EA6B7A03D}" srcOrd="1" destOrd="0" presId="urn:microsoft.com/office/officeart/2008/layout/HalfCircleOrganizationChart"/>
    <dgm:cxn modelId="{F6811D80-AA69-4830-8C73-8A70C607D9A5}" type="presParOf" srcId="{BEE625A6-C3D4-49DF-9CEB-E23068670956}" destId="{6CAAC247-677F-42C0-BF92-52806236EF35}" srcOrd="2" destOrd="0" presId="urn:microsoft.com/office/officeart/2008/layout/HalfCircleOrganizationChart"/>
    <dgm:cxn modelId="{C3B30871-9E5F-425B-9E9C-E1B3C00873CA}" type="presParOf" srcId="{BEE625A6-C3D4-49DF-9CEB-E23068670956}" destId="{46A64CFA-BB1A-4CDB-A1DB-25CCB66EAD1B}" srcOrd="3" destOrd="0" presId="urn:microsoft.com/office/officeart/2008/layout/HalfCircleOrganizationChart"/>
    <dgm:cxn modelId="{BA1FAF7A-A5F2-420E-A88D-B4545AAEE4FE}" type="presParOf" srcId="{8FFBDC76-8389-4911-B3AF-B39D6229A2D9}" destId="{92217203-DB90-4C2B-817A-028DF8E521CF}" srcOrd="1" destOrd="0" presId="urn:microsoft.com/office/officeart/2008/layout/HalfCircleOrganizationChart"/>
    <dgm:cxn modelId="{E3B34DB4-2527-4A20-A9A2-90A18AC09EBC}" type="presParOf" srcId="{92217203-DB90-4C2B-817A-028DF8E521CF}" destId="{84D3FC26-44C1-4DCD-8E04-F31EB57EADAC}" srcOrd="0" destOrd="0" presId="urn:microsoft.com/office/officeart/2008/layout/HalfCircleOrganizationChart"/>
    <dgm:cxn modelId="{08EF92B3-D6F3-4BE0-AE1F-9716BFCCF52B}" type="presParOf" srcId="{92217203-DB90-4C2B-817A-028DF8E521CF}" destId="{03D03D83-320E-4B78-BA24-017101E8AA3F}" srcOrd="1" destOrd="0" presId="urn:microsoft.com/office/officeart/2008/layout/HalfCircleOrganizationChart"/>
    <dgm:cxn modelId="{E2D9A7C3-9760-459A-8313-6798E9C3E44B}" type="presParOf" srcId="{03D03D83-320E-4B78-BA24-017101E8AA3F}" destId="{CB5850A1-838C-43B0-9478-111335822768}" srcOrd="0" destOrd="0" presId="urn:microsoft.com/office/officeart/2008/layout/HalfCircleOrganizationChart"/>
    <dgm:cxn modelId="{B00AF4BB-C7A7-4F5C-B39D-5B26DB1B1A09}" type="presParOf" srcId="{CB5850A1-838C-43B0-9478-111335822768}" destId="{EA66988C-97EC-4939-82F3-16F51AC180E1}" srcOrd="0" destOrd="0" presId="urn:microsoft.com/office/officeart/2008/layout/HalfCircleOrganizationChart"/>
    <dgm:cxn modelId="{BE9D263F-C405-4C8D-8082-6614F74F0916}" type="presParOf" srcId="{CB5850A1-838C-43B0-9478-111335822768}" destId="{986EAB1B-E03E-4AB6-892F-4F78A5B9ABA8}" srcOrd="1" destOrd="0" presId="urn:microsoft.com/office/officeart/2008/layout/HalfCircleOrganizationChart"/>
    <dgm:cxn modelId="{800D9A6D-DFD2-44DE-8C6D-B1385197871C}" type="presParOf" srcId="{CB5850A1-838C-43B0-9478-111335822768}" destId="{EA8D7E37-515A-4ADC-B426-0EB42C2FB25D}" srcOrd="2" destOrd="0" presId="urn:microsoft.com/office/officeart/2008/layout/HalfCircleOrganizationChart"/>
    <dgm:cxn modelId="{FCA34D14-ED33-4C06-861C-6EB11262D82D}" type="presParOf" srcId="{CB5850A1-838C-43B0-9478-111335822768}" destId="{64C4D4EE-E8C6-433D-82FA-5D3758391121}" srcOrd="3" destOrd="0" presId="urn:microsoft.com/office/officeart/2008/layout/HalfCircleOrganizationChart"/>
    <dgm:cxn modelId="{F6502274-A4F4-4192-A56C-49A83B6A34D4}" type="presParOf" srcId="{03D03D83-320E-4B78-BA24-017101E8AA3F}" destId="{761836EC-638A-4BBD-BB8E-F6FDD9973E3C}" srcOrd="1" destOrd="0" presId="urn:microsoft.com/office/officeart/2008/layout/HalfCircleOrganizationChart"/>
    <dgm:cxn modelId="{7C01A125-84FE-4FA2-9EAB-9321C75674B2}" type="presParOf" srcId="{03D03D83-320E-4B78-BA24-017101E8AA3F}" destId="{C685B6BE-C1A9-4A6D-9D5E-598AAE300E40}" srcOrd="2" destOrd="0" presId="urn:microsoft.com/office/officeart/2008/layout/HalfCircleOrganizationChart"/>
    <dgm:cxn modelId="{9DD7878A-094B-4EBB-9E6D-59CB6B40AE7A}" type="presParOf" srcId="{92217203-DB90-4C2B-817A-028DF8E521CF}" destId="{F1E612DC-6E89-418C-A2A0-E3427C989396}" srcOrd="2" destOrd="0" presId="urn:microsoft.com/office/officeart/2008/layout/HalfCircleOrganizationChart"/>
    <dgm:cxn modelId="{683774D8-CD95-4E23-A17A-231513FE0BDC}" type="presParOf" srcId="{92217203-DB90-4C2B-817A-028DF8E521CF}" destId="{CF6799D8-2A9A-40E9-8B7A-D6BD01970695}" srcOrd="3" destOrd="0" presId="urn:microsoft.com/office/officeart/2008/layout/HalfCircleOrganizationChart"/>
    <dgm:cxn modelId="{9847F440-8B8C-4F06-B4BE-4CA2F46BCBEE}" type="presParOf" srcId="{CF6799D8-2A9A-40E9-8B7A-D6BD01970695}" destId="{30AF95C5-C8A7-4AEB-803A-B8EA8470D9D2}" srcOrd="0" destOrd="0" presId="urn:microsoft.com/office/officeart/2008/layout/HalfCircleOrganizationChart"/>
    <dgm:cxn modelId="{97660AC6-1C84-49DD-B6CC-632C866ABCFE}" type="presParOf" srcId="{30AF95C5-C8A7-4AEB-803A-B8EA8470D9D2}" destId="{71AA08AC-944B-4AF5-99F0-5C9C319DF4D0}" srcOrd="0" destOrd="0" presId="urn:microsoft.com/office/officeart/2008/layout/HalfCircleOrganizationChart"/>
    <dgm:cxn modelId="{1FD00F93-4276-4E7B-870E-AA45231CE7F4}" type="presParOf" srcId="{30AF95C5-C8A7-4AEB-803A-B8EA8470D9D2}" destId="{485CE71E-1FDB-4BEF-8B58-B79A82FCCD53}" srcOrd="1" destOrd="0" presId="urn:microsoft.com/office/officeart/2008/layout/HalfCircleOrganizationChart"/>
    <dgm:cxn modelId="{6100AB6A-FF7C-4488-9D83-AEEAD265BC58}" type="presParOf" srcId="{30AF95C5-C8A7-4AEB-803A-B8EA8470D9D2}" destId="{F949D7C7-ACD5-4175-AA6D-47495CA6F2D5}" srcOrd="2" destOrd="0" presId="urn:microsoft.com/office/officeart/2008/layout/HalfCircleOrganizationChart"/>
    <dgm:cxn modelId="{662C6E9D-DAB0-4031-87A1-CCCDA7B9CEBD}" type="presParOf" srcId="{30AF95C5-C8A7-4AEB-803A-B8EA8470D9D2}" destId="{44072A43-BAA1-4930-9847-242C2C83635D}" srcOrd="3" destOrd="0" presId="urn:microsoft.com/office/officeart/2008/layout/HalfCircleOrganizationChart"/>
    <dgm:cxn modelId="{91BF2760-BE02-4767-B77C-89797779120B}" type="presParOf" srcId="{CF6799D8-2A9A-40E9-8B7A-D6BD01970695}" destId="{C4E0DEF8-86CC-411A-9C78-8262B5322697}" srcOrd="1" destOrd="0" presId="urn:microsoft.com/office/officeart/2008/layout/HalfCircleOrganizationChart"/>
    <dgm:cxn modelId="{8ED1E7EE-A26F-4C1A-9DCF-06DC6536CDA2}" type="presParOf" srcId="{CF6799D8-2A9A-40E9-8B7A-D6BD01970695}" destId="{043A907C-87E9-47DA-ADA3-DF1D8703C461}" srcOrd="2" destOrd="0" presId="urn:microsoft.com/office/officeart/2008/layout/HalfCircleOrganizationChart"/>
    <dgm:cxn modelId="{A23B4ADB-088B-4044-B4E1-019250CEE57B}" type="presParOf" srcId="{92217203-DB90-4C2B-817A-028DF8E521CF}" destId="{121E8661-88C7-4BE4-A816-9B193FA02631}" srcOrd="4" destOrd="0" presId="urn:microsoft.com/office/officeart/2008/layout/HalfCircleOrganizationChart"/>
    <dgm:cxn modelId="{A889CA5E-98A8-4C3A-B056-BA40842A46F8}" type="presParOf" srcId="{92217203-DB90-4C2B-817A-028DF8E521CF}" destId="{F62AFADA-E073-46D4-904E-8B514AB9AF1A}" srcOrd="5" destOrd="0" presId="urn:microsoft.com/office/officeart/2008/layout/HalfCircleOrganizationChart"/>
    <dgm:cxn modelId="{9B4F8CC8-F41F-4498-91F3-A80C6AB04366}" type="presParOf" srcId="{F62AFADA-E073-46D4-904E-8B514AB9AF1A}" destId="{9DF01E81-D8B4-4927-962E-65426B3A09B9}" srcOrd="0" destOrd="0" presId="urn:microsoft.com/office/officeart/2008/layout/HalfCircleOrganizationChart"/>
    <dgm:cxn modelId="{DF17B46C-F587-4565-977C-864F12ABB6D6}" type="presParOf" srcId="{9DF01E81-D8B4-4927-962E-65426B3A09B9}" destId="{B8208E40-E9D2-4FFE-9795-F32F05508265}" srcOrd="0" destOrd="0" presId="urn:microsoft.com/office/officeart/2008/layout/HalfCircleOrganizationChart"/>
    <dgm:cxn modelId="{89E890E1-0451-4D09-AE21-5343590A9020}" type="presParOf" srcId="{9DF01E81-D8B4-4927-962E-65426B3A09B9}" destId="{3D3668A4-10B8-495B-960E-C52D48565E79}" srcOrd="1" destOrd="0" presId="urn:microsoft.com/office/officeart/2008/layout/HalfCircleOrganizationChart"/>
    <dgm:cxn modelId="{B5203DAD-6C50-43DC-96D5-240E5998B6CD}" type="presParOf" srcId="{9DF01E81-D8B4-4927-962E-65426B3A09B9}" destId="{ED3E5F53-67B4-44C2-8489-69E01393621A}" srcOrd="2" destOrd="0" presId="urn:microsoft.com/office/officeart/2008/layout/HalfCircleOrganizationChart"/>
    <dgm:cxn modelId="{A301CF4D-DA9F-4A24-8C5D-931C1034F69A}" type="presParOf" srcId="{9DF01E81-D8B4-4927-962E-65426B3A09B9}" destId="{1A964DF3-36DA-4AB9-A9A2-A088036D746D}" srcOrd="3" destOrd="0" presId="urn:microsoft.com/office/officeart/2008/layout/HalfCircleOrganizationChart"/>
    <dgm:cxn modelId="{91285AA2-0C5A-4A38-8194-1BAED6C000A1}" type="presParOf" srcId="{F62AFADA-E073-46D4-904E-8B514AB9AF1A}" destId="{DB8819FC-2CD9-4539-AE78-F186BA66A594}" srcOrd="1" destOrd="0" presId="urn:microsoft.com/office/officeart/2008/layout/HalfCircleOrganizationChart"/>
    <dgm:cxn modelId="{70D13442-21F9-4617-AAC2-BF8A62794B6D}" type="presParOf" srcId="{F62AFADA-E073-46D4-904E-8B514AB9AF1A}" destId="{BECD783E-2CF4-44BB-8128-84D931781D7A}" srcOrd="2" destOrd="0" presId="urn:microsoft.com/office/officeart/2008/layout/HalfCircleOrganizationChart"/>
    <dgm:cxn modelId="{528F255A-77C2-487D-B0BE-215FAB9847DF}" type="presParOf" srcId="{8FFBDC76-8389-4911-B3AF-B39D6229A2D9}" destId="{8C9731D8-9839-490F-99D6-F2DA8360277F}"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B092C3-F9F7-4E22-BFC5-41884CCF005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2ACB53C-A9C2-4FBB-982E-4AB29C78D70F}">
      <dgm:prSet phldrT="[Text]" custT="1"/>
      <dgm:spPr/>
      <dgm:t>
        <a:bodyPr/>
        <a:lstStyle/>
        <a:p>
          <a:r>
            <a:rPr lang="en-US" sz="1600" dirty="0"/>
            <a:t>Ready Infrastructure</a:t>
          </a:r>
        </a:p>
      </dgm:t>
    </dgm:pt>
    <dgm:pt modelId="{08AF8216-C53C-4995-BC63-A546498B1D9B}" type="parTrans" cxnId="{2F388A06-B6D5-42BF-9862-393F92E496FA}">
      <dgm:prSet/>
      <dgm:spPr/>
      <dgm:t>
        <a:bodyPr/>
        <a:lstStyle/>
        <a:p>
          <a:endParaRPr lang="en-US"/>
        </a:p>
      </dgm:t>
    </dgm:pt>
    <dgm:pt modelId="{636E7001-B098-46B5-AEBD-3803BCD381A4}" type="sibTrans" cxnId="{2F388A06-B6D5-42BF-9862-393F92E496FA}">
      <dgm:prSet/>
      <dgm:spPr/>
      <dgm:t>
        <a:bodyPr/>
        <a:lstStyle/>
        <a:p>
          <a:endParaRPr lang="en-US"/>
        </a:p>
      </dgm:t>
    </dgm:pt>
    <dgm:pt modelId="{77027C25-FD28-4CDC-B486-8990A5B04A5A}">
      <dgm:prSet phldrT="[Text]" custT="1"/>
      <dgm:spPr/>
      <dgm:t>
        <a:bodyPr/>
        <a:lstStyle/>
        <a:p>
          <a:r>
            <a:rPr lang="en-US" sz="1600" dirty="0"/>
            <a:t>Production Capacity</a:t>
          </a:r>
        </a:p>
      </dgm:t>
    </dgm:pt>
    <dgm:pt modelId="{74595C10-0E07-4171-AC2C-6947030C56DD}" type="parTrans" cxnId="{6A161551-2E45-4B69-80AA-8C4273A4AE46}">
      <dgm:prSet/>
      <dgm:spPr/>
      <dgm:t>
        <a:bodyPr/>
        <a:lstStyle/>
        <a:p>
          <a:endParaRPr lang="en-US"/>
        </a:p>
      </dgm:t>
    </dgm:pt>
    <dgm:pt modelId="{660202B5-9268-450D-A79A-FFA0C895FF39}" type="sibTrans" cxnId="{6A161551-2E45-4B69-80AA-8C4273A4AE46}">
      <dgm:prSet/>
      <dgm:spPr/>
      <dgm:t>
        <a:bodyPr/>
        <a:lstStyle/>
        <a:p>
          <a:endParaRPr lang="en-US"/>
        </a:p>
      </dgm:t>
    </dgm:pt>
    <dgm:pt modelId="{6A4CAB41-A0F0-4B7A-9399-29446146FB38}" type="pres">
      <dgm:prSet presAssocID="{69B092C3-F9F7-4E22-BFC5-41884CCF0050}" presName="Name0" presStyleCnt="0">
        <dgm:presLayoutVars>
          <dgm:chMax val="7"/>
          <dgm:chPref val="7"/>
          <dgm:dir/>
        </dgm:presLayoutVars>
      </dgm:prSet>
      <dgm:spPr/>
      <dgm:t>
        <a:bodyPr/>
        <a:lstStyle/>
        <a:p>
          <a:endParaRPr lang="en-US"/>
        </a:p>
      </dgm:t>
    </dgm:pt>
    <dgm:pt modelId="{F430A707-AF81-4B92-9669-21D23E365FD7}" type="pres">
      <dgm:prSet presAssocID="{69B092C3-F9F7-4E22-BFC5-41884CCF0050}" presName="Name1" presStyleCnt="0"/>
      <dgm:spPr/>
    </dgm:pt>
    <dgm:pt modelId="{76732D60-1E68-4C2F-A794-F82BB7EF6888}" type="pres">
      <dgm:prSet presAssocID="{69B092C3-F9F7-4E22-BFC5-41884CCF0050}" presName="cycle" presStyleCnt="0"/>
      <dgm:spPr/>
    </dgm:pt>
    <dgm:pt modelId="{C2D4377B-24A1-4B2B-A621-F78CA17E66DE}" type="pres">
      <dgm:prSet presAssocID="{69B092C3-F9F7-4E22-BFC5-41884CCF0050}" presName="srcNode" presStyleLbl="node1" presStyleIdx="0" presStyleCnt="2"/>
      <dgm:spPr/>
    </dgm:pt>
    <dgm:pt modelId="{73A7CE58-AA27-4D42-859D-5D34E4E399F0}" type="pres">
      <dgm:prSet presAssocID="{69B092C3-F9F7-4E22-BFC5-41884CCF0050}" presName="conn" presStyleLbl="parChTrans1D2" presStyleIdx="0" presStyleCnt="1"/>
      <dgm:spPr/>
      <dgm:t>
        <a:bodyPr/>
        <a:lstStyle/>
        <a:p>
          <a:endParaRPr lang="en-US"/>
        </a:p>
      </dgm:t>
    </dgm:pt>
    <dgm:pt modelId="{EBA8E5AC-ABEA-4159-B84B-85AD97582E8A}" type="pres">
      <dgm:prSet presAssocID="{69B092C3-F9F7-4E22-BFC5-41884CCF0050}" presName="extraNode" presStyleLbl="node1" presStyleIdx="0" presStyleCnt="2"/>
      <dgm:spPr/>
    </dgm:pt>
    <dgm:pt modelId="{28886C60-3613-420C-8915-02128A482AD3}" type="pres">
      <dgm:prSet presAssocID="{69B092C3-F9F7-4E22-BFC5-41884CCF0050}" presName="dstNode" presStyleLbl="node1" presStyleIdx="0" presStyleCnt="2"/>
      <dgm:spPr/>
    </dgm:pt>
    <dgm:pt modelId="{C84248A0-3D48-4822-BAC7-3FAE1BB29498}" type="pres">
      <dgm:prSet presAssocID="{E2ACB53C-A9C2-4FBB-982E-4AB29C78D70F}" presName="text_1" presStyleLbl="node1" presStyleIdx="0" presStyleCnt="2">
        <dgm:presLayoutVars>
          <dgm:bulletEnabled val="1"/>
        </dgm:presLayoutVars>
      </dgm:prSet>
      <dgm:spPr/>
      <dgm:t>
        <a:bodyPr/>
        <a:lstStyle/>
        <a:p>
          <a:endParaRPr lang="en-US"/>
        </a:p>
      </dgm:t>
    </dgm:pt>
    <dgm:pt modelId="{94BCCD42-35EC-4B91-A5FF-EF79F1F4435A}" type="pres">
      <dgm:prSet presAssocID="{E2ACB53C-A9C2-4FBB-982E-4AB29C78D70F}" presName="accent_1" presStyleCnt="0"/>
      <dgm:spPr/>
    </dgm:pt>
    <dgm:pt modelId="{C3B311F6-BA3B-447E-B848-B73E4CE010E7}" type="pres">
      <dgm:prSet presAssocID="{E2ACB53C-A9C2-4FBB-982E-4AB29C78D70F}" presName="accentRepeatNode" presStyleLbl="solidFgAcc1" presStyleIdx="0" presStyleCnt="2"/>
      <dgm:spPr/>
    </dgm:pt>
    <dgm:pt modelId="{560B44F7-3D88-4A6B-96B4-BE55D4DA4D3C}" type="pres">
      <dgm:prSet presAssocID="{77027C25-FD28-4CDC-B486-8990A5B04A5A}" presName="text_2" presStyleLbl="node1" presStyleIdx="1" presStyleCnt="2">
        <dgm:presLayoutVars>
          <dgm:bulletEnabled val="1"/>
        </dgm:presLayoutVars>
      </dgm:prSet>
      <dgm:spPr/>
      <dgm:t>
        <a:bodyPr/>
        <a:lstStyle/>
        <a:p>
          <a:endParaRPr lang="en-US"/>
        </a:p>
      </dgm:t>
    </dgm:pt>
    <dgm:pt modelId="{7BD4DEF2-BA5F-42F6-83BD-1604C5ED92CA}" type="pres">
      <dgm:prSet presAssocID="{77027C25-FD28-4CDC-B486-8990A5B04A5A}" presName="accent_2" presStyleCnt="0"/>
      <dgm:spPr/>
    </dgm:pt>
    <dgm:pt modelId="{A8CAFFBF-8963-47D6-AEAC-FCB144C88207}" type="pres">
      <dgm:prSet presAssocID="{77027C25-FD28-4CDC-B486-8990A5B04A5A}" presName="accentRepeatNode" presStyleLbl="solidFgAcc1" presStyleIdx="1" presStyleCnt="2"/>
      <dgm:spPr/>
    </dgm:pt>
  </dgm:ptLst>
  <dgm:cxnLst>
    <dgm:cxn modelId="{F7F80F45-C79D-4EE7-90B4-65B98ACD1B89}" type="presOf" srcId="{69B092C3-F9F7-4E22-BFC5-41884CCF0050}" destId="{6A4CAB41-A0F0-4B7A-9399-29446146FB38}" srcOrd="0" destOrd="0" presId="urn:microsoft.com/office/officeart/2008/layout/VerticalCurvedList"/>
    <dgm:cxn modelId="{857FAE84-592E-44B3-A08D-C3B0AC8B477C}" type="presOf" srcId="{636E7001-B098-46B5-AEBD-3803BCD381A4}" destId="{73A7CE58-AA27-4D42-859D-5D34E4E399F0}" srcOrd="0" destOrd="0" presId="urn:microsoft.com/office/officeart/2008/layout/VerticalCurvedList"/>
    <dgm:cxn modelId="{2F388A06-B6D5-42BF-9862-393F92E496FA}" srcId="{69B092C3-F9F7-4E22-BFC5-41884CCF0050}" destId="{E2ACB53C-A9C2-4FBB-982E-4AB29C78D70F}" srcOrd="0" destOrd="0" parTransId="{08AF8216-C53C-4995-BC63-A546498B1D9B}" sibTransId="{636E7001-B098-46B5-AEBD-3803BCD381A4}"/>
    <dgm:cxn modelId="{6A161551-2E45-4B69-80AA-8C4273A4AE46}" srcId="{69B092C3-F9F7-4E22-BFC5-41884CCF0050}" destId="{77027C25-FD28-4CDC-B486-8990A5B04A5A}" srcOrd="1" destOrd="0" parTransId="{74595C10-0E07-4171-AC2C-6947030C56DD}" sibTransId="{660202B5-9268-450D-A79A-FFA0C895FF39}"/>
    <dgm:cxn modelId="{B554181C-18E9-40A6-8F3D-C7F8F235ED3B}" type="presOf" srcId="{E2ACB53C-A9C2-4FBB-982E-4AB29C78D70F}" destId="{C84248A0-3D48-4822-BAC7-3FAE1BB29498}" srcOrd="0" destOrd="0" presId="urn:microsoft.com/office/officeart/2008/layout/VerticalCurvedList"/>
    <dgm:cxn modelId="{16FF6D8E-9115-4853-B7AE-F0157C0B1FB2}" type="presOf" srcId="{77027C25-FD28-4CDC-B486-8990A5B04A5A}" destId="{560B44F7-3D88-4A6B-96B4-BE55D4DA4D3C}" srcOrd="0" destOrd="0" presId="urn:microsoft.com/office/officeart/2008/layout/VerticalCurvedList"/>
    <dgm:cxn modelId="{DB7600DD-27BD-405D-8CFB-02A9EB2743FD}" type="presParOf" srcId="{6A4CAB41-A0F0-4B7A-9399-29446146FB38}" destId="{F430A707-AF81-4B92-9669-21D23E365FD7}" srcOrd="0" destOrd="0" presId="urn:microsoft.com/office/officeart/2008/layout/VerticalCurvedList"/>
    <dgm:cxn modelId="{C4CFED5A-D0F0-4BC6-A18E-AD57FCB04DEA}" type="presParOf" srcId="{F430A707-AF81-4B92-9669-21D23E365FD7}" destId="{76732D60-1E68-4C2F-A794-F82BB7EF6888}" srcOrd="0" destOrd="0" presId="urn:microsoft.com/office/officeart/2008/layout/VerticalCurvedList"/>
    <dgm:cxn modelId="{DEACECA3-B547-4D6A-BAC2-4854AAAEE6AE}" type="presParOf" srcId="{76732D60-1E68-4C2F-A794-F82BB7EF6888}" destId="{C2D4377B-24A1-4B2B-A621-F78CA17E66DE}" srcOrd="0" destOrd="0" presId="urn:microsoft.com/office/officeart/2008/layout/VerticalCurvedList"/>
    <dgm:cxn modelId="{1E21C718-04FD-4097-BC14-35623AA18617}" type="presParOf" srcId="{76732D60-1E68-4C2F-A794-F82BB7EF6888}" destId="{73A7CE58-AA27-4D42-859D-5D34E4E399F0}" srcOrd="1" destOrd="0" presId="urn:microsoft.com/office/officeart/2008/layout/VerticalCurvedList"/>
    <dgm:cxn modelId="{EF77C110-C15F-4C7F-8512-BA844BB7BF9E}" type="presParOf" srcId="{76732D60-1E68-4C2F-A794-F82BB7EF6888}" destId="{EBA8E5AC-ABEA-4159-B84B-85AD97582E8A}" srcOrd="2" destOrd="0" presId="urn:microsoft.com/office/officeart/2008/layout/VerticalCurvedList"/>
    <dgm:cxn modelId="{FAF25E8E-3EAD-4E79-8DCE-1EB015250546}" type="presParOf" srcId="{76732D60-1E68-4C2F-A794-F82BB7EF6888}" destId="{28886C60-3613-420C-8915-02128A482AD3}" srcOrd="3" destOrd="0" presId="urn:microsoft.com/office/officeart/2008/layout/VerticalCurvedList"/>
    <dgm:cxn modelId="{D270618C-B47E-48CD-A76A-6179AF9FDDF7}" type="presParOf" srcId="{F430A707-AF81-4B92-9669-21D23E365FD7}" destId="{C84248A0-3D48-4822-BAC7-3FAE1BB29498}" srcOrd="1" destOrd="0" presId="urn:microsoft.com/office/officeart/2008/layout/VerticalCurvedList"/>
    <dgm:cxn modelId="{D29FE23E-2AAB-4E4C-80B6-B1800B8C6B41}" type="presParOf" srcId="{F430A707-AF81-4B92-9669-21D23E365FD7}" destId="{94BCCD42-35EC-4B91-A5FF-EF79F1F4435A}" srcOrd="2" destOrd="0" presId="urn:microsoft.com/office/officeart/2008/layout/VerticalCurvedList"/>
    <dgm:cxn modelId="{3914F16F-7F46-4D59-80F1-99A9F181DADE}" type="presParOf" srcId="{94BCCD42-35EC-4B91-A5FF-EF79F1F4435A}" destId="{C3B311F6-BA3B-447E-B848-B73E4CE010E7}" srcOrd="0" destOrd="0" presId="urn:microsoft.com/office/officeart/2008/layout/VerticalCurvedList"/>
    <dgm:cxn modelId="{1076FB64-CF48-4C3E-9F79-C1F0F4CBEF11}" type="presParOf" srcId="{F430A707-AF81-4B92-9669-21D23E365FD7}" destId="{560B44F7-3D88-4A6B-96B4-BE55D4DA4D3C}" srcOrd="3" destOrd="0" presId="urn:microsoft.com/office/officeart/2008/layout/VerticalCurvedList"/>
    <dgm:cxn modelId="{513C2BC9-01B5-469E-9565-11BBF28EC3D2}" type="presParOf" srcId="{F430A707-AF81-4B92-9669-21D23E365FD7}" destId="{7BD4DEF2-BA5F-42F6-83BD-1604C5ED92CA}" srcOrd="4" destOrd="0" presId="urn:microsoft.com/office/officeart/2008/layout/VerticalCurvedList"/>
    <dgm:cxn modelId="{8463BF3A-4079-4C12-BC0C-E0E9FF8D96FD}" type="presParOf" srcId="{7BD4DEF2-BA5F-42F6-83BD-1604C5ED92CA}" destId="{A8CAFFBF-8963-47D6-AEAC-FCB144C88207}"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F5F499-9636-480C-B98A-72C5735F84B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08011BD9-2CBE-488E-A33B-0AEC8EEA6936}">
      <dgm:prSet phldrT="[Text]" custT="1"/>
      <dgm:spPr/>
      <dgm:t>
        <a:bodyPr/>
        <a:lstStyle/>
        <a:p>
          <a:r>
            <a:rPr lang="en-US" sz="1600" dirty="0" smtClean="0"/>
            <a:t>Leadership</a:t>
          </a:r>
          <a:endParaRPr lang="en-US" sz="1800" dirty="0"/>
        </a:p>
      </dgm:t>
    </dgm:pt>
    <dgm:pt modelId="{C6E51895-7D92-4599-AD7C-2EA67B4B5256}" type="parTrans" cxnId="{0CFFBDF9-2965-4A3D-BA93-0621A8DE5244}">
      <dgm:prSet/>
      <dgm:spPr/>
      <dgm:t>
        <a:bodyPr/>
        <a:lstStyle/>
        <a:p>
          <a:endParaRPr lang="en-US"/>
        </a:p>
      </dgm:t>
    </dgm:pt>
    <dgm:pt modelId="{F661F61B-DA79-41D2-BEC9-DCB0A10AD9E2}" type="sibTrans" cxnId="{0CFFBDF9-2965-4A3D-BA93-0621A8DE5244}">
      <dgm:prSet/>
      <dgm:spPr/>
      <dgm:t>
        <a:bodyPr/>
        <a:lstStyle/>
        <a:p>
          <a:endParaRPr lang="en-US"/>
        </a:p>
      </dgm:t>
    </dgm:pt>
    <dgm:pt modelId="{6A43AE6B-08DA-4271-AF3A-6556596F813E}">
      <dgm:prSet phldrT="[Text]" custT="1"/>
      <dgm:spPr/>
      <dgm:t>
        <a:bodyPr/>
        <a:lstStyle/>
        <a:p>
          <a:r>
            <a:rPr lang="en-US" sz="1600" dirty="0" smtClean="0"/>
            <a:t>Workload Capacity</a:t>
          </a:r>
          <a:endParaRPr lang="en-US" sz="1600" dirty="0"/>
        </a:p>
      </dgm:t>
    </dgm:pt>
    <dgm:pt modelId="{DF7280DD-EA3F-4EE0-972D-318C5332184A}" type="parTrans" cxnId="{D4BBE498-FBB8-4B37-B0FD-EE6F010B7A51}">
      <dgm:prSet/>
      <dgm:spPr/>
      <dgm:t>
        <a:bodyPr/>
        <a:lstStyle/>
        <a:p>
          <a:endParaRPr lang="en-US"/>
        </a:p>
      </dgm:t>
    </dgm:pt>
    <dgm:pt modelId="{363485D5-396F-4B85-8613-F9BDE75BF479}" type="sibTrans" cxnId="{D4BBE498-FBB8-4B37-B0FD-EE6F010B7A51}">
      <dgm:prSet/>
      <dgm:spPr/>
      <dgm:t>
        <a:bodyPr/>
        <a:lstStyle/>
        <a:p>
          <a:endParaRPr lang="en-US"/>
        </a:p>
      </dgm:t>
    </dgm:pt>
    <dgm:pt modelId="{6DAF9DE8-5AD0-4F3F-891C-32760C40FB97}">
      <dgm:prSet custT="1"/>
      <dgm:spPr/>
      <dgm:t>
        <a:bodyPr/>
        <a:lstStyle/>
        <a:p>
          <a:r>
            <a:rPr lang="en-US" sz="1600" dirty="0" smtClean="0"/>
            <a:t>Flexible Capabilities</a:t>
          </a:r>
          <a:endParaRPr lang="en-US" sz="1600" dirty="0"/>
        </a:p>
      </dgm:t>
    </dgm:pt>
    <dgm:pt modelId="{8EAFF93E-EF7F-4FDC-A2FA-50F3648AFEE4}" type="parTrans" cxnId="{AA402CC0-91F5-4AF2-9AE2-06AA8FEAC0E2}">
      <dgm:prSet/>
      <dgm:spPr/>
      <dgm:t>
        <a:bodyPr/>
        <a:lstStyle/>
        <a:p>
          <a:endParaRPr lang="en-US"/>
        </a:p>
      </dgm:t>
    </dgm:pt>
    <dgm:pt modelId="{C3ADCB86-B07C-4421-A50A-66CA6C05D338}" type="sibTrans" cxnId="{AA402CC0-91F5-4AF2-9AE2-06AA8FEAC0E2}">
      <dgm:prSet/>
      <dgm:spPr/>
      <dgm:t>
        <a:bodyPr/>
        <a:lstStyle/>
        <a:p>
          <a:endParaRPr lang="en-US"/>
        </a:p>
      </dgm:t>
    </dgm:pt>
    <dgm:pt modelId="{CE69A99A-EF9B-4D2D-8C72-3AF35048A237}" type="pres">
      <dgm:prSet presAssocID="{1CF5F499-9636-480C-B98A-72C5735F84BB}" presName="Name0" presStyleCnt="0">
        <dgm:presLayoutVars>
          <dgm:chMax val="7"/>
          <dgm:chPref val="7"/>
          <dgm:dir/>
        </dgm:presLayoutVars>
      </dgm:prSet>
      <dgm:spPr/>
      <dgm:t>
        <a:bodyPr/>
        <a:lstStyle/>
        <a:p>
          <a:endParaRPr lang="en-US"/>
        </a:p>
      </dgm:t>
    </dgm:pt>
    <dgm:pt modelId="{E9F3B3EE-E316-4532-8B57-28CBC3F06688}" type="pres">
      <dgm:prSet presAssocID="{1CF5F499-9636-480C-B98A-72C5735F84BB}" presName="Name1" presStyleCnt="0"/>
      <dgm:spPr/>
    </dgm:pt>
    <dgm:pt modelId="{AE642A3C-E4CC-43A9-9F3F-1DF5A2BA8CEE}" type="pres">
      <dgm:prSet presAssocID="{1CF5F499-9636-480C-B98A-72C5735F84BB}" presName="cycle" presStyleCnt="0"/>
      <dgm:spPr/>
    </dgm:pt>
    <dgm:pt modelId="{ACC6A962-89B5-4791-AC60-D45ABAAC5483}" type="pres">
      <dgm:prSet presAssocID="{1CF5F499-9636-480C-B98A-72C5735F84BB}" presName="srcNode" presStyleLbl="node1" presStyleIdx="0" presStyleCnt="3"/>
      <dgm:spPr/>
    </dgm:pt>
    <dgm:pt modelId="{BBAEB650-B2A6-403B-B119-FC1092973E4D}" type="pres">
      <dgm:prSet presAssocID="{1CF5F499-9636-480C-B98A-72C5735F84BB}" presName="conn" presStyleLbl="parChTrans1D2" presStyleIdx="0" presStyleCnt="1"/>
      <dgm:spPr/>
      <dgm:t>
        <a:bodyPr/>
        <a:lstStyle/>
        <a:p>
          <a:endParaRPr lang="en-US"/>
        </a:p>
      </dgm:t>
    </dgm:pt>
    <dgm:pt modelId="{DF009218-B5CE-42BC-AEED-F35F049AE36A}" type="pres">
      <dgm:prSet presAssocID="{1CF5F499-9636-480C-B98A-72C5735F84BB}" presName="extraNode" presStyleLbl="node1" presStyleIdx="0" presStyleCnt="3"/>
      <dgm:spPr/>
    </dgm:pt>
    <dgm:pt modelId="{EC2FD12D-0F6F-4493-A91E-0EBD9FA724BB}" type="pres">
      <dgm:prSet presAssocID="{1CF5F499-9636-480C-B98A-72C5735F84BB}" presName="dstNode" presStyleLbl="node1" presStyleIdx="0" presStyleCnt="3"/>
      <dgm:spPr/>
    </dgm:pt>
    <dgm:pt modelId="{05B44579-2192-4E73-91A7-76AB0E48EC5A}" type="pres">
      <dgm:prSet presAssocID="{08011BD9-2CBE-488E-A33B-0AEC8EEA6936}" presName="text_1" presStyleLbl="node1" presStyleIdx="0" presStyleCnt="3">
        <dgm:presLayoutVars>
          <dgm:bulletEnabled val="1"/>
        </dgm:presLayoutVars>
      </dgm:prSet>
      <dgm:spPr/>
      <dgm:t>
        <a:bodyPr/>
        <a:lstStyle/>
        <a:p>
          <a:endParaRPr lang="en-US"/>
        </a:p>
      </dgm:t>
    </dgm:pt>
    <dgm:pt modelId="{320707A1-F497-464F-B965-233945D5DA36}" type="pres">
      <dgm:prSet presAssocID="{08011BD9-2CBE-488E-A33B-0AEC8EEA6936}" presName="accent_1" presStyleCnt="0"/>
      <dgm:spPr/>
    </dgm:pt>
    <dgm:pt modelId="{9CB54EFB-3308-4E6C-85AA-F05120C9A3D7}" type="pres">
      <dgm:prSet presAssocID="{08011BD9-2CBE-488E-A33B-0AEC8EEA6936}" presName="accentRepeatNode" presStyleLbl="solidFgAcc1" presStyleIdx="0" presStyleCnt="3"/>
      <dgm:spPr/>
    </dgm:pt>
    <dgm:pt modelId="{6BC80ECE-4772-4372-ADCE-F5C153A39015}" type="pres">
      <dgm:prSet presAssocID="{6A43AE6B-08DA-4271-AF3A-6556596F813E}" presName="text_2" presStyleLbl="node1" presStyleIdx="1" presStyleCnt="3">
        <dgm:presLayoutVars>
          <dgm:bulletEnabled val="1"/>
        </dgm:presLayoutVars>
      </dgm:prSet>
      <dgm:spPr/>
      <dgm:t>
        <a:bodyPr/>
        <a:lstStyle/>
        <a:p>
          <a:endParaRPr lang="en-US"/>
        </a:p>
      </dgm:t>
    </dgm:pt>
    <dgm:pt modelId="{A9259E5D-6629-4DB8-826D-8B107DC05BD7}" type="pres">
      <dgm:prSet presAssocID="{6A43AE6B-08DA-4271-AF3A-6556596F813E}" presName="accent_2" presStyleCnt="0"/>
      <dgm:spPr/>
    </dgm:pt>
    <dgm:pt modelId="{3D361036-C985-43C0-A846-7FB54CB9CC20}" type="pres">
      <dgm:prSet presAssocID="{6A43AE6B-08DA-4271-AF3A-6556596F813E}" presName="accentRepeatNode" presStyleLbl="solidFgAcc1" presStyleIdx="1" presStyleCnt="3"/>
      <dgm:spPr/>
    </dgm:pt>
    <dgm:pt modelId="{1E477705-A1A0-437D-B3FD-D9B4457E570F}" type="pres">
      <dgm:prSet presAssocID="{6DAF9DE8-5AD0-4F3F-891C-32760C40FB97}" presName="text_3" presStyleLbl="node1" presStyleIdx="2" presStyleCnt="3">
        <dgm:presLayoutVars>
          <dgm:bulletEnabled val="1"/>
        </dgm:presLayoutVars>
      </dgm:prSet>
      <dgm:spPr/>
      <dgm:t>
        <a:bodyPr/>
        <a:lstStyle/>
        <a:p>
          <a:endParaRPr lang="en-US"/>
        </a:p>
      </dgm:t>
    </dgm:pt>
    <dgm:pt modelId="{A1DFDF98-275C-4265-BC59-4FB49949F2CC}" type="pres">
      <dgm:prSet presAssocID="{6DAF9DE8-5AD0-4F3F-891C-32760C40FB97}" presName="accent_3" presStyleCnt="0"/>
      <dgm:spPr/>
    </dgm:pt>
    <dgm:pt modelId="{8B1B1369-58C5-42B0-BC7E-4827EFB3044B}" type="pres">
      <dgm:prSet presAssocID="{6DAF9DE8-5AD0-4F3F-891C-32760C40FB97}" presName="accentRepeatNode" presStyleLbl="solidFgAcc1" presStyleIdx="2" presStyleCnt="3"/>
      <dgm:spPr/>
    </dgm:pt>
  </dgm:ptLst>
  <dgm:cxnLst>
    <dgm:cxn modelId="{D01E69AD-0210-4AB1-A42C-635407A50524}" type="presOf" srcId="{08011BD9-2CBE-488E-A33B-0AEC8EEA6936}" destId="{05B44579-2192-4E73-91A7-76AB0E48EC5A}" srcOrd="0" destOrd="0" presId="urn:microsoft.com/office/officeart/2008/layout/VerticalCurvedList"/>
    <dgm:cxn modelId="{0CFFBDF9-2965-4A3D-BA93-0621A8DE5244}" srcId="{1CF5F499-9636-480C-B98A-72C5735F84BB}" destId="{08011BD9-2CBE-488E-A33B-0AEC8EEA6936}" srcOrd="0" destOrd="0" parTransId="{C6E51895-7D92-4599-AD7C-2EA67B4B5256}" sibTransId="{F661F61B-DA79-41D2-BEC9-DCB0A10AD9E2}"/>
    <dgm:cxn modelId="{E8E33630-677D-4666-AB86-19F8B03B3D8F}" type="presOf" srcId="{F661F61B-DA79-41D2-BEC9-DCB0A10AD9E2}" destId="{BBAEB650-B2A6-403B-B119-FC1092973E4D}" srcOrd="0" destOrd="0" presId="urn:microsoft.com/office/officeart/2008/layout/VerticalCurvedList"/>
    <dgm:cxn modelId="{AA402CC0-91F5-4AF2-9AE2-06AA8FEAC0E2}" srcId="{1CF5F499-9636-480C-B98A-72C5735F84BB}" destId="{6DAF9DE8-5AD0-4F3F-891C-32760C40FB97}" srcOrd="2" destOrd="0" parTransId="{8EAFF93E-EF7F-4FDC-A2FA-50F3648AFEE4}" sibTransId="{C3ADCB86-B07C-4421-A50A-66CA6C05D338}"/>
    <dgm:cxn modelId="{F4E50C14-D10D-4A3F-A870-9B79DB7B59F4}" type="presOf" srcId="{6DAF9DE8-5AD0-4F3F-891C-32760C40FB97}" destId="{1E477705-A1A0-437D-B3FD-D9B4457E570F}" srcOrd="0" destOrd="0" presId="urn:microsoft.com/office/officeart/2008/layout/VerticalCurvedList"/>
    <dgm:cxn modelId="{10E77272-D292-45C5-8C87-370C21E2A6B0}" type="presOf" srcId="{6A43AE6B-08DA-4271-AF3A-6556596F813E}" destId="{6BC80ECE-4772-4372-ADCE-F5C153A39015}" srcOrd="0" destOrd="0" presId="urn:microsoft.com/office/officeart/2008/layout/VerticalCurvedList"/>
    <dgm:cxn modelId="{D4BBE498-FBB8-4B37-B0FD-EE6F010B7A51}" srcId="{1CF5F499-9636-480C-B98A-72C5735F84BB}" destId="{6A43AE6B-08DA-4271-AF3A-6556596F813E}" srcOrd="1" destOrd="0" parTransId="{DF7280DD-EA3F-4EE0-972D-318C5332184A}" sibTransId="{363485D5-396F-4B85-8613-F9BDE75BF479}"/>
    <dgm:cxn modelId="{DC00D44A-B4CB-4993-8784-7D1413DF3DB7}" type="presOf" srcId="{1CF5F499-9636-480C-B98A-72C5735F84BB}" destId="{CE69A99A-EF9B-4D2D-8C72-3AF35048A237}" srcOrd="0" destOrd="0" presId="urn:microsoft.com/office/officeart/2008/layout/VerticalCurvedList"/>
    <dgm:cxn modelId="{DDCC21F7-A956-4AEE-A3BD-22C0178E1990}" type="presParOf" srcId="{CE69A99A-EF9B-4D2D-8C72-3AF35048A237}" destId="{E9F3B3EE-E316-4532-8B57-28CBC3F06688}" srcOrd="0" destOrd="0" presId="urn:microsoft.com/office/officeart/2008/layout/VerticalCurvedList"/>
    <dgm:cxn modelId="{9C4241AD-25A3-48FB-A510-655EC4D4AA9D}" type="presParOf" srcId="{E9F3B3EE-E316-4532-8B57-28CBC3F06688}" destId="{AE642A3C-E4CC-43A9-9F3F-1DF5A2BA8CEE}" srcOrd="0" destOrd="0" presId="urn:microsoft.com/office/officeart/2008/layout/VerticalCurvedList"/>
    <dgm:cxn modelId="{226CD368-70BA-48D2-826C-FE73096380FE}" type="presParOf" srcId="{AE642A3C-E4CC-43A9-9F3F-1DF5A2BA8CEE}" destId="{ACC6A962-89B5-4791-AC60-D45ABAAC5483}" srcOrd="0" destOrd="0" presId="urn:microsoft.com/office/officeart/2008/layout/VerticalCurvedList"/>
    <dgm:cxn modelId="{3F583BCE-6EA8-4008-9F33-FA03E605E5EE}" type="presParOf" srcId="{AE642A3C-E4CC-43A9-9F3F-1DF5A2BA8CEE}" destId="{BBAEB650-B2A6-403B-B119-FC1092973E4D}" srcOrd="1" destOrd="0" presId="urn:microsoft.com/office/officeart/2008/layout/VerticalCurvedList"/>
    <dgm:cxn modelId="{23B001AD-F434-42A5-B20A-2E8454E7280A}" type="presParOf" srcId="{AE642A3C-E4CC-43A9-9F3F-1DF5A2BA8CEE}" destId="{DF009218-B5CE-42BC-AEED-F35F049AE36A}" srcOrd="2" destOrd="0" presId="urn:microsoft.com/office/officeart/2008/layout/VerticalCurvedList"/>
    <dgm:cxn modelId="{518B97B3-265F-4996-8FB1-ECCCE96B92B7}" type="presParOf" srcId="{AE642A3C-E4CC-43A9-9F3F-1DF5A2BA8CEE}" destId="{EC2FD12D-0F6F-4493-A91E-0EBD9FA724BB}" srcOrd="3" destOrd="0" presId="urn:microsoft.com/office/officeart/2008/layout/VerticalCurvedList"/>
    <dgm:cxn modelId="{CDDC6F31-D1A0-4793-AD65-47A558D3DD27}" type="presParOf" srcId="{E9F3B3EE-E316-4532-8B57-28CBC3F06688}" destId="{05B44579-2192-4E73-91A7-76AB0E48EC5A}" srcOrd="1" destOrd="0" presId="urn:microsoft.com/office/officeart/2008/layout/VerticalCurvedList"/>
    <dgm:cxn modelId="{825645FA-ECA8-46AD-838E-1B7EA5FCE7AD}" type="presParOf" srcId="{E9F3B3EE-E316-4532-8B57-28CBC3F06688}" destId="{320707A1-F497-464F-B965-233945D5DA36}" srcOrd="2" destOrd="0" presId="urn:microsoft.com/office/officeart/2008/layout/VerticalCurvedList"/>
    <dgm:cxn modelId="{AA606254-AA80-493D-A399-CA4E5E4A6B4B}" type="presParOf" srcId="{320707A1-F497-464F-B965-233945D5DA36}" destId="{9CB54EFB-3308-4E6C-85AA-F05120C9A3D7}" srcOrd="0" destOrd="0" presId="urn:microsoft.com/office/officeart/2008/layout/VerticalCurvedList"/>
    <dgm:cxn modelId="{912A1F70-8F63-40DD-87C0-B82B61B36742}" type="presParOf" srcId="{E9F3B3EE-E316-4532-8B57-28CBC3F06688}" destId="{6BC80ECE-4772-4372-ADCE-F5C153A39015}" srcOrd="3" destOrd="0" presId="urn:microsoft.com/office/officeart/2008/layout/VerticalCurvedList"/>
    <dgm:cxn modelId="{F33D5762-809E-4879-BA4B-CC0DD1C7EFB9}" type="presParOf" srcId="{E9F3B3EE-E316-4532-8B57-28CBC3F06688}" destId="{A9259E5D-6629-4DB8-826D-8B107DC05BD7}" srcOrd="4" destOrd="0" presId="urn:microsoft.com/office/officeart/2008/layout/VerticalCurvedList"/>
    <dgm:cxn modelId="{1EBA8DD3-BCD8-4ADC-AAC0-161789E54F38}" type="presParOf" srcId="{A9259E5D-6629-4DB8-826D-8B107DC05BD7}" destId="{3D361036-C985-43C0-A846-7FB54CB9CC20}" srcOrd="0" destOrd="0" presId="urn:microsoft.com/office/officeart/2008/layout/VerticalCurvedList"/>
    <dgm:cxn modelId="{6F44150A-C663-45C2-8E58-EBF1771B532A}" type="presParOf" srcId="{E9F3B3EE-E316-4532-8B57-28CBC3F06688}" destId="{1E477705-A1A0-437D-B3FD-D9B4457E570F}" srcOrd="5" destOrd="0" presId="urn:microsoft.com/office/officeart/2008/layout/VerticalCurvedList"/>
    <dgm:cxn modelId="{8075AF1C-904C-46AD-9713-C2E91C2A67FE}" type="presParOf" srcId="{E9F3B3EE-E316-4532-8B57-28CBC3F06688}" destId="{A1DFDF98-275C-4265-BC59-4FB49949F2CC}" srcOrd="6" destOrd="0" presId="urn:microsoft.com/office/officeart/2008/layout/VerticalCurvedList"/>
    <dgm:cxn modelId="{F6134AB3-A215-4D8A-BF72-EFAFD968F945}" type="presParOf" srcId="{A1DFDF98-275C-4265-BC59-4FB49949F2CC}" destId="{8B1B1369-58C5-42B0-BC7E-4827EFB3044B}" srcOrd="0" destOrd="0" presId="urn:microsoft.com/office/officeart/2008/layout/VerticalCurved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5CB0D2-09FF-4CE3-A12F-BBE9803B872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D5656079-8870-4EBB-8658-96FE836B568A}">
      <dgm:prSet phldrT="[Text]"/>
      <dgm:spPr/>
      <dgm:t>
        <a:bodyPr/>
        <a:lstStyle/>
        <a:p>
          <a:r>
            <a:rPr lang="en-US" dirty="0"/>
            <a:t>Innovation</a:t>
          </a:r>
        </a:p>
      </dgm:t>
    </dgm:pt>
    <dgm:pt modelId="{662048B3-1A51-4666-899F-D13D4098D7E7}" type="parTrans" cxnId="{34925753-2330-4A91-BA31-2CC58F64B4CA}">
      <dgm:prSet/>
      <dgm:spPr/>
      <dgm:t>
        <a:bodyPr/>
        <a:lstStyle/>
        <a:p>
          <a:endParaRPr lang="en-US"/>
        </a:p>
      </dgm:t>
    </dgm:pt>
    <dgm:pt modelId="{580243B5-260C-40EE-9DA9-FF25A51B74B4}" type="sibTrans" cxnId="{34925753-2330-4A91-BA31-2CC58F64B4CA}">
      <dgm:prSet/>
      <dgm:spPr/>
      <dgm:t>
        <a:bodyPr/>
        <a:lstStyle/>
        <a:p>
          <a:endParaRPr lang="en-US"/>
        </a:p>
      </dgm:t>
    </dgm:pt>
    <dgm:pt modelId="{A9A9F255-8AB7-407A-8D29-65D87143B6A3}">
      <dgm:prSet phldrT="[Text]" custT="1"/>
      <dgm:spPr/>
      <dgm:t>
        <a:bodyPr/>
        <a:lstStyle/>
        <a:p>
          <a:r>
            <a:rPr lang="en-US" sz="1600" dirty="0"/>
            <a:t>Integrated Capabilities</a:t>
          </a:r>
        </a:p>
      </dgm:t>
    </dgm:pt>
    <dgm:pt modelId="{705629EC-DC60-4D94-8031-1875FA1956AE}" type="parTrans" cxnId="{0C18C78A-F90B-4AF6-B958-B52B294D3E3B}">
      <dgm:prSet/>
      <dgm:spPr/>
      <dgm:t>
        <a:bodyPr/>
        <a:lstStyle/>
        <a:p>
          <a:endParaRPr lang="en-US"/>
        </a:p>
      </dgm:t>
    </dgm:pt>
    <dgm:pt modelId="{B7F30FE4-5E55-4FFA-98B2-08B98E08FDEF}" type="sibTrans" cxnId="{0C18C78A-F90B-4AF6-B958-B52B294D3E3B}">
      <dgm:prSet/>
      <dgm:spPr/>
      <dgm:t>
        <a:bodyPr/>
        <a:lstStyle/>
        <a:p>
          <a:endParaRPr lang="en-US"/>
        </a:p>
      </dgm:t>
    </dgm:pt>
    <dgm:pt modelId="{D7979CEB-99FF-4F5A-87A1-3EC4C13C2A64}">
      <dgm:prSet phldrT="[Text]"/>
      <dgm:spPr/>
      <dgm:t>
        <a:bodyPr/>
        <a:lstStyle/>
        <a:p>
          <a:r>
            <a:rPr lang="en-US" dirty="0"/>
            <a:t>Collaboration</a:t>
          </a:r>
        </a:p>
      </dgm:t>
    </dgm:pt>
    <dgm:pt modelId="{6D8D9DC4-9F5E-431A-BEE1-B00C4AEB3FA1}" type="parTrans" cxnId="{A1BA5279-BC36-4563-9AE9-961D63D00498}">
      <dgm:prSet/>
      <dgm:spPr/>
      <dgm:t>
        <a:bodyPr/>
        <a:lstStyle/>
        <a:p>
          <a:endParaRPr lang="en-US"/>
        </a:p>
      </dgm:t>
    </dgm:pt>
    <dgm:pt modelId="{FB7B0845-80D2-46EC-B485-0C9AB6F79E9C}" type="sibTrans" cxnId="{A1BA5279-BC36-4563-9AE9-961D63D00498}">
      <dgm:prSet/>
      <dgm:spPr/>
      <dgm:t>
        <a:bodyPr/>
        <a:lstStyle/>
        <a:p>
          <a:endParaRPr lang="en-US"/>
        </a:p>
      </dgm:t>
    </dgm:pt>
    <dgm:pt modelId="{43E8A11C-1AEA-4F83-834D-822CF149877C}" type="pres">
      <dgm:prSet presAssocID="{AA5CB0D2-09FF-4CE3-A12F-BBE9803B872A}" presName="Name0" presStyleCnt="0">
        <dgm:presLayoutVars>
          <dgm:chMax val="7"/>
          <dgm:chPref val="7"/>
          <dgm:dir/>
        </dgm:presLayoutVars>
      </dgm:prSet>
      <dgm:spPr/>
      <dgm:t>
        <a:bodyPr/>
        <a:lstStyle/>
        <a:p>
          <a:endParaRPr lang="en-US"/>
        </a:p>
      </dgm:t>
    </dgm:pt>
    <dgm:pt modelId="{BA095484-09B0-448B-BCBB-88F579444B87}" type="pres">
      <dgm:prSet presAssocID="{AA5CB0D2-09FF-4CE3-A12F-BBE9803B872A}" presName="Name1" presStyleCnt="0"/>
      <dgm:spPr/>
    </dgm:pt>
    <dgm:pt modelId="{5C78D74B-F7E2-4A18-BF01-3A3DF0069008}" type="pres">
      <dgm:prSet presAssocID="{AA5CB0D2-09FF-4CE3-A12F-BBE9803B872A}" presName="cycle" presStyleCnt="0"/>
      <dgm:spPr/>
    </dgm:pt>
    <dgm:pt modelId="{007B9B3F-50D0-4D35-97E5-EC6DF14392E0}" type="pres">
      <dgm:prSet presAssocID="{AA5CB0D2-09FF-4CE3-A12F-BBE9803B872A}" presName="srcNode" presStyleLbl="node1" presStyleIdx="0" presStyleCnt="3"/>
      <dgm:spPr/>
    </dgm:pt>
    <dgm:pt modelId="{04FF2220-2F9E-46B1-B362-FA1C2CDD7745}" type="pres">
      <dgm:prSet presAssocID="{AA5CB0D2-09FF-4CE3-A12F-BBE9803B872A}" presName="conn" presStyleLbl="parChTrans1D2" presStyleIdx="0" presStyleCnt="1"/>
      <dgm:spPr/>
      <dgm:t>
        <a:bodyPr/>
        <a:lstStyle/>
        <a:p>
          <a:endParaRPr lang="en-US"/>
        </a:p>
      </dgm:t>
    </dgm:pt>
    <dgm:pt modelId="{F07E872D-A9FA-4160-8CE7-0763E1534489}" type="pres">
      <dgm:prSet presAssocID="{AA5CB0D2-09FF-4CE3-A12F-BBE9803B872A}" presName="extraNode" presStyleLbl="node1" presStyleIdx="0" presStyleCnt="3"/>
      <dgm:spPr/>
    </dgm:pt>
    <dgm:pt modelId="{00FF205A-8347-4E1E-9035-5F3EC86C7B79}" type="pres">
      <dgm:prSet presAssocID="{AA5CB0D2-09FF-4CE3-A12F-BBE9803B872A}" presName="dstNode" presStyleLbl="node1" presStyleIdx="0" presStyleCnt="3"/>
      <dgm:spPr/>
    </dgm:pt>
    <dgm:pt modelId="{78169E77-5899-44B1-8598-B38E5D23FA53}" type="pres">
      <dgm:prSet presAssocID="{D5656079-8870-4EBB-8658-96FE836B568A}" presName="text_1" presStyleLbl="node1" presStyleIdx="0" presStyleCnt="3">
        <dgm:presLayoutVars>
          <dgm:bulletEnabled val="1"/>
        </dgm:presLayoutVars>
      </dgm:prSet>
      <dgm:spPr/>
      <dgm:t>
        <a:bodyPr/>
        <a:lstStyle/>
        <a:p>
          <a:endParaRPr lang="en-US"/>
        </a:p>
      </dgm:t>
    </dgm:pt>
    <dgm:pt modelId="{9F0C93F1-F6F0-4C49-B2A0-CB5045E82B84}" type="pres">
      <dgm:prSet presAssocID="{D5656079-8870-4EBB-8658-96FE836B568A}" presName="accent_1" presStyleCnt="0"/>
      <dgm:spPr/>
    </dgm:pt>
    <dgm:pt modelId="{2056848B-9B02-40C6-860D-0FA9616A1E04}" type="pres">
      <dgm:prSet presAssocID="{D5656079-8870-4EBB-8658-96FE836B568A}" presName="accentRepeatNode" presStyleLbl="solidFgAcc1" presStyleIdx="0" presStyleCnt="3"/>
      <dgm:spPr/>
    </dgm:pt>
    <dgm:pt modelId="{BD07278A-A8A0-45D4-B2E5-D71D3CC5108D}" type="pres">
      <dgm:prSet presAssocID="{A9A9F255-8AB7-407A-8D29-65D87143B6A3}" presName="text_2" presStyleLbl="node1" presStyleIdx="1" presStyleCnt="3">
        <dgm:presLayoutVars>
          <dgm:bulletEnabled val="1"/>
        </dgm:presLayoutVars>
      </dgm:prSet>
      <dgm:spPr/>
      <dgm:t>
        <a:bodyPr/>
        <a:lstStyle/>
        <a:p>
          <a:endParaRPr lang="en-US"/>
        </a:p>
      </dgm:t>
    </dgm:pt>
    <dgm:pt modelId="{552E2698-66B8-4F9C-B7D6-85A9A2FF5EC2}" type="pres">
      <dgm:prSet presAssocID="{A9A9F255-8AB7-407A-8D29-65D87143B6A3}" presName="accent_2" presStyleCnt="0"/>
      <dgm:spPr/>
    </dgm:pt>
    <dgm:pt modelId="{3925D79F-C6E6-4825-9C12-F8D27A807903}" type="pres">
      <dgm:prSet presAssocID="{A9A9F255-8AB7-407A-8D29-65D87143B6A3}" presName="accentRepeatNode" presStyleLbl="solidFgAcc1" presStyleIdx="1" presStyleCnt="3"/>
      <dgm:spPr/>
    </dgm:pt>
    <dgm:pt modelId="{6FA37C9B-0F6F-402F-9614-00D9B34ED83C}" type="pres">
      <dgm:prSet presAssocID="{D7979CEB-99FF-4F5A-87A1-3EC4C13C2A64}" presName="text_3" presStyleLbl="node1" presStyleIdx="2" presStyleCnt="3">
        <dgm:presLayoutVars>
          <dgm:bulletEnabled val="1"/>
        </dgm:presLayoutVars>
      </dgm:prSet>
      <dgm:spPr/>
      <dgm:t>
        <a:bodyPr/>
        <a:lstStyle/>
        <a:p>
          <a:endParaRPr lang="en-US"/>
        </a:p>
      </dgm:t>
    </dgm:pt>
    <dgm:pt modelId="{C664DBCE-894A-4F04-ADC1-56BDE9651DCA}" type="pres">
      <dgm:prSet presAssocID="{D7979CEB-99FF-4F5A-87A1-3EC4C13C2A64}" presName="accent_3" presStyleCnt="0"/>
      <dgm:spPr/>
    </dgm:pt>
    <dgm:pt modelId="{AADB4FB2-AA44-447D-A0F9-E9ED31FAA22E}" type="pres">
      <dgm:prSet presAssocID="{D7979CEB-99FF-4F5A-87A1-3EC4C13C2A64}" presName="accentRepeatNode" presStyleLbl="solidFgAcc1" presStyleIdx="2" presStyleCnt="3"/>
      <dgm:spPr/>
    </dgm:pt>
  </dgm:ptLst>
  <dgm:cxnLst>
    <dgm:cxn modelId="{DCFF6A89-01FF-4450-A3E7-0F0AE1C64A3D}" type="presOf" srcId="{D7979CEB-99FF-4F5A-87A1-3EC4C13C2A64}" destId="{6FA37C9B-0F6F-402F-9614-00D9B34ED83C}" srcOrd="0" destOrd="0" presId="urn:microsoft.com/office/officeart/2008/layout/VerticalCurvedList"/>
    <dgm:cxn modelId="{5027B3C7-3A98-4306-B40E-2F437BDEB4A4}" type="presOf" srcId="{D5656079-8870-4EBB-8658-96FE836B568A}" destId="{78169E77-5899-44B1-8598-B38E5D23FA53}" srcOrd="0" destOrd="0" presId="urn:microsoft.com/office/officeart/2008/layout/VerticalCurvedList"/>
    <dgm:cxn modelId="{C66A64F8-CAA3-4B3B-A514-BB32C201255D}" type="presOf" srcId="{AA5CB0D2-09FF-4CE3-A12F-BBE9803B872A}" destId="{43E8A11C-1AEA-4F83-834D-822CF149877C}" srcOrd="0" destOrd="0" presId="urn:microsoft.com/office/officeart/2008/layout/VerticalCurvedList"/>
    <dgm:cxn modelId="{A1BA5279-BC36-4563-9AE9-961D63D00498}" srcId="{AA5CB0D2-09FF-4CE3-A12F-BBE9803B872A}" destId="{D7979CEB-99FF-4F5A-87A1-3EC4C13C2A64}" srcOrd="2" destOrd="0" parTransId="{6D8D9DC4-9F5E-431A-BEE1-B00C4AEB3FA1}" sibTransId="{FB7B0845-80D2-46EC-B485-0C9AB6F79E9C}"/>
    <dgm:cxn modelId="{BC448640-03AA-47DD-BCC5-E6A97077A8C1}" type="presOf" srcId="{580243B5-260C-40EE-9DA9-FF25A51B74B4}" destId="{04FF2220-2F9E-46B1-B362-FA1C2CDD7745}" srcOrd="0" destOrd="0" presId="urn:microsoft.com/office/officeart/2008/layout/VerticalCurvedList"/>
    <dgm:cxn modelId="{34925753-2330-4A91-BA31-2CC58F64B4CA}" srcId="{AA5CB0D2-09FF-4CE3-A12F-BBE9803B872A}" destId="{D5656079-8870-4EBB-8658-96FE836B568A}" srcOrd="0" destOrd="0" parTransId="{662048B3-1A51-4666-899F-D13D4098D7E7}" sibTransId="{580243B5-260C-40EE-9DA9-FF25A51B74B4}"/>
    <dgm:cxn modelId="{73C1BBAB-B894-46D6-80BC-10C4F8629E02}" type="presOf" srcId="{A9A9F255-8AB7-407A-8D29-65D87143B6A3}" destId="{BD07278A-A8A0-45D4-B2E5-D71D3CC5108D}" srcOrd="0" destOrd="0" presId="urn:microsoft.com/office/officeart/2008/layout/VerticalCurvedList"/>
    <dgm:cxn modelId="{0C18C78A-F90B-4AF6-B958-B52B294D3E3B}" srcId="{AA5CB0D2-09FF-4CE3-A12F-BBE9803B872A}" destId="{A9A9F255-8AB7-407A-8D29-65D87143B6A3}" srcOrd="1" destOrd="0" parTransId="{705629EC-DC60-4D94-8031-1875FA1956AE}" sibTransId="{B7F30FE4-5E55-4FFA-98B2-08B98E08FDEF}"/>
    <dgm:cxn modelId="{2110B73A-416A-49D0-B8A5-977AB33725A1}" type="presParOf" srcId="{43E8A11C-1AEA-4F83-834D-822CF149877C}" destId="{BA095484-09B0-448B-BCBB-88F579444B87}" srcOrd="0" destOrd="0" presId="urn:microsoft.com/office/officeart/2008/layout/VerticalCurvedList"/>
    <dgm:cxn modelId="{9FB80890-5204-48C9-AF52-B75EC66AE4E0}" type="presParOf" srcId="{BA095484-09B0-448B-BCBB-88F579444B87}" destId="{5C78D74B-F7E2-4A18-BF01-3A3DF0069008}" srcOrd="0" destOrd="0" presId="urn:microsoft.com/office/officeart/2008/layout/VerticalCurvedList"/>
    <dgm:cxn modelId="{3257DE31-3B6E-44EB-ABC6-262D52F9CFDB}" type="presParOf" srcId="{5C78D74B-F7E2-4A18-BF01-3A3DF0069008}" destId="{007B9B3F-50D0-4D35-97E5-EC6DF14392E0}" srcOrd="0" destOrd="0" presId="urn:microsoft.com/office/officeart/2008/layout/VerticalCurvedList"/>
    <dgm:cxn modelId="{65E8299C-B4E9-494B-91A6-1FD544A34B76}" type="presParOf" srcId="{5C78D74B-F7E2-4A18-BF01-3A3DF0069008}" destId="{04FF2220-2F9E-46B1-B362-FA1C2CDD7745}" srcOrd="1" destOrd="0" presId="urn:microsoft.com/office/officeart/2008/layout/VerticalCurvedList"/>
    <dgm:cxn modelId="{57AFBBFF-C4AB-4966-8C0F-7136FD2A636C}" type="presParOf" srcId="{5C78D74B-F7E2-4A18-BF01-3A3DF0069008}" destId="{F07E872D-A9FA-4160-8CE7-0763E1534489}" srcOrd="2" destOrd="0" presId="urn:microsoft.com/office/officeart/2008/layout/VerticalCurvedList"/>
    <dgm:cxn modelId="{4BF4A7B2-95C1-4DCE-884D-2CB56DFFECC6}" type="presParOf" srcId="{5C78D74B-F7E2-4A18-BF01-3A3DF0069008}" destId="{00FF205A-8347-4E1E-9035-5F3EC86C7B79}" srcOrd="3" destOrd="0" presId="urn:microsoft.com/office/officeart/2008/layout/VerticalCurvedList"/>
    <dgm:cxn modelId="{194E0957-A174-4A82-ADE3-84DAB71F2CDE}" type="presParOf" srcId="{BA095484-09B0-448B-BCBB-88F579444B87}" destId="{78169E77-5899-44B1-8598-B38E5D23FA53}" srcOrd="1" destOrd="0" presId="urn:microsoft.com/office/officeart/2008/layout/VerticalCurvedList"/>
    <dgm:cxn modelId="{1DC1C8DB-FB18-40E7-A1C0-E40F21B50C05}" type="presParOf" srcId="{BA095484-09B0-448B-BCBB-88F579444B87}" destId="{9F0C93F1-F6F0-4C49-B2A0-CB5045E82B84}" srcOrd="2" destOrd="0" presId="urn:microsoft.com/office/officeart/2008/layout/VerticalCurvedList"/>
    <dgm:cxn modelId="{9529DABB-CCF2-4275-99FA-50421240A913}" type="presParOf" srcId="{9F0C93F1-F6F0-4C49-B2A0-CB5045E82B84}" destId="{2056848B-9B02-40C6-860D-0FA9616A1E04}" srcOrd="0" destOrd="0" presId="urn:microsoft.com/office/officeart/2008/layout/VerticalCurvedList"/>
    <dgm:cxn modelId="{AF49DFBC-BDFF-41D3-9820-3274594C6755}" type="presParOf" srcId="{BA095484-09B0-448B-BCBB-88F579444B87}" destId="{BD07278A-A8A0-45D4-B2E5-D71D3CC5108D}" srcOrd="3" destOrd="0" presId="urn:microsoft.com/office/officeart/2008/layout/VerticalCurvedList"/>
    <dgm:cxn modelId="{16E12AD3-A1AF-4354-AC5D-69170891F637}" type="presParOf" srcId="{BA095484-09B0-448B-BCBB-88F579444B87}" destId="{552E2698-66B8-4F9C-B7D6-85A9A2FF5EC2}" srcOrd="4" destOrd="0" presId="urn:microsoft.com/office/officeart/2008/layout/VerticalCurvedList"/>
    <dgm:cxn modelId="{668D7B7A-33BC-42C2-B668-F1F887BCA284}" type="presParOf" srcId="{552E2698-66B8-4F9C-B7D6-85A9A2FF5EC2}" destId="{3925D79F-C6E6-4825-9C12-F8D27A807903}" srcOrd="0" destOrd="0" presId="urn:microsoft.com/office/officeart/2008/layout/VerticalCurvedList"/>
    <dgm:cxn modelId="{B878BD64-595A-4B12-BE8B-3447EA441B89}" type="presParOf" srcId="{BA095484-09B0-448B-BCBB-88F579444B87}" destId="{6FA37C9B-0F6F-402F-9614-00D9B34ED83C}" srcOrd="5" destOrd="0" presId="urn:microsoft.com/office/officeart/2008/layout/VerticalCurvedList"/>
    <dgm:cxn modelId="{B2D08F7D-3835-4252-B812-06580233B35F}" type="presParOf" srcId="{BA095484-09B0-448B-BCBB-88F579444B87}" destId="{C664DBCE-894A-4F04-ADC1-56BDE9651DCA}" srcOrd="6" destOrd="0" presId="urn:microsoft.com/office/officeart/2008/layout/VerticalCurvedList"/>
    <dgm:cxn modelId="{F0F7C555-A56B-40F6-A1E4-E02F817B49BD}" type="presParOf" srcId="{C664DBCE-894A-4F04-ADC1-56BDE9651DCA}" destId="{AADB4FB2-AA44-447D-A0F9-E9ED31FAA22E}" srcOrd="0" destOrd="0" presId="urn:microsoft.com/office/officeart/2008/layout/VerticalCurvedLis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DAEC8D-A687-4711-9A41-5CE609B29A37}" type="doc">
      <dgm:prSet loTypeId="urn:microsoft.com/office/officeart/2005/8/layout/chevron1" loCatId="process" qsTypeId="urn:microsoft.com/office/officeart/2005/8/quickstyle/simple1" qsCatId="simple" csTypeId="urn:microsoft.com/office/officeart/2005/8/colors/accent3_3" csCatId="accent3" phldr="1"/>
      <dgm:spPr/>
    </dgm:pt>
    <dgm:pt modelId="{4FAA7FCD-475A-4448-9767-F9A16933D48A}">
      <dgm:prSet phldrT="[Text]" custT="1"/>
      <dgm:spPr>
        <a:solidFill>
          <a:schemeClr val="accent3">
            <a:lumMod val="50000"/>
          </a:schemeClr>
        </a:solidFill>
      </dgm:spPr>
      <dgm:t>
        <a:bodyPr/>
        <a:lstStyle/>
        <a:p>
          <a:r>
            <a:rPr lang="en-US" sz="1100" b="1" dirty="0">
              <a:latin typeface="Arial" panose="020B0604020202020204" pitchFamily="34" charset="0"/>
              <a:cs typeface="Arial" panose="020B0604020202020204" pitchFamily="34" charset="0"/>
            </a:rPr>
            <a:t>Science and Technology (S&amp;T)</a:t>
          </a:r>
        </a:p>
      </dgm:t>
    </dgm:pt>
    <dgm:pt modelId="{9F965287-C31F-4150-929D-4EAF340230BC}" type="parTrans" cxnId="{CDE8BA51-6295-491B-81EC-C6DE3080060D}">
      <dgm:prSet/>
      <dgm:spPr/>
      <dgm:t>
        <a:bodyPr/>
        <a:lstStyle/>
        <a:p>
          <a:endParaRPr lang="en-US"/>
        </a:p>
      </dgm:t>
    </dgm:pt>
    <dgm:pt modelId="{2256CF83-CC1A-493C-BB04-493F193DB65A}" type="sibTrans" cxnId="{CDE8BA51-6295-491B-81EC-C6DE3080060D}">
      <dgm:prSet/>
      <dgm:spPr/>
      <dgm:t>
        <a:bodyPr/>
        <a:lstStyle/>
        <a:p>
          <a:endParaRPr lang="en-US"/>
        </a:p>
      </dgm:t>
    </dgm:pt>
    <dgm:pt modelId="{EA558F8C-1488-497A-A619-80B9D7CC87FE}">
      <dgm:prSet phldrT="[Text]" custT="1"/>
      <dgm:spPr>
        <a:solidFill>
          <a:schemeClr val="accent6">
            <a:lumMod val="50000"/>
          </a:schemeClr>
        </a:solidFill>
      </dgm:spPr>
      <dgm:t>
        <a:bodyPr/>
        <a:lstStyle/>
        <a:p>
          <a:r>
            <a:rPr lang="en-US" sz="1100" b="1" dirty="0">
              <a:latin typeface="Arial" panose="020B0604020202020204" pitchFamily="34" charset="0"/>
              <a:cs typeface="Arial" panose="020B0604020202020204" pitchFamily="34" charset="0"/>
            </a:rPr>
            <a:t>Research and Development (R&amp;D)</a:t>
          </a:r>
        </a:p>
      </dgm:t>
    </dgm:pt>
    <dgm:pt modelId="{F0B4C006-3AAA-4226-B618-568E93AE4DF6}" type="parTrans" cxnId="{A83ADF90-D2B1-4485-BB7A-EBBB5F7A7565}">
      <dgm:prSet/>
      <dgm:spPr/>
      <dgm:t>
        <a:bodyPr/>
        <a:lstStyle/>
        <a:p>
          <a:endParaRPr lang="en-US"/>
        </a:p>
      </dgm:t>
    </dgm:pt>
    <dgm:pt modelId="{F2843257-9370-4135-9424-EE35193773C8}" type="sibTrans" cxnId="{A83ADF90-D2B1-4485-BB7A-EBBB5F7A7565}">
      <dgm:prSet/>
      <dgm:spPr/>
      <dgm:t>
        <a:bodyPr/>
        <a:lstStyle/>
        <a:p>
          <a:endParaRPr lang="en-US"/>
        </a:p>
      </dgm:t>
    </dgm:pt>
    <dgm:pt modelId="{C760960A-9904-4210-9C80-212EE06A7DB6}">
      <dgm:prSet phldrT="[Text]" custT="1"/>
      <dgm:spPr>
        <a:solidFill>
          <a:schemeClr val="bg1">
            <a:lumMod val="50000"/>
          </a:schemeClr>
        </a:solidFill>
      </dgm:spPr>
      <dgm:t>
        <a:bodyPr/>
        <a:lstStyle/>
        <a:p>
          <a:r>
            <a:rPr lang="en-US" sz="1100" b="1" dirty="0">
              <a:latin typeface="Arial" panose="020B0604020202020204" pitchFamily="34" charset="0"/>
              <a:cs typeface="Arial" panose="020B0604020202020204" pitchFamily="34" charset="0"/>
            </a:rPr>
            <a:t>Testing and Evaluation (T&amp;E)</a:t>
          </a:r>
        </a:p>
      </dgm:t>
    </dgm:pt>
    <dgm:pt modelId="{48C0113D-CF85-4B4B-9E3B-D08020490B56}" type="parTrans" cxnId="{3ECA56EC-CCC4-4347-8786-CE01B6E36A64}">
      <dgm:prSet/>
      <dgm:spPr/>
      <dgm:t>
        <a:bodyPr/>
        <a:lstStyle/>
        <a:p>
          <a:endParaRPr lang="en-US"/>
        </a:p>
      </dgm:t>
    </dgm:pt>
    <dgm:pt modelId="{7D5323C4-CCDD-4BD3-BE31-8117B24D6D0C}" type="sibTrans" cxnId="{3ECA56EC-CCC4-4347-8786-CE01B6E36A64}">
      <dgm:prSet/>
      <dgm:spPr/>
      <dgm:t>
        <a:bodyPr/>
        <a:lstStyle/>
        <a:p>
          <a:endParaRPr lang="en-US"/>
        </a:p>
      </dgm:t>
    </dgm:pt>
    <dgm:pt modelId="{2626FA78-8630-4184-AB5E-902127C24C43}">
      <dgm:prSet phldrT="[Text]" custT="1"/>
      <dgm:spPr>
        <a:solidFill>
          <a:schemeClr val="tx2">
            <a:lumMod val="75000"/>
          </a:schemeClr>
        </a:solidFill>
      </dgm:spPr>
      <dgm:t>
        <a:bodyPr/>
        <a:lstStyle/>
        <a:p>
          <a:r>
            <a:rPr lang="en-US" sz="1100" b="1" dirty="0">
              <a:latin typeface="Arial" panose="020B0604020202020204" pitchFamily="34" charset="0"/>
              <a:cs typeface="Arial" panose="020B0604020202020204" pitchFamily="34" charset="0"/>
            </a:rPr>
            <a:t>Product Delivery</a:t>
          </a:r>
        </a:p>
      </dgm:t>
    </dgm:pt>
    <dgm:pt modelId="{242F020A-42E4-4874-904B-20E0915A0946}" type="parTrans" cxnId="{82647500-9C0E-4E2C-8611-E5C1CF8CCAD6}">
      <dgm:prSet/>
      <dgm:spPr/>
      <dgm:t>
        <a:bodyPr/>
        <a:lstStyle/>
        <a:p>
          <a:endParaRPr lang="en-US"/>
        </a:p>
      </dgm:t>
    </dgm:pt>
    <dgm:pt modelId="{0A54EB1E-F736-4183-906C-CC2306EF021A}" type="sibTrans" cxnId="{82647500-9C0E-4E2C-8611-E5C1CF8CCAD6}">
      <dgm:prSet/>
      <dgm:spPr/>
      <dgm:t>
        <a:bodyPr/>
        <a:lstStyle/>
        <a:p>
          <a:endParaRPr lang="en-US"/>
        </a:p>
      </dgm:t>
    </dgm:pt>
    <dgm:pt modelId="{35FA5024-7FC7-40DF-BA9E-F16A27B0D063}">
      <dgm:prSet phldrT="[Text]" custT="1"/>
      <dgm:spPr>
        <a:solidFill>
          <a:schemeClr val="accent4">
            <a:lumMod val="75000"/>
          </a:schemeClr>
        </a:solidFill>
      </dgm:spPr>
      <dgm:t>
        <a:bodyPr/>
        <a:lstStyle/>
        <a:p>
          <a:r>
            <a:rPr lang="en-US" sz="1100" b="1" dirty="0">
              <a:latin typeface="Arial" panose="020B0604020202020204" pitchFamily="34" charset="0"/>
              <a:cs typeface="Arial" panose="020B0604020202020204" pitchFamily="34" charset="0"/>
            </a:rPr>
            <a:t>Warfighter Support</a:t>
          </a:r>
        </a:p>
      </dgm:t>
    </dgm:pt>
    <dgm:pt modelId="{F07A1A4B-3413-46A5-99AB-13F0BF3FB012}" type="parTrans" cxnId="{B1F7152A-74C5-4E4A-A720-03787416BA07}">
      <dgm:prSet/>
      <dgm:spPr/>
      <dgm:t>
        <a:bodyPr/>
        <a:lstStyle/>
        <a:p>
          <a:endParaRPr lang="en-US"/>
        </a:p>
      </dgm:t>
    </dgm:pt>
    <dgm:pt modelId="{80F4867D-6BF3-43F5-98B2-EA4DB53BA084}" type="sibTrans" cxnId="{B1F7152A-74C5-4E4A-A720-03787416BA07}">
      <dgm:prSet/>
      <dgm:spPr/>
      <dgm:t>
        <a:bodyPr/>
        <a:lstStyle/>
        <a:p>
          <a:endParaRPr lang="en-US"/>
        </a:p>
      </dgm:t>
    </dgm:pt>
    <dgm:pt modelId="{4E6DA309-DB68-4916-986B-415BB8CF96A0}" type="pres">
      <dgm:prSet presAssocID="{6DDAEC8D-A687-4711-9A41-5CE609B29A37}" presName="Name0" presStyleCnt="0">
        <dgm:presLayoutVars>
          <dgm:dir/>
          <dgm:animLvl val="lvl"/>
          <dgm:resizeHandles val="exact"/>
        </dgm:presLayoutVars>
      </dgm:prSet>
      <dgm:spPr/>
    </dgm:pt>
    <dgm:pt modelId="{AA401B04-3A6E-49B4-BF0F-36A769F4080B}" type="pres">
      <dgm:prSet presAssocID="{4FAA7FCD-475A-4448-9767-F9A16933D48A}" presName="parTxOnly" presStyleLbl="node1" presStyleIdx="0" presStyleCnt="5" custScaleX="112356" custLinFactNeighborX="-388" custLinFactNeighborY="-10027">
        <dgm:presLayoutVars>
          <dgm:chMax val="0"/>
          <dgm:chPref val="0"/>
          <dgm:bulletEnabled val="1"/>
        </dgm:presLayoutVars>
      </dgm:prSet>
      <dgm:spPr/>
      <dgm:t>
        <a:bodyPr/>
        <a:lstStyle/>
        <a:p>
          <a:endParaRPr lang="en-US"/>
        </a:p>
      </dgm:t>
    </dgm:pt>
    <dgm:pt modelId="{BA78E683-FDB4-4796-8778-B908AEA29F52}" type="pres">
      <dgm:prSet presAssocID="{2256CF83-CC1A-493C-BB04-493F193DB65A}" presName="parTxOnlySpace" presStyleCnt="0"/>
      <dgm:spPr/>
    </dgm:pt>
    <dgm:pt modelId="{F16A3780-FE39-4088-8383-66A56529C2B5}" type="pres">
      <dgm:prSet presAssocID="{EA558F8C-1488-497A-A619-80B9D7CC87FE}" presName="parTxOnly" presStyleLbl="node1" presStyleIdx="1" presStyleCnt="5" custLinFactNeighborX="-34686">
        <dgm:presLayoutVars>
          <dgm:chMax val="0"/>
          <dgm:chPref val="0"/>
          <dgm:bulletEnabled val="1"/>
        </dgm:presLayoutVars>
      </dgm:prSet>
      <dgm:spPr/>
      <dgm:t>
        <a:bodyPr/>
        <a:lstStyle/>
        <a:p>
          <a:endParaRPr lang="en-US"/>
        </a:p>
      </dgm:t>
    </dgm:pt>
    <dgm:pt modelId="{4D4B43F9-517C-44CD-9748-39E4621EB921}" type="pres">
      <dgm:prSet presAssocID="{F2843257-9370-4135-9424-EE35193773C8}" presName="parTxOnlySpace" presStyleCnt="0"/>
      <dgm:spPr/>
    </dgm:pt>
    <dgm:pt modelId="{14ABC550-EC31-4704-84BC-98BBC711B5DE}" type="pres">
      <dgm:prSet presAssocID="{C760960A-9904-4210-9C80-212EE06A7DB6}" presName="parTxOnly" presStyleLbl="node1" presStyleIdx="2" presStyleCnt="5" custLinFactNeighborX="-73583">
        <dgm:presLayoutVars>
          <dgm:chMax val="0"/>
          <dgm:chPref val="0"/>
          <dgm:bulletEnabled val="1"/>
        </dgm:presLayoutVars>
      </dgm:prSet>
      <dgm:spPr/>
      <dgm:t>
        <a:bodyPr/>
        <a:lstStyle/>
        <a:p>
          <a:endParaRPr lang="en-US"/>
        </a:p>
      </dgm:t>
    </dgm:pt>
    <dgm:pt modelId="{A3AFB13F-4A01-4BF9-B17B-9CAD8B9C786D}" type="pres">
      <dgm:prSet presAssocID="{7D5323C4-CCDD-4BD3-BE31-8117B24D6D0C}" presName="parTxOnlySpace" presStyleCnt="0"/>
      <dgm:spPr/>
    </dgm:pt>
    <dgm:pt modelId="{774DE679-440D-44C1-B36A-2B653A3DE8C1}" type="pres">
      <dgm:prSet presAssocID="{2626FA78-8630-4184-AB5E-902127C24C43}" presName="parTxOnly" presStyleLbl="node1" presStyleIdx="3" presStyleCnt="5" custLinFactX="-745" custLinFactNeighborX="-100000" custLinFactNeighborY="-1408">
        <dgm:presLayoutVars>
          <dgm:chMax val="0"/>
          <dgm:chPref val="0"/>
          <dgm:bulletEnabled val="1"/>
        </dgm:presLayoutVars>
      </dgm:prSet>
      <dgm:spPr/>
      <dgm:t>
        <a:bodyPr/>
        <a:lstStyle/>
        <a:p>
          <a:endParaRPr lang="en-US"/>
        </a:p>
      </dgm:t>
    </dgm:pt>
    <dgm:pt modelId="{2B0A5DDD-1313-42DB-B255-C02EC43D89D9}" type="pres">
      <dgm:prSet presAssocID="{0A54EB1E-F736-4183-906C-CC2306EF021A}" presName="parTxOnlySpace" presStyleCnt="0"/>
      <dgm:spPr/>
    </dgm:pt>
    <dgm:pt modelId="{7C604374-927D-4E96-AA9F-0F2AC782C87E}" type="pres">
      <dgm:prSet presAssocID="{35FA5024-7FC7-40DF-BA9E-F16A27B0D063}" presName="parTxOnly" presStyleLbl="node1" presStyleIdx="4" presStyleCnt="5" custLinFactX="-4133" custLinFactNeighborX="-100000" custLinFactNeighborY="1408">
        <dgm:presLayoutVars>
          <dgm:chMax val="0"/>
          <dgm:chPref val="0"/>
          <dgm:bulletEnabled val="1"/>
        </dgm:presLayoutVars>
      </dgm:prSet>
      <dgm:spPr/>
      <dgm:t>
        <a:bodyPr/>
        <a:lstStyle/>
        <a:p>
          <a:endParaRPr lang="en-US"/>
        </a:p>
      </dgm:t>
    </dgm:pt>
  </dgm:ptLst>
  <dgm:cxnLst>
    <dgm:cxn modelId="{91DF6540-EED5-42B1-B78B-09CD290E6992}" type="presOf" srcId="{35FA5024-7FC7-40DF-BA9E-F16A27B0D063}" destId="{7C604374-927D-4E96-AA9F-0F2AC782C87E}" srcOrd="0" destOrd="0" presId="urn:microsoft.com/office/officeart/2005/8/layout/chevron1"/>
    <dgm:cxn modelId="{2E958242-BB56-40BA-BBA0-FE7CC40AC5A6}" type="presOf" srcId="{4FAA7FCD-475A-4448-9767-F9A16933D48A}" destId="{AA401B04-3A6E-49B4-BF0F-36A769F4080B}" srcOrd="0" destOrd="0" presId="urn:microsoft.com/office/officeart/2005/8/layout/chevron1"/>
    <dgm:cxn modelId="{CDE8BA51-6295-491B-81EC-C6DE3080060D}" srcId="{6DDAEC8D-A687-4711-9A41-5CE609B29A37}" destId="{4FAA7FCD-475A-4448-9767-F9A16933D48A}" srcOrd="0" destOrd="0" parTransId="{9F965287-C31F-4150-929D-4EAF340230BC}" sibTransId="{2256CF83-CC1A-493C-BB04-493F193DB65A}"/>
    <dgm:cxn modelId="{3ECA56EC-CCC4-4347-8786-CE01B6E36A64}" srcId="{6DDAEC8D-A687-4711-9A41-5CE609B29A37}" destId="{C760960A-9904-4210-9C80-212EE06A7DB6}" srcOrd="2" destOrd="0" parTransId="{48C0113D-CF85-4B4B-9E3B-D08020490B56}" sibTransId="{7D5323C4-CCDD-4BD3-BE31-8117B24D6D0C}"/>
    <dgm:cxn modelId="{241CCDF9-305F-4123-A5DF-A60A0E90999C}" type="presOf" srcId="{EA558F8C-1488-497A-A619-80B9D7CC87FE}" destId="{F16A3780-FE39-4088-8383-66A56529C2B5}" srcOrd="0" destOrd="0" presId="urn:microsoft.com/office/officeart/2005/8/layout/chevron1"/>
    <dgm:cxn modelId="{A83ADF90-D2B1-4485-BB7A-EBBB5F7A7565}" srcId="{6DDAEC8D-A687-4711-9A41-5CE609B29A37}" destId="{EA558F8C-1488-497A-A619-80B9D7CC87FE}" srcOrd="1" destOrd="0" parTransId="{F0B4C006-3AAA-4226-B618-568E93AE4DF6}" sibTransId="{F2843257-9370-4135-9424-EE35193773C8}"/>
    <dgm:cxn modelId="{B375ECC4-7D28-45EE-A0A1-A3A428B647B5}" type="presOf" srcId="{2626FA78-8630-4184-AB5E-902127C24C43}" destId="{774DE679-440D-44C1-B36A-2B653A3DE8C1}" srcOrd="0" destOrd="0" presId="urn:microsoft.com/office/officeart/2005/8/layout/chevron1"/>
    <dgm:cxn modelId="{7E66578B-2C0D-49D6-93C8-1A1E473AD34E}" type="presOf" srcId="{C760960A-9904-4210-9C80-212EE06A7DB6}" destId="{14ABC550-EC31-4704-84BC-98BBC711B5DE}" srcOrd="0" destOrd="0" presId="urn:microsoft.com/office/officeart/2005/8/layout/chevron1"/>
    <dgm:cxn modelId="{82647500-9C0E-4E2C-8611-E5C1CF8CCAD6}" srcId="{6DDAEC8D-A687-4711-9A41-5CE609B29A37}" destId="{2626FA78-8630-4184-AB5E-902127C24C43}" srcOrd="3" destOrd="0" parTransId="{242F020A-42E4-4874-904B-20E0915A0946}" sibTransId="{0A54EB1E-F736-4183-906C-CC2306EF021A}"/>
    <dgm:cxn modelId="{8036A301-96B4-404F-861F-05F632D7A915}" type="presOf" srcId="{6DDAEC8D-A687-4711-9A41-5CE609B29A37}" destId="{4E6DA309-DB68-4916-986B-415BB8CF96A0}" srcOrd="0" destOrd="0" presId="urn:microsoft.com/office/officeart/2005/8/layout/chevron1"/>
    <dgm:cxn modelId="{B1F7152A-74C5-4E4A-A720-03787416BA07}" srcId="{6DDAEC8D-A687-4711-9A41-5CE609B29A37}" destId="{35FA5024-7FC7-40DF-BA9E-F16A27B0D063}" srcOrd="4" destOrd="0" parTransId="{F07A1A4B-3413-46A5-99AB-13F0BF3FB012}" sibTransId="{80F4867D-6BF3-43F5-98B2-EA4DB53BA084}"/>
    <dgm:cxn modelId="{3B722413-DBA9-4A81-9ED6-90600233CBF1}" type="presParOf" srcId="{4E6DA309-DB68-4916-986B-415BB8CF96A0}" destId="{AA401B04-3A6E-49B4-BF0F-36A769F4080B}" srcOrd="0" destOrd="0" presId="urn:microsoft.com/office/officeart/2005/8/layout/chevron1"/>
    <dgm:cxn modelId="{34CAF565-9055-4885-BA7C-4C1BCE2109B7}" type="presParOf" srcId="{4E6DA309-DB68-4916-986B-415BB8CF96A0}" destId="{BA78E683-FDB4-4796-8778-B908AEA29F52}" srcOrd="1" destOrd="0" presId="urn:microsoft.com/office/officeart/2005/8/layout/chevron1"/>
    <dgm:cxn modelId="{8A91824D-6A26-484D-941A-D062DA85A391}" type="presParOf" srcId="{4E6DA309-DB68-4916-986B-415BB8CF96A0}" destId="{F16A3780-FE39-4088-8383-66A56529C2B5}" srcOrd="2" destOrd="0" presId="urn:microsoft.com/office/officeart/2005/8/layout/chevron1"/>
    <dgm:cxn modelId="{67074EB4-BBFB-4EF7-8D53-F3AA83439DB0}" type="presParOf" srcId="{4E6DA309-DB68-4916-986B-415BB8CF96A0}" destId="{4D4B43F9-517C-44CD-9748-39E4621EB921}" srcOrd="3" destOrd="0" presId="urn:microsoft.com/office/officeart/2005/8/layout/chevron1"/>
    <dgm:cxn modelId="{31811B04-FA3D-4E04-9724-E319D69FA899}" type="presParOf" srcId="{4E6DA309-DB68-4916-986B-415BB8CF96A0}" destId="{14ABC550-EC31-4704-84BC-98BBC711B5DE}" srcOrd="4" destOrd="0" presId="urn:microsoft.com/office/officeart/2005/8/layout/chevron1"/>
    <dgm:cxn modelId="{F9DA435E-2003-4970-99ED-839A448D7979}" type="presParOf" srcId="{4E6DA309-DB68-4916-986B-415BB8CF96A0}" destId="{A3AFB13F-4A01-4BF9-B17B-9CAD8B9C786D}" srcOrd="5" destOrd="0" presId="urn:microsoft.com/office/officeart/2005/8/layout/chevron1"/>
    <dgm:cxn modelId="{B45BEAFF-5108-4113-95B0-9E168F38916B}" type="presParOf" srcId="{4E6DA309-DB68-4916-986B-415BB8CF96A0}" destId="{774DE679-440D-44C1-B36A-2B653A3DE8C1}" srcOrd="6" destOrd="0" presId="urn:microsoft.com/office/officeart/2005/8/layout/chevron1"/>
    <dgm:cxn modelId="{D2310F5F-A8E9-4255-A6BE-B63C0DDE9905}" type="presParOf" srcId="{4E6DA309-DB68-4916-986B-415BB8CF96A0}" destId="{2B0A5DDD-1313-42DB-B255-C02EC43D89D9}" srcOrd="7" destOrd="0" presId="urn:microsoft.com/office/officeart/2005/8/layout/chevron1"/>
    <dgm:cxn modelId="{6AF7453A-6AF5-47BA-B8F3-CB5D5B611F83}" type="presParOf" srcId="{4E6DA309-DB68-4916-986B-415BB8CF96A0}" destId="{7C604374-927D-4E96-AA9F-0F2AC782C87E}" srcOrd="8"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75D08E-E95F-4CBC-9855-93AA3DCF60ED}" type="doc">
      <dgm:prSet loTypeId="urn:microsoft.com/office/officeart/2008/layout/HexagonCluster" loCatId="picture" qsTypeId="urn:microsoft.com/office/officeart/2005/8/quickstyle/3d1" qsCatId="3D" csTypeId="urn:microsoft.com/office/officeart/2005/8/colors/accent0_3" csCatId="mainScheme" phldr="1"/>
      <dgm:spPr/>
      <dgm:t>
        <a:bodyPr/>
        <a:lstStyle/>
        <a:p>
          <a:endParaRPr lang="en-US"/>
        </a:p>
      </dgm:t>
    </dgm:pt>
    <dgm:pt modelId="{D5E89E16-98F0-4CE9-AFED-486C397E0E87}">
      <dgm:prSet phldrT="[Text]" custT="1"/>
      <dgm:spPr/>
      <dgm:t>
        <a:bodyPr/>
        <a:lstStyle/>
        <a:p>
          <a:r>
            <a:rPr lang="en-US" altLang="en-US" sz="1400" b="1" dirty="0" smtClean="0">
              <a:latin typeface="Arial" panose="020B0604020202020204" pitchFamily="34" charset="0"/>
              <a:cs typeface="Arial" panose="020B0604020202020204" pitchFamily="34" charset="0"/>
            </a:rPr>
            <a:t>RDT&amp;E    (R)</a:t>
          </a:r>
          <a:endParaRPr lang="en-US" sz="1400" b="1" dirty="0"/>
        </a:p>
      </dgm:t>
    </dgm:pt>
    <dgm:pt modelId="{8E5058B8-2086-43F5-A4AD-3FE40BC00D49}" type="parTrans" cxnId="{F4BF5F00-3FEF-4A99-A5E6-A4343A1C42C1}">
      <dgm:prSet/>
      <dgm:spPr/>
      <dgm:t>
        <a:bodyPr/>
        <a:lstStyle/>
        <a:p>
          <a:endParaRPr lang="en-US"/>
        </a:p>
      </dgm:t>
    </dgm:pt>
    <dgm:pt modelId="{04613E22-2BD0-438C-9864-7E52756FFE8E}" type="sibTrans" cxnId="{F4BF5F00-3FEF-4A99-A5E6-A4343A1C42C1}">
      <dgm:prSet/>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t>
        <a:bodyPr/>
        <a:lstStyle/>
        <a:p>
          <a:endParaRPr lang="en-US"/>
        </a:p>
      </dgm:t>
    </dgm:pt>
    <dgm:pt modelId="{9F645423-2B87-4388-967C-F1EE980B2F1F}">
      <dgm:prSet phldrT="[Text]"/>
      <dgm:spPr/>
      <dgm:t>
        <a:bodyPr/>
        <a:lstStyle/>
        <a:p>
          <a:r>
            <a:rPr lang="en-US" altLang="en-US" b="1" dirty="0" smtClean="0">
              <a:latin typeface="Arial" panose="020B0604020202020204" pitchFamily="34" charset="0"/>
              <a:ea typeface="+mj-ea"/>
              <a:cs typeface="Arial" panose="020B0604020202020204" pitchFamily="34" charset="0"/>
            </a:rPr>
            <a:t>Systems Engineering (E) </a:t>
          </a:r>
          <a:endParaRPr lang="en-US" dirty="0"/>
        </a:p>
      </dgm:t>
    </dgm:pt>
    <dgm:pt modelId="{38328DF8-12BD-4B4C-9B28-2A4FDC08DD42}" type="parTrans" cxnId="{678E8730-047A-4033-AE3A-62AC4FE6FD9A}">
      <dgm:prSet/>
      <dgm:spPr/>
      <dgm:t>
        <a:bodyPr/>
        <a:lstStyle/>
        <a:p>
          <a:endParaRPr lang="en-US"/>
        </a:p>
      </dgm:t>
    </dgm:pt>
    <dgm:pt modelId="{D1E30DD2-6B07-4017-BBCC-B512A18B7175}" type="sibTrans" cxnId="{678E8730-047A-4033-AE3A-62AC4FE6FD9A}">
      <dgm:prSet/>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endParaRPr lang="en-US"/>
        </a:p>
      </dgm:t>
    </dgm:pt>
    <dgm:pt modelId="{AEA3CFB0-A85B-4BB1-B878-424B2922A1C0}">
      <dgm:prSet phldrT="[Text]" custT="1"/>
      <dgm:spPr/>
      <dgm:t>
        <a:bodyPr/>
        <a:lstStyle/>
        <a:p>
          <a:r>
            <a:rPr lang="en-US" altLang="en-US" sz="1400" b="1" dirty="0" smtClean="0">
              <a:latin typeface="Arial" panose="020B0604020202020204" pitchFamily="34" charset="0"/>
              <a:cs typeface="Arial" panose="020B0604020202020204" pitchFamily="34" charset="0"/>
            </a:rPr>
            <a:t>Systems Integration (G)</a:t>
          </a:r>
          <a:endParaRPr lang="en-US" sz="1400" b="1" dirty="0"/>
        </a:p>
      </dgm:t>
    </dgm:pt>
    <dgm:pt modelId="{912CE7AA-E2AB-4439-9CE1-0FE09B75D088}" type="parTrans" cxnId="{1B0E7A44-C5A0-43C8-BB00-E6678C318ABF}">
      <dgm:prSet/>
      <dgm:spPr/>
      <dgm:t>
        <a:bodyPr/>
        <a:lstStyle/>
        <a:p>
          <a:endParaRPr lang="en-US"/>
        </a:p>
      </dgm:t>
    </dgm:pt>
    <dgm:pt modelId="{9AFF78D8-C353-4F8C-8C14-6C37A729FA3C}" type="sibTrans" cxnId="{1B0E7A44-C5A0-43C8-BB00-E6678C318ABF}">
      <dgm:prSet/>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t>
        <a:bodyPr/>
        <a:lstStyle/>
        <a:p>
          <a:endParaRPr lang="en-US"/>
        </a:p>
      </dgm:t>
    </dgm:pt>
    <dgm:pt modelId="{3CE0B17B-8998-4EBE-AD24-E2D03B0DA55A}">
      <dgm:prSet phldrT="[Text]" custT="1"/>
      <dgm:spPr/>
      <dgm:t>
        <a:bodyPr/>
        <a:lstStyle/>
        <a:p>
          <a:r>
            <a:rPr lang="en-US" altLang="en-US" sz="1200" b="1" spc="-20" dirty="0" smtClean="0">
              <a:latin typeface="Arial" panose="020B0604020202020204" pitchFamily="34" charset="0"/>
              <a:cs typeface="Arial" panose="020B0604020202020204" pitchFamily="34" charset="0"/>
            </a:rPr>
            <a:t>Energetics Manufacturing (M) </a:t>
          </a:r>
          <a:endParaRPr lang="en-US" sz="1200" b="1" dirty="0"/>
        </a:p>
      </dgm:t>
    </dgm:pt>
    <dgm:pt modelId="{EB75D746-FDCD-404D-97CC-46D7342422A6}" type="parTrans" cxnId="{2374C1EC-C599-46BE-83ED-095927E7C5B5}">
      <dgm:prSet/>
      <dgm:spPr/>
      <dgm:t>
        <a:bodyPr/>
        <a:lstStyle/>
        <a:p>
          <a:endParaRPr lang="en-US"/>
        </a:p>
      </dgm:t>
    </dgm:pt>
    <dgm:pt modelId="{E5ECAB12-8BA3-4A17-AF6B-67944C60C5F7}" type="sibTrans" cxnId="{2374C1EC-C599-46BE-83ED-095927E7C5B5}">
      <dgm:prSet/>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t>
        <a:bodyPr/>
        <a:lstStyle/>
        <a:p>
          <a:endParaRPr lang="en-US"/>
        </a:p>
      </dgm:t>
    </dgm:pt>
    <dgm:pt modelId="{9A62E122-4B94-48A2-AA17-8F1D1934B6FA}">
      <dgm:prSet phldrT="[Text]" custT="1"/>
      <dgm:spPr/>
      <dgm:t>
        <a:bodyPr/>
        <a:lstStyle/>
        <a:p>
          <a:r>
            <a:rPr lang="en-US" altLang="en-US" sz="1400" b="1" spc="-80" dirty="0" smtClean="0">
              <a:latin typeface="Arial" panose="020B0604020202020204" pitchFamily="34" charset="0"/>
              <a:cs typeface="Arial" panose="020B0604020202020204" pitchFamily="34" charset="0"/>
            </a:rPr>
            <a:t>Explosive Ordnance Disposal     (D) </a:t>
          </a:r>
          <a:endParaRPr lang="en-US" sz="1400" b="1" dirty="0"/>
        </a:p>
      </dgm:t>
    </dgm:pt>
    <dgm:pt modelId="{5160AD25-68AA-423F-B375-6A80D245E146}" type="parTrans" cxnId="{0CF9C244-5663-4E0C-A32C-DB52A9AF5473}">
      <dgm:prSet/>
      <dgm:spPr/>
      <dgm:t>
        <a:bodyPr/>
        <a:lstStyle/>
        <a:p>
          <a:endParaRPr lang="en-US"/>
        </a:p>
      </dgm:t>
    </dgm:pt>
    <dgm:pt modelId="{EED16EA1-E8B2-4FB5-AD56-22CC8A53F027}" type="sibTrans" cxnId="{0CF9C244-5663-4E0C-A32C-DB52A9AF5473}">
      <dgm:prSet/>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t>
        <a:bodyPr/>
        <a:lstStyle/>
        <a:p>
          <a:endParaRPr lang="en-US"/>
        </a:p>
      </dgm:t>
    </dgm:pt>
    <dgm:pt modelId="{80B0D7BD-E623-4742-884B-D80FE339EB38}">
      <dgm:prSet phldrT="[Text]" custT="1"/>
      <dgm:spPr/>
      <dgm:t>
        <a:bodyPr/>
        <a:lstStyle/>
        <a:p>
          <a:r>
            <a:rPr lang="en-US" altLang="en-US" sz="1300" b="1" spc="-120" dirty="0" smtClean="0">
              <a:latin typeface="Arial" panose="020B0604020202020204" pitchFamily="34" charset="0"/>
              <a:cs typeface="Arial" panose="020B0604020202020204" pitchFamily="34" charset="0"/>
            </a:rPr>
            <a:t>Expeditionary Exploitation Unit One    (EXU-1)</a:t>
          </a:r>
          <a:endParaRPr lang="en-US" sz="1300" b="1" dirty="0"/>
        </a:p>
      </dgm:t>
    </dgm:pt>
    <dgm:pt modelId="{DC20C363-BA3D-4859-8515-C155A7938FD9}" type="sibTrans" cxnId="{24A8D8AD-A6E8-49BA-B56B-7BB9EF8AD7B6}">
      <dgm:prSet/>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t>
        <a:bodyPr/>
        <a:lstStyle/>
        <a:p>
          <a:endParaRPr lang="en-US"/>
        </a:p>
      </dgm:t>
    </dgm:pt>
    <dgm:pt modelId="{577A0123-A2C0-493B-8922-0D036413A221}" type="parTrans" cxnId="{24A8D8AD-A6E8-49BA-B56B-7BB9EF8AD7B6}">
      <dgm:prSet/>
      <dgm:spPr/>
      <dgm:t>
        <a:bodyPr/>
        <a:lstStyle/>
        <a:p>
          <a:endParaRPr lang="en-US"/>
        </a:p>
      </dgm:t>
    </dgm:pt>
    <dgm:pt modelId="{D718F58E-DD5D-49F3-A66E-367DF6714987}" type="pres">
      <dgm:prSet presAssocID="{5675D08E-E95F-4CBC-9855-93AA3DCF60ED}" presName="Name0" presStyleCnt="0">
        <dgm:presLayoutVars>
          <dgm:chMax val="21"/>
          <dgm:chPref val="21"/>
        </dgm:presLayoutVars>
      </dgm:prSet>
      <dgm:spPr/>
      <dgm:t>
        <a:bodyPr/>
        <a:lstStyle/>
        <a:p>
          <a:endParaRPr lang="en-US"/>
        </a:p>
      </dgm:t>
    </dgm:pt>
    <dgm:pt modelId="{92652218-844A-4CD3-8692-DE6184705E1F}" type="pres">
      <dgm:prSet presAssocID="{D5E89E16-98F0-4CE9-AFED-486C397E0E87}" presName="text1" presStyleCnt="0"/>
      <dgm:spPr/>
    </dgm:pt>
    <dgm:pt modelId="{8A761361-CF79-47DF-81AB-2D6A0C34F067}" type="pres">
      <dgm:prSet presAssocID="{D5E89E16-98F0-4CE9-AFED-486C397E0E87}" presName="textRepeatNode" presStyleLbl="alignNode1" presStyleIdx="0" presStyleCnt="6" custLinFactNeighborX="38335" custLinFactNeighborY="-6609">
        <dgm:presLayoutVars>
          <dgm:chMax val="0"/>
          <dgm:chPref val="0"/>
          <dgm:bulletEnabled val="1"/>
        </dgm:presLayoutVars>
      </dgm:prSet>
      <dgm:spPr/>
      <dgm:t>
        <a:bodyPr/>
        <a:lstStyle/>
        <a:p>
          <a:endParaRPr lang="en-US"/>
        </a:p>
      </dgm:t>
    </dgm:pt>
    <dgm:pt modelId="{F8A60909-01C3-4E55-BB16-09469CC5599C}" type="pres">
      <dgm:prSet presAssocID="{D5E89E16-98F0-4CE9-AFED-486C397E0E87}" presName="textaccent1" presStyleCnt="0"/>
      <dgm:spPr/>
    </dgm:pt>
    <dgm:pt modelId="{1018A6BC-177E-4830-BA5F-17C0CD0F2CEE}" type="pres">
      <dgm:prSet presAssocID="{D5E89E16-98F0-4CE9-AFED-486C397E0E87}" presName="accentRepeatNode" presStyleLbl="solidAlignAcc1" presStyleIdx="0" presStyleCnt="12" custScaleX="54545" custScaleY="63227" custLinFactX="128627" custLinFactNeighborX="200000" custLinFactNeighborY="-56396"/>
      <dgm:spPr/>
    </dgm:pt>
    <dgm:pt modelId="{9BCCC359-446D-4089-8C88-99E7A351FD03}" type="pres">
      <dgm:prSet presAssocID="{04613E22-2BD0-438C-9864-7E52756FFE8E}" presName="image1" presStyleCnt="0"/>
      <dgm:spPr/>
    </dgm:pt>
    <dgm:pt modelId="{A978D19C-EE03-4A36-AF31-0EEAE42A9881}" type="pres">
      <dgm:prSet presAssocID="{04613E22-2BD0-438C-9864-7E52756FFE8E}" presName="imageRepeatNode" presStyleLbl="alignAcc1" presStyleIdx="0" presStyleCnt="6" custLinFactNeighborX="38335" custLinFactNeighborY="-5718"/>
      <dgm:spPr/>
      <dgm:t>
        <a:bodyPr/>
        <a:lstStyle/>
        <a:p>
          <a:endParaRPr lang="en-US"/>
        </a:p>
      </dgm:t>
    </dgm:pt>
    <dgm:pt modelId="{79BE8323-C110-4093-A21F-934A03BCF959}" type="pres">
      <dgm:prSet presAssocID="{04613E22-2BD0-438C-9864-7E52756FFE8E}" presName="imageaccent1" presStyleCnt="0"/>
      <dgm:spPr/>
    </dgm:pt>
    <dgm:pt modelId="{377F7C30-D607-4BD0-B525-EBEADB66BF26}" type="pres">
      <dgm:prSet presAssocID="{04613E22-2BD0-438C-9864-7E52756FFE8E}" presName="accentRepeatNode" presStyleLbl="solidAlignAcc1" presStyleIdx="1" presStyleCnt="12" custScaleX="54545" custScaleY="63227" custLinFactX="128627" custLinFactNeighborX="200000" custLinFactNeighborY="-56396"/>
      <dgm:spPr/>
    </dgm:pt>
    <dgm:pt modelId="{8DEB51F0-30C1-4C7F-85D1-1A7B5E672BA3}" type="pres">
      <dgm:prSet presAssocID="{9F645423-2B87-4388-967C-F1EE980B2F1F}" presName="text2" presStyleCnt="0"/>
      <dgm:spPr/>
    </dgm:pt>
    <dgm:pt modelId="{B87CF1A2-D640-4963-9CCC-D065B90FEE43}" type="pres">
      <dgm:prSet presAssocID="{9F645423-2B87-4388-967C-F1EE980B2F1F}" presName="textRepeatNode" presStyleLbl="alignNode1" presStyleIdx="1" presStyleCnt="6" custLinFactX="24616" custLinFactNeighborX="100000" custLinFactNeighborY="50418">
        <dgm:presLayoutVars>
          <dgm:chMax val="0"/>
          <dgm:chPref val="0"/>
          <dgm:bulletEnabled val="1"/>
        </dgm:presLayoutVars>
      </dgm:prSet>
      <dgm:spPr/>
      <dgm:t>
        <a:bodyPr/>
        <a:lstStyle/>
        <a:p>
          <a:endParaRPr lang="en-US"/>
        </a:p>
      </dgm:t>
    </dgm:pt>
    <dgm:pt modelId="{BEEC99CA-6AC1-419B-B192-4A250011FF3A}" type="pres">
      <dgm:prSet presAssocID="{9F645423-2B87-4388-967C-F1EE980B2F1F}" presName="textaccent2" presStyleCnt="0"/>
      <dgm:spPr/>
    </dgm:pt>
    <dgm:pt modelId="{6E842DFE-A5D1-4B35-865C-23A41968F2E1}" type="pres">
      <dgm:prSet presAssocID="{9F645423-2B87-4388-967C-F1EE980B2F1F}" presName="accentRepeatNode" presStyleLbl="solidAlignAcc1" presStyleIdx="2" presStyleCnt="12" custScaleX="54545" custScaleY="63227" custLinFactX="300000" custLinFactY="-100000" custLinFactNeighborX="346338" custLinFactNeighborY="-161343"/>
      <dgm:spPr/>
    </dgm:pt>
    <dgm:pt modelId="{C4A37BCE-4614-4D50-BAAA-BB9468C08651}" type="pres">
      <dgm:prSet presAssocID="{D1E30DD2-6B07-4017-BBCC-B512A18B7175}" presName="image2" presStyleCnt="0"/>
      <dgm:spPr/>
    </dgm:pt>
    <dgm:pt modelId="{480838F7-77FA-4C18-9159-B895638CE9CA}" type="pres">
      <dgm:prSet presAssocID="{D1E30DD2-6B07-4017-BBCC-B512A18B7175}" presName="imageRepeatNode" presStyleLbl="alignAcc1" presStyleIdx="1" presStyleCnt="6" custLinFactX="-100000" custLinFactNeighborX="-120239" custLinFactNeighborY="50281"/>
      <dgm:spPr/>
      <dgm:t>
        <a:bodyPr/>
        <a:lstStyle/>
        <a:p>
          <a:endParaRPr lang="en-US"/>
        </a:p>
      </dgm:t>
    </dgm:pt>
    <dgm:pt modelId="{D51C42AD-4F6F-4F4B-B23D-D4A75FD0AA86}" type="pres">
      <dgm:prSet presAssocID="{D1E30DD2-6B07-4017-BBCC-B512A18B7175}" presName="imageaccent2" presStyleCnt="0"/>
      <dgm:spPr/>
    </dgm:pt>
    <dgm:pt modelId="{0DE68628-94FC-47EE-BA95-0CFAA3E8B22B}" type="pres">
      <dgm:prSet presAssocID="{D1E30DD2-6B07-4017-BBCC-B512A18B7175}" presName="accentRepeatNode" presStyleLbl="solidAlignAcc1" presStyleIdx="3" presStyleCnt="12" custScaleX="54545" custScaleY="63227" custLinFactX="-593473" custLinFactY="200000" custLinFactNeighborX="-600000" custLinFactNeighborY="239664"/>
      <dgm:spPr/>
    </dgm:pt>
    <dgm:pt modelId="{2A8B7DC4-2476-4272-9E54-03B5B682DF97}" type="pres">
      <dgm:prSet presAssocID="{AEA3CFB0-A85B-4BB1-B878-424B2922A1C0}" presName="text3" presStyleCnt="0"/>
      <dgm:spPr/>
    </dgm:pt>
    <dgm:pt modelId="{2FE7EE0D-9AE9-4104-98AB-15B4642450D9}" type="pres">
      <dgm:prSet presAssocID="{AEA3CFB0-A85B-4BB1-B878-424B2922A1C0}" presName="textRepeatNode" presStyleLbl="alignNode1" presStyleIdx="2" presStyleCnt="6" custLinFactNeighborX="38335" custLinFactNeighborY="-6609">
        <dgm:presLayoutVars>
          <dgm:chMax val="0"/>
          <dgm:chPref val="0"/>
          <dgm:bulletEnabled val="1"/>
        </dgm:presLayoutVars>
      </dgm:prSet>
      <dgm:spPr/>
      <dgm:t>
        <a:bodyPr/>
        <a:lstStyle/>
        <a:p>
          <a:endParaRPr lang="en-US"/>
        </a:p>
      </dgm:t>
    </dgm:pt>
    <dgm:pt modelId="{BE892B1F-6B19-44CF-AF8A-4A8D5958E5D6}" type="pres">
      <dgm:prSet presAssocID="{AEA3CFB0-A85B-4BB1-B878-424B2922A1C0}" presName="textaccent3" presStyleCnt="0"/>
      <dgm:spPr/>
    </dgm:pt>
    <dgm:pt modelId="{E7D67BB1-62FC-4279-ADFB-F518FCB30301}" type="pres">
      <dgm:prSet presAssocID="{AEA3CFB0-A85B-4BB1-B878-424B2922A1C0}" presName="accentRepeatNode" presStyleLbl="solidAlignAcc1" presStyleIdx="4" presStyleCnt="12" custScaleX="54545" custScaleY="63227" custLinFactX="128627" custLinFactNeighborX="200000" custLinFactNeighborY="-56396"/>
      <dgm:spPr/>
      <dgm:t>
        <a:bodyPr/>
        <a:lstStyle/>
        <a:p>
          <a:endParaRPr lang="en-US"/>
        </a:p>
      </dgm:t>
    </dgm:pt>
    <dgm:pt modelId="{24428ADB-5520-4EC3-9C4A-C9D19191D929}" type="pres">
      <dgm:prSet presAssocID="{9AFF78D8-C353-4F8C-8C14-6C37A729FA3C}" presName="image3" presStyleCnt="0"/>
      <dgm:spPr/>
    </dgm:pt>
    <dgm:pt modelId="{FC78FCAA-2B90-4CA7-891D-DF5DC0AE599D}" type="pres">
      <dgm:prSet presAssocID="{9AFF78D8-C353-4F8C-8C14-6C37A729FA3C}" presName="imageRepeatNode" presStyleLbl="alignAcc1" presStyleIdx="2" presStyleCnt="6" custLinFactX="-34237" custLinFactNeighborX="-100000" custLinFactNeighborY="-3710"/>
      <dgm:spPr/>
      <dgm:t>
        <a:bodyPr/>
        <a:lstStyle/>
        <a:p>
          <a:endParaRPr lang="en-US"/>
        </a:p>
      </dgm:t>
    </dgm:pt>
    <dgm:pt modelId="{9DC02E5A-D721-4EAE-97CE-C2C1AF54EDF2}" type="pres">
      <dgm:prSet presAssocID="{9AFF78D8-C353-4F8C-8C14-6C37A729FA3C}" presName="imageaccent3" presStyleCnt="0"/>
      <dgm:spPr/>
    </dgm:pt>
    <dgm:pt modelId="{14C8E2F3-EA77-4240-ACC8-E56378C69B50}" type="pres">
      <dgm:prSet presAssocID="{9AFF78D8-C353-4F8C-8C14-6C37A729FA3C}" presName="accentRepeatNode" presStyleLbl="solidAlignAcc1" presStyleIdx="5" presStyleCnt="12" custScaleX="54545" custScaleY="63227" custLinFactX="-200000" custLinFactNeighborX="-220066" custLinFactNeighborY="-41506"/>
      <dgm:spPr/>
    </dgm:pt>
    <dgm:pt modelId="{A7419A1E-F172-405D-9942-AC4CFF5148FD}" type="pres">
      <dgm:prSet presAssocID="{3CE0B17B-8998-4EBE-AD24-E2D03B0DA55A}" presName="text4" presStyleCnt="0"/>
      <dgm:spPr/>
    </dgm:pt>
    <dgm:pt modelId="{48685179-9488-4725-AC77-845B65BC3AB2}" type="pres">
      <dgm:prSet presAssocID="{3CE0B17B-8998-4EBE-AD24-E2D03B0DA55A}" presName="textRepeatNode" presStyleLbl="alignNode1" presStyleIdx="3" presStyleCnt="6" custLinFactNeighborX="38222" custLinFactNeighborY="-6609">
        <dgm:presLayoutVars>
          <dgm:chMax val="0"/>
          <dgm:chPref val="0"/>
          <dgm:bulletEnabled val="1"/>
        </dgm:presLayoutVars>
      </dgm:prSet>
      <dgm:spPr/>
      <dgm:t>
        <a:bodyPr/>
        <a:lstStyle/>
        <a:p>
          <a:endParaRPr lang="en-US"/>
        </a:p>
      </dgm:t>
    </dgm:pt>
    <dgm:pt modelId="{1ABDA5C7-ACB1-4B9B-89F9-2E1B55D6BC9E}" type="pres">
      <dgm:prSet presAssocID="{3CE0B17B-8998-4EBE-AD24-E2D03B0DA55A}" presName="textaccent4" presStyleCnt="0"/>
      <dgm:spPr/>
    </dgm:pt>
    <dgm:pt modelId="{83F720CD-2A70-4984-A6D1-7AAE06F66631}" type="pres">
      <dgm:prSet presAssocID="{3CE0B17B-8998-4EBE-AD24-E2D03B0DA55A}" presName="accentRepeatNode" presStyleLbl="solidAlignAcc1" presStyleIdx="6" presStyleCnt="12" custScaleX="54545" custScaleY="63227" custLinFactX="127657" custLinFactNeighborX="200000" custLinFactNeighborY="-56396"/>
      <dgm:spPr/>
    </dgm:pt>
    <dgm:pt modelId="{7F95985B-188D-44ED-A8DF-53EDA3915CC1}" type="pres">
      <dgm:prSet presAssocID="{E5ECAB12-8BA3-4A17-AF6B-67944C60C5F7}" presName="image4" presStyleCnt="0"/>
      <dgm:spPr/>
    </dgm:pt>
    <dgm:pt modelId="{493E0F56-AD5E-4C6A-98A3-FAA9A7BB05C1}" type="pres">
      <dgm:prSet presAssocID="{E5ECAB12-8BA3-4A17-AF6B-67944C60C5F7}" presName="imageRepeatNode" presStyleLbl="alignAcc1" presStyleIdx="3" presStyleCnt="6" custLinFactNeighborX="38335" custLinFactNeighborY="-6609"/>
      <dgm:spPr/>
      <dgm:t>
        <a:bodyPr/>
        <a:lstStyle/>
        <a:p>
          <a:endParaRPr lang="en-US"/>
        </a:p>
      </dgm:t>
    </dgm:pt>
    <dgm:pt modelId="{529413F1-44AC-4058-8E04-E71427658110}" type="pres">
      <dgm:prSet presAssocID="{E5ECAB12-8BA3-4A17-AF6B-67944C60C5F7}" presName="imageaccent4" presStyleCnt="0"/>
      <dgm:spPr/>
    </dgm:pt>
    <dgm:pt modelId="{A6B6EAB3-58E1-45BF-8000-F97FB5AEBC3F}" type="pres">
      <dgm:prSet presAssocID="{E5ECAB12-8BA3-4A17-AF6B-67944C60C5F7}" presName="accentRepeatNode" presStyleLbl="solidAlignAcc1" presStyleIdx="7" presStyleCnt="12" custScaleX="54545" custScaleY="63227" custLinFactX="128627" custLinFactNeighborX="200000" custLinFactNeighborY="-56396"/>
      <dgm:spPr/>
    </dgm:pt>
    <dgm:pt modelId="{8F1D90C5-DDD3-4225-8120-964319F44730}" type="pres">
      <dgm:prSet presAssocID="{9A62E122-4B94-48A2-AA17-8F1D1934B6FA}" presName="text5" presStyleCnt="0"/>
      <dgm:spPr/>
    </dgm:pt>
    <dgm:pt modelId="{BFDB9BCE-A5C7-4054-9690-8EB5D5E86990}" type="pres">
      <dgm:prSet presAssocID="{9A62E122-4B94-48A2-AA17-8F1D1934B6FA}" presName="textRepeatNode" presStyleLbl="alignNode1" presStyleIdx="4" presStyleCnt="6" custLinFactX="-34001" custLinFactY="100000" custLinFactNeighborX="-100000" custLinFactNeighborY="117090">
        <dgm:presLayoutVars>
          <dgm:chMax val="0"/>
          <dgm:chPref val="0"/>
          <dgm:bulletEnabled val="1"/>
        </dgm:presLayoutVars>
      </dgm:prSet>
      <dgm:spPr/>
      <dgm:t>
        <a:bodyPr/>
        <a:lstStyle/>
        <a:p>
          <a:endParaRPr lang="en-US"/>
        </a:p>
      </dgm:t>
    </dgm:pt>
    <dgm:pt modelId="{E9C3FEA3-0F10-45DC-81B3-6D8E3761373A}" type="pres">
      <dgm:prSet presAssocID="{9A62E122-4B94-48A2-AA17-8F1D1934B6FA}" presName="textaccent5" presStyleCnt="0"/>
      <dgm:spPr/>
    </dgm:pt>
    <dgm:pt modelId="{5C838D0D-EC7C-4B1E-8F90-271BDEAB316C}" type="pres">
      <dgm:prSet presAssocID="{9A62E122-4B94-48A2-AA17-8F1D1934B6FA}" presName="accentRepeatNode" presStyleLbl="solidAlignAcc1" presStyleIdx="8" presStyleCnt="12" custScaleX="54545" custScaleY="63227" custLinFactX="-548666" custLinFactY="900000" custLinFactNeighborX="-600000" custLinFactNeighborY="952417"/>
      <dgm:spPr/>
    </dgm:pt>
    <dgm:pt modelId="{F25BA25A-E844-474A-B9EF-5C6C8E6E135F}" type="pres">
      <dgm:prSet presAssocID="{EED16EA1-E8B2-4FB5-AD56-22CC8A53F027}" presName="image5" presStyleCnt="0"/>
      <dgm:spPr/>
    </dgm:pt>
    <dgm:pt modelId="{2F8E95D8-4E70-4031-AF37-D848D750B31A}" type="pres">
      <dgm:prSet presAssocID="{EED16EA1-E8B2-4FB5-AD56-22CC8A53F027}" presName="imageRepeatNode" presStyleLbl="alignAcc1" presStyleIdx="4" presStyleCnt="6" custLinFactY="62902" custLinFactNeighborX="-47972" custLinFactNeighborY="100000"/>
      <dgm:spPr/>
      <dgm:t>
        <a:bodyPr/>
        <a:lstStyle/>
        <a:p>
          <a:endParaRPr lang="en-US"/>
        </a:p>
      </dgm:t>
    </dgm:pt>
    <dgm:pt modelId="{4D6BF4BA-F997-442D-9877-AD949A82D54B}" type="pres">
      <dgm:prSet presAssocID="{EED16EA1-E8B2-4FB5-AD56-22CC8A53F027}" presName="imageaccent5" presStyleCnt="0"/>
      <dgm:spPr/>
    </dgm:pt>
    <dgm:pt modelId="{DDF4B17F-E39B-4D42-B4EE-D5118F843499}" type="pres">
      <dgm:prSet presAssocID="{EED16EA1-E8B2-4FB5-AD56-22CC8A53F027}" presName="accentRepeatNode" presStyleLbl="solidAlignAcc1" presStyleIdx="9" presStyleCnt="12" custScaleX="54545" custScaleY="63227" custLinFactX="-126983" custLinFactY="690036" custLinFactNeighborX="-200000" custLinFactNeighborY="700000"/>
      <dgm:spPr/>
    </dgm:pt>
    <dgm:pt modelId="{90E1B55E-6A91-4E89-B28C-0F0D03856762}" type="pres">
      <dgm:prSet presAssocID="{80B0D7BD-E623-4742-884B-D80FE339EB38}" presName="text6" presStyleCnt="0"/>
      <dgm:spPr/>
    </dgm:pt>
    <dgm:pt modelId="{7676CA4C-A437-4ACA-AB63-542E1E2BCE77}" type="pres">
      <dgm:prSet presAssocID="{80B0D7BD-E623-4742-884B-D80FE339EB38}" presName="textRepeatNode" presStyleLbl="alignNode1" presStyleIdx="5" presStyleCnt="6" custLinFactX="-100000" custLinFactY="-72052" custLinFactNeighborX="-120056" custLinFactNeighborY="-100000">
        <dgm:presLayoutVars>
          <dgm:chMax val="0"/>
          <dgm:chPref val="0"/>
          <dgm:bulletEnabled val="1"/>
        </dgm:presLayoutVars>
      </dgm:prSet>
      <dgm:spPr/>
      <dgm:t>
        <a:bodyPr/>
        <a:lstStyle/>
        <a:p>
          <a:endParaRPr lang="en-US"/>
        </a:p>
      </dgm:t>
    </dgm:pt>
    <dgm:pt modelId="{6400120D-8EA7-4EDF-804C-7A35E9C67D2B}" type="pres">
      <dgm:prSet presAssocID="{80B0D7BD-E623-4742-884B-D80FE339EB38}" presName="textaccent6" presStyleCnt="0"/>
      <dgm:spPr/>
    </dgm:pt>
    <dgm:pt modelId="{5BC278EB-92FB-408C-9F1D-F01325AE2624}" type="pres">
      <dgm:prSet presAssocID="{80B0D7BD-E623-4742-884B-D80FE339EB38}" presName="accentRepeatNode" presStyleLbl="solidAlignAcc1" presStyleIdx="10" presStyleCnt="12" custScaleX="54545" custScaleY="63227" custLinFactX="-900000" custLinFactY="-700000" custLinFactNeighborX="-986491" custLinFactNeighborY="-768119"/>
      <dgm:spPr/>
    </dgm:pt>
    <dgm:pt modelId="{74373DC4-5FAC-49FA-9EDE-C1B39BC0F08A}" type="pres">
      <dgm:prSet presAssocID="{DC20C363-BA3D-4859-8515-C155A7938FD9}" presName="image6" presStyleCnt="0"/>
      <dgm:spPr/>
    </dgm:pt>
    <dgm:pt modelId="{E699A30D-5FDF-4021-B7CD-6DE1D616F8CC}" type="pres">
      <dgm:prSet presAssocID="{DC20C363-BA3D-4859-8515-C155A7938FD9}" presName="imageRepeatNode" presStyleLbl="alignAcc1" presStyleIdx="5" presStyleCnt="6" custLinFactY="-100000" custLinFactNeighborX="38083" custLinFactNeighborY="-127913"/>
      <dgm:spPr/>
      <dgm:t>
        <a:bodyPr/>
        <a:lstStyle/>
        <a:p>
          <a:endParaRPr lang="en-US"/>
        </a:p>
      </dgm:t>
    </dgm:pt>
    <dgm:pt modelId="{CE63E1BB-635F-49D2-984C-9D39A8BC5AB5}" type="pres">
      <dgm:prSet presAssocID="{DC20C363-BA3D-4859-8515-C155A7938FD9}" presName="imageaccent6" presStyleCnt="0"/>
      <dgm:spPr/>
    </dgm:pt>
    <dgm:pt modelId="{64BBAE7A-3D9C-499D-B955-01B4F9626481}" type="pres">
      <dgm:prSet presAssocID="{DC20C363-BA3D-4859-8515-C155A7938FD9}" presName="accentRepeatNode" presStyleLbl="solidAlignAcc1" presStyleIdx="11" presStyleCnt="12" custScaleX="54545" custScaleY="63227" custLinFactX="68744" custLinFactY="-781567" custLinFactNeighborX="100000" custLinFactNeighborY="-800000"/>
      <dgm:spPr/>
    </dgm:pt>
  </dgm:ptLst>
  <dgm:cxnLst>
    <dgm:cxn modelId="{0CE7770B-DD15-47F9-893C-B88050A2CDA1}" type="presOf" srcId="{EED16EA1-E8B2-4FB5-AD56-22CC8A53F027}" destId="{2F8E95D8-4E70-4031-AF37-D848D750B31A}" srcOrd="0" destOrd="0" presId="urn:microsoft.com/office/officeart/2008/layout/HexagonCluster"/>
    <dgm:cxn modelId="{363F0234-7680-4B16-97CD-E40F0DC6AE06}" type="presOf" srcId="{3CE0B17B-8998-4EBE-AD24-E2D03B0DA55A}" destId="{48685179-9488-4725-AC77-845B65BC3AB2}" srcOrd="0" destOrd="0" presId="urn:microsoft.com/office/officeart/2008/layout/HexagonCluster"/>
    <dgm:cxn modelId="{AD49C729-6A90-4ACC-97BE-C21BD4EF9BE0}" type="presOf" srcId="{D5E89E16-98F0-4CE9-AFED-486C397E0E87}" destId="{8A761361-CF79-47DF-81AB-2D6A0C34F067}" srcOrd="0" destOrd="0" presId="urn:microsoft.com/office/officeart/2008/layout/HexagonCluster"/>
    <dgm:cxn modelId="{AAB05742-E2D9-40A8-BEB3-3F6054139163}" type="presOf" srcId="{9A62E122-4B94-48A2-AA17-8F1D1934B6FA}" destId="{BFDB9BCE-A5C7-4054-9690-8EB5D5E86990}" srcOrd="0" destOrd="0" presId="urn:microsoft.com/office/officeart/2008/layout/HexagonCluster"/>
    <dgm:cxn modelId="{96581540-6D36-4296-A554-F828C7027E47}" type="presOf" srcId="{DC20C363-BA3D-4859-8515-C155A7938FD9}" destId="{E699A30D-5FDF-4021-B7CD-6DE1D616F8CC}" srcOrd="0" destOrd="0" presId="urn:microsoft.com/office/officeart/2008/layout/HexagonCluster"/>
    <dgm:cxn modelId="{1B0E7A44-C5A0-43C8-BB00-E6678C318ABF}" srcId="{5675D08E-E95F-4CBC-9855-93AA3DCF60ED}" destId="{AEA3CFB0-A85B-4BB1-B878-424B2922A1C0}" srcOrd="2" destOrd="0" parTransId="{912CE7AA-E2AB-4439-9CE1-0FE09B75D088}" sibTransId="{9AFF78D8-C353-4F8C-8C14-6C37A729FA3C}"/>
    <dgm:cxn modelId="{F4BF5F00-3FEF-4A99-A5E6-A4343A1C42C1}" srcId="{5675D08E-E95F-4CBC-9855-93AA3DCF60ED}" destId="{D5E89E16-98F0-4CE9-AFED-486C397E0E87}" srcOrd="0" destOrd="0" parTransId="{8E5058B8-2086-43F5-A4AD-3FE40BC00D49}" sibTransId="{04613E22-2BD0-438C-9864-7E52756FFE8E}"/>
    <dgm:cxn modelId="{FEC898E6-F996-4278-9A32-C0FE72A873E5}" type="presOf" srcId="{04613E22-2BD0-438C-9864-7E52756FFE8E}" destId="{A978D19C-EE03-4A36-AF31-0EEAE42A9881}" srcOrd="0" destOrd="0" presId="urn:microsoft.com/office/officeart/2008/layout/HexagonCluster"/>
    <dgm:cxn modelId="{B4C6DF4B-8D9B-47A3-BE27-74BD87845A5A}" type="presOf" srcId="{E5ECAB12-8BA3-4A17-AF6B-67944C60C5F7}" destId="{493E0F56-AD5E-4C6A-98A3-FAA9A7BB05C1}" srcOrd="0" destOrd="0" presId="urn:microsoft.com/office/officeart/2008/layout/HexagonCluster"/>
    <dgm:cxn modelId="{2FFCB047-0C87-4651-9B9E-C0DB91CC0DC9}" type="presOf" srcId="{80B0D7BD-E623-4742-884B-D80FE339EB38}" destId="{7676CA4C-A437-4ACA-AB63-542E1E2BCE77}" srcOrd="0" destOrd="0" presId="urn:microsoft.com/office/officeart/2008/layout/HexagonCluster"/>
    <dgm:cxn modelId="{9920B0D8-FFC7-414F-B7EC-52C18080C345}" type="presOf" srcId="{9AFF78D8-C353-4F8C-8C14-6C37A729FA3C}" destId="{FC78FCAA-2B90-4CA7-891D-DF5DC0AE599D}" srcOrd="0" destOrd="0" presId="urn:microsoft.com/office/officeart/2008/layout/HexagonCluster"/>
    <dgm:cxn modelId="{5CE2E222-5C1F-4B58-A215-920B66B6786A}" type="presOf" srcId="{5675D08E-E95F-4CBC-9855-93AA3DCF60ED}" destId="{D718F58E-DD5D-49F3-A66E-367DF6714987}" srcOrd="0" destOrd="0" presId="urn:microsoft.com/office/officeart/2008/layout/HexagonCluster"/>
    <dgm:cxn modelId="{9F930421-C8BF-479C-89CD-E176E3345E39}" type="presOf" srcId="{AEA3CFB0-A85B-4BB1-B878-424B2922A1C0}" destId="{2FE7EE0D-9AE9-4104-98AB-15B4642450D9}" srcOrd="0" destOrd="0" presId="urn:microsoft.com/office/officeart/2008/layout/HexagonCluster"/>
    <dgm:cxn modelId="{2374C1EC-C599-46BE-83ED-095927E7C5B5}" srcId="{5675D08E-E95F-4CBC-9855-93AA3DCF60ED}" destId="{3CE0B17B-8998-4EBE-AD24-E2D03B0DA55A}" srcOrd="3" destOrd="0" parTransId="{EB75D746-FDCD-404D-97CC-46D7342422A6}" sibTransId="{E5ECAB12-8BA3-4A17-AF6B-67944C60C5F7}"/>
    <dgm:cxn modelId="{0CF9C244-5663-4E0C-A32C-DB52A9AF5473}" srcId="{5675D08E-E95F-4CBC-9855-93AA3DCF60ED}" destId="{9A62E122-4B94-48A2-AA17-8F1D1934B6FA}" srcOrd="4" destOrd="0" parTransId="{5160AD25-68AA-423F-B375-6A80D245E146}" sibTransId="{EED16EA1-E8B2-4FB5-AD56-22CC8A53F027}"/>
    <dgm:cxn modelId="{BED655F5-3C1B-4FD0-86BC-CB0F04ECB6A9}" type="presOf" srcId="{9F645423-2B87-4388-967C-F1EE980B2F1F}" destId="{B87CF1A2-D640-4963-9CCC-D065B90FEE43}" srcOrd="0" destOrd="0" presId="urn:microsoft.com/office/officeart/2008/layout/HexagonCluster"/>
    <dgm:cxn modelId="{678E8730-047A-4033-AE3A-62AC4FE6FD9A}" srcId="{5675D08E-E95F-4CBC-9855-93AA3DCF60ED}" destId="{9F645423-2B87-4388-967C-F1EE980B2F1F}" srcOrd="1" destOrd="0" parTransId="{38328DF8-12BD-4B4C-9B28-2A4FDC08DD42}" sibTransId="{D1E30DD2-6B07-4017-BBCC-B512A18B7175}"/>
    <dgm:cxn modelId="{24A8D8AD-A6E8-49BA-B56B-7BB9EF8AD7B6}" srcId="{5675D08E-E95F-4CBC-9855-93AA3DCF60ED}" destId="{80B0D7BD-E623-4742-884B-D80FE339EB38}" srcOrd="5" destOrd="0" parTransId="{577A0123-A2C0-493B-8922-0D036413A221}" sibTransId="{DC20C363-BA3D-4859-8515-C155A7938FD9}"/>
    <dgm:cxn modelId="{2B37CC9A-A184-41F3-950C-A18BBF97D084}" type="presOf" srcId="{D1E30DD2-6B07-4017-BBCC-B512A18B7175}" destId="{480838F7-77FA-4C18-9159-B895638CE9CA}" srcOrd="0" destOrd="0" presId="urn:microsoft.com/office/officeart/2008/layout/HexagonCluster"/>
    <dgm:cxn modelId="{2B12B7C0-5EBB-411F-866E-F51341C414D4}" type="presParOf" srcId="{D718F58E-DD5D-49F3-A66E-367DF6714987}" destId="{92652218-844A-4CD3-8692-DE6184705E1F}" srcOrd="0" destOrd="0" presId="urn:microsoft.com/office/officeart/2008/layout/HexagonCluster"/>
    <dgm:cxn modelId="{D9A65FA2-5FDB-473E-A9F3-8F57F5D350C7}" type="presParOf" srcId="{92652218-844A-4CD3-8692-DE6184705E1F}" destId="{8A761361-CF79-47DF-81AB-2D6A0C34F067}" srcOrd="0" destOrd="0" presId="urn:microsoft.com/office/officeart/2008/layout/HexagonCluster"/>
    <dgm:cxn modelId="{32FD2EF3-EED6-4B84-88FB-35F6146CBE60}" type="presParOf" srcId="{D718F58E-DD5D-49F3-A66E-367DF6714987}" destId="{F8A60909-01C3-4E55-BB16-09469CC5599C}" srcOrd="1" destOrd="0" presId="urn:microsoft.com/office/officeart/2008/layout/HexagonCluster"/>
    <dgm:cxn modelId="{B440B4D0-6F7F-49FC-ADFE-3ED656C1CD89}" type="presParOf" srcId="{F8A60909-01C3-4E55-BB16-09469CC5599C}" destId="{1018A6BC-177E-4830-BA5F-17C0CD0F2CEE}" srcOrd="0" destOrd="0" presId="urn:microsoft.com/office/officeart/2008/layout/HexagonCluster"/>
    <dgm:cxn modelId="{C4C8FA51-02DD-43EB-A87B-5B95FBF37C51}" type="presParOf" srcId="{D718F58E-DD5D-49F3-A66E-367DF6714987}" destId="{9BCCC359-446D-4089-8C88-99E7A351FD03}" srcOrd="2" destOrd="0" presId="urn:microsoft.com/office/officeart/2008/layout/HexagonCluster"/>
    <dgm:cxn modelId="{EF8F9E4B-A1C0-486B-8B27-3B9DE89CC0FB}" type="presParOf" srcId="{9BCCC359-446D-4089-8C88-99E7A351FD03}" destId="{A978D19C-EE03-4A36-AF31-0EEAE42A9881}" srcOrd="0" destOrd="0" presId="urn:microsoft.com/office/officeart/2008/layout/HexagonCluster"/>
    <dgm:cxn modelId="{5FF18EB8-4EB9-492E-B2BC-AD251CDB806D}" type="presParOf" srcId="{D718F58E-DD5D-49F3-A66E-367DF6714987}" destId="{79BE8323-C110-4093-A21F-934A03BCF959}" srcOrd="3" destOrd="0" presId="urn:microsoft.com/office/officeart/2008/layout/HexagonCluster"/>
    <dgm:cxn modelId="{698B2067-3AE4-433E-8595-931A6EE542D1}" type="presParOf" srcId="{79BE8323-C110-4093-A21F-934A03BCF959}" destId="{377F7C30-D607-4BD0-B525-EBEADB66BF26}" srcOrd="0" destOrd="0" presId="urn:microsoft.com/office/officeart/2008/layout/HexagonCluster"/>
    <dgm:cxn modelId="{913D72D2-598A-4DAD-8250-C1C7B8050060}" type="presParOf" srcId="{D718F58E-DD5D-49F3-A66E-367DF6714987}" destId="{8DEB51F0-30C1-4C7F-85D1-1A7B5E672BA3}" srcOrd="4" destOrd="0" presId="urn:microsoft.com/office/officeart/2008/layout/HexagonCluster"/>
    <dgm:cxn modelId="{36F1FACF-67DB-47AA-B7C3-AB51DB704FA0}" type="presParOf" srcId="{8DEB51F0-30C1-4C7F-85D1-1A7B5E672BA3}" destId="{B87CF1A2-D640-4963-9CCC-D065B90FEE43}" srcOrd="0" destOrd="0" presId="urn:microsoft.com/office/officeart/2008/layout/HexagonCluster"/>
    <dgm:cxn modelId="{9434D6BF-4EC0-4D20-9528-3D3AEE4C85E8}" type="presParOf" srcId="{D718F58E-DD5D-49F3-A66E-367DF6714987}" destId="{BEEC99CA-6AC1-419B-B192-4A250011FF3A}" srcOrd="5" destOrd="0" presId="urn:microsoft.com/office/officeart/2008/layout/HexagonCluster"/>
    <dgm:cxn modelId="{98E6B190-4AC6-4B24-91A0-416C97585997}" type="presParOf" srcId="{BEEC99CA-6AC1-419B-B192-4A250011FF3A}" destId="{6E842DFE-A5D1-4B35-865C-23A41968F2E1}" srcOrd="0" destOrd="0" presId="urn:microsoft.com/office/officeart/2008/layout/HexagonCluster"/>
    <dgm:cxn modelId="{7A3EAE37-9205-4335-A6A2-E7587FE7B152}" type="presParOf" srcId="{D718F58E-DD5D-49F3-A66E-367DF6714987}" destId="{C4A37BCE-4614-4D50-BAAA-BB9468C08651}" srcOrd="6" destOrd="0" presId="urn:microsoft.com/office/officeart/2008/layout/HexagonCluster"/>
    <dgm:cxn modelId="{D3372AAD-DFB3-4F04-8930-EB975FBA3364}" type="presParOf" srcId="{C4A37BCE-4614-4D50-BAAA-BB9468C08651}" destId="{480838F7-77FA-4C18-9159-B895638CE9CA}" srcOrd="0" destOrd="0" presId="urn:microsoft.com/office/officeart/2008/layout/HexagonCluster"/>
    <dgm:cxn modelId="{5578E712-45C5-48D4-9465-65DFE800D70C}" type="presParOf" srcId="{D718F58E-DD5D-49F3-A66E-367DF6714987}" destId="{D51C42AD-4F6F-4F4B-B23D-D4A75FD0AA86}" srcOrd="7" destOrd="0" presId="urn:microsoft.com/office/officeart/2008/layout/HexagonCluster"/>
    <dgm:cxn modelId="{A1AFBFED-40A4-4D96-BCC2-3F870A797B53}" type="presParOf" srcId="{D51C42AD-4F6F-4F4B-B23D-D4A75FD0AA86}" destId="{0DE68628-94FC-47EE-BA95-0CFAA3E8B22B}" srcOrd="0" destOrd="0" presId="urn:microsoft.com/office/officeart/2008/layout/HexagonCluster"/>
    <dgm:cxn modelId="{7E264497-4DE9-4E54-9CED-59F36D348A05}" type="presParOf" srcId="{D718F58E-DD5D-49F3-A66E-367DF6714987}" destId="{2A8B7DC4-2476-4272-9E54-03B5B682DF97}" srcOrd="8" destOrd="0" presId="urn:microsoft.com/office/officeart/2008/layout/HexagonCluster"/>
    <dgm:cxn modelId="{A98648E0-1489-4F63-9149-EE12E4FF2E62}" type="presParOf" srcId="{2A8B7DC4-2476-4272-9E54-03B5B682DF97}" destId="{2FE7EE0D-9AE9-4104-98AB-15B4642450D9}" srcOrd="0" destOrd="0" presId="urn:microsoft.com/office/officeart/2008/layout/HexagonCluster"/>
    <dgm:cxn modelId="{16E832E6-6628-4C2C-8C55-100023EB1E7E}" type="presParOf" srcId="{D718F58E-DD5D-49F3-A66E-367DF6714987}" destId="{BE892B1F-6B19-44CF-AF8A-4A8D5958E5D6}" srcOrd="9" destOrd="0" presId="urn:microsoft.com/office/officeart/2008/layout/HexagonCluster"/>
    <dgm:cxn modelId="{2C0E5D76-0F8F-4CBD-9F45-2018ED923D25}" type="presParOf" srcId="{BE892B1F-6B19-44CF-AF8A-4A8D5958E5D6}" destId="{E7D67BB1-62FC-4279-ADFB-F518FCB30301}" srcOrd="0" destOrd="0" presId="urn:microsoft.com/office/officeart/2008/layout/HexagonCluster"/>
    <dgm:cxn modelId="{373DDFF3-0507-4F63-9B31-BAE0C00A7B05}" type="presParOf" srcId="{D718F58E-DD5D-49F3-A66E-367DF6714987}" destId="{24428ADB-5520-4EC3-9C4A-C9D19191D929}" srcOrd="10" destOrd="0" presId="urn:microsoft.com/office/officeart/2008/layout/HexagonCluster"/>
    <dgm:cxn modelId="{B512EA4F-0EA3-45F5-AA0E-A1820C0E9F03}" type="presParOf" srcId="{24428ADB-5520-4EC3-9C4A-C9D19191D929}" destId="{FC78FCAA-2B90-4CA7-891D-DF5DC0AE599D}" srcOrd="0" destOrd="0" presId="urn:microsoft.com/office/officeart/2008/layout/HexagonCluster"/>
    <dgm:cxn modelId="{14FB9F36-F7E4-4932-86EA-8CD4E2EE539B}" type="presParOf" srcId="{D718F58E-DD5D-49F3-A66E-367DF6714987}" destId="{9DC02E5A-D721-4EAE-97CE-C2C1AF54EDF2}" srcOrd="11" destOrd="0" presId="urn:microsoft.com/office/officeart/2008/layout/HexagonCluster"/>
    <dgm:cxn modelId="{AA6984FC-320A-4BF1-8483-11B3FD62BA16}" type="presParOf" srcId="{9DC02E5A-D721-4EAE-97CE-C2C1AF54EDF2}" destId="{14C8E2F3-EA77-4240-ACC8-E56378C69B50}" srcOrd="0" destOrd="0" presId="urn:microsoft.com/office/officeart/2008/layout/HexagonCluster"/>
    <dgm:cxn modelId="{D7EB1809-7135-46C1-8D70-BE8EB9940402}" type="presParOf" srcId="{D718F58E-DD5D-49F3-A66E-367DF6714987}" destId="{A7419A1E-F172-405D-9942-AC4CFF5148FD}" srcOrd="12" destOrd="0" presId="urn:microsoft.com/office/officeart/2008/layout/HexagonCluster"/>
    <dgm:cxn modelId="{580D3DC6-DE1C-4481-AA6E-F6675BCEB1A2}" type="presParOf" srcId="{A7419A1E-F172-405D-9942-AC4CFF5148FD}" destId="{48685179-9488-4725-AC77-845B65BC3AB2}" srcOrd="0" destOrd="0" presId="urn:microsoft.com/office/officeart/2008/layout/HexagonCluster"/>
    <dgm:cxn modelId="{2250A4AE-63C7-46D5-A043-C126FC9C0A0D}" type="presParOf" srcId="{D718F58E-DD5D-49F3-A66E-367DF6714987}" destId="{1ABDA5C7-ACB1-4B9B-89F9-2E1B55D6BC9E}" srcOrd="13" destOrd="0" presId="urn:microsoft.com/office/officeart/2008/layout/HexagonCluster"/>
    <dgm:cxn modelId="{E081EF41-329C-42B4-ADC7-FEC083B9280B}" type="presParOf" srcId="{1ABDA5C7-ACB1-4B9B-89F9-2E1B55D6BC9E}" destId="{83F720CD-2A70-4984-A6D1-7AAE06F66631}" srcOrd="0" destOrd="0" presId="urn:microsoft.com/office/officeart/2008/layout/HexagonCluster"/>
    <dgm:cxn modelId="{AB02CF62-D0ED-43C9-BF87-AE7FA5850DFC}" type="presParOf" srcId="{D718F58E-DD5D-49F3-A66E-367DF6714987}" destId="{7F95985B-188D-44ED-A8DF-53EDA3915CC1}" srcOrd="14" destOrd="0" presId="urn:microsoft.com/office/officeart/2008/layout/HexagonCluster"/>
    <dgm:cxn modelId="{2C699999-D24D-4EEA-9E42-CCD809B9DFB2}" type="presParOf" srcId="{7F95985B-188D-44ED-A8DF-53EDA3915CC1}" destId="{493E0F56-AD5E-4C6A-98A3-FAA9A7BB05C1}" srcOrd="0" destOrd="0" presId="urn:microsoft.com/office/officeart/2008/layout/HexagonCluster"/>
    <dgm:cxn modelId="{B91DFA00-0A85-4704-835D-9B075D40C6A8}" type="presParOf" srcId="{D718F58E-DD5D-49F3-A66E-367DF6714987}" destId="{529413F1-44AC-4058-8E04-E71427658110}" srcOrd="15" destOrd="0" presId="urn:microsoft.com/office/officeart/2008/layout/HexagonCluster"/>
    <dgm:cxn modelId="{EAE40841-79D8-43EE-A581-EDE63232BF91}" type="presParOf" srcId="{529413F1-44AC-4058-8E04-E71427658110}" destId="{A6B6EAB3-58E1-45BF-8000-F97FB5AEBC3F}" srcOrd="0" destOrd="0" presId="urn:microsoft.com/office/officeart/2008/layout/HexagonCluster"/>
    <dgm:cxn modelId="{6A8A4565-2512-4D67-B74F-691A93901DBF}" type="presParOf" srcId="{D718F58E-DD5D-49F3-A66E-367DF6714987}" destId="{8F1D90C5-DDD3-4225-8120-964319F44730}" srcOrd="16" destOrd="0" presId="urn:microsoft.com/office/officeart/2008/layout/HexagonCluster"/>
    <dgm:cxn modelId="{2829DE45-5252-4664-A0C5-2D181CF30AF4}" type="presParOf" srcId="{8F1D90C5-DDD3-4225-8120-964319F44730}" destId="{BFDB9BCE-A5C7-4054-9690-8EB5D5E86990}" srcOrd="0" destOrd="0" presId="urn:microsoft.com/office/officeart/2008/layout/HexagonCluster"/>
    <dgm:cxn modelId="{5148F38E-047F-41F0-BF92-584C66CC9BFE}" type="presParOf" srcId="{D718F58E-DD5D-49F3-A66E-367DF6714987}" destId="{E9C3FEA3-0F10-45DC-81B3-6D8E3761373A}" srcOrd="17" destOrd="0" presId="urn:microsoft.com/office/officeart/2008/layout/HexagonCluster"/>
    <dgm:cxn modelId="{C9DF773F-C7EF-4C17-B195-827A23589078}" type="presParOf" srcId="{E9C3FEA3-0F10-45DC-81B3-6D8E3761373A}" destId="{5C838D0D-EC7C-4B1E-8F90-271BDEAB316C}" srcOrd="0" destOrd="0" presId="urn:microsoft.com/office/officeart/2008/layout/HexagonCluster"/>
    <dgm:cxn modelId="{65D53591-88C6-4FEE-9F08-2111D79F3421}" type="presParOf" srcId="{D718F58E-DD5D-49F3-A66E-367DF6714987}" destId="{F25BA25A-E844-474A-B9EF-5C6C8E6E135F}" srcOrd="18" destOrd="0" presId="urn:microsoft.com/office/officeart/2008/layout/HexagonCluster"/>
    <dgm:cxn modelId="{45CC210A-C3B1-4613-9A91-D132A0AE1B01}" type="presParOf" srcId="{F25BA25A-E844-474A-B9EF-5C6C8E6E135F}" destId="{2F8E95D8-4E70-4031-AF37-D848D750B31A}" srcOrd="0" destOrd="0" presId="urn:microsoft.com/office/officeart/2008/layout/HexagonCluster"/>
    <dgm:cxn modelId="{3D946730-4D5B-4AAA-8F5D-E4447565CD2D}" type="presParOf" srcId="{D718F58E-DD5D-49F3-A66E-367DF6714987}" destId="{4D6BF4BA-F997-442D-9877-AD949A82D54B}" srcOrd="19" destOrd="0" presId="urn:microsoft.com/office/officeart/2008/layout/HexagonCluster"/>
    <dgm:cxn modelId="{2BD4955C-5694-4665-909C-4E36CC46351F}" type="presParOf" srcId="{4D6BF4BA-F997-442D-9877-AD949A82D54B}" destId="{DDF4B17F-E39B-4D42-B4EE-D5118F843499}" srcOrd="0" destOrd="0" presId="urn:microsoft.com/office/officeart/2008/layout/HexagonCluster"/>
    <dgm:cxn modelId="{062FAABE-4BE4-4F5F-A476-34E5D2A0492C}" type="presParOf" srcId="{D718F58E-DD5D-49F3-A66E-367DF6714987}" destId="{90E1B55E-6A91-4E89-B28C-0F0D03856762}" srcOrd="20" destOrd="0" presId="urn:microsoft.com/office/officeart/2008/layout/HexagonCluster"/>
    <dgm:cxn modelId="{7B31EB4A-FB8D-469B-B31A-67F00D3B7374}" type="presParOf" srcId="{90E1B55E-6A91-4E89-B28C-0F0D03856762}" destId="{7676CA4C-A437-4ACA-AB63-542E1E2BCE77}" srcOrd="0" destOrd="0" presId="urn:microsoft.com/office/officeart/2008/layout/HexagonCluster"/>
    <dgm:cxn modelId="{F7087C66-FE11-44BA-AEB0-F91DB59103DF}" type="presParOf" srcId="{D718F58E-DD5D-49F3-A66E-367DF6714987}" destId="{6400120D-8EA7-4EDF-804C-7A35E9C67D2B}" srcOrd="21" destOrd="0" presId="urn:microsoft.com/office/officeart/2008/layout/HexagonCluster"/>
    <dgm:cxn modelId="{1D9BA664-4B23-481B-BC4F-DFBD96D2FA85}" type="presParOf" srcId="{6400120D-8EA7-4EDF-804C-7A35E9C67D2B}" destId="{5BC278EB-92FB-408C-9F1D-F01325AE2624}" srcOrd="0" destOrd="0" presId="urn:microsoft.com/office/officeart/2008/layout/HexagonCluster"/>
    <dgm:cxn modelId="{A262CFF5-D913-458A-A5A1-ADE6BA8185AA}" type="presParOf" srcId="{D718F58E-DD5D-49F3-A66E-367DF6714987}" destId="{74373DC4-5FAC-49FA-9EDE-C1B39BC0F08A}" srcOrd="22" destOrd="0" presId="urn:microsoft.com/office/officeart/2008/layout/HexagonCluster"/>
    <dgm:cxn modelId="{02C37BB3-4AAF-41B3-87FD-439F5528A3A3}" type="presParOf" srcId="{74373DC4-5FAC-49FA-9EDE-C1B39BC0F08A}" destId="{E699A30D-5FDF-4021-B7CD-6DE1D616F8CC}" srcOrd="0" destOrd="0" presId="urn:microsoft.com/office/officeart/2008/layout/HexagonCluster"/>
    <dgm:cxn modelId="{B8E62021-39E2-453A-9170-46C6D1B82DA6}" type="presParOf" srcId="{D718F58E-DD5D-49F3-A66E-367DF6714987}" destId="{CE63E1BB-635F-49D2-984C-9D39A8BC5AB5}" srcOrd="23" destOrd="0" presId="urn:microsoft.com/office/officeart/2008/layout/HexagonCluster"/>
    <dgm:cxn modelId="{10BA1CFF-7C16-4CEF-9CC6-5223CB97DF35}" type="presParOf" srcId="{CE63E1BB-635F-49D2-984C-9D39A8BC5AB5}" destId="{64BBAE7A-3D9C-499D-B955-01B4F9626481}"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E8661-88C7-4BE4-A816-9B193FA02631}">
      <dsp:nvSpPr>
        <dsp:cNvPr id="0" name=""/>
        <dsp:cNvSpPr/>
      </dsp:nvSpPr>
      <dsp:spPr>
        <a:xfrm>
          <a:off x="4061574" y="1656895"/>
          <a:ext cx="2887948" cy="599054"/>
        </a:xfrm>
        <a:custGeom>
          <a:avLst/>
          <a:gdLst/>
          <a:ahLst/>
          <a:cxnLst/>
          <a:rect l="0" t="0" r="0" b="0"/>
          <a:pathLst>
            <a:path>
              <a:moveTo>
                <a:pt x="0" y="0"/>
              </a:moveTo>
              <a:lnTo>
                <a:pt x="0" y="331472"/>
              </a:lnTo>
              <a:lnTo>
                <a:pt x="2887948" y="331472"/>
              </a:lnTo>
              <a:lnTo>
                <a:pt x="2887948" y="5990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E612DC-6E89-418C-A2A0-E3427C989396}">
      <dsp:nvSpPr>
        <dsp:cNvPr id="0" name=""/>
        <dsp:cNvSpPr/>
      </dsp:nvSpPr>
      <dsp:spPr>
        <a:xfrm>
          <a:off x="4012541" y="1656895"/>
          <a:ext cx="91440" cy="599054"/>
        </a:xfrm>
        <a:custGeom>
          <a:avLst/>
          <a:gdLst/>
          <a:ahLst/>
          <a:cxnLst/>
          <a:rect l="0" t="0" r="0" b="0"/>
          <a:pathLst>
            <a:path>
              <a:moveTo>
                <a:pt x="49032" y="0"/>
              </a:moveTo>
              <a:lnTo>
                <a:pt x="49032" y="331472"/>
              </a:lnTo>
              <a:lnTo>
                <a:pt x="45720" y="331472"/>
              </a:lnTo>
              <a:lnTo>
                <a:pt x="45720" y="5990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D3FC26-44C1-4DCD-8E04-F31EB57EADAC}">
      <dsp:nvSpPr>
        <dsp:cNvPr id="0" name=""/>
        <dsp:cNvSpPr/>
      </dsp:nvSpPr>
      <dsp:spPr>
        <a:xfrm>
          <a:off x="1199225" y="1656895"/>
          <a:ext cx="2862348" cy="599054"/>
        </a:xfrm>
        <a:custGeom>
          <a:avLst/>
          <a:gdLst/>
          <a:ahLst/>
          <a:cxnLst/>
          <a:rect l="0" t="0" r="0" b="0"/>
          <a:pathLst>
            <a:path>
              <a:moveTo>
                <a:pt x="2862348" y="0"/>
              </a:moveTo>
              <a:lnTo>
                <a:pt x="2862348" y="331472"/>
              </a:lnTo>
              <a:lnTo>
                <a:pt x="0" y="331472"/>
              </a:lnTo>
              <a:lnTo>
                <a:pt x="0" y="5990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A5FD2A-7639-437E-BE01-0E4EA6B7A03D}">
      <dsp:nvSpPr>
        <dsp:cNvPr id="0" name=""/>
        <dsp:cNvSpPr/>
      </dsp:nvSpPr>
      <dsp:spPr>
        <a:xfrm>
          <a:off x="3335917" y="577177"/>
          <a:ext cx="1451313" cy="1079718"/>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AAC247-677F-42C0-BF92-52806236EF35}">
      <dsp:nvSpPr>
        <dsp:cNvPr id="0" name=""/>
        <dsp:cNvSpPr/>
      </dsp:nvSpPr>
      <dsp:spPr>
        <a:xfrm>
          <a:off x="3335917" y="577177"/>
          <a:ext cx="1451313" cy="1079718"/>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7F56D1-D14C-4507-9285-5D7CF8208FE5}">
      <dsp:nvSpPr>
        <dsp:cNvPr id="0" name=""/>
        <dsp:cNvSpPr/>
      </dsp:nvSpPr>
      <dsp:spPr>
        <a:xfrm>
          <a:off x="2610260" y="771526"/>
          <a:ext cx="2902627" cy="69101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a:t>Outpace our Adversaries</a:t>
          </a:r>
        </a:p>
      </dsp:txBody>
      <dsp:txXfrm>
        <a:off x="2610260" y="771526"/>
        <a:ext cx="2902627" cy="691019"/>
      </dsp:txXfrm>
    </dsp:sp>
    <dsp:sp modelId="{986EAB1B-E03E-4AB6-892F-4F78A5B9ABA8}">
      <dsp:nvSpPr>
        <dsp:cNvPr id="0" name=""/>
        <dsp:cNvSpPr/>
      </dsp:nvSpPr>
      <dsp:spPr>
        <a:xfrm>
          <a:off x="599612" y="2255949"/>
          <a:ext cx="1199225" cy="927744"/>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8D7E37-515A-4ADC-B426-0EB42C2FB25D}">
      <dsp:nvSpPr>
        <dsp:cNvPr id="0" name=""/>
        <dsp:cNvSpPr/>
      </dsp:nvSpPr>
      <dsp:spPr>
        <a:xfrm>
          <a:off x="599612" y="2255949"/>
          <a:ext cx="1199225" cy="927744"/>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66988C-97EC-4939-82F3-16F51AC180E1}">
      <dsp:nvSpPr>
        <dsp:cNvPr id="0" name=""/>
        <dsp:cNvSpPr/>
      </dsp:nvSpPr>
      <dsp:spPr>
        <a:xfrm>
          <a:off x="0" y="2422943"/>
          <a:ext cx="2398451" cy="59375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ts val="0"/>
            </a:spcAft>
          </a:pPr>
          <a:r>
            <a:rPr lang="en-US" sz="2200" kern="1200" dirty="0" smtClean="0"/>
            <a:t>Molecule to</a:t>
          </a:r>
        </a:p>
        <a:p>
          <a:pPr lvl="0" algn="ctr" defTabSz="977900">
            <a:lnSpc>
              <a:spcPct val="90000"/>
            </a:lnSpc>
            <a:spcBef>
              <a:spcPct val="0"/>
            </a:spcBef>
            <a:spcAft>
              <a:spcPts val="0"/>
            </a:spcAft>
          </a:pPr>
          <a:r>
            <a:rPr lang="en-US" sz="2200" kern="1200" dirty="0" smtClean="0"/>
            <a:t>Mission</a:t>
          </a:r>
          <a:endParaRPr lang="en-US" sz="2200" kern="1200" dirty="0"/>
        </a:p>
      </dsp:txBody>
      <dsp:txXfrm>
        <a:off x="0" y="2422943"/>
        <a:ext cx="2398451" cy="593756"/>
      </dsp:txXfrm>
    </dsp:sp>
    <dsp:sp modelId="{485CE71E-1FDB-4BEF-8B58-B79A82FCCD53}">
      <dsp:nvSpPr>
        <dsp:cNvPr id="0" name=""/>
        <dsp:cNvSpPr/>
      </dsp:nvSpPr>
      <dsp:spPr>
        <a:xfrm>
          <a:off x="3476983" y="2255949"/>
          <a:ext cx="1162554" cy="927744"/>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49D7C7-ACD5-4175-AA6D-47495CA6F2D5}">
      <dsp:nvSpPr>
        <dsp:cNvPr id="0" name=""/>
        <dsp:cNvSpPr/>
      </dsp:nvSpPr>
      <dsp:spPr>
        <a:xfrm>
          <a:off x="3476983" y="2255949"/>
          <a:ext cx="1162554" cy="927744"/>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AA08AC-944B-4AF5-99F0-5C9C319DF4D0}">
      <dsp:nvSpPr>
        <dsp:cNvPr id="0" name=""/>
        <dsp:cNvSpPr/>
      </dsp:nvSpPr>
      <dsp:spPr>
        <a:xfrm>
          <a:off x="2895706" y="2422943"/>
          <a:ext cx="2325108" cy="59375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smtClean="0"/>
            <a:t>Strengthen the Navy’s Arsenal</a:t>
          </a:r>
          <a:endParaRPr lang="en-US" sz="2200" kern="1200" dirty="0"/>
        </a:p>
      </dsp:txBody>
      <dsp:txXfrm>
        <a:off x="2895706" y="2422943"/>
        <a:ext cx="2325108" cy="593756"/>
      </dsp:txXfrm>
    </dsp:sp>
    <dsp:sp modelId="{3D3668A4-10B8-495B-960E-C52D48565E79}">
      <dsp:nvSpPr>
        <dsp:cNvPr id="0" name=""/>
        <dsp:cNvSpPr/>
      </dsp:nvSpPr>
      <dsp:spPr>
        <a:xfrm>
          <a:off x="6370640" y="2255949"/>
          <a:ext cx="1157763" cy="927744"/>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3E5F53-67B4-44C2-8489-69E01393621A}">
      <dsp:nvSpPr>
        <dsp:cNvPr id="0" name=""/>
        <dsp:cNvSpPr/>
      </dsp:nvSpPr>
      <dsp:spPr>
        <a:xfrm>
          <a:off x="6370640" y="2255949"/>
          <a:ext cx="1157763" cy="927744"/>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208E40-E9D2-4FFE-9795-F32F05508265}">
      <dsp:nvSpPr>
        <dsp:cNvPr id="0" name=""/>
        <dsp:cNvSpPr/>
      </dsp:nvSpPr>
      <dsp:spPr>
        <a:xfrm>
          <a:off x="5791759" y="2422943"/>
          <a:ext cx="2315526" cy="59375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a:t>Workforce Flexibility &amp; Agility</a:t>
          </a:r>
        </a:p>
      </dsp:txBody>
      <dsp:txXfrm>
        <a:off x="5791759" y="2422943"/>
        <a:ext cx="2315526" cy="5937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A7CE58-AA27-4D42-859D-5D34E4E399F0}">
      <dsp:nvSpPr>
        <dsp:cNvPr id="0" name=""/>
        <dsp:cNvSpPr/>
      </dsp:nvSpPr>
      <dsp:spPr>
        <a:xfrm>
          <a:off x="-1323457" y="-207660"/>
          <a:ext cx="1591251" cy="1591251"/>
        </a:xfrm>
        <a:prstGeom prst="blockArc">
          <a:avLst>
            <a:gd name="adj1" fmla="val 18900000"/>
            <a:gd name="adj2" fmla="val 2700000"/>
            <a:gd name="adj3" fmla="val 1357"/>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4248A0-3D48-4822-BAC7-3FAE1BB29498}">
      <dsp:nvSpPr>
        <dsp:cNvPr id="0" name=""/>
        <dsp:cNvSpPr/>
      </dsp:nvSpPr>
      <dsp:spPr>
        <a:xfrm>
          <a:off x="216165" y="167993"/>
          <a:ext cx="2136882" cy="3359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652" tIns="40640" rIns="40640" bIns="40640" numCol="1" spcCol="1270" anchor="ctr" anchorCtr="0">
          <a:noAutofit/>
        </a:bodyPr>
        <a:lstStyle/>
        <a:p>
          <a:pPr lvl="0" algn="l" defTabSz="711200">
            <a:lnSpc>
              <a:spcPct val="90000"/>
            </a:lnSpc>
            <a:spcBef>
              <a:spcPct val="0"/>
            </a:spcBef>
            <a:spcAft>
              <a:spcPct val="35000"/>
            </a:spcAft>
          </a:pPr>
          <a:r>
            <a:rPr lang="en-US" sz="1600" kern="1200" dirty="0"/>
            <a:t>Ready Infrastructure</a:t>
          </a:r>
        </a:p>
      </dsp:txBody>
      <dsp:txXfrm>
        <a:off x="216165" y="167993"/>
        <a:ext cx="2136882" cy="335939"/>
      </dsp:txXfrm>
    </dsp:sp>
    <dsp:sp modelId="{C3B311F6-BA3B-447E-B848-B73E4CE010E7}">
      <dsp:nvSpPr>
        <dsp:cNvPr id="0" name=""/>
        <dsp:cNvSpPr/>
      </dsp:nvSpPr>
      <dsp:spPr>
        <a:xfrm>
          <a:off x="6203" y="126001"/>
          <a:ext cx="419924" cy="41992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0B44F7-3D88-4A6B-96B4-BE55D4DA4D3C}">
      <dsp:nvSpPr>
        <dsp:cNvPr id="0" name=""/>
        <dsp:cNvSpPr/>
      </dsp:nvSpPr>
      <dsp:spPr>
        <a:xfrm>
          <a:off x="216165" y="671997"/>
          <a:ext cx="2136882" cy="3359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652" tIns="40640" rIns="40640" bIns="40640" numCol="1" spcCol="1270" anchor="ctr" anchorCtr="0">
          <a:noAutofit/>
        </a:bodyPr>
        <a:lstStyle/>
        <a:p>
          <a:pPr lvl="0" algn="l" defTabSz="711200">
            <a:lnSpc>
              <a:spcPct val="90000"/>
            </a:lnSpc>
            <a:spcBef>
              <a:spcPct val="0"/>
            </a:spcBef>
            <a:spcAft>
              <a:spcPct val="35000"/>
            </a:spcAft>
          </a:pPr>
          <a:r>
            <a:rPr lang="en-US" sz="1600" kern="1200" dirty="0"/>
            <a:t>Production Capacity</a:t>
          </a:r>
        </a:p>
      </dsp:txBody>
      <dsp:txXfrm>
        <a:off x="216165" y="671997"/>
        <a:ext cx="2136882" cy="335939"/>
      </dsp:txXfrm>
    </dsp:sp>
    <dsp:sp modelId="{A8CAFFBF-8963-47D6-AEAC-FCB144C88207}">
      <dsp:nvSpPr>
        <dsp:cNvPr id="0" name=""/>
        <dsp:cNvSpPr/>
      </dsp:nvSpPr>
      <dsp:spPr>
        <a:xfrm>
          <a:off x="6203" y="630005"/>
          <a:ext cx="419924" cy="419924"/>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EB650-B2A6-403B-B119-FC1092973E4D}">
      <dsp:nvSpPr>
        <dsp:cNvPr id="0" name=""/>
        <dsp:cNvSpPr/>
      </dsp:nvSpPr>
      <dsp:spPr>
        <a:xfrm>
          <a:off x="-1796371" y="-279043"/>
          <a:ext cx="2149036" cy="2149036"/>
        </a:xfrm>
        <a:prstGeom prst="blockArc">
          <a:avLst>
            <a:gd name="adj1" fmla="val 18900000"/>
            <a:gd name="adj2" fmla="val 2700000"/>
            <a:gd name="adj3" fmla="val 100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B44579-2192-4E73-91A7-76AB0E48EC5A}">
      <dsp:nvSpPr>
        <dsp:cNvPr id="0" name=""/>
        <dsp:cNvSpPr/>
      </dsp:nvSpPr>
      <dsp:spPr>
        <a:xfrm>
          <a:off x="226651" y="159095"/>
          <a:ext cx="2136587" cy="3181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2563" tIns="40640" rIns="40640" bIns="40640" numCol="1" spcCol="1270" anchor="ctr" anchorCtr="0">
          <a:noAutofit/>
        </a:bodyPr>
        <a:lstStyle/>
        <a:p>
          <a:pPr lvl="0" algn="l" defTabSz="711200">
            <a:lnSpc>
              <a:spcPct val="90000"/>
            </a:lnSpc>
            <a:spcBef>
              <a:spcPct val="0"/>
            </a:spcBef>
            <a:spcAft>
              <a:spcPct val="35000"/>
            </a:spcAft>
          </a:pPr>
          <a:r>
            <a:rPr lang="en-US" sz="1600" kern="1200" dirty="0" smtClean="0"/>
            <a:t>Leadership</a:t>
          </a:r>
          <a:endParaRPr lang="en-US" sz="1800" kern="1200" dirty="0"/>
        </a:p>
      </dsp:txBody>
      <dsp:txXfrm>
        <a:off x="226651" y="159095"/>
        <a:ext cx="2136587" cy="318190"/>
      </dsp:txXfrm>
    </dsp:sp>
    <dsp:sp modelId="{9CB54EFB-3308-4E6C-85AA-F05120C9A3D7}">
      <dsp:nvSpPr>
        <dsp:cNvPr id="0" name=""/>
        <dsp:cNvSpPr/>
      </dsp:nvSpPr>
      <dsp:spPr>
        <a:xfrm>
          <a:off x="27782" y="119321"/>
          <a:ext cx="397737" cy="39773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C80ECE-4772-4372-ADCE-F5C153A39015}">
      <dsp:nvSpPr>
        <dsp:cNvPr id="0" name=""/>
        <dsp:cNvSpPr/>
      </dsp:nvSpPr>
      <dsp:spPr>
        <a:xfrm>
          <a:off x="342313" y="636379"/>
          <a:ext cx="2020924" cy="3181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2563" tIns="40640" rIns="40640" bIns="40640" numCol="1" spcCol="1270" anchor="ctr" anchorCtr="0">
          <a:noAutofit/>
        </a:bodyPr>
        <a:lstStyle/>
        <a:p>
          <a:pPr lvl="0" algn="l" defTabSz="711200">
            <a:lnSpc>
              <a:spcPct val="90000"/>
            </a:lnSpc>
            <a:spcBef>
              <a:spcPct val="0"/>
            </a:spcBef>
            <a:spcAft>
              <a:spcPct val="35000"/>
            </a:spcAft>
          </a:pPr>
          <a:r>
            <a:rPr lang="en-US" sz="1600" kern="1200" dirty="0" smtClean="0"/>
            <a:t>Workload Capacity</a:t>
          </a:r>
          <a:endParaRPr lang="en-US" sz="1600" kern="1200" dirty="0"/>
        </a:p>
      </dsp:txBody>
      <dsp:txXfrm>
        <a:off x="342313" y="636379"/>
        <a:ext cx="2020924" cy="318190"/>
      </dsp:txXfrm>
    </dsp:sp>
    <dsp:sp modelId="{3D361036-C985-43C0-A846-7FB54CB9CC20}">
      <dsp:nvSpPr>
        <dsp:cNvPr id="0" name=""/>
        <dsp:cNvSpPr/>
      </dsp:nvSpPr>
      <dsp:spPr>
        <a:xfrm>
          <a:off x="143444" y="596606"/>
          <a:ext cx="397737" cy="39773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477705-A1A0-437D-B3FD-D9B4457E570F}">
      <dsp:nvSpPr>
        <dsp:cNvPr id="0" name=""/>
        <dsp:cNvSpPr/>
      </dsp:nvSpPr>
      <dsp:spPr>
        <a:xfrm>
          <a:off x="226651" y="1113665"/>
          <a:ext cx="2136587" cy="31819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2563" tIns="40640" rIns="40640" bIns="40640" numCol="1" spcCol="1270" anchor="ctr" anchorCtr="0">
          <a:noAutofit/>
        </a:bodyPr>
        <a:lstStyle/>
        <a:p>
          <a:pPr lvl="0" algn="l" defTabSz="711200">
            <a:lnSpc>
              <a:spcPct val="90000"/>
            </a:lnSpc>
            <a:spcBef>
              <a:spcPct val="0"/>
            </a:spcBef>
            <a:spcAft>
              <a:spcPct val="35000"/>
            </a:spcAft>
          </a:pPr>
          <a:r>
            <a:rPr lang="en-US" sz="1600" kern="1200" dirty="0" smtClean="0"/>
            <a:t>Flexible Capabilities</a:t>
          </a:r>
          <a:endParaRPr lang="en-US" sz="1600" kern="1200" dirty="0"/>
        </a:p>
      </dsp:txBody>
      <dsp:txXfrm>
        <a:off x="226651" y="1113665"/>
        <a:ext cx="2136587" cy="318190"/>
      </dsp:txXfrm>
    </dsp:sp>
    <dsp:sp modelId="{8B1B1369-58C5-42B0-BC7E-4827EFB3044B}">
      <dsp:nvSpPr>
        <dsp:cNvPr id="0" name=""/>
        <dsp:cNvSpPr/>
      </dsp:nvSpPr>
      <dsp:spPr>
        <a:xfrm>
          <a:off x="27782" y="1073891"/>
          <a:ext cx="397737" cy="39773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F2220-2F9E-46B1-B362-FA1C2CDD7745}">
      <dsp:nvSpPr>
        <dsp:cNvPr id="0" name=""/>
        <dsp:cNvSpPr/>
      </dsp:nvSpPr>
      <dsp:spPr>
        <a:xfrm>
          <a:off x="-1802841" y="-280026"/>
          <a:ext cx="2156721" cy="2156721"/>
        </a:xfrm>
        <a:prstGeom prst="blockArc">
          <a:avLst>
            <a:gd name="adj1" fmla="val 18900000"/>
            <a:gd name="adj2" fmla="val 2700000"/>
            <a:gd name="adj3" fmla="val 1002"/>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169E77-5899-44B1-8598-B38E5D23FA53}">
      <dsp:nvSpPr>
        <dsp:cNvPr id="0" name=""/>
        <dsp:cNvSpPr/>
      </dsp:nvSpPr>
      <dsp:spPr>
        <a:xfrm>
          <a:off x="227433" y="159666"/>
          <a:ext cx="2336515" cy="31933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3471" tIns="40640" rIns="40640" bIns="40640" numCol="1" spcCol="1270" anchor="ctr" anchorCtr="0">
          <a:noAutofit/>
        </a:bodyPr>
        <a:lstStyle/>
        <a:p>
          <a:pPr lvl="0" algn="l" defTabSz="711200">
            <a:lnSpc>
              <a:spcPct val="90000"/>
            </a:lnSpc>
            <a:spcBef>
              <a:spcPct val="0"/>
            </a:spcBef>
            <a:spcAft>
              <a:spcPct val="35000"/>
            </a:spcAft>
          </a:pPr>
          <a:r>
            <a:rPr lang="en-US" sz="1600" kern="1200" dirty="0"/>
            <a:t>Innovation</a:t>
          </a:r>
        </a:p>
      </dsp:txBody>
      <dsp:txXfrm>
        <a:off x="227433" y="159666"/>
        <a:ext cx="2336515" cy="319333"/>
      </dsp:txXfrm>
    </dsp:sp>
    <dsp:sp modelId="{2056848B-9B02-40C6-860D-0FA9616A1E04}">
      <dsp:nvSpPr>
        <dsp:cNvPr id="0" name=""/>
        <dsp:cNvSpPr/>
      </dsp:nvSpPr>
      <dsp:spPr>
        <a:xfrm>
          <a:off x="27850" y="119750"/>
          <a:ext cx="399167" cy="39916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07278A-A8A0-45D4-B2E5-D71D3CC5108D}">
      <dsp:nvSpPr>
        <dsp:cNvPr id="0" name=""/>
        <dsp:cNvSpPr/>
      </dsp:nvSpPr>
      <dsp:spPr>
        <a:xfrm>
          <a:off x="343511" y="638667"/>
          <a:ext cx="2220437" cy="31933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3471" tIns="40640" rIns="40640" bIns="40640" numCol="1" spcCol="1270" anchor="ctr" anchorCtr="0">
          <a:noAutofit/>
        </a:bodyPr>
        <a:lstStyle/>
        <a:p>
          <a:pPr lvl="0" algn="l" defTabSz="711200">
            <a:lnSpc>
              <a:spcPct val="90000"/>
            </a:lnSpc>
            <a:spcBef>
              <a:spcPct val="0"/>
            </a:spcBef>
            <a:spcAft>
              <a:spcPct val="35000"/>
            </a:spcAft>
          </a:pPr>
          <a:r>
            <a:rPr lang="en-US" sz="1600" kern="1200" dirty="0"/>
            <a:t>Integrated Capabilities</a:t>
          </a:r>
        </a:p>
      </dsp:txBody>
      <dsp:txXfrm>
        <a:off x="343511" y="638667"/>
        <a:ext cx="2220437" cy="319333"/>
      </dsp:txXfrm>
    </dsp:sp>
    <dsp:sp modelId="{3925D79F-C6E6-4825-9C12-F8D27A807903}">
      <dsp:nvSpPr>
        <dsp:cNvPr id="0" name=""/>
        <dsp:cNvSpPr/>
      </dsp:nvSpPr>
      <dsp:spPr>
        <a:xfrm>
          <a:off x="143928" y="598750"/>
          <a:ext cx="399167" cy="39916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A37C9B-0F6F-402F-9614-00D9B34ED83C}">
      <dsp:nvSpPr>
        <dsp:cNvPr id="0" name=""/>
        <dsp:cNvSpPr/>
      </dsp:nvSpPr>
      <dsp:spPr>
        <a:xfrm>
          <a:off x="227433" y="1117667"/>
          <a:ext cx="2336515" cy="31933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3471" tIns="40640" rIns="40640" bIns="40640" numCol="1" spcCol="1270" anchor="ctr" anchorCtr="0">
          <a:noAutofit/>
        </a:bodyPr>
        <a:lstStyle/>
        <a:p>
          <a:pPr lvl="0" algn="l" defTabSz="711200">
            <a:lnSpc>
              <a:spcPct val="90000"/>
            </a:lnSpc>
            <a:spcBef>
              <a:spcPct val="0"/>
            </a:spcBef>
            <a:spcAft>
              <a:spcPct val="35000"/>
            </a:spcAft>
          </a:pPr>
          <a:r>
            <a:rPr lang="en-US" sz="1600" kern="1200" dirty="0"/>
            <a:t>Collaboration</a:t>
          </a:r>
        </a:p>
      </dsp:txBody>
      <dsp:txXfrm>
        <a:off x="227433" y="1117667"/>
        <a:ext cx="2336515" cy="319333"/>
      </dsp:txXfrm>
    </dsp:sp>
    <dsp:sp modelId="{AADB4FB2-AA44-447D-A0F9-E9ED31FAA22E}">
      <dsp:nvSpPr>
        <dsp:cNvPr id="0" name=""/>
        <dsp:cNvSpPr/>
      </dsp:nvSpPr>
      <dsp:spPr>
        <a:xfrm>
          <a:off x="27850" y="1077750"/>
          <a:ext cx="399167" cy="39916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01B04-3A6E-49B4-BF0F-36A769F4080B}">
      <dsp:nvSpPr>
        <dsp:cNvPr id="0" name=""/>
        <dsp:cNvSpPr/>
      </dsp:nvSpPr>
      <dsp:spPr>
        <a:xfrm>
          <a:off x="0" y="0"/>
          <a:ext cx="2174661" cy="690736"/>
        </a:xfrm>
        <a:prstGeom prst="chevron">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b="1" kern="1200" dirty="0">
              <a:latin typeface="Arial" panose="020B0604020202020204" pitchFamily="34" charset="0"/>
              <a:cs typeface="Arial" panose="020B0604020202020204" pitchFamily="34" charset="0"/>
            </a:rPr>
            <a:t>Science and Technology (S&amp;T)</a:t>
          </a:r>
        </a:p>
      </dsp:txBody>
      <dsp:txXfrm>
        <a:off x="345368" y="0"/>
        <a:ext cx="1483925" cy="690736"/>
      </dsp:txXfrm>
    </dsp:sp>
    <dsp:sp modelId="{F16A3780-FE39-4088-8383-66A56529C2B5}">
      <dsp:nvSpPr>
        <dsp:cNvPr id="0" name=""/>
        <dsp:cNvSpPr/>
      </dsp:nvSpPr>
      <dsp:spPr>
        <a:xfrm>
          <a:off x="1914727" y="0"/>
          <a:ext cx="1935509" cy="690736"/>
        </a:xfrm>
        <a:prstGeom prst="chevron">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b="1" kern="1200" dirty="0">
              <a:latin typeface="Arial" panose="020B0604020202020204" pitchFamily="34" charset="0"/>
              <a:cs typeface="Arial" panose="020B0604020202020204" pitchFamily="34" charset="0"/>
            </a:rPr>
            <a:t>Research and Development (R&amp;D)</a:t>
          </a:r>
        </a:p>
      </dsp:txBody>
      <dsp:txXfrm>
        <a:off x="2260095" y="0"/>
        <a:ext cx="1244773" cy="690736"/>
      </dsp:txXfrm>
    </dsp:sp>
    <dsp:sp modelId="{14ABC550-EC31-4704-84BC-98BBC711B5DE}">
      <dsp:nvSpPr>
        <dsp:cNvPr id="0" name=""/>
        <dsp:cNvSpPr/>
      </dsp:nvSpPr>
      <dsp:spPr>
        <a:xfrm>
          <a:off x="3581400" y="0"/>
          <a:ext cx="1935509" cy="690736"/>
        </a:xfrm>
        <a:prstGeom prst="chevron">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b="1" kern="1200" dirty="0">
              <a:latin typeface="Arial" panose="020B0604020202020204" pitchFamily="34" charset="0"/>
              <a:cs typeface="Arial" panose="020B0604020202020204" pitchFamily="34" charset="0"/>
            </a:rPr>
            <a:t>Testing and Evaluation (T&amp;E)</a:t>
          </a:r>
        </a:p>
      </dsp:txBody>
      <dsp:txXfrm>
        <a:off x="3926768" y="0"/>
        <a:ext cx="1244773" cy="690736"/>
      </dsp:txXfrm>
    </dsp:sp>
    <dsp:sp modelId="{774DE679-440D-44C1-B36A-2B653A3DE8C1}">
      <dsp:nvSpPr>
        <dsp:cNvPr id="0" name=""/>
        <dsp:cNvSpPr/>
      </dsp:nvSpPr>
      <dsp:spPr>
        <a:xfrm>
          <a:off x="5257809" y="0"/>
          <a:ext cx="1935509" cy="690736"/>
        </a:xfrm>
        <a:prstGeom prst="chevron">
          <a:avLst/>
        </a:prstGeom>
        <a:solidFill>
          <a:schemeClr val="tx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b="1" kern="1200" dirty="0">
              <a:latin typeface="Arial" panose="020B0604020202020204" pitchFamily="34" charset="0"/>
              <a:cs typeface="Arial" panose="020B0604020202020204" pitchFamily="34" charset="0"/>
            </a:rPr>
            <a:t>Product Delivery</a:t>
          </a:r>
        </a:p>
      </dsp:txBody>
      <dsp:txXfrm>
        <a:off x="5603177" y="0"/>
        <a:ext cx="1244773" cy="690736"/>
      </dsp:txXfrm>
    </dsp:sp>
    <dsp:sp modelId="{7C604374-927D-4E96-AA9F-0F2AC782C87E}">
      <dsp:nvSpPr>
        <dsp:cNvPr id="0" name=""/>
        <dsp:cNvSpPr/>
      </dsp:nvSpPr>
      <dsp:spPr>
        <a:xfrm>
          <a:off x="6934192" y="0"/>
          <a:ext cx="1935509" cy="690736"/>
        </a:xfrm>
        <a:prstGeom prst="chevron">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b="1" kern="1200" dirty="0">
              <a:latin typeface="Arial" panose="020B0604020202020204" pitchFamily="34" charset="0"/>
              <a:cs typeface="Arial" panose="020B0604020202020204" pitchFamily="34" charset="0"/>
            </a:rPr>
            <a:t>Warfighter Support</a:t>
          </a:r>
        </a:p>
      </dsp:txBody>
      <dsp:txXfrm>
        <a:off x="7279560" y="0"/>
        <a:ext cx="1244773" cy="6907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61361-CF79-47DF-81AB-2D6A0C34F067}">
      <dsp:nvSpPr>
        <dsp:cNvPr id="0" name=""/>
        <dsp:cNvSpPr/>
      </dsp:nvSpPr>
      <dsp:spPr>
        <a:xfrm>
          <a:off x="1877033" y="2876712"/>
          <a:ext cx="1508988" cy="1295745"/>
        </a:xfrm>
        <a:prstGeom prst="hexagon">
          <a:avLst>
            <a:gd name="adj" fmla="val 25000"/>
            <a:gd name="vf" fmla="val 11547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r>
            <a:rPr lang="en-US" altLang="en-US" sz="1400" b="1" kern="1200" dirty="0" smtClean="0">
              <a:latin typeface="Arial" panose="020B0604020202020204" pitchFamily="34" charset="0"/>
              <a:cs typeface="Arial" panose="020B0604020202020204" pitchFamily="34" charset="0"/>
            </a:rPr>
            <a:t>RDT&amp;E    (R)</a:t>
          </a:r>
          <a:endParaRPr lang="en-US" sz="1400" b="1" kern="1200" dirty="0"/>
        </a:p>
      </dsp:txBody>
      <dsp:txXfrm>
        <a:off x="2110761" y="3077410"/>
        <a:ext cx="1041532" cy="894349"/>
      </dsp:txXfrm>
    </dsp:sp>
    <dsp:sp modelId="{1018A6BC-177E-4830-BA5F-17C0CD0F2CEE}">
      <dsp:nvSpPr>
        <dsp:cNvPr id="0" name=""/>
        <dsp:cNvSpPr/>
      </dsp:nvSpPr>
      <dsp:spPr>
        <a:xfrm>
          <a:off x="1953028" y="3484086"/>
          <a:ext cx="96011" cy="96011"/>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A978D19C-EE03-4A36-AF31-0EEAE42A9881}">
      <dsp:nvSpPr>
        <dsp:cNvPr id="0" name=""/>
        <dsp:cNvSpPr/>
      </dsp:nvSpPr>
      <dsp:spPr>
        <a:xfrm>
          <a:off x="578470" y="2171967"/>
          <a:ext cx="1508988" cy="1295745"/>
        </a:xfrm>
        <a:prstGeom prst="hexagon">
          <a:avLst>
            <a:gd name="adj" fmla="val 25000"/>
            <a:gd name="vf" fmla="val 1154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377F7C30-D607-4BD0-B525-EBEADB66BF26}">
      <dsp:nvSpPr>
        <dsp:cNvPr id="0" name=""/>
        <dsp:cNvSpPr/>
      </dsp:nvSpPr>
      <dsp:spPr>
        <a:xfrm>
          <a:off x="1652190" y="3312209"/>
          <a:ext cx="96011" cy="96011"/>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B87CF1A2-D640-4963-9CCC-D065B90FEE43}">
      <dsp:nvSpPr>
        <dsp:cNvPr id="0" name=""/>
        <dsp:cNvSpPr/>
      </dsp:nvSpPr>
      <dsp:spPr>
        <a:xfrm>
          <a:off x="4477565" y="2895592"/>
          <a:ext cx="1508988" cy="1295745"/>
        </a:xfrm>
        <a:prstGeom prst="hexagon">
          <a:avLst>
            <a:gd name="adj" fmla="val 25000"/>
            <a:gd name="vf" fmla="val 11547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r>
            <a:rPr lang="en-US" altLang="en-US" sz="1400" b="1" kern="1200" dirty="0" smtClean="0">
              <a:latin typeface="Arial" panose="020B0604020202020204" pitchFamily="34" charset="0"/>
              <a:ea typeface="+mj-ea"/>
              <a:cs typeface="Arial" panose="020B0604020202020204" pitchFamily="34" charset="0"/>
            </a:rPr>
            <a:t>Systems Engineering (E) </a:t>
          </a:r>
          <a:endParaRPr lang="en-US" sz="1400" kern="1200" dirty="0"/>
        </a:p>
      </dsp:txBody>
      <dsp:txXfrm>
        <a:off x="4711293" y="3096290"/>
        <a:ext cx="1041532" cy="894349"/>
      </dsp:txXfrm>
    </dsp:sp>
    <dsp:sp modelId="{6E842DFE-A5D1-4B35-865C-23A41968F2E1}">
      <dsp:nvSpPr>
        <dsp:cNvPr id="0" name=""/>
        <dsp:cNvSpPr/>
      </dsp:nvSpPr>
      <dsp:spPr>
        <a:xfrm>
          <a:off x="4813356" y="2993902"/>
          <a:ext cx="96011" cy="96011"/>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480838F7-77FA-4C18-9159-B895638CE9CA}">
      <dsp:nvSpPr>
        <dsp:cNvPr id="0" name=""/>
        <dsp:cNvSpPr/>
      </dsp:nvSpPr>
      <dsp:spPr>
        <a:xfrm>
          <a:off x="571505" y="3611358"/>
          <a:ext cx="1508988" cy="1295745"/>
        </a:xfrm>
        <a:prstGeom prst="hexagon">
          <a:avLst>
            <a:gd name="adj" fmla="val 25000"/>
            <a:gd name="vf" fmla="val 1154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0DE68628-94FC-47EE-BA95-0CFAA3E8B22B}">
      <dsp:nvSpPr>
        <dsp:cNvPr id="0" name=""/>
        <dsp:cNvSpPr/>
      </dsp:nvSpPr>
      <dsp:spPr>
        <a:xfrm>
          <a:off x="1870921" y="4231938"/>
          <a:ext cx="96011" cy="96011"/>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2FE7EE0D-9AE9-4104-98AB-15B4642450D9}">
      <dsp:nvSpPr>
        <dsp:cNvPr id="0" name=""/>
        <dsp:cNvSpPr/>
      </dsp:nvSpPr>
      <dsp:spPr>
        <a:xfrm>
          <a:off x="1877033" y="1444550"/>
          <a:ext cx="1508988" cy="1295745"/>
        </a:xfrm>
        <a:prstGeom prst="hexagon">
          <a:avLst>
            <a:gd name="adj" fmla="val 25000"/>
            <a:gd name="vf" fmla="val 11547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r>
            <a:rPr lang="en-US" altLang="en-US" sz="1400" b="1" kern="1200" dirty="0" smtClean="0">
              <a:latin typeface="Arial" panose="020B0604020202020204" pitchFamily="34" charset="0"/>
              <a:cs typeface="Arial" panose="020B0604020202020204" pitchFamily="34" charset="0"/>
            </a:rPr>
            <a:t>Systems Integration (G)</a:t>
          </a:r>
          <a:endParaRPr lang="en-US" sz="1400" b="1" kern="1200" dirty="0"/>
        </a:p>
      </dsp:txBody>
      <dsp:txXfrm>
        <a:off x="2110761" y="1645248"/>
        <a:ext cx="1041532" cy="894349"/>
      </dsp:txXfrm>
    </dsp:sp>
    <dsp:sp modelId="{E7D67BB1-62FC-4279-ADFB-F518FCB30301}">
      <dsp:nvSpPr>
        <dsp:cNvPr id="0" name=""/>
        <dsp:cNvSpPr/>
      </dsp:nvSpPr>
      <dsp:spPr>
        <a:xfrm>
          <a:off x="2950752" y="1497081"/>
          <a:ext cx="96011" cy="96011"/>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FC78FCAA-2B90-4CA7-891D-DF5DC0AE599D}">
      <dsp:nvSpPr>
        <dsp:cNvPr id="0" name=""/>
        <dsp:cNvSpPr/>
      </dsp:nvSpPr>
      <dsp:spPr>
        <a:xfrm>
          <a:off x="571503" y="761652"/>
          <a:ext cx="1508988" cy="1295745"/>
        </a:xfrm>
        <a:prstGeom prst="hexagon">
          <a:avLst>
            <a:gd name="adj" fmla="val 25000"/>
            <a:gd name="vf" fmla="val 1154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14C8E2F3-EA77-4240-ACC8-E56378C69B50}">
      <dsp:nvSpPr>
        <dsp:cNvPr id="0" name=""/>
        <dsp:cNvSpPr/>
      </dsp:nvSpPr>
      <dsp:spPr>
        <a:xfrm>
          <a:off x="1940126" y="1348650"/>
          <a:ext cx="96011" cy="96011"/>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48685179-9488-4725-AC77-845B65BC3AB2}">
      <dsp:nvSpPr>
        <dsp:cNvPr id="0" name=""/>
        <dsp:cNvSpPr/>
      </dsp:nvSpPr>
      <dsp:spPr>
        <a:xfrm>
          <a:off x="4471652" y="1441630"/>
          <a:ext cx="1508988" cy="1295745"/>
        </a:xfrm>
        <a:prstGeom prst="hexagon">
          <a:avLst>
            <a:gd name="adj" fmla="val 25000"/>
            <a:gd name="vf" fmla="val 11547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altLang="en-US" sz="1200" b="1" kern="1200" spc="-20" dirty="0" smtClean="0">
              <a:latin typeface="Arial" panose="020B0604020202020204" pitchFamily="34" charset="0"/>
              <a:cs typeface="Arial" panose="020B0604020202020204" pitchFamily="34" charset="0"/>
            </a:rPr>
            <a:t>Energetics Manufacturing (M) </a:t>
          </a:r>
          <a:endParaRPr lang="en-US" sz="1200" b="1" kern="1200" dirty="0"/>
        </a:p>
      </dsp:txBody>
      <dsp:txXfrm>
        <a:off x="4705380" y="1642328"/>
        <a:ext cx="1041532" cy="894349"/>
      </dsp:txXfrm>
    </dsp:sp>
    <dsp:sp modelId="{83F720CD-2A70-4984-A6D1-7AAE06F66631}">
      <dsp:nvSpPr>
        <dsp:cNvPr id="0" name=""/>
        <dsp:cNvSpPr/>
      </dsp:nvSpPr>
      <dsp:spPr>
        <a:xfrm>
          <a:off x="5817403" y="2043580"/>
          <a:ext cx="96011" cy="96011"/>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493E0F56-AD5E-4C6A-98A3-FAA9A7BB05C1}">
      <dsp:nvSpPr>
        <dsp:cNvPr id="0" name=""/>
        <dsp:cNvSpPr/>
      </dsp:nvSpPr>
      <dsp:spPr>
        <a:xfrm>
          <a:off x="5771919" y="2170017"/>
          <a:ext cx="1508988" cy="1295745"/>
        </a:xfrm>
        <a:prstGeom prst="hexagon">
          <a:avLst>
            <a:gd name="adj" fmla="val 25000"/>
            <a:gd name="vf" fmla="val 115470"/>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A6B6EAB3-58E1-45BF-8000-F97FB5AEBC3F}">
      <dsp:nvSpPr>
        <dsp:cNvPr id="0" name=""/>
        <dsp:cNvSpPr/>
      </dsp:nvSpPr>
      <dsp:spPr>
        <a:xfrm>
          <a:off x="6106347" y="2221297"/>
          <a:ext cx="96011" cy="96011"/>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BFDB9BCE-A5C7-4054-9690-8EB5D5E86990}">
      <dsp:nvSpPr>
        <dsp:cNvPr id="0" name=""/>
        <dsp:cNvSpPr/>
      </dsp:nvSpPr>
      <dsp:spPr>
        <a:xfrm>
          <a:off x="3171389" y="3636425"/>
          <a:ext cx="1508988" cy="1295745"/>
        </a:xfrm>
        <a:prstGeom prst="hexagon">
          <a:avLst>
            <a:gd name="adj" fmla="val 25000"/>
            <a:gd name="vf" fmla="val 11547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r>
            <a:rPr lang="en-US" altLang="en-US" sz="1400" b="1" kern="1200" spc="-80" dirty="0" smtClean="0">
              <a:latin typeface="Arial" panose="020B0604020202020204" pitchFamily="34" charset="0"/>
              <a:cs typeface="Arial" panose="020B0604020202020204" pitchFamily="34" charset="0"/>
            </a:rPr>
            <a:t>Explosive Ordnance Disposal     (D) </a:t>
          </a:r>
          <a:endParaRPr lang="en-US" sz="1400" b="1" kern="1200" dirty="0"/>
        </a:p>
      </dsp:txBody>
      <dsp:txXfrm>
        <a:off x="3405117" y="3837123"/>
        <a:ext cx="1041532" cy="894349"/>
      </dsp:txXfrm>
    </dsp:sp>
    <dsp:sp modelId="{5C838D0D-EC7C-4B1E-8F90-271BDEAB316C}">
      <dsp:nvSpPr>
        <dsp:cNvPr id="0" name=""/>
        <dsp:cNvSpPr/>
      </dsp:nvSpPr>
      <dsp:spPr>
        <a:xfrm>
          <a:off x="4517312" y="4245046"/>
          <a:ext cx="96011" cy="96011"/>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2F8E95D8-4E70-4031-AF37-D848D750B31A}">
      <dsp:nvSpPr>
        <dsp:cNvPr id="0" name=""/>
        <dsp:cNvSpPr/>
      </dsp:nvSpPr>
      <dsp:spPr>
        <a:xfrm>
          <a:off x="5768119" y="3657251"/>
          <a:ext cx="1508988" cy="1295745"/>
        </a:xfrm>
        <a:prstGeom prst="hexagon">
          <a:avLst>
            <a:gd name="adj" fmla="val 25000"/>
            <a:gd name="vf" fmla="val 115470"/>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DDF4B17F-E39B-4D42-B4EE-D5118F843499}">
      <dsp:nvSpPr>
        <dsp:cNvPr id="0" name=""/>
        <dsp:cNvSpPr/>
      </dsp:nvSpPr>
      <dsp:spPr>
        <a:xfrm>
          <a:off x="6257292" y="3713954"/>
          <a:ext cx="96011" cy="96011"/>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7676CA4C-A437-4ACA-AB63-542E1E2BCE77}">
      <dsp:nvSpPr>
        <dsp:cNvPr id="0" name=""/>
        <dsp:cNvSpPr/>
      </dsp:nvSpPr>
      <dsp:spPr>
        <a:xfrm>
          <a:off x="3171391" y="747175"/>
          <a:ext cx="1508988" cy="1295745"/>
        </a:xfrm>
        <a:prstGeom prst="hexagon">
          <a:avLst>
            <a:gd name="adj" fmla="val 25000"/>
            <a:gd name="vf" fmla="val 11547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16510" rIns="0" bIns="16510" numCol="1" spcCol="1270" anchor="ctr" anchorCtr="0">
          <a:noAutofit/>
        </a:bodyPr>
        <a:lstStyle/>
        <a:p>
          <a:pPr lvl="0" algn="ctr" defTabSz="577850">
            <a:lnSpc>
              <a:spcPct val="90000"/>
            </a:lnSpc>
            <a:spcBef>
              <a:spcPct val="0"/>
            </a:spcBef>
            <a:spcAft>
              <a:spcPct val="35000"/>
            </a:spcAft>
          </a:pPr>
          <a:r>
            <a:rPr lang="en-US" altLang="en-US" sz="1300" b="1" kern="1200" spc="-120" dirty="0" smtClean="0">
              <a:latin typeface="Arial" panose="020B0604020202020204" pitchFamily="34" charset="0"/>
              <a:cs typeface="Arial" panose="020B0604020202020204" pitchFamily="34" charset="0"/>
            </a:rPr>
            <a:t>Expeditionary Exploitation Unit One    (EXU-1)</a:t>
          </a:r>
          <a:endParaRPr lang="en-US" sz="1300" b="1" kern="1200" dirty="0"/>
        </a:p>
      </dsp:txBody>
      <dsp:txXfrm>
        <a:off x="3405119" y="947873"/>
        <a:ext cx="1041532" cy="894349"/>
      </dsp:txXfrm>
    </dsp:sp>
    <dsp:sp modelId="{5BC278EB-92FB-408C-9F1D-F01325AE2624}">
      <dsp:nvSpPr>
        <dsp:cNvPr id="0" name=""/>
        <dsp:cNvSpPr/>
      </dsp:nvSpPr>
      <dsp:spPr>
        <a:xfrm>
          <a:off x="3510615" y="1909804"/>
          <a:ext cx="96011" cy="96011"/>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699A30D-5FDF-4021-B7CD-6DE1D616F8CC}">
      <dsp:nvSpPr>
        <dsp:cNvPr id="0" name=""/>
        <dsp:cNvSpPr/>
      </dsp:nvSpPr>
      <dsp:spPr>
        <a:xfrm>
          <a:off x="5768117" y="732556"/>
          <a:ext cx="1508988" cy="1295745"/>
        </a:xfrm>
        <a:prstGeom prst="hexagon">
          <a:avLst>
            <a:gd name="adj" fmla="val 25000"/>
            <a:gd name="vf" fmla="val 115470"/>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64BBAE7A-3D9C-499D-B955-01B4F9626481}">
      <dsp:nvSpPr>
        <dsp:cNvPr id="0" name=""/>
        <dsp:cNvSpPr/>
      </dsp:nvSpPr>
      <dsp:spPr>
        <a:xfrm>
          <a:off x="6848245" y="1880622"/>
          <a:ext cx="96011" cy="96011"/>
        </a:xfrm>
        <a:prstGeom prst="hexagon">
          <a:avLst>
            <a:gd name="adj" fmla="val 25000"/>
            <a:gd name="vf" fmla="val 115470"/>
          </a:avLst>
        </a:prstGeom>
        <a:solidFill>
          <a:schemeClr val="lt2">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413" cy="464180"/>
          </a:xfrm>
          <a:prstGeom prst="rect">
            <a:avLst/>
          </a:prstGeom>
        </p:spPr>
        <p:txBody>
          <a:bodyPr vert="horz" lIns="91575" tIns="45790" rIns="91575" bIns="45790" rtlCol="0"/>
          <a:lstStyle>
            <a:lvl1pPr algn="l">
              <a:defRPr sz="1200"/>
            </a:lvl1pPr>
          </a:lstStyle>
          <a:p>
            <a:pPr>
              <a:defRPr/>
            </a:pPr>
            <a:endParaRPr lang="en-US" dirty="0"/>
          </a:p>
        </p:txBody>
      </p:sp>
      <p:sp>
        <p:nvSpPr>
          <p:cNvPr id="3" name="Date Placeholder 2"/>
          <p:cNvSpPr>
            <a:spLocks noGrp="1"/>
          </p:cNvSpPr>
          <p:nvPr>
            <p:ph type="dt" sz="quarter" idx="1"/>
          </p:nvPr>
        </p:nvSpPr>
        <p:spPr>
          <a:xfrm>
            <a:off x="3971388" y="0"/>
            <a:ext cx="3037413" cy="464180"/>
          </a:xfrm>
          <a:prstGeom prst="rect">
            <a:avLst/>
          </a:prstGeom>
        </p:spPr>
        <p:txBody>
          <a:bodyPr vert="horz" lIns="91575" tIns="45790" rIns="91575" bIns="45790" rtlCol="0"/>
          <a:lstStyle>
            <a:lvl1pPr algn="r">
              <a:defRPr sz="1200"/>
            </a:lvl1pPr>
          </a:lstStyle>
          <a:p>
            <a:pPr>
              <a:defRPr/>
            </a:pPr>
            <a:fld id="{B619AAC9-9373-4903-9ABF-65CAF55FEF8E}" type="datetimeFigureOut">
              <a:rPr lang="en-US"/>
              <a:pPr>
                <a:defRPr/>
              </a:pPr>
              <a:t>9/22/2023</a:t>
            </a:fld>
            <a:endParaRPr lang="en-US" dirty="0"/>
          </a:p>
        </p:txBody>
      </p:sp>
      <p:sp>
        <p:nvSpPr>
          <p:cNvPr id="4" name="Footer Placeholder 3"/>
          <p:cNvSpPr>
            <a:spLocks noGrp="1"/>
          </p:cNvSpPr>
          <p:nvPr>
            <p:ph type="ftr" sz="quarter" idx="2"/>
          </p:nvPr>
        </p:nvSpPr>
        <p:spPr>
          <a:xfrm>
            <a:off x="1" y="8830621"/>
            <a:ext cx="3037413" cy="464180"/>
          </a:xfrm>
          <a:prstGeom prst="rect">
            <a:avLst/>
          </a:prstGeom>
        </p:spPr>
        <p:txBody>
          <a:bodyPr vert="horz" lIns="91575" tIns="45790" rIns="91575" bIns="45790" rtlCol="0" anchor="b"/>
          <a:lstStyle>
            <a:lvl1pPr algn="l">
              <a:defRPr sz="1200"/>
            </a:lvl1pPr>
          </a:lstStyle>
          <a:p>
            <a:pPr>
              <a:defRPr/>
            </a:pPr>
            <a:endParaRPr lang="en-US" dirty="0"/>
          </a:p>
        </p:txBody>
      </p:sp>
      <p:sp>
        <p:nvSpPr>
          <p:cNvPr id="5" name="Slide Number Placeholder 4"/>
          <p:cNvSpPr>
            <a:spLocks noGrp="1"/>
          </p:cNvSpPr>
          <p:nvPr>
            <p:ph type="sldNum" sz="quarter" idx="3"/>
          </p:nvPr>
        </p:nvSpPr>
        <p:spPr>
          <a:xfrm>
            <a:off x="3971388" y="8830621"/>
            <a:ext cx="3037413" cy="464180"/>
          </a:xfrm>
          <a:prstGeom prst="rect">
            <a:avLst/>
          </a:prstGeom>
        </p:spPr>
        <p:txBody>
          <a:bodyPr vert="horz" lIns="91575" tIns="45790" rIns="91575" bIns="45790" rtlCol="0" anchor="b"/>
          <a:lstStyle>
            <a:lvl1pPr algn="r">
              <a:defRPr sz="1200"/>
            </a:lvl1pPr>
          </a:lstStyle>
          <a:p>
            <a:pPr>
              <a:defRPr/>
            </a:pPr>
            <a:fld id="{B8CE2A97-8D0D-4202-B0FD-EE32A851C8E5}" type="slidenum">
              <a:rPr lang="en-US"/>
              <a:pPr>
                <a:defRPr/>
              </a:pPr>
              <a:t>‹#›</a:t>
            </a:fld>
            <a:endParaRPr lang="en-US" dirty="0"/>
          </a:p>
        </p:txBody>
      </p:sp>
    </p:spTree>
    <p:extLst>
      <p:ext uri="{BB962C8B-B14F-4D97-AF65-F5344CB8AC3E}">
        <p14:creationId xmlns:p14="http://schemas.microsoft.com/office/powerpoint/2010/main" val="31320641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413" cy="464180"/>
          </a:xfrm>
          <a:prstGeom prst="rect">
            <a:avLst/>
          </a:prstGeom>
        </p:spPr>
        <p:txBody>
          <a:bodyPr vert="horz" lIns="91575" tIns="45790" rIns="91575" bIns="45790" rtlCol="0"/>
          <a:lstStyle>
            <a:lvl1pPr algn="l">
              <a:defRPr sz="1200">
                <a:latin typeface="Arial" charset="0"/>
              </a:defRPr>
            </a:lvl1pPr>
          </a:lstStyle>
          <a:p>
            <a:pPr>
              <a:defRPr/>
            </a:pPr>
            <a:endParaRPr lang="en-US" dirty="0"/>
          </a:p>
        </p:txBody>
      </p:sp>
      <p:sp>
        <p:nvSpPr>
          <p:cNvPr id="3" name="Date Placeholder 2"/>
          <p:cNvSpPr>
            <a:spLocks noGrp="1"/>
          </p:cNvSpPr>
          <p:nvPr>
            <p:ph type="dt" idx="1"/>
          </p:nvPr>
        </p:nvSpPr>
        <p:spPr>
          <a:xfrm>
            <a:off x="3971388" y="0"/>
            <a:ext cx="3037413" cy="464180"/>
          </a:xfrm>
          <a:prstGeom prst="rect">
            <a:avLst/>
          </a:prstGeom>
        </p:spPr>
        <p:txBody>
          <a:bodyPr vert="horz" lIns="91575" tIns="45790" rIns="91575" bIns="45790" rtlCol="0"/>
          <a:lstStyle>
            <a:lvl1pPr algn="r">
              <a:defRPr sz="1200">
                <a:latin typeface="Arial" charset="0"/>
              </a:defRPr>
            </a:lvl1pPr>
          </a:lstStyle>
          <a:p>
            <a:pPr>
              <a:defRPr/>
            </a:pPr>
            <a:fld id="{A5ABBAF9-7BDA-422D-BEAF-CB9FB0A82248}" type="datetimeFigureOut">
              <a:rPr lang="en-US"/>
              <a:pPr>
                <a:defRPr/>
              </a:pPr>
              <a:t>9/22/2023</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1575" tIns="45790" rIns="91575" bIns="45790" rtlCol="0" anchor="ctr"/>
          <a:lstStyle/>
          <a:p>
            <a:pPr lvl="0"/>
            <a:endParaRPr lang="en-US" noProof="0" dirty="0" smtClean="0"/>
          </a:p>
        </p:txBody>
      </p:sp>
      <p:sp>
        <p:nvSpPr>
          <p:cNvPr id="5" name="Notes Placeholder 4"/>
          <p:cNvSpPr>
            <a:spLocks noGrp="1"/>
          </p:cNvSpPr>
          <p:nvPr>
            <p:ph type="body" sz="quarter" idx="3"/>
          </p:nvPr>
        </p:nvSpPr>
        <p:spPr>
          <a:xfrm>
            <a:off x="700083" y="4414512"/>
            <a:ext cx="5610242" cy="4184020"/>
          </a:xfrm>
          <a:prstGeom prst="rect">
            <a:avLst/>
          </a:prstGeom>
        </p:spPr>
        <p:txBody>
          <a:bodyPr vert="horz" lIns="91575" tIns="45790" rIns="91575" bIns="4579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8830621"/>
            <a:ext cx="3037413" cy="464180"/>
          </a:xfrm>
          <a:prstGeom prst="rect">
            <a:avLst/>
          </a:prstGeom>
        </p:spPr>
        <p:txBody>
          <a:bodyPr vert="horz" lIns="91575" tIns="45790" rIns="91575" bIns="45790" rtlCol="0" anchor="b"/>
          <a:lstStyle>
            <a:lvl1pPr algn="l">
              <a:defRPr sz="1200">
                <a:latin typeface="Arial" charset="0"/>
              </a:defRPr>
            </a:lvl1pPr>
          </a:lstStyle>
          <a:p>
            <a:pPr>
              <a:defRPr/>
            </a:pPr>
            <a:endParaRPr lang="en-US" dirty="0"/>
          </a:p>
        </p:txBody>
      </p:sp>
      <p:sp>
        <p:nvSpPr>
          <p:cNvPr id="7" name="Slide Number Placeholder 6"/>
          <p:cNvSpPr>
            <a:spLocks noGrp="1"/>
          </p:cNvSpPr>
          <p:nvPr>
            <p:ph type="sldNum" sz="quarter" idx="5"/>
          </p:nvPr>
        </p:nvSpPr>
        <p:spPr>
          <a:xfrm>
            <a:off x="3971388" y="8830621"/>
            <a:ext cx="3037413" cy="464180"/>
          </a:xfrm>
          <a:prstGeom prst="rect">
            <a:avLst/>
          </a:prstGeom>
        </p:spPr>
        <p:txBody>
          <a:bodyPr vert="horz" lIns="91575" tIns="45790" rIns="91575" bIns="45790" rtlCol="0" anchor="b"/>
          <a:lstStyle>
            <a:lvl1pPr algn="r">
              <a:defRPr sz="1200">
                <a:latin typeface="Arial" charset="0"/>
              </a:defRPr>
            </a:lvl1pPr>
          </a:lstStyle>
          <a:p>
            <a:pPr>
              <a:defRPr/>
            </a:pPr>
            <a:fld id="{54F17513-A8A8-4192-8AF0-F89F32B1EC71}" type="slidenum">
              <a:rPr lang="en-US"/>
              <a:pPr>
                <a:defRPr/>
              </a:pPr>
              <a:t>‹#›</a:t>
            </a:fld>
            <a:endParaRPr lang="en-US" dirty="0"/>
          </a:p>
        </p:txBody>
      </p:sp>
    </p:spTree>
    <p:extLst>
      <p:ext uri="{BB962C8B-B14F-4D97-AF65-F5344CB8AC3E}">
        <p14:creationId xmlns:p14="http://schemas.microsoft.com/office/powerpoint/2010/main" val="11170410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6614" algn="l" rtl="0" eaLnBrk="0" fontAlgn="base" hangingPunct="0">
      <a:spcBef>
        <a:spcPct val="30000"/>
      </a:spcBef>
      <a:spcAft>
        <a:spcPct val="0"/>
      </a:spcAft>
      <a:defRPr sz="1200" kern="1200">
        <a:solidFill>
          <a:schemeClr val="tx1"/>
        </a:solidFill>
        <a:latin typeface="+mn-lt"/>
        <a:ea typeface="+mn-ea"/>
        <a:cs typeface="+mn-cs"/>
      </a:defRPr>
    </a:lvl2pPr>
    <a:lvl3pPr marL="913224" algn="l" rtl="0" eaLnBrk="0" fontAlgn="base" hangingPunct="0">
      <a:spcBef>
        <a:spcPct val="30000"/>
      </a:spcBef>
      <a:spcAft>
        <a:spcPct val="0"/>
      </a:spcAft>
      <a:defRPr sz="1200" kern="1200">
        <a:solidFill>
          <a:schemeClr val="tx1"/>
        </a:solidFill>
        <a:latin typeface="+mn-lt"/>
        <a:ea typeface="+mn-ea"/>
        <a:cs typeface="+mn-cs"/>
      </a:defRPr>
    </a:lvl3pPr>
    <a:lvl4pPr marL="1369838" algn="l" rtl="0" eaLnBrk="0" fontAlgn="base" hangingPunct="0">
      <a:spcBef>
        <a:spcPct val="30000"/>
      </a:spcBef>
      <a:spcAft>
        <a:spcPct val="0"/>
      </a:spcAft>
      <a:defRPr sz="1200" kern="1200">
        <a:solidFill>
          <a:schemeClr val="tx1"/>
        </a:solidFill>
        <a:latin typeface="+mn-lt"/>
        <a:ea typeface="+mn-ea"/>
        <a:cs typeface="+mn-cs"/>
      </a:defRPr>
    </a:lvl4pPr>
    <a:lvl5pPr marL="1826449" algn="l" rtl="0" eaLnBrk="0" fontAlgn="base" hangingPunct="0">
      <a:spcBef>
        <a:spcPct val="30000"/>
      </a:spcBef>
      <a:spcAft>
        <a:spcPct val="0"/>
      </a:spcAft>
      <a:defRPr sz="1200" kern="1200">
        <a:solidFill>
          <a:schemeClr val="tx1"/>
        </a:solidFill>
        <a:latin typeface="+mn-lt"/>
        <a:ea typeface="+mn-ea"/>
        <a:cs typeface="+mn-cs"/>
      </a:defRPr>
    </a:lvl5pPr>
    <a:lvl6pPr marL="2283063" algn="l" defTabSz="913224" rtl="0" eaLnBrk="1" latinLnBrk="0" hangingPunct="1">
      <a:defRPr sz="1200" kern="1200">
        <a:solidFill>
          <a:schemeClr val="tx1"/>
        </a:solidFill>
        <a:latin typeface="+mn-lt"/>
        <a:ea typeface="+mn-ea"/>
        <a:cs typeface="+mn-cs"/>
      </a:defRPr>
    </a:lvl6pPr>
    <a:lvl7pPr marL="2739672" algn="l" defTabSz="913224" rtl="0" eaLnBrk="1" latinLnBrk="0" hangingPunct="1">
      <a:defRPr sz="1200" kern="1200">
        <a:solidFill>
          <a:schemeClr val="tx1"/>
        </a:solidFill>
        <a:latin typeface="+mn-lt"/>
        <a:ea typeface="+mn-ea"/>
        <a:cs typeface="+mn-cs"/>
      </a:defRPr>
    </a:lvl7pPr>
    <a:lvl8pPr marL="3196287" algn="l" defTabSz="913224" rtl="0" eaLnBrk="1" latinLnBrk="0" hangingPunct="1">
      <a:defRPr sz="1200" kern="1200">
        <a:solidFill>
          <a:schemeClr val="tx1"/>
        </a:solidFill>
        <a:latin typeface="+mn-lt"/>
        <a:ea typeface="+mn-ea"/>
        <a:cs typeface="+mn-cs"/>
      </a:defRPr>
    </a:lvl8pPr>
    <a:lvl9pPr marL="3652897" algn="l" defTabSz="91322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18F7C9-AA92-4C62-B652-0FCFEC93E0C6}" type="slidenum">
              <a:rPr lang="en-US" smtClean="0">
                <a:solidFill>
                  <a:srgbClr val="000000"/>
                </a:solidFill>
              </a:rPr>
              <a:pPr fontAlgn="base">
                <a:spcBef>
                  <a:spcPct val="0"/>
                </a:spcBef>
                <a:spcAft>
                  <a:spcPct val="0"/>
                </a:spcAft>
                <a:defRPr/>
              </a:pPr>
              <a:t>1</a:t>
            </a:fld>
            <a:endParaRPr lang="en-US" dirty="0" smtClean="0">
              <a:solidFill>
                <a:srgbClr val="000000"/>
              </a:solidFill>
            </a:endParaRPr>
          </a:p>
        </p:txBody>
      </p:sp>
      <p:sp>
        <p:nvSpPr>
          <p:cNvPr id="28675" name="Rectangle 2"/>
          <p:cNvSpPr>
            <a:spLocks noGrp="1" noRot="1" noChangeAspect="1" noChangeArrowheads="1" noTextEdit="1"/>
          </p:cNvSpPr>
          <p:nvPr>
            <p:ph type="sldImg"/>
          </p:nvPr>
        </p:nvSpPr>
        <p:spPr bwMode="auto">
          <a:xfrm>
            <a:off x="1208088" y="695325"/>
            <a:ext cx="4600575" cy="3451225"/>
          </a:xfrm>
          <a:noFill/>
          <a:ln>
            <a:solidFill>
              <a:srgbClr val="000000"/>
            </a:solidFill>
            <a:miter lim="800000"/>
            <a:headEnd/>
            <a:tailEnd/>
          </a:ln>
        </p:spPr>
      </p:sp>
      <p:sp>
        <p:nvSpPr>
          <p:cNvPr id="28676" name="Rectangle 3"/>
          <p:cNvSpPr>
            <a:spLocks noGrp="1" noChangeArrowheads="1"/>
          </p:cNvSpPr>
          <p:nvPr>
            <p:ph type="body" idx="1"/>
          </p:nvPr>
        </p:nvSpPr>
        <p:spPr bwMode="auto">
          <a:xfrm>
            <a:off x="922761" y="4380900"/>
            <a:ext cx="5164883" cy="4220834"/>
          </a:xfrm>
          <a:noFill/>
        </p:spPr>
        <p:txBody>
          <a:bodyPr wrap="square" numCol="1" anchor="t" anchorCtr="0" compatLnSpc="1">
            <a:prstTxWarp prst="textNoShape">
              <a:avLst/>
            </a:prstTxWarp>
          </a:bodyPr>
          <a:lstStyle/>
          <a:p>
            <a:pPr lvl="0" eaLnBrk="1" hangingPunct="1">
              <a:spcBef>
                <a:spcPct val="0"/>
              </a:spcBef>
              <a:buFontTx/>
              <a:buChar char="•"/>
            </a:pPr>
            <a:r>
              <a:rPr lang="en-US" dirty="0">
                <a:solidFill>
                  <a:srgbClr val="000000"/>
                </a:solidFill>
              </a:rPr>
              <a:t> </a:t>
            </a:r>
            <a:endParaRPr lang="en-US" dirty="0" smtClean="0">
              <a:latin typeface="Courier (W1)"/>
            </a:endParaRPr>
          </a:p>
        </p:txBody>
      </p:sp>
    </p:spTree>
    <p:extLst>
      <p:ext uri="{BB962C8B-B14F-4D97-AF65-F5344CB8AC3E}">
        <p14:creationId xmlns:p14="http://schemas.microsoft.com/office/powerpoint/2010/main" val="1598780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NSWC </a:t>
            </a:r>
            <a:r>
              <a:rPr lang="en-US" dirty="0" smtClean="0"/>
              <a:t>IHD </a:t>
            </a:r>
            <a:r>
              <a:rPr lang="en-US" dirty="0"/>
              <a:t>- a field activity of the Naval Sea Systems Command and part of the Navy's Science and Engineering Establishment - is the leader in ordnance, energetics and EOD solutions. The Division focuses on energetics research, development, testing, evaluation, </a:t>
            </a:r>
            <a:r>
              <a:rPr lang="en-US" dirty="0" smtClean="0"/>
              <a:t>manufacturing, in-service </a:t>
            </a:r>
            <a:r>
              <a:rPr lang="en-US" dirty="0"/>
              <a:t>support and disposal; and provides warfighters solutions to detect, locate, access, identify, render safe, recover, exploit and dispose of explosive ordnance threats</a:t>
            </a:r>
            <a:r>
              <a:rPr lang="en-US" dirty="0" smtClean="0"/>
              <a:t>.</a:t>
            </a:r>
          </a:p>
          <a:p>
            <a:endParaRPr lang="en-US" dirty="0" smtClean="0"/>
          </a:p>
          <a:p>
            <a:r>
              <a:rPr lang="en-US" dirty="0" smtClean="0"/>
              <a:t>There</a:t>
            </a:r>
            <a:r>
              <a:rPr lang="en-US" baseline="0" dirty="0" smtClean="0"/>
              <a:t> are 3 Business Operations Department and 5 Technical Departments</a:t>
            </a:r>
            <a:endParaRPr lang="en-US" dirty="0"/>
          </a:p>
          <a:p>
            <a:endParaRPr lang="en-US" dirty="0"/>
          </a:p>
          <a:p>
            <a:r>
              <a:rPr lang="en-US" dirty="0"/>
              <a:t>We also have </a:t>
            </a:r>
            <a:r>
              <a:rPr lang="en-US" dirty="0" smtClean="0"/>
              <a:t>a joint program offices</a:t>
            </a:r>
            <a:r>
              <a:rPr lang="en-US" baseline="0" dirty="0" smtClean="0"/>
              <a:t> for </a:t>
            </a:r>
            <a:r>
              <a:rPr lang="en-US" dirty="0" smtClean="0"/>
              <a:t>CAD/PAD.</a:t>
            </a:r>
            <a:r>
              <a:rPr lang="en-US" baseline="0" dirty="0" smtClean="0"/>
              <a:t> </a:t>
            </a:r>
            <a:r>
              <a:rPr lang="en-US" dirty="0" err="1" smtClean="0"/>
              <a:t>JPO</a:t>
            </a:r>
            <a:r>
              <a:rPr lang="en-US" dirty="0" smtClean="0"/>
              <a:t>, as a tenant command, supports both the NAVSEA Organic Capabilities Mission as well as the NAVAIR strategies with a bottom line Mission Statement, that 100% of all safety and egress systems in every tri-service, FMS and partner nation aircraft function as intended, are available when required and most importantly; no casualties and no aircraft degradation. Anything less is unacceptable.</a:t>
            </a:r>
          </a:p>
          <a:p>
            <a:endParaRPr lang="en-US" dirty="0" smtClean="0"/>
          </a:p>
          <a:p>
            <a:r>
              <a:rPr lang="en-US" dirty="0" err="1" smtClean="0"/>
              <a:t>JPO</a:t>
            </a:r>
            <a:r>
              <a:rPr lang="en-US" dirty="0" smtClean="0"/>
              <a:t> provides the bridge for NAVSEA to partner with NAVAIR, to advocate for the warfighter and to provide the tri-service CAD/PAD with proficiency in acquisition and program management expertise. </a:t>
            </a:r>
            <a:r>
              <a:rPr lang="en-US" dirty="0" err="1" smtClean="0"/>
              <a:t>JPO</a:t>
            </a:r>
            <a:r>
              <a:rPr lang="en-US" dirty="0" smtClean="0"/>
              <a:t> also advocates for our Industrial Partners to strengthen the CAD/PAD manufacturing baseline through a stronger more stable supply chain, building quality CAD/PAD and sustaining more lean productive operations.</a:t>
            </a:r>
          </a:p>
          <a:p>
            <a:endParaRPr lang="en-US" dirty="0" smtClean="0"/>
          </a:p>
          <a:p>
            <a:r>
              <a:rPr lang="en-US" dirty="0" err="1" smtClean="0"/>
              <a:t>JPO</a:t>
            </a:r>
            <a:r>
              <a:rPr lang="en-US" dirty="0" smtClean="0"/>
              <a:t> actively invests in and aggressively pursues emerging technologies, to improve organic capabilities, fosters partnerships and business solutions to expand and maintain the competitive edge for the warfighter.</a:t>
            </a:r>
          </a:p>
          <a:p>
            <a:endParaRPr lang="en-US" dirty="0" smtClean="0"/>
          </a:p>
          <a:p>
            <a:r>
              <a:rPr lang="en-US" dirty="0" smtClean="0"/>
              <a:t>EXU-1 </a:t>
            </a:r>
            <a:r>
              <a:rPr lang="en-US" dirty="0"/>
              <a:t>is an Echelon 5 unit that reports to the NSWC </a:t>
            </a:r>
            <a:r>
              <a:rPr lang="en-US" dirty="0" smtClean="0"/>
              <a:t>IHD </a:t>
            </a:r>
            <a:r>
              <a:rPr lang="en-US" dirty="0"/>
              <a:t>CO.</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12</a:t>
            </a:fld>
            <a:endParaRPr lang="en-US" dirty="0"/>
          </a:p>
        </p:txBody>
      </p:sp>
    </p:spTree>
    <p:extLst>
      <p:ext uri="{BB962C8B-B14F-4D97-AF65-F5344CB8AC3E}">
        <p14:creationId xmlns:p14="http://schemas.microsoft.com/office/powerpoint/2010/main" val="3498488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083" y="4414512"/>
            <a:ext cx="5610242" cy="4184020"/>
          </a:xfrm>
        </p:spPr>
        <p:txBody>
          <a:bodyPr>
            <a:normAutofit fontScale="40000" lnSpcReduction="20000"/>
          </a:bodyPr>
          <a:lstStyle/>
          <a:p>
            <a:r>
              <a:rPr lang="en-US" b="1" dirty="0"/>
              <a:t>Research and Technology Division (R1)</a:t>
            </a:r>
          </a:p>
          <a:p>
            <a:pPr marL="171450" indent="-171450">
              <a:buFont typeface="Arial" panose="020B0604020202020204" pitchFamily="34" charset="0"/>
              <a:buChar char="•"/>
            </a:pPr>
            <a:r>
              <a:rPr lang="en-US" dirty="0"/>
              <a:t>Synthetic chemists create new molecules/fuels/oxidizers with enhanced performance or sensitivity </a:t>
            </a:r>
            <a:r>
              <a:rPr lang="en-US" dirty="0" smtClean="0"/>
              <a:t>properties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Physicists and engineers develop novel propulsion techniques, energy release concepts, and target defeat </a:t>
            </a:r>
            <a:r>
              <a:rPr lang="en-US" dirty="0" smtClean="0"/>
              <a:t>approaches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Experts in detonation science and spectroscopy develop new diagnostic tools for fundamental understanding and surveillance</a:t>
            </a:r>
          </a:p>
          <a:p>
            <a:endParaRPr lang="en-US" dirty="0" smtClean="0"/>
          </a:p>
          <a:p>
            <a:r>
              <a:rPr lang="en-US" b="1" dirty="0" err="1" smtClean="0"/>
              <a:t>CBR</a:t>
            </a:r>
            <a:r>
              <a:rPr lang="en-US" b="1" dirty="0" smtClean="0"/>
              <a:t>-D</a:t>
            </a:r>
            <a:r>
              <a:rPr lang="en-US" b="1" baseline="0" dirty="0" smtClean="0"/>
              <a:t> (R22)</a:t>
            </a:r>
          </a:p>
          <a:p>
            <a:pPr marL="171450" indent="-171450" algn="l" rtl="0" eaLnBrk="0" fontAlgn="base" hangingPunct="0">
              <a:spcBef>
                <a:spcPct val="30000"/>
              </a:spcBef>
              <a:spcAft>
                <a:spcPct val="0"/>
              </a:spcAft>
              <a:buFont typeface="Arial" panose="020B0604020202020204" pitchFamily="34" charset="0"/>
              <a:buChar char="•"/>
            </a:pPr>
            <a:r>
              <a:rPr lang="en-US" sz="1200" kern="1200" dirty="0" smtClean="0">
                <a:solidFill>
                  <a:schemeClr val="tx1"/>
                </a:solidFill>
                <a:latin typeface="+mn-lt"/>
                <a:ea typeface="+mn-ea"/>
                <a:cs typeface="+mn-cs"/>
              </a:rPr>
              <a:t>Leads </a:t>
            </a:r>
            <a:r>
              <a:rPr lang="en-US" sz="1200" kern="1200" dirty="0" err="1" smtClean="0">
                <a:solidFill>
                  <a:schemeClr val="tx1"/>
                </a:solidFill>
                <a:latin typeface="+mn-lt"/>
                <a:ea typeface="+mn-ea"/>
                <a:cs typeface="+mn-cs"/>
              </a:rPr>
              <a:t>CBR</a:t>
            </a:r>
            <a:r>
              <a:rPr lang="en-US" sz="1200" kern="1200" dirty="0" smtClean="0">
                <a:solidFill>
                  <a:schemeClr val="tx1"/>
                </a:solidFill>
                <a:latin typeface="+mn-lt"/>
                <a:ea typeface="+mn-ea"/>
                <a:cs typeface="+mn-cs"/>
              </a:rPr>
              <a:t> detection from development through lifecycle management with: detection research, Modeling and Simulation (</a:t>
            </a:r>
            <a:r>
              <a:rPr lang="en-US" sz="1200" kern="1200" dirty="0" err="1" smtClean="0">
                <a:solidFill>
                  <a:schemeClr val="tx1"/>
                </a:solidFill>
                <a:latin typeface="+mn-lt"/>
                <a:ea typeface="+mn-ea"/>
                <a:cs typeface="+mn-cs"/>
              </a:rPr>
              <a:t>M&amp;S</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T&amp;E</a:t>
            </a:r>
            <a:r>
              <a:rPr lang="en-US" sz="1200" kern="1200" dirty="0" smtClean="0">
                <a:solidFill>
                  <a:schemeClr val="tx1"/>
                </a:solidFill>
                <a:latin typeface="+mn-lt"/>
                <a:ea typeface="+mn-ea"/>
                <a:cs typeface="+mn-cs"/>
              </a:rPr>
              <a:t>.</a:t>
            </a:r>
          </a:p>
          <a:p>
            <a:pPr marL="0" indent="0" algn="l" rtl="0" eaLnBrk="0" fontAlgn="base" hangingPunct="0">
              <a:spcBef>
                <a:spcPct val="30000"/>
              </a:spcBef>
              <a:spcAft>
                <a:spcPct val="0"/>
              </a:spcAft>
              <a:buFont typeface="Arial" panose="020B0604020202020204" pitchFamily="34" charset="0"/>
              <a:buNone/>
            </a:pPr>
            <a:endParaRPr lang="en-US" sz="1200" kern="1200" dirty="0" smtClean="0">
              <a:solidFill>
                <a:schemeClr val="tx1"/>
              </a:solidFill>
              <a:latin typeface="+mn-lt"/>
              <a:ea typeface="+mn-ea"/>
              <a:cs typeface="+mn-cs"/>
            </a:endParaRPr>
          </a:p>
          <a:p>
            <a:pPr marL="171450" indent="-171450" algn="l" rtl="0" eaLnBrk="0" fontAlgn="base" hangingPunct="0">
              <a:spcBef>
                <a:spcPct val="30000"/>
              </a:spcBef>
              <a:spcAft>
                <a:spcPct val="0"/>
              </a:spcAft>
              <a:buFont typeface="Arial" panose="020B0604020202020204" pitchFamily="34" charset="0"/>
              <a:buChar char="•"/>
            </a:pPr>
            <a:r>
              <a:rPr lang="en-US" sz="1200" kern="1200" dirty="0" smtClean="0">
                <a:solidFill>
                  <a:schemeClr val="tx1"/>
                </a:solidFill>
                <a:latin typeface="+mn-lt"/>
                <a:ea typeface="+mn-ea"/>
                <a:cs typeface="+mn-cs"/>
              </a:rPr>
              <a:t>Provides the full range of support for shipboard Collective Protective Systems (CPS) for ships and shore installations across the DoD.</a:t>
            </a:r>
          </a:p>
          <a:p>
            <a:pPr marL="0" indent="0" algn="l" rtl="0" eaLnBrk="0" fontAlgn="base" hangingPunct="0">
              <a:spcBef>
                <a:spcPct val="30000"/>
              </a:spcBef>
              <a:spcAft>
                <a:spcPct val="0"/>
              </a:spcAft>
              <a:buFont typeface="Arial" panose="020B0604020202020204" pitchFamily="34" charset="0"/>
              <a:buNone/>
            </a:pPr>
            <a:endParaRPr lang="en-US" sz="1200" kern="1200" dirty="0" smtClean="0">
              <a:solidFill>
                <a:schemeClr val="tx1"/>
              </a:solidFill>
              <a:latin typeface="+mn-lt"/>
              <a:ea typeface="+mn-ea"/>
              <a:cs typeface="+mn-cs"/>
            </a:endParaRPr>
          </a:p>
          <a:p>
            <a:pPr marL="171450" indent="-171450" algn="l" rtl="0" eaLnBrk="0" fontAlgn="base" hangingPunct="0">
              <a:spcBef>
                <a:spcPct val="30000"/>
              </a:spcBef>
              <a:spcAft>
                <a:spcPct val="0"/>
              </a:spcAft>
              <a:buFont typeface="Arial" panose="020B0604020202020204" pitchFamily="34" charset="0"/>
              <a:buChar char="•"/>
            </a:pPr>
            <a:r>
              <a:rPr lang="en-US" sz="1200" kern="1200" dirty="0" smtClean="0">
                <a:solidFill>
                  <a:schemeClr val="tx1"/>
                </a:solidFill>
                <a:latin typeface="+mn-lt"/>
                <a:ea typeface="+mn-ea"/>
                <a:cs typeface="+mn-cs"/>
              </a:rPr>
              <a:t>Fields, installs and provides lifecycle management of </a:t>
            </a:r>
            <a:r>
              <a:rPr lang="en-US" sz="1200" kern="1200" dirty="0" err="1" smtClean="0">
                <a:solidFill>
                  <a:schemeClr val="tx1"/>
                </a:solidFill>
                <a:latin typeface="+mn-lt"/>
                <a:ea typeface="+mn-ea"/>
                <a:cs typeface="+mn-cs"/>
              </a:rPr>
              <a:t>CBR</a:t>
            </a:r>
            <a:r>
              <a:rPr lang="en-US" sz="1200" kern="1200" dirty="0" smtClean="0">
                <a:solidFill>
                  <a:schemeClr val="tx1"/>
                </a:solidFill>
                <a:latin typeface="+mn-lt"/>
                <a:ea typeface="+mn-ea"/>
                <a:cs typeface="+mn-cs"/>
              </a:rPr>
              <a:t> equipment on Navy ships, Coast Guard Cutters and fixed site locations with personnel located at Indian Head, Norfolk, San Diego and Yokosuka.</a:t>
            </a:r>
          </a:p>
          <a:p>
            <a:pPr marL="0" indent="0" algn="l" rtl="0" eaLnBrk="0" fontAlgn="base" hangingPunct="0">
              <a:spcBef>
                <a:spcPct val="30000"/>
              </a:spcBef>
              <a:spcAft>
                <a:spcPct val="0"/>
              </a:spcAft>
              <a:buFont typeface="Arial" panose="020B0604020202020204" pitchFamily="34" charset="0"/>
              <a:buNone/>
            </a:pPr>
            <a:endParaRPr lang="en-US" sz="1200" kern="1200" dirty="0" smtClean="0">
              <a:solidFill>
                <a:schemeClr val="tx1"/>
              </a:solidFill>
              <a:latin typeface="+mn-lt"/>
              <a:ea typeface="+mn-ea"/>
              <a:cs typeface="+mn-cs"/>
            </a:endParaRPr>
          </a:p>
          <a:p>
            <a:pPr marL="171450" indent="-171450" algn="l" rtl="0" eaLnBrk="0" fontAlgn="base" hangingPunct="0">
              <a:spcBef>
                <a:spcPct val="30000"/>
              </a:spcBef>
              <a:spcAft>
                <a:spcPct val="0"/>
              </a:spcAft>
              <a:buFont typeface="Arial" panose="020B0604020202020204" pitchFamily="34" charset="0"/>
              <a:buChar char="•"/>
            </a:pPr>
            <a:r>
              <a:rPr lang="en-US" sz="1200" kern="1200" dirty="0" smtClean="0">
                <a:solidFill>
                  <a:schemeClr val="tx1"/>
                </a:solidFill>
                <a:latin typeface="+mn-lt"/>
                <a:ea typeface="+mn-ea"/>
                <a:cs typeface="+mn-cs"/>
              </a:rPr>
              <a:t>Laboratory Sciences branch currently transferring from NSWC Dahlgren specializes in: biological decontamination, novel materials development, wearable sensors and lab/field </a:t>
            </a:r>
            <a:r>
              <a:rPr lang="en-US" sz="1200" kern="1200" dirty="0" err="1" smtClean="0">
                <a:solidFill>
                  <a:schemeClr val="tx1"/>
                </a:solidFill>
                <a:latin typeface="+mn-lt"/>
                <a:ea typeface="+mn-ea"/>
                <a:cs typeface="+mn-cs"/>
              </a:rPr>
              <a:t>T&amp;E</a:t>
            </a:r>
            <a:r>
              <a:rPr lang="en-US" sz="1200" kern="1200" dirty="0" smtClean="0">
                <a:solidFill>
                  <a:schemeClr val="tx1"/>
                </a:solidFill>
                <a:latin typeface="+mn-lt"/>
                <a:ea typeface="+mn-ea"/>
                <a:cs typeface="+mn-cs"/>
              </a:rPr>
              <a:t>.</a:t>
            </a:r>
            <a:endParaRPr lang="en-US" b="1" dirty="0" smtClean="0"/>
          </a:p>
          <a:p>
            <a:endParaRPr lang="en-US" dirty="0"/>
          </a:p>
          <a:p>
            <a:r>
              <a:rPr lang="en-US" b="1" dirty="0"/>
              <a:t>Test and Evaluation (</a:t>
            </a:r>
            <a:r>
              <a:rPr lang="en-US" b="1" dirty="0" err="1"/>
              <a:t>T&amp;E</a:t>
            </a:r>
            <a:r>
              <a:rPr lang="en-US" b="1" dirty="0"/>
              <a:t>) Division (R3)</a:t>
            </a:r>
          </a:p>
          <a:p>
            <a:pPr marL="171450" indent="-171450">
              <a:buFont typeface="Arial" panose="020B0604020202020204" pitchFamily="34" charset="0"/>
              <a:buChar char="•"/>
            </a:pPr>
            <a:r>
              <a:rPr lang="en-US" dirty="0"/>
              <a:t>Leads collaborative testing at internal Detonation Science Facility and at external range sites </a:t>
            </a:r>
            <a:endParaRPr lang="en-US" dirty="0" smtClean="0"/>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Standard (X-Ray) and non-standard (computed tomography and high-speed radiography) non-destructive evaluation techniques used to confirm product </a:t>
            </a:r>
            <a:r>
              <a:rPr lang="en-US" dirty="0" smtClean="0"/>
              <a:t>quality</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Mechanical properties, non-destructive evaluation, rocket motor, cartridge actuated devices and environmental testing </a:t>
            </a:r>
            <a:endParaRPr lang="en-US" dirty="0" smtClean="0"/>
          </a:p>
          <a:p>
            <a:pPr marL="0" indent="0">
              <a:buFont typeface="Arial" panose="020B0604020202020204" pitchFamily="34" charset="0"/>
              <a:buNone/>
            </a:pPr>
            <a:endParaRPr lang="en-US" dirty="0"/>
          </a:p>
          <a:p>
            <a:pPr marL="0" indent="0">
              <a:buFont typeface="Arial" panose="020B0604020202020204" pitchFamily="34" charset="0"/>
              <a:buNone/>
            </a:pPr>
            <a:r>
              <a:rPr lang="en-US" b="1" dirty="0"/>
              <a:t>Unique Capabilities/Facilities</a:t>
            </a:r>
            <a:r>
              <a:rPr lang="en-US" b="1" dirty="0" smtClean="0"/>
              <a:t>:</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The Detonation Science Facility exhibits 5 enclosed detonation chambers (up to 50 lbs. TNT) where careful detonation science and explosive characterization experiments are </a:t>
            </a:r>
            <a:r>
              <a:rPr lang="en-US" dirty="0" smtClean="0"/>
              <a:t>conducted</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Ordnance dissection bays promote the health and lifetime analysis of rocket motors for DoD and industrial </a:t>
            </a:r>
            <a:r>
              <a:rPr lang="en-US" dirty="0" smtClean="0"/>
              <a:t>partners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In-house examination of products is made possible in our non-destructive evaluation </a:t>
            </a:r>
            <a:r>
              <a:rPr lang="en-US" dirty="0" smtClean="0"/>
              <a:t>area</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Research and Development buildings provide condition-controlled areas (temperature, humidity, vibration) for careful measurements and </a:t>
            </a:r>
            <a:r>
              <a:rPr lang="en-US" dirty="0" smtClean="0"/>
              <a:t>instrumentation</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BSL-3=Biosafety level 3, facilities handle microbes which can cause serious and potentially lethal disease via inhalation. Requires surveillance programs, immunizations, special safety cabinets/procedures/PPE. Second most restrictive </a:t>
            </a:r>
            <a:r>
              <a:rPr lang="en-US" dirty="0" err="1" smtClean="0"/>
              <a:t>BSL</a:t>
            </a:r>
            <a:r>
              <a:rPr lang="en-US" dirty="0" smtClean="0"/>
              <a:t> level. </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High Fidelity R&amp;D=State of the art facilities and laboratories with high resolution instrumentation that enable precise characterization and data collection methods including regular in service testing, life cycle studies, and evaluations of munitions.</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Integrated Signatures Program:</a:t>
            </a:r>
            <a:r>
              <a:rPr lang="en-US" baseline="0" dirty="0" smtClean="0"/>
              <a:t> </a:t>
            </a:r>
            <a:r>
              <a:rPr lang="en-US" dirty="0" smtClean="0"/>
              <a:t>Primary mission is to characterize a wide variety of improvised threats (to include the full spectrum of </a:t>
            </a:r>
            <a:r>
              <a:rPr lang="en-US" dirty="0" err="1" smtClean="0"/>
              <a:t>CBRNE</a:t>
            </a:r>
            <a:r>
              <a:rPr lang="en-US" dirty="0" smtClean="0"/>
              <a:t>), per the sponsor’s direction (</a:t>
            </a:r>
            <a:r>
              <a:rPr lang="en-US" dirty="0" err="1" smtClean="0"/>
              <a:t>DTRA</a:t>
            </a:r>
            <a:r>
              <a:rPr lang="en-US" dirty="0" smtClean="0"/>
              <a:t>). These characterizations typically result in the generation of surrogates capable of emitting representative signatures of interest. The surrogates are deployed at multi-agency collaborative test events with the objective of developing and/or accessing detection devices. The majority of these characterization efforts are classified at the </a:t>
            </a:r>
            <a:r>
              <a:rPr lang="en-US" dirty="0" err="1" smtClean="0"/>
              <a:t>TS</a:t>
            </a:r>
            <a:r>
              <a:rPr lang="en-US" dirty="0" smtClean="0"/>
              <a:t>-SCI level (often including </a:t>
            </a:r>
            <a:r>
              <a:rPr lang="en-US" dirty="0" err="1" smtClean="0"/>
              <a:t>ACCMs</a:t>
            </a:r>
            <a:r>
              <a:rPr lang="en-US" dirty="0" smtClean="0"/>
              <a:t>). The C-ITT currently focuses heavily on C-UAS signature characterizations to include weaponized devices encountered across a range of </a:t>
            </a:r>
            <a:r>
              <a:rPr lang="en-US" dirty="0" err="1" smtClean="0"/>
              <a:t>AORs</a:t>
            </a:r>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13</a:t>
            </a:fld>
            <a:endParaRPr lang="en-US" dirty="0"/>
          </a:p>
        </p:txBody>
      </p:sp>
    </p:spTree>
    <p:extLst>
      <p:ext uri="{BB962C8B-B14F-4D97-AF65-F5344CB8AC3E}">
        <p14:creationId xmlns:p14="http://schemas.microsoft.com/office/powerpoint/2010/main" val="1198548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a:t>Warfighting Impact</a:t>
            </a:r>
          </a:p>
          <a:p>
            <a:pPr marL="171450" indent="-171450">
              <a:buFont typeface="Arial" panose="020B0604020202020204" pitchFamily="34" charset="0"/>
              <a:buChar char="•"/>
            </a:pPr>
            <a:r>
              <a:rPr lang="en-US" dirty="0"/>
              <a:t>STANDARD Missile and Evolved </a:t>
            </a:r>
            <a:r>
              <a:rPr lang="en-US" dirty="0" err="1"/>
              <a:t>SeaSparrow</a:t>
            </a:r>
            <a:r>
              <a:rPr lang="en-US" dirty="0"/>
              <a:t> (</a:t>
            </a:r>
            <a:r>
              <a:rPr lang="en-US" dirty="0" err="1"/>
              <a:t>ESSM</a:t>
            </a:r>
            <a:r>
              <a:rPr lang="en-US" dirty="0"/>
              <a:t>) support for rocket motor </a:t>
            </a:r>
            <a:r>
              <a:rPr lang="en-US" dirty="0" smtClean="0"/>
              <a:t>propulsion</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Ordnance Assessment (OA):  “flying farther” also includes flying longer.  Our OA provides analyses enabling the Fleet to increase service lives of energetic components saving money and extending inventories</a:t>
            </a:r>
          </a:p>
          <a:p>
            <a:endParaRPr lang="en-US" dirty="0"/>
          </a:p>
          <a:p>
            <a:r>
              <a:rPr lang="en-US" b="1" dirty="0"/>
              <a:t>Lines of Operation</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Division E4 (System Safety Division): Performs System Safety for conventional weapon systems, associated components and other devices that contain energetics.</a:t>
            </a:r>
            <a:endParaRPr lang="en-US" dirty="0"/>
          </a:p>
          <a:p>
            <a:endParaRPr lang="en-US" dirty="0"/>
          </a:p>
          <a:p>
            <a:r>
              <a:rPr lang="en-US" b="1" dirty="0"/>
              <a:t>Capabilities and Facilities</a:t>
            </a:r>
          </a:p>
          <a:p>
            <a:pPr marL="171450" indent="-171450">
              <a:buFont typeface="Arial" panose="020B0604020202020204" pitchFamily="34" charset="0"/>
              <a:buChar char="•"/>
            </a:pPr>
            <a:r>
              <a:rPr lang="en-US" dirty="0" smtClean="0"/>
              <a:t>NSWC IHD </a:t>
            </a:r>
            <a:r>
              <a:rPr lang="en-US" dirty="0"/>
              <a:t>has the only explosively certified cleanroom in the country.  This allows us to integrate explosives with tiny electrical and mechanical components to create MEMS </a:t>
            </a:r>
            <a:r>
              <a:rPr lang="en-US" dirty="0" smtClean="0"/>
              <a:t>components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We have both Metal and Polymer (plastic) 3D Manufacturing capabilities suitable for prototype </a:t>
            </a:r>
            <a:r>
              <a:rPr lang="en-US" dirty="0" smtClean="0"/>
              <a:t>production</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CAD/PAD Virtual Fleet Support – we manage the supply systems for aircrew escape ejection system CAD/PAD components (over 3,000 active components) allowing the warfighter to obtain any component within one week from order request</a:t>
            </a:r>
            <a:r>
              <a:rPr lang="en-US" dirty="0" smtClean="0"/>
              <a:t>.</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Clandestine Delivered Mine is an underwater mine being developed in response to an urgent need.  The mine is being developed for delivery by a large diameter </a:t>
            </a:r>
            <a:r>
              <a:rPr lang="en-US" dirty="0" err="1" smtClean="0"/>
              <a:t>UUV</a:t>
            </a:r>
            <a:r>
              <a:rPr lang="en-US" dirty="0" smtClean="0"/>
              <a:t>. The engineering department is teamed with NSWC-PC and responsible for Safety and Arm Device.</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err="1" smtClean="0"/>
              <a:t>Airguns</a:t>
            </a:r>
            <a:r>
              <a:rPr lang="en-US" dirty="0" smtClean="0"/>
              <a:t>:  The engineering department utilizes a verity of </a:t>
            </a:r>
            <a:r>
              <a:rPr lang="en-US" dirty="0" err="1" smtClean="0"/>
              <a:t>airguns</a:t>
            </a:r>
            <a:r>
              <a:rPr lang="en-US" dirty="0" smtClean="0"/>
              <a:t> to develop warhead and </a:t>
            </a:r>
            <a:r>
              <a:rPr lang="en-US" dirty="0" err="1" smtClean="0"/>
              <a:t>Fuze</a:t>
            </a:r>
            <a:r>
              <a:rPr lang="en-US" dirty="0" smtClean="0"/>
              <a:t> systems.  The </a:t>
            </a:r>
            <a:r>
              <a:rPr lang="en-US" dirty="0" err="1" smtClean="0"/>
              <a:t>airguns</a:t>
            </a:r>
            <a:r>
              <a:rPr lang="en-US" dirty="0" smtClean="0"/>
              <a:t> simulate environments such as gun setback loads or are used to accelerate test articles to velocity for impact testing.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14</a:t>
            </a:fld>
            <a:endParaRPr lang="en-US" dirty="0"/>
          </a:p>
        </p:txBody>
      </p:sp>
    </p:spTree>
    <p:extLst>
      <p:ext uri="{BB962C8B-B14F-4D97-AF65-F5344CB8AC3E}">
        <p14:creationId xmlns:p14="http://schemas.microsoft.com/office/powerpoint/2010/main" val="2424580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a:spcBef>
                <a:spcPts val="600"/>
              </a:spcBef>
              <a:spcAft>
                <a:spcPts val="600"/>
              </a:spcAft>
            </a:pPr>
            <a:r>
              <a:rPr lang="en-US" b="1" dirty="0"/>
              <a:t>Warfighting Impact</a:t>
            </a:r>
          </a:p>
          <a:p>
            <a:pPr marL="171450" indent="-171450">
              <a:spcBef>
                <a:spcPts val="600"/>
              </a:spcBef>
              <a:spcAft>
                <a:spcPts val="600"/>
              </a:spcAft>
              <a:buFont typeface="Arial" panose="020B0604020202020204" pitchFamily="34" charset="0"/>
              <a:buChar char="•"/>
            </a:pPr>
            <a:r>
              <a:rPr lang="en-US" dirty="0"/>
              <a:t>Standardized Pier-side Maintenance and Repair (</a:t>
            </a:r>
            <a:r>
              <a:rPr lang="en-US" dirty="0" err="1"/>
              <a:t>SPMR</a:t>
            </a:r>
            <a:r>
              <a:rPr lang="en-US" dirty="0"/>
              <a:t>) is an 8 week maintenance evolution at pier-side during a ships maintenance availability.  During an </a:t>
            </a:r>
            <a:r>
              <a:rPr lang="en-US" dirty="0" err="1"/>
              <a:t>SPMR</a:t>
            </a:r>
            <a:r>
              <a:rPr lang="en-US" dirty="0"/>
              <a:t>, additional ordnance alteration may be installed to further improve the weapons performance.  The </a:t>
            </a:r>
            <a:r>
              <a:rPr lang="en-US" dirty="0" err="1"/>
              <a:t>SPMR</a:t>
            </a:r>
            <a:r>
              <a:rPr lang="en-US" dirty="0"/>
              <a:t> refurbishes rusted and worn out parts and extends the life of a gun.  At the mid-point of a MK 45 Mod 4 Gun’s 30 year life it is removed from the ship and returned for depot repairs and replaced with a new gun.  The cost of an </a:t>
            </a:r>
            <a:r>
              <a:rPr lang="en-US" dirty="0" err="1"/>
              <a:t>SPMR</a:t>
            </a:r>
            <a:r>
              <a:rPr lang="en-US" dirty="0"/>
              <a:t> is approximately $750K while the cost of a replacement is millions of dollars. The </a:t>
            </a:r>
            <a:r>
              <a:rPr lang="en-US" dirty="0" err="1"/>
              <a:t>SPMR</a:t>
            </a:r>
            <a:r>
              <a:rPr lang="en-US" dirty="0"/>
              <a:t> process has been extended to all of our shipboard guns; for some of the newer guns, the </a:t>
            </a:r>
            <a:r>
              <a:rPr lang="en-US" dirty="0" err="1"/>
              <a:t>SPMR</a:t>
            </a:r>
            <a:r>
              <a:rPr lang="en-US" dirty="0"/>
              <a:t> methodology is just being developed</a:t>
            </a:r>
            <a:r>
              <a:rPr lang="en-US" dirty="0" smtClean="0"/>
              <a:t>.</a:t>
            </a:r>
          </a:p>
          <a:p>
            <a:pPr marL="0" indent="0">
              <a:spcBef>
                <a:spcPts val="600"/>
              </a:spcBef>
              <a:spcAft>
                <a:spcPts val="600"/>
              </a:spcAft>
              <a:buFont typeface="Arial" panose="020B0604020202020204" pitchFamily="34" charset="0"/>
              <a:buNone/>
            </a:pPr>
            <a:endParaRPr lang="en-US" dirty="0"/>
          </a:p>
          <a:p>
            <a:pPr marL="171450" indent="-171450">
              <a:spcBef>
                <a:spcPts val="600"/>
              </a:spcBef>
              <a:spcAft>
                <a:spcPts val="600"/>
              </a:spcAft>
              <a:buFont typeface="Arial" panose="020B0604020202020204" pitchFamily="34" charset="0"/>
              <a:buChar char="•"/>
            </a:pPr>
            <a:r>
              <a:rPr lang="en-US" dirty="0"/>
              <a:t>Mobile Ammunition Evaluation and Repair Unit (</a:t>
            </a:r>
            <a:r>
              <a:rPr lang="en-US" dirty="0" err="1"/>
              <a:t>MARUE</a:t>
            </a:r>
            <a:r>
              <a:rPr lang="en-US" dirty="0"/>
              <a:t>) </a:t>
            </a:r>
            <a:r>
              <a:rPr lang="en-US" dirty="0" smtClean="0"/>
              <a:t>–</a:t>
            </a:r>
            <a:r>
              <a:rPr lang="en-US" dirty="0" err="1" smtClean="0"/>
              <a:t>MAERU</a:t>
            </a:r>
            <a:r>
              <a:rPr lang="en-US" dirty="0" smtClean="0"/>
              <a:t>, under the auspices of </a:t>
            </a:r>
            <a:r>
              <a:rPr lang="en-US" dirty="0" err="1" smtClean="0"/>
              <a:t>OPNAV</a:t>
            </a:r>
            <a:r>
              <a:rPr lang="en-US" dirty="0" smtClean="0"/>
              <a:t> 8000.16 </a:t>
            </a:r>
            <a:r>
              <a:rPr lang="en-US" dirty="0" err="1" smtClean="0"/>
              <a:t>NOMP</a:t>
            </a:r>
            <a:r>
              <a:rPr lang="en-US" dirty="0" smtClean="0"/>
              <a:t>, is tasked to inspect and maintain the Navy’s 2T/0T/2E (Surface conventional/USMC/Aviation – 20/25MM) ammunition by conducting visual surveillance sampling.  Surveillance Site Visits are conducted three times per year at 9 different </a:t>
            </a:r>
            <a:r>
              <a:rPr lang="en-US" dirty="0" err="1" smtClean="0"/>
              <a:t>OCONUS</a:t>
            </a:r>
            <a:r>
              <a:rPr lang="en-US" dirty="0" smtClean="0"/>
              <a:t> locations on a rotational basis.  It enables us to monitor and maintain the Navy’s Ready For Issue (</a:t>
            </a:r>
            <a:r>
              <a:rPr lang="en-US" dirty="0" err="1" smtClean="0"/>
              <a:t>RFI</a:t>
            </a:r>
            <a:r>
              <a:rPr lang="en-US" dirty="0" smtClean="0"/>
              <a:t>) serviceable stock and eliminate and reduce the high cost of transportation costs, by performing in-place evaluation and on-site maintenance.</a:t>
            </a:r>
          </a:p>
          <a:p>
            <a:pPr marL="0" indent="0">
              <a:spcBef>
                <a:spcPts val="600"/>
              </a:spcBef>
              <a:spcAft>
                <a:spcPts val="600"/>
              </a:spcAft>
              <a:buFont typeface="Arial" panose="020B0604020202020204" pitchFamily="34" charset="0"/>
              <a:buNone/>
            </a:pPr>
            <a:endParaRPr lang="en-US" dirty="0"/>
          </a:p>
          <a:p>
            <a:pPr marL="171450" indent="-171450">
              <a:spcBef>
                <a:spcPts val="600"/>
              </a:spcBef>
              <a:spcAft>
                <a:spcPts val="600"/>
              </a:spcAft>
              <a:buFont typeface="Arial" panose="020B0604020202020204" pitchFamily="34" charset="0"/>
              <a:buChar char="•"/>
            </a:pPr>
            <a:r>
              <a:rPr lang="en-US" dirty="0"/>
              <a:t>Fleet Liaisons are present to address </a:t>
            </a:r>
            <a:r>
              <a:rPr lang="en-US" dirty="0" err="1"/>
              <a:t>LANTFLEET</a:t>
            </a:r>
            <a:r>
              <a:rPr lang="en-US" dirty="0"/>
              <a:t> and </a:t>
            </a:r>
            <a:r>
              <a:rPr lang="en-US" dirty="0" err="1"/>
              <a:t>PACFLEET</a:t>
            </a:r>
            <a:r>
              <a:rPr lang="en-US" dirty="0"/>
              <a:t> issues with any guns or ammunition, they can frequently quell any concerns before they reach the higher </a:t>
            </a:r>
            <a:r>
              <a:rPr lang="en-US" dirty="0" smtClean="0"/>
              <a:t>echelons</a:t>
            </a:r>
          </a:p>
          <a:p>
            <a:pPr marL="0" indent="0">
              <a:spcBef>
                <a:spcPts val="600"/>
              </a:spcBef>
              <a:spcAft>
                <a:spcPts val="600"/>
              </a:spcAft>
              <a:buFont typeface="Arial" panose="020B0604020202020204" pitchFamily="34" charset="0"/>
              <a:buNone/>
            </a:pPr>
            <a:endParaRPr lang="en-US" dirty="0"/>
          </a:p>
          <a:p>
            <a:pPr marL="171450" indent="-171450">
              <a:spcBef>
                <a:spcPts val="600"/>
              </a:spcBef>
              <a:spcAft>
                <a:spcPts val="600"/>
              </a:spcAft>
              <a:buFont typeface="Arial" panose="020B0604020202020204" pitchFamily="34" charset="0"/>
              <a:buChar char="•"/>
            </a:pPr>
            <a:r>
              <a:rPr lang="en-US" dirty="0"/>
              <a:t>Live Fire Test Range – Our outdoor range facility is used for function casualty testing of NAVAIR Auto Guns (M61A1, M197 and GAU-12) and lot acceptance testing of NAVAIR Ammunition. It is also used for acceptance testing of Mk 38 Mod 2 Guns. </a:t>
            </a:r>
            <a:endParaRPr lang="en-US" dirty="0" smtClean="0"/>
          </a:p>
          <a:p>
            <a:pPr marL="0" indent="0">
              <a:spcBef>
                <a:spcPts val="600"/>
              </a:spcBef>
              <a:spcAft>
                <a:spcPts val="600"/>
              </a:spcAft>
              <a:buFont typeface="Arial" panose="020B0604020202020204" pitchFamily="34" charset="0"/>
              <a:buNone/>
            </a:pPr>
            <a:endParaRPr lang="en-US" dirty="0" smtClean="0"/>
          </a:p>
          <a:p>
            <a:pPr marL="171450" indent="-171450">
              <a:spcBef>
                <a:spcPts val="600"/>
              </a:spcBef>
              <a:spcAft>
                <a:spcPts val="600"/>
              </a:spcAft>
              <a:buFont typeface="Arial" panose="020B0604020202020204" pitchFamily="34" charset="0"/>
              <a:buChar char="•"/>
            </a:pPr>
            <a:r>
              <a:rPr lang="en-US" dirty="0" smtClean="0"/>
              <a:t>The Quad City Cartridge Case (</a:t>
            </a:r>
            <a:r>
              <a:rPr lang="en-US" dirty="0" err="1" smtClean="0"/>
              <a:t>QCCCF</a:t>
            </a:r>
            <a:r>
              <a:rPr lang="en-US" dirty="0" smtClean="0"/>
              <a:t>) facility is an Army ammunition plant located at  the U.S. Army Arsenal in Quad City, Ill., and is operated by the command to manufacture Navy 5" cartridge case ranging from 40mm through 155mm. The </a:t>
            </a:r>
            <a:r>
              <a:rPr lang="en-US" dirty="0" err="1" smtClean="0"/>
              <a:t>QCCCF</a:t>
            </a:r>
            <a:r>
              <a:rPr lang="en-US" dirty="0" smtClean="0"/>
              <a:t> is a state-of-the-art facility with deep drawn technology that produces premium brass and steel cartridge cases</a:t>
            </a:r>
            <a:r>
              <a:rPr lang="en-US" baseline="0" dirty="0" smtClean="0"/>
              <a:t> for use by the fleet.</a:t>
            </a:r>
          </a:p>
          <a:p>
            <a:pPr marL="171450" indent="-171450">
              <a:spcBef>
                <a:spcPts val="600"/>
              </a:spcBef>
              <a:spcAft>
                <a:spcPts val="600"/>
              </a:spcAft>
              <a:buFont typeface="Arial" panose="020B0604020202020204" pitchFamily="34" charset="0"/>
              <a:buChar char="•"/>
            </a:pPr>
            <a:endParaRPr lang="en-US" baseline="0" dirty="0" smtClean="0"/>
          </a:p>
          <a:p>
            <a:pPr marL="171450" indent="-171450">
              <a:spcBef>
                <a:spcPts val="600"/>
              </a:spcBef>
              <a:spcAft>
                <a:spcPts val="600"/>
              </a:spcAft>
              <a:buFont typeface="Arial" panose="020B0604020202020204" pitchFamily="34" charset="0"/>
              <a:buChar char="•"/>
            </a:pPr>
            <a:r>
              <a:rPr lang="en-US" baseline="0" dirty="0" smtClean="0"/>
              <a:t>The deep-drawn cartridge case production capability was located at the former Riverbank Army Ammunition Plant (</a:t>
            </a:r>
            <a:r>
              <a:rPr lang="en-US" baseline="0" dirty="0" err="1" smtClean="0"/>
              <a:t>RBAAP</a:t>
            </a:r>
            <a:r>
              <a:rPr lang="en-US" baseline="0" dirty="0" smtClean="0"/>
              <a:t>) in Riverbank, Calif. When </a:t>
            </a:r>
            <a:r>
              <a:rPr lang="en-US" baseline="0" dirty="0" err="1" smtClean="0"/>
              <a:t>RBAAP</a:t>
            </a:r>
            <a:r>
              <a:rPr lang="en-US" baseline="0" dirty="0" smtClean="0"/>
              <a:t> was closed through the </a:t>
            </a:r>
            <a:r>
              <a:rPr lang="en-US" baseline="0" dirty="0" err="1" smtClean="0"/>
              <a:t>BRAC</a:t>
            </a:r>
            <a:r>
              <a:rPr lang="en-US" baseline="0" dirty="0" smtClean="0"/>
              <a:t> of 2005, the brass and steel deep-drawn cartridge cases capabilities were relocated to Rock Island Arsenal, Ill. The new facility was completed in 2011 and named the Quad City Cartridge Case Facility. In 2011, the steel case production line was successfully tested and proven out in its new location. Due to decreased procurements for cartridge cases, </a:t>
            </a:r>
            <a:r>
              <a:rPr lang="en-US" baseline="0" dirty="0" err="1" smtClean="0"/>
              <a:t>QCCCF</a:t>
            </a:r>
            <a:r>
              <a:rPr lang="en-US" baseline="0" dirty="0" smtClean="0"/>
              <a:t> was laid away in 2014. NSWC Indian Head Division began the reactivation of </a:t>
            </a:r>
            <a:r>
              <a:rPr lang="en-US" baseline="0" dirty="0" err="1" smtClean="0"/>
              <a:t>QCCCF</a:t>
            </a:r>
            <a:r>
              <a:rPr lang="en-US" baseline="0" dirty="0" smtClean="0"/>
              <a:t> for research, development and production efforts in 2017. </a:t>
            </a:r>
            <a:r>
              <a:rPr lang="en-US" baseline="0" dirty="0" err="1" smtClean="0"/>
              <a:t>QCCCF</a:t>
            </a:r>
            <a:r>
              <a:rPr lang="en-US" baseline="0" dirty="0" smtClean="0"/>
              <a:t> is a Government-Owned, Contractor-Operated facility.</a:t>
            </a:r>
          </a:p>
          <a:p>
            <a:pPr marL="171450" indent="-171450">
              <a:spcBef>
                <a:spcPts val="600"/>
              </a:spcBef>
              <a:spcAft>
                <a:spcPts val="600"/>
              </a:spcAft>
              <a:buFont typeface="Arial" panose="020B0604020202020204" pitchFamily="34" charset="0"/>
              <a:buChar char="•"/>
            </a:pPr>
            <a:endParaRPr lang="en-US" dirty="0"/>
          </a:p>
          <a:p>
            <a:pPr marL="171450" indent="-171450">
              <a:spcBef>
                <a:spcPts val="600"/>
              </a:spcBef>
              <a:spcAft>
                <a:spcPts val="600"/>
              </a:spcAft>
              <a:buFont typeface="Arial" panose="020B0604020202020204" pitchFamily="34" charset="0"/>
              <a:buChar char="•"/>
            </a:pPr>
            <a:endParaRPr lang="en-US" dirty="0"/>
          </a:p>
          <a:p>
            <a:pPr marL="171450" indent="-171450">
              <a:spcBef>
                <a:spcPts val="600"/>
              </a:spcBef>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15</a:t>
            </a:fld>
            <a:endParaRPr lang="en-US" dirty="0"/>
          </a:p>
        </p:txBody>
      </p:sp>
    </p:spTree>
    <p:extLst>
      <p:ext uri="{BB962C8B-B14F-4D97-AF65-F5344CB8AC3E}">
        <p14:creationId xmlns:p14="http://schemas.microsoft.com/office/powerpoint/2010/main" val="4281147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b="1" dirty="0"/>
              <a:t>Warfighting Impact</a:t>
            </a:r>
          </a:p>
          <a:p>
            <a:pPr marL="171450" indent="-171450">
              <a:buFont typeface="Arial" panose="020B0604020202020204" pitchFamily="34" charset="0"/>
              <a:buChar char="•"/>
            </a:pPr>
            <a:r>
              <a:rPr lang="en-US" dirty="0"/>
              <a:t>We are the sole provider of liquid monopropellant (OF II) for the United States and our allies and have manufactured the compound for more than 50 years.  We continue to manufacture 250K </a:t>
            </a:r>
            <a:r>
              <a:rPr lang="en-US" dirty="0" err="1"/>
              <a:t>lbs</a:t>
            </a:r>
            <a:r>
              <a:rPr lang="en-US" dirty="0"/>
              <a:t> per year while our primary nitration facility is being renovated to allow greater flexibility, lower cost and improved safety.</a:t>
            </a:r>
          </a:p>
          <a:p>
            <a:endParaRPr lang="en-US" dirty="0"/>
          </a:p>
          <a:p>
            <a:r>
              <a:rPr lang="en-US" b="1" dirty="0"/>
              <a:t>Consolidated Stock Point (</a:t>
            </a:r>
            <a:r>
              <a:rPr lang="en-US" b="1" dirty="0" err="1"/>
              <a:t>CSP</a:t>
            </a:r>
            <a:r>
              <a:rPr lang="en-US" b="1" dirty="0"/>
              <a:t>)</a:t>
            </a:r>
          </a:p>
          <a:p>
            <a:pPr marL="171450" indent="-171450">
              <a:buFont typeface="Arial" panose="020B0604020202020204" pitchFamily="34" charset="0"/>
              <a:buChar char="•"/>
            </a:pPr>
            <a:r>
              <a:rPr lang="en-US" dirty="0"/>
              <a:t>We are the sole provider of Navy CAD/</a:t>
            </a:r>
            <a:r>
              <a:rPr lang="en-US" dirty="0" err="1"/>
              <a:t>PADs</a:t>
            </a:r>
            <a:r>
              <a:rPr lang="en-US" dirty="0"/>
              <a:t>.  Using our </a:t>
            </a:r>
            <a:r>
              <a:rPr lang="en-US" dirty="0" err="1"/>
              <a:t>CSP</a:t>
            </a:r>
            <a:r>
              <a:rPr lang="en-US" dirty="0"/>
              <a:t>, sailors can requisition any Navy CAD/PAD that is needed and have the item in hand within a week. </a:t>
            </a:r>
          </a:p>
          <a:p>
            <a:endParaRPr lang="en-US" dirty="0"/>
          </a:p>
          <a:p>
            <a:r>
              <a:rPr lang="en-US" b="1" dirty="0"/>
              <a:t>Lines of Operation</a:t>
            </a:r>
          </a:p>
          <a:p>
            <a:pPr marL="171450" indent="-171450">
              <a:buFont typeface="Arial" panose="020B0604020202020204" pitchFamily="34" charset="0"/>
              <a:buChar char="•"/>
            </a:pPr>
            <a:r>
              <a:rPr lang="en-US" dirty="0"/>
              <a:t>The department has flexible facilities that can be readily modified for product development, qualification and production. </a:t>
            </a:r>
            <a:r>
              <a:rPr lang="en-US" dirty="0" smtClean="0"/>
              <a:t>This </a:t>
            </a:r>
            <a:r>
              <a:rPr lang="en-US" dirty="0"/>
              <a:t>allows us to make small quantities (50 grams) to a million pounds based on our customers needs</a:t>
            </a:r>
            <a:r>
              <a:rPr lang="en-US" dirty="0" smtClean="0"/>
              <a:t>.</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NSWC </a:t>
            </a:r>
            <a:r>
              <a:rPr lang="en-US" dirty="0" smtClean="0"/>
              <a:t>IHD </a:t>
            </a:r>
            <a:r>
              <a:rPr lang="en-US" dirty="0"/>
              <a:t>is a major contributor to the Navy’s munitions programs and has developed almost all of the IM PBX formulations that are currently used by the Navy.</a:t>
            </a:r>
          </a:p>
          <a:p>
            <a:endParaRPr lang="en-US" dirty="0"/>
          </a:p>
          <a:p>
            <a:r>
              <a:rPr lang="en-US" b="1" dirty="0"/>
              <a:t>Unique Capabilities</a:t>
            </a:r>
          </a:p>
          <a:p>
            <a:pPr marL="171450" indent="-171450">
              <a:buFont typeface="Arial" panose="020B0604020202020204" pitchFamily="34" charset="0"/>
              <a:buChar char="•"/>
            </a:pPr>
            <a:r>
              <a:rPr lang="en-US" dirty="0"/>
              <a:t>NSWC </a:t>
            </a:r>
            <a:r>
              <a:rPr lang="en-US" dirty="0" smtClean="0"/>
              <a:t>IHD </a:t>
            </a:r>
            <a:r>
              <a:rPr lang="en-US" dirty="0"/>
              <a:t>has the capability to process 50 grams to a million pounds using a variety of different processes:  composite formulations made in horizontal and vertical mixers,  unique and specialty chemicals made in reactors, pressed explosives both as cartridge loaded pellets and pressed directly into hardware.  We also maintain the capability to manufacture CAD/</a:t>
            </a:r>
            <a:r>
              <a:rPr lang="en-US" dirty="0" err="1"/>
              <a:t>PADs</a:t>
            </a:r>
            <a:r>
              <a:rPr lang="en-US" dirty="0"/>
              <a:t> and igniters</a:t>
            </a:r>
            <a:r>
              <a:rPr lang="en-US" dirty="0" smtClean="0"/>
              <a:t>.</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We have the ability to quickly manufacture prototype tooling/equipment using additive manufacturing</a:t>
            </a:r>
            <a:r>
              <a:rPr lang="en-US" dirty="0" smtClean="0"/>
              <a:t>.</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smtClean="0"/>
              <a:t>Polymer-bonded </a:t>
            </a:r>
            <a:r>
              <a:rPr lang="en-US" dirty="0" smtClean="0"/>
              <a:t>explosive mixing/casting: Polymer (plastic) acts as binding agent for crystalline energetic material (e.g. </a:t>
            </a:r>
            <a:r>
              <a:rPr lang="en-US" dirty="0" err="1" smtClean="0"/>
              <a:t>RDX</a:t>
            </a:r>
            <a:r>
              <a:rPr lang="en-US" dirty="0" smtClean="0"/>
              <a:t>). Required for materials that can’t be melt cast in a mold to make the final shape, so the energetic formulation must be mixed then cast. The material’s mechanical behavior and processing is often reminiscent of playdoh. </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Otto Fuel II: Unique blend of components enabling oxidizer free ignition and propulsion capability, therefore ideal for underwater. Production is inherently dangerous and technically difficult so not feasible privately at relevant scales. </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Agile Chemical Facility (</a:t>
            </a:r>
            <a:r>
              <a:rPr lang="en-US" dirty="0" err="1" smtClean="0"/>
              <a:t>ACF</a:t>
            </a:r>
            <a:r>
              <a:rPr lang="en-US" dirty="0" smtClean="0"/>
              <a:t>): Previously IHD ran two separate facilities that could only produce a limited set of nitrate esters at limited scales. Nitrate esters are essential energetic ingredients in legacy and future energetic materials. In particular, one plant could only run at massive full scale production levels. </a:t>
            </a:r>
            <a:r>
              <a:rPr lang="en-US" dirty="0" err="1" smtClean="0"/>
              <a:t>ACF</a:t>
            </a:r>
            <a:r>
              <a:rPr lang="en-US" dirty="0" smtClean="0"/>
              <a:t> brings a vertically integrated manufacturing capability enabling operations from scale up to full scale production of a much wider variety of nitrate ester materials. Among these are materials that should lead to significant performance improvements in a variety of energetic materials and formulations. </a:t>
            </a:r>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F17513-A8A8-4192-8AF0-F89F32B1EC7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60667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b="1" dirty="0"/>
              <a:t>Lines of Operation: </a:t>
            </a:r>
          </a:p>
          <a:p>
            <a:pPr marL="171450" indent="-171450">
              <a:spcBef>
                <a:spcPts val="600"/>
              </a:spcBef>
              <a:spcAft>
                <a:spcPts val="600"/>
              </a:spcAft>
              <a:buFont typeface="Arial" panose="020B0604020202020204" pitchFamily="34" charset="0"/>
              <a:buChar char="•"/>
            </a:pPr>
            <a:r>
              <a:rPr lang="en-US" dirty="0"/>
              <a:t>EOD Information Management Division:  five branches to accomplish the processes of collection, analysis, development and dissemination of countermeasure information to the </a:t>
            </a:r>
            <a:r>
              <a:rPr lang="en-US" dirty="0" err="1"/>
              <a:t>JSEOD</a:t>
            </a:r>
            <a:r>
              <a:rPr lang="en-US" dirty="0"/>
              <a:t> community. </a:t>
            </a:r>
            <a:endParaRPr lang="en-US" dirty="0" smtClean="0"/>
          </a:p>
          <a:p>
            <a:pPr marL="0" indent="0">
              <a:spcBef>
                <a:spcPts val="600"/>
              </a:spcBef>
              <a:spcAft>
                <a:spcPts val="600"/>
              </a:spcAft>
              <a:buFont typeface="Arial" panose="020B0604020202020204" pitchFamily="34" charset="0"/>
              <a:buNone/>
            </a:pPr>
            <a:endParaRPr lang="en-US" dirty="0"/>
          </a:p>
          <a:p>
            <a:pPr marL="171450" indent="-171450">
              <a:spcBef>
                <a:spcPts val="600"/>
              </a:spcBef>
              <a:spcAft>
                <a:spcPts val="600"/>
              </a:spcAft>
              <a:buFont typeface="Arial" panose="020B0604020202020204" pitchFamily="34" charset="0"/>
              <a:buChar char="•"/>
            </a:pPr>
            <a:r>
              <a:rPr lang="en-US" dirty="0"/>
              <a:t>Logistics (D3): provides worldwide logistics support for EOD customers, including complete life-cycle logistics support to field and maintain </a:t>
            </a:r>
            <a:r>
              <a:rPr lang="en-US" dirty="0" err="1"/>
              <a:t>JEOD</a:t>
            </a:r>
            <a:r>
              <a:rPr lang="en-US" dirty="0"/>
              <a:t> tools and equipment. Warfighting </a:t>
            </a:r>
            <a:r>
              <a:rPr lang="en-US" dirty="0" smtClean="0"/>
              <a:t>Impact</a:t>
            </a:r>
          </a:p>
          <a:p>
            <a:pPr marL="0" indent="0">
              <a:spcBef>
                <a:spcPts val="600"/>
              </a:spcBef>
              <a:spcAft>
                <a:spcPts val="600"/>
              </a:spcAft>
              <a:buFont typeface="Arial" panose="020B0604020202020204" pitchFamily="34" charset="0"/>
              <a:buNone/>
            </a:pPr>
            <a:endParaRPr lang="en-US" dirty="0"/>
          </a:p>
          <a:p>
            <a:pPr marL="171450" indent="-171450">
              <a:spcBef>
                <a:spcPts val="600"/>
              </a:spcBef>
              <a:spcAft>
                <a:spcPts val="600"/>
              </a:spcAft>
              <a:buFont typeface="Arial" panose="020B0604020202020204" pitchFamily="34" charset="0"/>
              <a:buChar char="•"/>
            </a:pPr>
            <a:r>
              <a:rPr lang="en-US" dirty="0" err="1"/>
              <a:t>AEODPS</a:t>
            </a:r>
            <a:r>
              <a:rPr lang="en-US" dirty="0"/>
              <a:t> - The process for EOD Countermeasures Development is a series of inter-related activities that results in information products globally used by </a:t>
            </a:r>
            <a:r>
              <a:rPr lang="en-US" dirty="0" err="1"/>
              <a:t>JSEOD</a:t>
            </a:r>
            <a:r>
              <a:rPr lang="en-US" dirty="0"/>
              <a:t> forces, </a:t>
            </a:r>
            <a:r>
              <a:rPr lang="en-US" dirty="0" err="1"/>
              <a:t>U.S</a:t>
            </a:r>
            <a:r>
              <a:rPr lang="en-US" dirty="0"/>
              <a:t> government federal agencies, and Allied Nations to counter threats posed by unexploded ordnance, </a:t>
            </a:r>
            <a:r>
              <a:rPr lang="en-US" dirty="0" err="1"/>
              <a:t>IEDs</a:t>
            </a:r>
            <a:r>
              <a:rPr lang="en-US" dirty="0"/>
              <a:t> and </a:t>
            </a:r>
            <a:r>
              <a:rPr lang="en-US" dirty="0" err="1"/>
              <a:t>WMDs</a:t>
            </a:r>
            <a:r>
              <a:rPr lang="en-US" dirty="0"/>
              <a:t>. </a:t>
            </a:r>
            <a:endParaRPr lang="en-US" dirty="0" smtClean="0"/>
          </a:p>
          <a:p>
            <a:pPr marL="0" indent="0">
              <a:spcBef>
                <a:spcPts val="600"/>
              </a:spcBef>
              <a:spcAft>
                <a:spcPts val="600"/>
              </a:spcAft>
              <a:buFont typeface="Arial" panose="020B0604020202020204" pitchFamily="34" charset="0"/>
              <a:buNone/>
            </a:pPr>
            <a:endParaRPr lang="en-US" dirty="0"/>
          </a:p>
          <a:p>
            <a:pPr marL="171450" indent="-171450">
              <a:spcBef>
                <a:spcPts val="600"/>
              </a:spcBef>
              <a:spcAft>
                <a:spcPts val="600"/>
              </a:spcAft>
              <a:buFont typeface="Arial" panose="020B0604020202020204" pitchFamily="34" charset="0"/>
              <a:buChar char="•"/>
            </a:pPr>
            <a:r>
              <a:rPr lang="en-US" dirty="0" err="1"/>
              <a:t>JEOD</a:t>
            </a:r>
            <a:r>
              <a:rPr lang="en-US" dirty="0"/>
              <a:t> Decision Support system (</a:t>
            </a:r>
            <a:r>
              <a:rPr lang="en-US" dirty="0" err="1"/>
              <a:t>JEOD</a:t>
            </a:r>
            <a:r>
              <a:rPr lang="en-US" dirty="0"/>
              <a:t> </a:t>
            </a:r>
            <a:r>
              <a:rPr lang="en-US" dirty="0" err="1"/>
              <a:t>DSS</a:t>
            </a:r>
            <a:r>
              <a:rPr lang="en-US" dirty="0"/>
              <a:t>): </a:t>
            </a:r>
            <a:r>
              <a:rPr lang="en-US" dirty="0" err="1"/>
              <a:t>ACAT-IVT</a:t>
            </a:r>
            <a:r>
              <a:rPr lang="en-US" dirty="0"/>
              <a:t> Program-of-Record is sponsored by PMS-408 EOD that resides on the </a:t>
            </a:r>
            <a:r>
              <a:rPr lang="en-US" dirty="0" err="1"/>
              <a:t>JEODNET</a:t>
            </a:r>
            <a:r>
              <a:rPr lang="en-US" dirty="0"/>
              <a:t>. The </a:t>
            </a:r>
            <a:r>
              <a:rPr lang="en-US" dirty="0" err="1"/>
              <a:t>JEODNET</a:t>
            </a:r>
            <a:r>
              <a:rPr lang="en-US" dirty="0"/>
              <a:t> enclave includes the network and information systems infrastructure that provides global mission essential support for EOD personnel. </a:t>
            </a:r>
            <a:endParaRPr lang="en-US" dirty="0" smtClean="0"/>
          </a:p>
          <a:p>
            <a:pPr marL="0" indent="0">
              <a:spcBef>
                <a:spcPts val="600"/>
              </a:spcBef>
              <a:spcAft>
                <a:spcPts val="600"/>
              </a:spcAft>
              <a:buFont typeface="Arial" panose="020B0604020202020204" pitchFamily="34" charset="0"/>
              <a:buNone/>
            </a:pPr>
            <a:endParaRPr lang="en-US" dirty="0"/>
          </a:p>
          <a:p>
            <a:pPr marL="171450" indent="-171450">
              <a:spcBef>
                <a:spcPts val="600"/>
              </a:spcBef>
              <a:spcAft>
                <a:spcPts val="600"/>
              </a:spcAft>
              <a:buFont typeface="Arial" panose="020B0604020202020204" pitchFamily="34" charset="0"/>
              <a:buChar char="•"/>
            </a:pPr>
            <a:r>
              <a:rPr lang="en-US" dirty="0"/>
              <a:t>Foreign Materiel Acquisition and Exploitation (D12): Responsible for three primary functions; 1) acquire foreign manufactured ordnance; 2) exploit said ordnance to produce documented weapons technical information; and 3) follow-on development, test and validation of render safe and disposal procedures for use by the EOD community. </a:t>
            </a:r>
            <a:endParaRPr lang="en-US" dirty="0" smtClean="0"/>
          </a:p>
          <a:p>
            <a:pPr marL="0" indent="0">
              <a:spcBef>
                <a:spcPts val="600"/>
              </a:spcBef>
              <a:spcAft>
                <a:spcPts val="600"/>
              </a:spcAft>
              <a:buFont typeface="Arial" panose="020B0604020202020204" pitchFamily="34" charset="0"/>
              <a:buNone/>
            </a:pPr>
            <a:endParaRPr lang="en-US" dirty="0"/>
          </a:p>
          <a:p>
            <a:pPr marL="171450" indent="-171450">
              <a:spcBef>
                <a:spcPts val="600"/>
              </a:spcBef>
              <a:spcAft>
                <a:spcPts val="600"/>
              </a:spcAft>
              <a:buFont typeface="Arial" panose="020B0604020202020204" pitchFamily="34" charset="0"/>
              <a:buChar char="•"/>
            </a:pPr>
            <a:r>
              <a:rPr lang="en-US" dirty="0"/>
              <a:t>Advanced EOD Robotic Systems (</a:t>
            </a:r>
            <a:r>
              <a:rPr lang="en-US" dirty="0" err="1"/>
              <a:t>AEODRS</a:t>
            </a:r>
            <a:r>
              <a:rPr lang="en-US" dirty="0"/>
              <a:t>): This is family of open architecture robots which will be available in three platform sizes. </a:t>
            </a:r>
            <a:endParaRPr lang="en-US" dirty="0" smtClean="0"/>
          </a:p>
          <a:p>
            <a:pPr marL="0" indent="0">
              <a:spcBef>
                <a:spcPts val="600"/>
              </a:spcBef>
              <a:spcAft>
                <a:spcPts val="600"/>
              </a:spcAft>
              <a:buFont typeface="Arial" panose="020B0604020202020204" pitchFamily="34" charset="0"/>
              <a:buNone/>
            </a:pPr>
            <a:endParaRPr lang="en-US" dirty="0" smtClean="0"/>
          </a:p>
          <a:p>
            <a:pPr marL="171450" indent="-171450">
              <a:spcBef>
                <a:spcPts val="600"/>
              </a:spcBef>
              <a:spcAft>
                <a:spcPts val="600"/>
              </a:spcAft>
              <a:buFont typeface="Arial" panose="020B0604020202020204" pitchFamily="34" charset="0"/>
              <a:buChar char="•"/>
            </a:pPr>
            <a:r>
              <a:rPr lang="en-US" dirty="0" smtClean="0"/>
              <a:t>DAT: </a:t>
            </a:r>
            <a:r>
              <a:rPr lang="en-US" baseline="0" dirty="0" smtClean="0"/>
              <a:t> </a:t>
            </a:r>
            <a:r>
              <a:rPr lang="en-US" dirty="0" smtClean="0"/>
              <a:t>The NSWC IHD Demonstration and Assessment Team specializes in conducting warfighter suitability assessments to help engineers and warriors better understand each other, and enhance technology innovation by getting warfighter input to the developers early in the acquisition process.</a:t>
            </a:r>
            <a:r>
              <a:rPr lang="en-US" baseline="0" dirty="0" smtClean="0"/>
              <a:t> </a:t>
            </a:r>
            <a:r>
              <a:rPr lang="en-US" dirty="0" smtClean="0"/>
              <a:t>In addition, the DAT has an extensive cyber portfolio focusing on threat mitigation, baking cyber defense into technologies early in their development.</a:t>
            </a:r>
            <a:r>
              <a:rPr lang="en-US" baseline="0" dirty="0" smtClean="0"/>
              <a:t> </a:t>
            </a:r>
            <a:r>
              <a:rPr lang="en-US" dirty="0" smtClean="0"/>
              <a:t>The DAT focuses on getting the best possible technological solutions to the warfighter at the pointy end of the spear by engaging with them early and often in the developmental process.</a:t>
            </a:r>
          </a:p>
          <a:p>
            <a:pPr marL="171450" indent="-171450">
              <a:spcBef>
                <a:spcPts val="600"/>
              </a:spcBef>
              <a:spcAft>
                <a:spcPts val="600"/>
              </a:spcAft>
              <a:buFont typeface="Arial" panose="020B0604020202020204" pitchFamily="34" charset="0"/>
              <a:buChar char="•"/>
            </a:pPr>
            <a:endParaRPr lang="en-US" dirty="0" smtClean="0"/>
          </a:p>
          <a:p>
            <a:pPr marL="171450" indent="-171450">
              <a:spcBef>
                <a:spcPts val="600"/>
              </a:spcBef>
              <a:spcAft>
                <a:spcPts val="600"/>
              </a:spcAft>
              <a:buFont typeface="Arial" panose="020B0604020202020204" pitchFamily="34" charset="0"/>
              <a:buChar char="•"/>
            </a:pPr>
            <a:endParaRPr lang="en-US" dirty="0"/>
          </a:p>
          <a:p>
            <a:r>
              <a:rPr lang="en-US" b="1" dirty="0" smtClean="0"/>
              <a:t>WILL NEED TO BE UPDATED  TO RECOGNIZE THE REORG/</a:t>
            </a:r>
            <a:r>
              <a:rPr lang="en-US" b="1" dirty="0" err="1" smtClean="0"/>
              <a:t>BATTLELAB</a:t>
            </a:r>
            <a:endParaRPr lang="en-US" b="1" dirty="0"/>
          </a:p>
          <a:p>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17</a:t>
            </a:fld>
            <a:endParaRPr lang="en-US" dirty="0"/>
          </a:p>
        </p:txBody>
      </p:sp>
    </p:spTree>
    <p:extLst>
      <p:ext uri="{BB962C8B-B14F-4D97-AF65-F5344CB8AC3E}">
        <p14:creationId xmlns:p14="http://schemas.microsoft.com/office/powerpoint/2010/main" val="1720900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The Expeditionary Exploitation Unit (EXU-1) is the Department of Defense's (DoD) premier expeditionary improvised and conventional weapons exploitation and acquisition organization -- operating in both terrestrial and maritime environments. Maritime Exploitation (MX), Surface Exploitation (SX), and Foreign Materiel Acquisition (FMA) Platoons collect, process, exploit and analyze improvised and conventional weapons, ordnance and components, on land and at sea, for the purpose of providing near real-time technical intelligence to tactical commanders, EOD community, service components, (DoD) national level intelligence agencies, and allied and partner nations.</a:t>
            </a:r>
          </a:p>
          <a:p>
            <a:endParaRPr lang="en-US" dirty="0"/>
          </a:p>
          <a:p>
            <a:r>
              <a:rPr lang="en-US" b="1" dirty="0"/>
              <a:t> Mission </a:t>
            </a:r>
          </a:p>
          <a:p>
            <a:r>
              <a:rPr lang="en-US" dirty="0"/>
              <a:t>The EXU-1's mission is to collect, process, exploit and analyze enemy improvised weapons (to include Improvised Explosive Devices (IEDs)), conventional ordnance and related materials  for the purpose of providing support to near-real time Technical Intelligence to tactical and operational commanders and EOD forces. EXU-1's secondary mission is to provide tailored deployable technical intelligence and Foreign Material Acquisition (FMA) support to Service, DoD, and National Level Intelligence activities as directed by higher authority.</a:t>
            </a:r>
          </a:p>
          <a:p>
            <a:r>
              <a:rPr lang="en-US" dirty="0"/>
              <a:t> </a:t>
            </a:r>
          </a:p>
          <a:p>
            <a:r>
              <a:rPr lang="en-US" b="1" dirty="0"/>
              <a:t>Objective </a:t>
            </a:r>
          </a:p>
          <a:p>
            <a:r>
              <a:rPr lang="en-US" dirty="0"/>
              <a:t>The EXU-1's objective is to provide Level 1-2 adaptable, scalable, mobile capability (personnel and equipment) for collection, exploitation, and analysis of improvised and conventional weapons to support land and maritime missions.  This capability is tailored to meet mission requirements.</a:t>
            </a:r>
          </a:p>
          <a:p>
            <a:endParaRPr lang="en-US" dirty="0"/>
          </a:p>
          <a:p>
            <a:endParaRPr lang="en-US" dirty="0"/>
          </a:p>
        </p:txBody>
      </p:sp>
      <p:sp>
        <p:nvSpPr>
          <p:cNvPr id="4" name="Slide Number Placeholder 3"/>
          <p:cNvSpPr>
            <a:spLocks noGrp="1"/>
          </p:cNvSpPr>
          <p:nvPr>
            <p:ph type="sldNum" sz="quarter" idx="10"/>
          </p:nvPr>
        </p:nvSpPr>
        <p:spPr/>
        <p:txBody>
          <a:bodyPr/>
          <a:lstStyle/>
          <a:p>
            <a:pPr defTabSz="881390">
              <a:defRPr/>
            </a:pPr>
            <a:fld id="{54F17513-A8A8-4192-8AF0-F89F32B1EC71}" type="slidenum">
              <a:rPr lang="en-US">
                <a:solidFill>
                  <a:prstClr val="black"/>
                </a:solidFill>
              </a:rPr>
              <a:pPr defTabSz="881390">
                <a:defRPr/>
              </a:pPr>
              <a:t>18</a:t>
            </a:fld>
            <a:endParaRPr lang="en-US" dirty="0">
              <a:solidFill>
                <a:prstClr val="black"/>
              </a:solidFill>
            </a:endParaRPr>
          </a:p>
        </p:txBody>
      </p:sp>
    </p:spTree>
    <p:extLst>
      <p:ext uri="{BB962C8B-B14F-4D97-AF65-F5344CB8AC3E}">
        <p14:creationId xmlns:p14="http://schemas.microsoft.com/office/powerpoint/2010/main" val="678286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19</a:t>
            </a:fld>
            <a:endParaRPr lang="en-US" dirty="0"/>
          </a:p>
        </p:txBody>
      </p:sp>
    </p:spTree>
    <p:extLst>
      <p:ext uri="{BB962C8B-B14F-4D97-AF65-F5344CB8AC3E}">
        <p14:creationId xmlns:p14="http://schemas.microsoft.com/office/powerpoint/2010/main" val="3281062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20</a:t>
            </a:fld>
            <a:endParaRPr lang="en-US" dirty="0"/>
          </a:p>
        </p:txBody>
      </p:sp>
    </p:spTree>
    <p:extLst>
      <p:ext uri="{BB962C8B-B14F-4D97-AF65-F5344CB8AC3E}">
        <p14:creationId xmlns:p14="http://schemas.microsoft.com/office/powerpoint/2010/main" val="2287077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IHD</a:t>
            </a:r>
            <a:r>
              <a:rPr lang="en-US" baseline="0" dirty="0" smtClean="0"/>
              <a:t> is a has full spectrum capabilities. </a:t>
            </a:r>
            <a:r>
              <a:rPr lang="en-US" dirty="0" smtClean="0"/>
              <a:t>Here </a:t>
            </a:r>
            <a:r>
              <a:rPr lang="en-US" dirty="0"/>
              <a:t>are two examples highlighting </a:t>
            </a:r>
            <a:r>
              <a:rPr lang="en-US" dirty="0" smtClean="0"/>
              <a:t>what we mean by full spectrum to </a:t>
            </a:r>
            <a:r>
              <a:rPr lang="en-US" dirty="0"/>
              <a:t>meet the needs of the warfighter</a:t>
            </a:r>
            <a:r>
              <a:rPr lang="en-US" dirty="0" smtClean="0"/>
              <a:t>.</a:t>
            </a:r>
          </a:p>
          <a:p>
            <a:endParaRPr lang="en-US" dirty="0" smtClean="0"/>
          </a:p>
          <a:p>
            <a:r>
              <a:rPr lang="en-US" dirty="0" smtClean="0"/>
              <a:t>The unique capability at Indian Head exists nowhere else in the nation</a:t>
            </a:r>
          </a:p>
          <a:p>
            <a:endParaRPr lang="en-US" dirty="0" smtClean="0"/>
          </a:p>
          <a:p>
            <a:r>
              <a:rPr lang="en-US" dirty="0" smtClean="0"/>
              <a:t>The</a:t>
            </a:r>
            <a:r>
              <a:rPr lang="en-US" baseline="0" dirty="0" smtClean="0"/>
              <a:t> ability to develop new energetics, manufacture at pilot scale, assemble and ship all within the </a:t>
            </a:r>
            <a:r>
              <a:rPr lang="en-US" baseline="0" dirty="0" err="1" smtClean="0"/>
              <a:t>fenceline</a:t>
            </a:r>
            <a:r>
              <a:rPr lang="en-US" baseline="0" dirty="0" smtClean="0"/>
              <a:t> of Indian Head provides significant savings in terms of cost, time, and safety implications.</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1) 2.75 inch </a:t>
            </a:r>
            <a:r>
              <a:rPr lang="en-US" dirty="0" smtClean="0"/>
              <a:t>rocket - </a:t>
            </a:r>
            <a:r>
              <a:rPr lang="en-US" baseline="0" dirty="0" smtClean="0"/>
              <a:t>The Zuni rocket was invented at IHD and continues to be one of the most in demand air launched rockets</a:t>
            </a:r>
          </a:p>
          <a:p>
            <a:endParaRPr lang="en-US" dirty="0"/>
          </a:p>
          <a:p>
            <a:r>
              <a:rPr lang="en-US" dirty="0"/>
              <a:t>The Engineering Manufacturing Department can design, develop and produce energetic materials and ordnance end-items with the flexibility to make products from mortars to rockets through the same processing line: from 5 grams to more than 1M lbs. In this case, it is 2.75 inch rockets for various helicopter models. The command is the warfighter’s source for production of the 2.75 inch rocket: from propellant manufacturing to production of the warhead. We make and deliver the tools to give our warfighter the winning edge. </a:t>
            </a:r>
          </a:p>
          <a:p>
            <a:endParaRPr lang="en-US" dirty="0"/>
          </a:p>
          <a:p>
            <a:r>
              <a:rPr lang="en-US" dirty="0"/>
              <a:t>2) </a:t>
            </a:r>
            <a:r>
              <a:rPr lang="en-US" dirty="0" smtClean="0"/>
              <a:t>CAD/PAD</a:t>
            </a:r>
          </a:p>
          <a:p>
            <a:endParaRPr lang="en-US" baseline="0" dirty="0" smtClean="0"/>
          </a:p>
          <a:p>
            <a:r>
              <a:rPr lang="en-US" dirty="0" smtClean="0"/>
              <a:t>The </a:t>
            </a:r>
            <a:r>
              <a:rPr lang="en-US" dirty="0"/>
              <a:t>command designs, develops, manufactures and is the central </a:t>
            </a:r>
            <a:r>
              <a:rPr lang="en-US" dirty="0" err="1"/>
              <a:t>stockpoint</a:t>
            </a:r>
            <a:r>
              <a:rPr lang="en-US" dirty="0"/>
              <a:t> for CAD/PAD items used in aircrew escape ejection systems. Our Virtual Fleet Support facility allows the warfighter to obtain any component within one week from order request. The video shows CAD/PAD  testing on an F/A-18 Hornet.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21</a:t>
            </a:fld>
            <a:endParaRPr lang="en-US" dirty="0"/>
          </a:p>
        </p:txBody>
      </p:sp>
    </p:spTree>
    <p:extLst>
      <p:ext uri="{BB962C8B-B14F-4D97-AF65-F5344CB8AC3E}">
        <p14:creationId xmlns:p14="http://schemas.microsoft.com/office/powerpoint/2010/main" val="2554148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18F7C9-AA92-4C62-B652-0FCFEC93E0C6}" type="slidenum">
              <a:rPr lang="en-US" smtClean="0">
                <a:solidFill>
                  <a:srgbClr val="000000"/>
                </a:solidFill>
              </a:rPr>
              <a:pPr fontAlgn="base">
                <a:spcBef>
                  <a:spcPct val="0"/>
                </a:spcBef>
                <a:spcAft>
                  <a:spcPct val="0"/>
                </a:spcAft>
                <a:defRPr/>
              </a:pPr>
              <a:t>2</a:t>
            </a:fld>
            <a:endParaRPr lang="en-US" dirty="0" smtClean="0">
              <a:solidFill>
                <a:srgbClr val="000000"/>
              </a:solidFill>
            </a:endParaRPr>
          </a:p>
        </p:txBody>
      </p:sp>
      <p:sp>
        <p:nvSpPr>
          <p:cNvPr id="28675" name="Rectangle 2"/>
          <p:cNvSpPr>
            <a:spLocks noGrp="1" noRot="1" noChangeAspect="1" noChangeArrowheads="1" noTextEdit="1"/>
          </p:cNvSpPr>
          <p:nvPr>
            <p:ph type="sldImg"/>
          </p:nvPr>
        </p:nvSpPr>
        <p:spPr bwMode="auto">
          <a:xfrm>
            <a:off x="1208088" y="695325"/>
            <a:ext cx="4600575" cy="3451225"/>
          </a:xfrm>
          <a:noFill/>
          <a:ln>
            <a:solidFill>
              <a:srgbClr val="000000"/>
            </a:solidFill>
            <a:miter lim="800000"/>
            <a:headEnd/>
            <a:tailEnd/>
          </a:ln>
        </p:spPr>
      </p:sp>
      <p:sp>
        <p:nvSpPr>
          <p:cNvPr id="28676" name="Rectangle 3"/>
          <p:cNvSpPr>
            <a:spLocks noGrp="1" noChangeArrowheads="1"/>
          </p:cNvSpPr>
          <p:nvPr>
            <p:ph type="body" idx="1"/>
          </p:nvPr>
        </p:nvSpPr>
        <p:spPr bwMode="auto">
          <a:xfrm>
            <a:off x="922761" y="4380900"/>
            <a:ext cx="5164883" cy="4220834"/>
          </a:xfrm>
          <a:noFill/>
        </p:spPr>
        <p:txBody>
          <a:bodyPr wrap="square" numCol="1" anchor="t" anchorCtr="0" compatLnSpc="1">
            <a:prstTxWarp prst="textNoShape">
              <a:avLst/>
            </a:prstTxWarp>
            <a:normAutofit fontScale="70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solidFill>
                  <a:srgbClr val="000000"/>
                </a:solidFill>
              </a:rPr>
              <a:t>Our</a:t>
            </a:r>
            <a:r>
              <a:rPr lang="en-US" baseline="0" dirty="0" smtClean="0">
                <a:solidFill>
                  <a:srgbClr val="000000"/>
                </a:solidFill>
              </a:rPr>
              <a:t> m</a:t>
            </a:r>
            <a:r>
              <a:rPr lang="en-US" dirty="0" smtClean="0"/>
              <a:t>ission statement is given to us and describes</a:t>
            </a:r>
            <a:r>
              <a:rPr lang="en-US" baseline="0" dirty="0" smtClean="0"/>
              <a:t> </a:t>
            </a:r>
            <a:r>
              <a:rPr lang="en-US" dirty="0" smtClean="0"/>
              <a:t>why we</a:t>
            </a:r>
            <a:r>
              <a:rPr lang="en-US" baseline="0" dirty="0" smtClean="0"/>
              <a:t> </a:t>
            </a:r>
            <a:r>
              <a:rPr lang="en-US" dirty="0" smtClean="0"/>
              <a:t>exist – what we do every day in fulfilling our role and purpose.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t>Our mission is timeless – while mission of developing, providing and sustaining naval energetics does not change,</a:t>
            </a:r>
            <a:r>
              <a:rPr lang="en-US" baseline="0" dirty="0" smtClean="0"/>
              <a:t> </a:t>
            </a:r>
            <a:r>
              <a:rPr lang="en-US" dirty="0" smtClean="0"/>
              <a:t>specific priorities and products do change, but the overall mission remains the same.</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dirty="0" smtClean="0"/>
              <a:t>Key thoughts:</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dirty="0" smtClean="0"/>
              <a:t>1: IHD is full spectrum – </a:t>
            </a:r>
            <a:r>
              <a:rPr lang="en-US" dirty="0" smtClean="0"/>
              <a:t>from</a:t>
            </a:r>
            <a:r>
              <a:rPr lang="en-US" baseline="0" dirty="0" smtClean="0"/>
              <a:t> basic to applied research, manufacture, in service engineering to </a:t>
            </a:r>
            <a:r>
              <a:rPr lang="en-US" baseline="0" dirty="0" err="1" smtClean="0"/>
              <a:t>demil</a:t>
            </a:r>
            <a:endParaRPr lang="en-US" baseline="0" dirty="0" smtClean="0"/>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dirty="0" smtClean="0">
                <a:latin typeface="Courier (W1)"/>
              </a:rPr>
              <a:t>2: Energetics AND energetic systems.  IHD does not only focus on the “goo.” A system must ensure all aspects and components work together.</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dirty="0" smtClean="0">
                <a:latin typeface="Courier (W1)"/>
              </a:rPr>
              <a:t>3: Very “purple” customer base. All services rely on IHD for its products and services.</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dirty="0" smtClean="0">
                <a:latin typeface="Courier (W1)"/>
              </a:rPr>
              <a:t>4: Disposing of energetic material is a critical role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baseline="0" dirty="0" smtClean="0">
              <a:latin typeface="Courier (W1)"/>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latin typeface="Courier (W1)"/>
              </a:rPr>
              <a:t>The energetics of a system</a:t>
            </a:r>
            <a:r>
              <a:rPr lang="en-US" baseline="0" dirty="0" smtClean="0">
                <a:latin typeface="Courier (W1)"/>
              </a:rPr>
              <a:t> determine all its key attributes – range, speed, lethality, signature, and safety.</a:t>
            </a:r>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dirty="0" smtClean="0">
                <a:latin typeface="Courier (W1)"/>
              </a:rPr>
              <a:t>Those listed below each are simply examples of the definition. Novel energetics are energetic molecules, ingredients, and formulations that are higher performing than traditional energetic materials, less sensitive to unplanned thermal, shock and impact stimuli yet cost effective to manufacture and integrate in to new and existing weapon systems.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baseline="0" dirty="0" smtClean="0">
              <a:latin typeface="Courier (W1)"/>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dirty="0" smtClean="0">
                <a:latin typeface="Courier (W1)"/>
              </a:rPr>
              <a:t>This can be summarized by our tagline – fly farther, hit harder, save lives. It may sound like a cute slogan, but it really encompasses everything we do at Indian Head.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baseline="0" dirty="0" smtClean="0">
              <a:latin typeface="Courier (W1)"/>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dirty="0" smtClean="0">
                <a:latin typeface="Courier (W1)"/>
              </a:rPr>
              <a:t>Fly Farther. We recognize the next conflict may likely require a longer reach and faster time on target. We work in propellants, fuels, and </a:t>
            </a:r>
            <a:r>
              <a:rPr lang="en-US" baseline="0" dirty="0" err="1" smtClean="0">
                <a:latin typeface="Courier (W1)"/>
              </a:rPr>
              <a:t>hypersonics</a:t>
            </a:r>
            <a:r>
              <a:rPr lang="en-US" baseline="0" dirty="0" smtClean="0">
                <a:latin typeface="Courier (W1)"/>
              </a:rPr>
              <a:t> to deliver these capabilities to the fleet, The “Fly” in fly farther is meant to be inclusive of all domains, not just air. Otto fuel for torpedoes is a national asset manufactured at Indian Head. Emplacement of underwater smart mining provides additional stand off as well.</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baseline="0" dirty="0" smtClean="0">
              <a:latin typeface="Courier (W1)"/>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baseline="0" dirty="0" smtClean="0">
                <a:latin typeface="Courier (W1)"/>
              </a:rPr>
              <a:t>Hit Harder. As General </a:t>
            </a:r>
            <a:r>
              <a:rPr lang="en-US" baseline="0" dirty="0" err="1" smtClean="0">
                <a:latin typeface="Courier (W1)"/>
              </a:rPr>
              <a:t>Mattis</a:t>
            </a:r>
            <a:r>
              <a:rPr lang="en-US" baseline="0" dirty="0" smtClean="0">
                <a:latin typeface="Courier (W1)"/>
              </a:rPr>
              <a:t> once said: “</a:t>
            </a:r>
            <a:r>
              <a:rPr lang="en-US" sz="1200" dirty="0" smtClean="0">
                <a:latin typeface="Perpetua Titling MT" panose="02020502060505020804" pitchFamily="18" charset="0"/>
              </a:rPr>
              <a:t>Everything we do must contribute to the LETHALITY of our military.” Energetics</a:t>
            </a:r>
            <a:r>
              <a:rPr lang="en-US" sz="1200" baseline="0" dirty="0" smtClean="0">
                <a:latin typeface="Perpetua Titling MT" panose="02020502060505020804" pitchFamily="18" charset="0"/>
              </a:rPr>
              <a:t> impact the lethality of every current weapon system. From the obvious work we do in explosives and warheads to the emerging areas such as reactive materials where we can make the case or lining provide additional energy on a target, Indian Head is a key contributor to our warfighters’ ability to deliver lethal effects when required.</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baseline="0" dirty="0" smtClean="0">
              <a:latin typeface="Perpetua Titling MT" panose="020205020605050208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aseline="0" dirty="0" smtClean="0">
                <a:latin typeface="Perpetua Titling MT" panose="02020502060505020804" pitchFamily="18" charset="0"/>
              </a:rPr>
              <a:t>Save Lives. Equally, if not more important than the two offensive tenets above, it is just as critical we ensure our courageous warfighters return home safely after execution of their dangerous missions. This includes our work in aircrew escape systems, explosive ordnance disposal, more reliable </a:t>
            </a:r>
            <a:r>
              <a:rPr lang="en-US" sz="1200" baseline="0" dirty="0" err="1" smtClean="0">
                <a:latin typeface="Perpetua Titling MT" panose="02020502060505020804" pitchFamily="18" charset="0"/>
              </a:rPr>
              <a:t>fuzing</a:t>
            </a:r>
            <a:r>
              <a:rPr lang="en-US" sz="1200" baseline="0" dirty="0" smtClean="0">
                <a:latin typeface="Perpetua Titling MT" panose="02020502060505020804" pitchFamily="18" charset="0"/>
              </a:rPr>
              <a:t> mechanisms to improved </a:t>
            </a:r>
            <a:r>
              <a:rPr lang="en-US" sz="1200" baseline="0" dirty="0" smtClean="0">
                <a:latin typeface="Arial" charset="0"/>
                <a:cs typeface="Arial" charset="0"/>
              </a:rPr>
              <a:t>p</a:t>
            </a:r>
            <a:r>
              <a:rPr lang="en-US" altLang="en-US" sz="1200" dirty="0" smtClean="0">
                <a:latin typeface="Arial" charset="0"/>
                <a:cs typeface="Arial" charset="0"/>
              </a:rPr>
              <a:t>ackaging, handling, storage, and transportation of energetics.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baseline="0" dirty="0" smtClean="0">
              <a:latin typeface="Courier (W1)"/>
            </a:endParaRPr>
          </a:p>
          <a:p>
            <a:pPr lvl="0" eaLnBrk="1" hangingPunct="1">
              <a:spcBef>
                <a:spcPct val="0"/>
              </a:spcBef>
              <a:buFontTx/>
              <a:buNone/>
            </a:pPr>
            <a:endParaRPr lang="en-US" dirty="0" smtClean="0">
              <a:latin typeface="Courier (W1)"/>
            </a:endParaRPr>
          </a:p>
        </p:txBody>
      </p:sp>
    </p:spTree>
    <p:extLst>
      <p:ext uri="{BB962C8B-B14F-4D97-AF65-F5344CB8AC3E}">
        <p14:creationId xmlns:p14="http://schemas.microsoft.com/office/powerpoint/2010/main" val="1923532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Talking point: symbiotic relationship with China Lake</a:t>
            </a:r>
            <a:r>
              <a:rPr lang="en-US" baseline="0" dirty="0" smtClean="0"/>
              <a:t> as keepers of Navy’s energetics expertise</a:t>
            </a:r>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23</a:t>
            </a:fld>
            <a:endParaRPr lang="en-US" dirty="0"/>
          </a:p>
        </p:txBody>
      </p:sp>
    </p:spTree>
    <p:extLst>
      <p:ext uri="{BB962C8B-B14F-4D97-AF65-F5344CB8AC3E}">
        <p14:creationId xmlns:p14="http://schemas.microsoft.com/office/powerpoint/2010/main" val="894469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171450" indent="-171450">
              <a:buFont typeface="Arial" panose="020B0604020202020204" pitchFamily="34" charset="0"/>
              <a:buChar char="•"/>
            </a:pPr>
            <a:r>
              <a:rPr lang="en-US" baseline="0" dirty="0" smtClean="0"/>
              <a:t>Talking point: IHD provides full-spectrum support (cradle to grave) for Navy energetics. Support for PEO </a:t>
            </a:r>
            <a:r>
              <a:rPr lang="en-US" baseline="0" dirty="0" err="1" smtClean="0"/>
              <a:t>U&amp;W</a:t>
            </a:r>
            <a:r>
              <a:rPr lang="en-US" baseline="0" dirty="0" smtClean="0"/>
              <a:t> includes:</a:t>
            </a:r>
          </a:p>
          <a:p>
            <a:pPr marL="114711" indent="0">
              <a:spcBef>
                <a:spcPts val="0"/>
              </a:spcBef>
              <a:spcAft>
                <a:spcPts val="0"/>
              </a:spcAft>
              <a:buNone/>
            </a:pPr>
            <a:r>
              <a:rPr lang="en-US" sz="1800" b="1" dirty="0" smtClean="0">
                <a:solidFill>
                  <a:schemeClr val="accent1"/>
                </a:solidFill>
              </a:rPr>
              <a:t>PMA-208</a:t>
            </a:r>
          </a:p>
          <a:p>
            <a:pPr marL="395699">
              <a:spcBef>
                <a:spcPts val="0"/>
              </a:spcBef>
              <a:spcAft>
                <a:spcPts val="0"/>
              </a:spcAft>
            </a:pPr>
            <a:r>
              <a:rPr lang="en-US" sz="1600" i="1" dirty="0" smtClean="0"/>
              <a:t>Manufacturing</a:t>
            </a:r>
            <a:r>
              <a:rPr lang="en-US" sz="1600" dirty="0" smtClean="0"/>
              <a:t>: Mk 70 booster Mods and Mk 70 PUSH (new production) for GQM-163A Coyote</a:t>
            </a:r>
            <a:endParaRPr lang="en-US" sz="1400" dirty="0" smtClean="0"/>
          </a:p>
          <a:p>
            <a:pPr marL="115887" indent="0">
              <a:spcBef>
                <a:spcPts val="900"/>
              </a:spcBef>
              <a:spcAft>
                <a:spcPts val="0"/>
              </a:spcAft>
              <a:buNone/>
              <a:defRPr/>
            </a:pPr>
            <a:r>
              <a:rPr lang="en-US" sz="1800" b="1" dirty="0" smtClean="0">
                <a:solidFill>
                  <a:schemeClr val="accent1"/>
                </a:solidFill>
              </a:rPr>
              <a:t>PMA-280</a:t>
            </a:r>
          </a:p>
          <a:p>
            <a:pPr marL="401051">
              <a:spcBef>
                <a:spcPts val="0"/>
              </a:spcBef>
              <a:spcAft>
                <a:spcPts val="0"/>
              </a:spcAft>
              <a:buFont typeface="Arial" panose="020B0604020202020204" pitchFamily="34" charset="0"/>
              <a:buChar char="•"/>
            </a:pPr>
            <a:r>
              <a:rPr lang="en-US" sz="1600" dirty="0" smtClean="0"/>
              <a:t>Tomahawk Weapon System</a:t>
            </a:r>
          </a:p>
          <a:p>
            <a:pPr marL="794162" lvl="1">
              <a:spcBef>
                <a:spcPts val="0"/>
              </a:spcBef>
              <a:spcAft>
                <a:spcPts val="0"/>
              </a:spcAft>
            </a:pPr>
            <a:r>
              <a:rPr lang="en-US" sz="1600" i="1" dirty="0" smtClean="0"/>
              <a:t>Testing</a:t>
            </a:r>
            <a:r>
              <a:rPr lang="en-US" sz="1600" dirty="0" smtClean="0"/>
              <a:t>: Functional ground testing (</a:t>
            </a:r>
            <a:r>
              <a:rPr lang="en-US" sz="1600" dirty="0" err="1" smtClean="0"/>
              <a:t>FGT</a:t>
            </a:r>
            <a:r>
              <a:rPr lang="en-US" sz="1600" dirty="0" smtClean="0"/>
              <a:t>) of </a:t>
            </a:r>
            <a:r>
              <a:rPr lang="en-US" sz="1600" dirty="0" err="1" smtClean="0"/>
              <a:t>AUR</a:t>
            </a:r>
            <a:r>
              <a:rPr lang="en-US" sz="1600" dirty="0" smtClean="0"/>
              <a:t> missiles </a:t>
            </a:r>
          </a:p>
          <a:p>
            <a:pPr marL="794162" lvl="1">
              <a:spcBef>
                <a:spcPts val="200"/>
              </a:spcBef>
              <a:spcAft>
                <a:spcPts val="0"/>
              </a:spcAft>
            </a:pPr>
            <a:r>
              <a:rPr lang="en-US" sz="1600" i="1" dirty="0" smtClean="0"/>
              <a:t>R&amp;D</a:t>
            </a:r>
            <a:r>
              <a:rPr lang="en-US" sz="1600" dirty="0" smtClean="0"/>
              <a:t>: Warhead development (FY25 </a:t>
            </a:r>
            <a:r>
              <a:rPr lang="en-US" sz="1600" dirty="0" err="1" smtClean="0"/>
              <a:t>POM</a:t>
            </a:r>
            <a:r>
              <a:rPr lang="en-US" sz="1600" dirty="0" smtClean="0"/>
              <a:t>)</a:t>
            </a:r>
          </a:p>
          <a:p>
            <a:pPr marL="794162" lvl="1">
              <a:spcBef>
                <a:spcPts val="200"/>
              </a:spcBef>
              <a:spcAft>
                <a:spcPts val="0"/>
              </a:spcAft>
            </a:pPr>
            <a:r>
              <a:rPr lang="en-US" sz="1600" i="1" dirty="0" smtClean="0"/>
              <a:t>Engineering/Logistics</a:t>
            </a:r>
            <a:r>
              <a:rPr lang="en-US" sz="1600" dirty="0" smtClean="0"/>
              <a:t>: Energetics IPT lead, Logistics IPT support (McAlester Det.)</a:t>
            </a:r>
          </a:p>
          <a:p>
            <a:pPr marL="115301" indent="0">
              <a:spcBef>
                <a:spcPts val="900"/>
              </a:spcBef>
              <a:spcAft>
                <a:spcPts val="0"/>
              </a:spcAft>
              <a:buNone/>
            </a:pPr>
            <a:r>
              <a:rPr lang="en-US" sz="1800" b="1" dirty="0" smtClean="0">
                <a:solidFill>
                  <a:schemeClr val="accent1"/>
                </a:solidFill>
              </a:rPr>
              <a:t>PMA-242</a:t>
            </a:r>
          </a:p>
          <a:p>
            <a:pPr marL="401051">
              <a:spcBef>
                <a:spcPts val="0"/>
              </a:spcBef>
              <a:spcAft>
                <a:spcPts val="0"/>
              </a:spcAft>
              <a:buFont typeface="Arial" panose="020B0604020202020204" pitchFamily="34" charset="0"/>
              <a:buChar char="•"/>
            </a:pPr>
            <a:r>
              <a:rPr lang="en-US" sz="1600" dirty="0" smtClean="0"/>
              <a:t>Airborne rockets and naval targets</a:t>
            </a:r>
          </a:p>
          <a:p>
            <a:pPr marL="794162" lvl="1">
              <a:spcBef>
                <a:spcPts val="0"/>
              </a:spcBef>
              <a:spcAft>
                <a:spcPts val="0"/>
              </a:spcAft>
            </a:pPr>
            <a:r>
              <a:rPr lang="en-US" sz="1600" i="1" dirty="0" smtClean="0"/>
              <a:t>Engineering/Logistics</a:t>
            </a:r>
            <a:r>
              <a:rPr lang="en-US" sz="1600" dirty="0" smtClean="0"/>
              <a:t>: Navy </a:t>
            </a:r>
            <a:r>
              <a:rPr lang="en-US" sz="1600" dirty="0" err="1" smtClean="0"/>
              <a:t>RATO</a:t>
            </a:r>
            <a:r>
              <a:rPr lang="en-US" sz="1600" dirty="0" smtClean="0"/>
              <a:t>/</a:t>
            </a:r>
            <a:r>
              <a:rPr lang="en-US" sz="1600" dirty="0" err="1" smtClean="0"/>
              <a:t>JATO</a:t>
            </a:r>
            <a:r>
              <a:rPr lang="en-US" sz="1600" dirty="0" smtClean="0"/>
              <a:t> rockets, Technical Design Agent for Mk 66 (Tri-Service)</a:t>
            </a:r>
          </a:p>
          <a:p>
            <a:pPr marL="794162" lvl="1">
              <a:spcBef>
                <a:spcPts val="200"/>
              </a:spcBef>
              <a:spcAft>
                <a:spcPts val="0"/>
              </a:spcAft>
            </a:pPr>
            <a:r>
              <a:rPr lang="en-US" sz="1600" i="1" dirty="0" smtClean="0"/>
              <a:t>Manufacturing (rockets)</a:t>
            </a:r>
            <a:r>
              <a:rPr lang="en-US" sz="1600" dirty="0" smtClean="0"/>
              <a:t>: Mk 152 warhead, LAU-61-G/A, Mk 90 propellant grain, </a:t>
            </a:r>
          </a:p>
          <a:p>
            <a:pPr marL="794162" lvl="1">
              <a:spcBef>
                <a:spcPts val="200"/>
              </a:spcBef>
              <a:spcAft>
                <a:spcPts val="0"/>
              </a:spcAft>
            </a:pPr>
            <a:r>
              <a:rPr lang="en-US" sz="1600" i="1" dirty="0" smtClean="0"/>
              <a:t>Manufacturing (</a:t>
            </a:r>
            <a:r>
              <a:rPr lang="en-US" sz="1600" i="1" dirty="0" err="1" smtClean="0"/>
              <a:t>RATO</a:t>
            </a:r>
            <a:r>
              <a:rPr lang="en-US" sz="1600" i="1" dirty="0" smtClean="0"/>
              <a:t>)</a:t>
            </a:r>
            <a:r>
              <a:rPr lang="en-US" sz="1600" dirty="0" smtClean="0"/>
              <a:t>: Mk 117/Mk 85/Mk 129 rocket motors to support BQM-74E,-177,-34 naval targets</a:t>
            </a:r>
          </a:p>
          <a:p>
            <a:pPr marL="115301" indent="0">
              <a:spcBef>
                <a:spcPts val="900"/>
              </a:spcBef>
              <a:spcAft>
                <a:spcPts val="0"/>
              </a:spcAft>
              <a:buNone/>
            </a:pPr>
            <a:r>
              <a:rPr lang="en-US" sz="1800" b="1" dirty="0" smtClean="0">
                <a:solidFill>
                  <a:schemeClr val="accent1"/>
                </a:solidFill>
              </a:rPr>
              <a:t>PMA-201</a:t>
            </a:r>
          </a:p>
          <a:p>
            <a:pPr marL="401051">
              <a:spcBef>
                <a:spcPts val="0"/>
              </a:spcBef>
              <a:spcAft>
                <a:spcPts val="0"/>
              </a:spcAft>
              <a:buFont typeface="Arial" panose="020B0604020202020204" pitchFamily="34" charset="0"/>
              <a:buChar char="•"/>
            </a:pPr>
            <a:r>
              <a:rPr lang="en-US" sz="1600" dirty="0" smtClean="0"/>
              <a:t>CAD/PAD sustainment and engineering  </a:t>
            </a:r>
          </a:p>
          <a:p>
            <a:pPr marL="401051">
              <a:spcBef>
                <a:spcPts val="0"/>
              </a:spcBef>
              <a:spcAft>
                <a:spcPts val="0"/>
              </a:spcAft>
              <a:buFont typeface="Arial" panose="020B0604020202020204" pitchFamily="34" charset="0"/>
              <a:buChar char="•"/>
            </a:pPr>
            <a:r>
              <a:rPr lang="en-US" sz="1600" dirty="0" smtClean="0"/>
              <a:t>GP Bomb </a:t>
            </a:r>
            <a:r>
              <a:rPr lang="en-US" sz="1600" dirty="0" err="1" smtClean="0"/>
              <a:t>RDX</a:t>
            </a:r>
            <a:r>
              <a:rPr lang="en-US" sz="1600" dirty="0" smtClean="0"/>
              <a:t> fill</a:t>
            </a:r>
          </a:p>
          <a:p>
            <a:pPr marL="401051">
              <a:spcBef>
                <a:spcPts val="0"/>
              </a:spcBef>
              <a:spcAft>
                <a:spcPts val="0"/>
              </a:spcAft>
              <a:buFont typeface="Arial" panose="020B0604020202020204" pitchFamily="34" charset="0"/>
              <a:buChar char="•"/>
            </a:pPr>
            <a:r>
              <a:rPr lang="en-US" sz="1600" dirty="0" err="1" smtClean="0"/>
              <a:t>JDAM</a:t>
            </a:r>
            <a:r>
              <a:rPr lang="en-US" sz="1600" dirty="0" smtClean="0"/>
              <a:t>/LRASM/</a:t>
            </a:r>
            <a:r>
              <a:rPr lang="en-US" sz="1600" dirty="0" err="1" smtClean="0"/>
              <a:t>SDBII</a:t>
            </a:r>
            <a:r>
              <a:rPr lang="en-US" sz="1600" dirty="0" smtClean="0"/>
              <a:t>/SLAM ER/Harpoon </a:t>
            </a:r>
            <a:r>
              <a:rPr lang="en-US" sz="1600" dirty="0" err="1" smtClean="0"/>
              <a:t>PHS&amp;T</a:t>
            </a:r>
            <a:endParaRPr lang="en-US" sz="1600" dirty="0" smtClean="0"/>
          </a:p>
          <a:p>
            <a:pPr marL="401051">
              <a:spcBef>
                <a:spcPts val="0"/>
              </a:spcBef>
              <a:spcAft>
                <a:spcPts val="0"/>
              </a:spcAft>
              <a:buFont typeface="Arial" panose="020B0604020202020204" pitchFamily="34" charset="0"/>
              <a:buChar char="•"/>
            </a:pPr>
            <a:r>
              <a:rPr lang="en-US" sz="1600" dirty="0" err="1" smtClean="0"/>
              <a:t>ESD</a:t>
            </a:r>
            <a:r>
              <a:rPr lang="en-US" sz="1600" dirty="0" smtClean="0"/>
              <a:t> testing </a:t>
            </a:r>
          </a:p>
          <a:p>
            <a:pPr marL="401051">
              <a:spcBef>
                <a:spcPts val="0"/>
              </a:spcBef>
              <a:spcAft>
                <a:spcPts val="0"/>
              </a:spcAft>
              <a:buFont typeface="Arial" panose="020B0604020202020204" pitchFamily="34" charset="0"/>
              <a:buChar char="•"/>
            </a:pPr>
            <a:r>
              <a:rPr lang="en-US" sz="1600" dirty="0" smtClean="0"/>
              <a:t>Harpoon </a:t>
            </a:r>
            <a:r>
              <a:rPr lang="en-US" sz="1600" dirty="0" err="1" smtClean="0"/>
              <a:t>ENCAP</a:t>
            </a:r>
            <a:r>
              <a:rPr lang="en-US" sz="1600" dirty="0" smtClean="0"/>
              <a:t> energetics, ordnance assessment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24</a:t>
            </a:fld>
            <a:endParaRPr lang="en-US" dirty="0"/>
          </a:p>
        </p:txBody>
      </p:sp>
    </p:spTree>
    <p:extLst>
      <p:ext uri="{BB962C8B-B14F-4D97-AF65-F5344CB8AC3E}">
        <p14:creationId xmlns:p14="http://schemas.microsoft.com/office/powerpoint/2010/main" val="2184579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25</a:t>
            </a:fld>
            <a:endParaRPr lang="en-US" dirty="0"/>
          </a:p>
        </p:txBody>
      </p:sp>
    </p:spTree>
    <p:extLst>
      <p:ext uri="{BB962C8B-B14F-4D97-AF65-F5344CB8AC3E}">
        <p14:creationId xmlns:p14="http://schemas.microsoft.com/office/powerpoint/2010/main" val="3179604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F17513-A8A8-4192-8AF0-F89F32B1EC7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69330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27</a:t>
            </a:fld>
            <a:endParaRPr lang="en-US" dirty="0"/>
          </a:p>
        </p:txBody>
      </p:sp>
    </p:spTree>
    <p:extLst>
      <p:ext uri="{BB962C8B-B14F-4D97-AF65-F5344CB8AC3E}">
        <p14:creationId xmlns:p14="http://schemas.microsoft.com/office/powerpoint/2010/main" val="3213708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28</a:t>
            </a:fld>
            <a:endParaRPr lang="en-US" dirty="0"/>
          </a:p>
        </p:txBody>
      </p:sp>
    </p:spTree>
    <p:extLst>
      <p:ext uri="{BB962C8B-B14F-4D97-AF65-F5344CB8AC3E}">
        <p14:creationId xmlns:p14="http://schemas.microsoft.com/office/powerpoint/2010/main" val="3095191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F17513-A8A8-4192-8AF0-F89F32B1EC7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07098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E18F7C9-AA92-4C62-B652-0FCFEC93E0C6}" type="slidenum">
              <a:rPr lang="en-US" smtClean="0">
                <a:solidFill>
                  <a:srgbClr val="000000"/>
                </a:solidFill>
              </a:rPr>
              <a:pPr>
                <a:defRPr/>
              </a:pPr>
              <a:t>30</a:t>
            </a:fld>
            <a:endParaRPr lang="en-US" dirty="0" smtClean="0">
              <a:solidFill>
                <a:srgbClr val="000000"/>
              </a:solidFill>
            </a:endParaRPr>
          </a:p>
        </p:txBody>
      </p:sp>
      <p:sp>
        <p:nvSpPr>
          <p:cNvPr id="28675" name="Rectangle 2"/>
          <p:cNvSpPr>
            <a:spLocks noGrp="1" noRot="1" noChangeAspect="1" noChangeArrowheads="1" noTextEdit="1"/>
          </p:cNvSpPr>
          <p:nvPr>
            <p:ph type="sldImg"/>
          </p:nvPr>
        </p:nvSpPr>
        <p:spPr bwMode="auto">
          <a:xfrm>
            <a:off x="1208088" y="695325"/>
            <a:ext cx="4600575" cy="3451225"/>
          </a:xfrm>
          <a:noFill/>
          <a:ln>
            <a:solidFill>
              <a:srgbClr val="000000"/>
            </a:solidFill>
            <a:miter lim="800000"/>
            <a:headEnd/>
            <a:tailEnd/>
          </a:ln>
        </p:spPr>
      </p:sp>
      <p:sp>
        <p:nvSpPr>
          <p:cNvPr id="28676" name="Rectangle 3"/>
          <p:cNvSpPr>
            <a:spLocks noGrp="1" noChangeArrowheads="1"/>
          </p:cNvSpPr>
          <p:nvPr>
            <p:ph type="body" idx="1"/>
          </p:nvPr>
        </p:nvSpPr>
        <p:spPr bwMode="auto">
          <a:xfrm>
            <a:off x="922761" y="4380900"/>
            <a:ext cx="5164883" cy="4220834"/>
          </a:xfrm>
          <a:noFill/>
        </p:spPr>
        <p:txBody>
          <a:bodyPr wrap="square" numCol="1" anchor="t" anchorCtr="0" compatLnSpc="1">
            <a:prstTxWarp prst="textNoShape">
              <a:avLst/>
            </a:prstTxWarp>
          </a:bodyPr>
          <a:lstStyle/>
          <a:p>
            <a:pPr lvl="0" eaLnBrk="1" hangingPunct="1">
              <a:spcBef>
                <a:spcPct val="0"/>
              </a:spcBef>
              <a:buFontTx/>
              <a:buChar char="•"/>
            </a:pPr>
            <a:r>
              <a:rPr lang="en-US" dirty="0">
                <a:solidFill>
                  <a:srgbClr val="000000"/>
                </a:solidFill>
              </a:rPr>
              <a:t> Slide demonstrates unique mission, roles &amp; responsibilities of Warfare Centers.</a:t>
            </a:r>
          </a:p>
          <a:p>
            <a:pPr lvl="0" eaLnBrk="1" hangingPunct="1">
              <a:spcBef>
                <a:spcPct val="0"/>
              </a:spcBef>
            </a:pPr>
            <a:endParaRPr lang="en-US" dirty="0">
              <a:solidFill>
                <a:srgbClr val="000000"/>
              </a:solidFill>
            </a:endParaRPr>
          </a:p>
          <a:p>
            <a:pPr lvl="0" eaLnBrk="1" hangingPunct="1">
              <a:spcBef>
                <a:spcPct val="0"/>
              </a:spcBef>
              <a:buFontTx/>
              <a:buChar char="•"/>
            </a:pPr>
            <a:r>
              <a:rPr lang="en-US" dirty="0">
                <a:solidFill>
                  <a:srgbClr val="000000"/>
                </a:solidFill>
              </a:rPr>
              <a:t>  We perform vital, inherently governmental functions across the warfare system life-cycle, are stewards of technical capabilities and critical knowledge, and fill a vital role in bridging the gap between military problems and technical feasibility.</a:t>
            </a:r>
          </a:p>
          <a:p>
            <a:pPr lvl="0" eaLnBrk="1" hangingPunct="1">
              <a:spcBef>
                <a:spcPct val="0"/>
              </a:spcBef>
              <a:buFontTx/>
              <a:buChar char="•"/>
            </a:pPr>
            <a:endParaRPr lang="en-US" dirty="0"/>
          </a:p>
          <a:p>
            <a:pPr lvl="0" eaLnBrk="1" hangingPunct="1">
              <a:spcBef>
                <a:spcPct val="0"/>
              </a:spcBef>
              <a:buFontTx/>
              <a:buChar char="•"/>
            </a:pPr>
            <a:r>
              <a:rPr lang="en-US" dirty="0"/>
              <a:t>  We bridge the early research and concept development with technology development, transition and ISE support to the fleet.</a:t>
            </a:r>
          </a:p>
          <a:p>
            <a:pPr lvl="0" eaLnBrk="1" hangingPunct="1">
              <a:spcBef>
                <a:spcPct val="0"/>
              </a:spcBef>
            </a:pPr>
            <a:endParaRPr lang="en-US" dirty="0"/>
          </a:p>
          <a:p>
            <a:pPr lvl="0" eaLnBrk="1" hangingPunct="1">
              <a:spcBef>
                <a:spcPct val="0"/>
              </a:spcBef>
              <a:buFontTx/>
              <a:buChar char="•"/>
            </a:pPr>
            <a:r>
              <a:rPr lang="en-US" dirty="0"/>
              <a:t>  We fulfill our role of smart buyer role by applying necessary end-to-end analysis, development science and engineering support, TDA functions and T&amp;E.</a:t>
            </a:r>
            <a:endParaRPr lang="en-US" dirty="0" smtClean="0">
              <a:latin typeface="Courier (W1)"/>
            </a:endParaRPr>
          </a:p>
        </p:txBody>
      </p:sp>
    </p:spTree>
    <p:extLst>
      <p:ext uri="{BB962C8B-B14F-4D97-AF65-F5344CB8AC3E}">
        <p14:creationId xmlns:p14="http://schemas.microsoft.com/office/powerpoint/2010/main" val="2387741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marL="171167" indent="-171167">
              <a:spcBef>
                <a:spcPts val="599"/>
              </a:spcBef>
              <a:buClr>
                <a:schemeClr val="tx1"/>
              </a:buClr>
              <a:buSzPct val="116000"/>
              <a:buFont typeface="Arial" panose="020B0604020202020204" pitchFamily="34" charset="0"/>
              <a:buChar char="•"/>
            </a:pPr>
            <a:r>
              <a:rPr lang="en-US" dirty="0" smtClean="0"/>
              <a:t>Size of the Warfare Centers’ workforce is based on the funded workload.</a:t>
            </a:r>
          </a:p>
          <a:p>
            <a:pPr marL="171167" indent="-171167">
              <a:spcBef>
                <a:spcPts val="599"/>
              </a:spcBef>
              <a:buClr>
                <a:schemeClr val="tx1"/>
              </a:buClr>
              <a:buSzPct val="116000"/>
              <a:buFont typeface="Arial" panose="020B0604020202020204" pitchFamily="34" charset="0"/>
              <a:buChar char="•"/>
            </a:pPr>
            <a:r>
              <a:rPr lang="en-US" dirty="0" smtClean="0"/>
              <a:t>We perform work our industry partners can’t, won’t or shouldn’t do.</a:t>
            </a:r>
          </a:p>
          <a:p>
            <a:pPr marL="171167" indent="-171167">
              <a:spcBef>
                <a:spcPts val="599"/>
              </a:spcBef>
              <a:buClr>
                <a:schemeClr val="tx1"/>
              </a:buClr>
              <a:buSzPct val="116000"/>
              <a:buFont typeface="Arial" panose="020B0604020202020204" pitchFamily="34" charset="0"/>
              <a:buChar char="•"/>
            </a:pPr>
            <a:r>
              <a:rPr lang="en-US" dirty="0" smtClean="0"/>
              <a:t>Warfare Centers maintain more than 164 unique RDT&amp;E facilities.</a:t>
            </a:r>
            <a:endParaRPr lang="en-US" dirty="0" smtClean="0">
              <a:solidFill>
                <a:prstClr val="black"/>
              </a:solidFill>
            </a:endParaRPr>
          </a:p>
          <a:p>
            <a:pPr marL="171167" indent="-171167">
              <a:spcBef>
                <a:spcPts val="599"/>
              </a:spcBef>
              <a:buClr>
                <a:prstClr val="black"/>
              </a:buClr>
              <a:buSzPct val="116000"/>
              <a:buFont typeface="Arial" panose="020B0604020202020204" pitchFamily="34" charset="0"/>
              <a:buChar char="•"/>
            </a:pPr>
            <a:r>
              <a:rPr lang="en-US" dirty="0" smtClean="0">
                <a:solidFill>
                  <a:prstClr val="black"/>
                </a:solidFill>
              </a:rPr>
              <a:t>We have 22,060 diverse and highly educated employees focused on innovation  (~14,700 scientists, engineers, and technicians with ~600 </a:t>
            </a:r>
            <a:r>
              <a:rPr lang="en-US" dirty="0" err="1" smtClean="0">
                <a:solidFill>
                  <a:prstClr val="black"/>
                </a:solidFill>
              </a:rPr>
              <a:t>Ph.D.s</a:t>
            </a:r>
            <a:r>
              <a:rPr lang="en-US" dirty="0" smtClean="0">
                <a:solidFill>
                  <a:prstClr val="black"/>
                </a:solidFill>
              </a:rPr>
              <a:t>).</a:t>
            </a:r>
          </a:p>
          <a:p>
            <a:pPr marL="171167" indent="-171167">
              <a:spcBef>
                <a:spcPts val="599"/>
              </a:spcBef>
              <a:buClr>
                <a:prstClr val="black"/>
              </a:buClr>
              <a:buSzPct val="116000"/>
              <a:buFont typeface="Arial" panose="020B0604020202020204" pitchFamily="34" charset="0"/>
              <a:buChar char="•"/>
            </a:pPr>
            <a:r>
              <a:rPr lang="en-US" dirty="0" smtClean="0">
                <a:solidFill>
                  <a:prstClr val="black"/>
                </a:solidFill>
              </a:rPr>
              <a:t>There are 128 unique Technical Capabilities spread across our 10 Divisions.</a:t>
            </a:r>
          </a:p>
          <a:p>
            <a:pPr marL="171167" indent="-171167">
              <a:spcBef>
                <a:spcPts val="599"/>
              </a:spcBef>
              <a:buClr>
                <a:prstClr val="black"/>
              </a:buClr>
              <a:buSzPct val="116000"/>
              <a:buFont typeface="Arial" panose="020B0604020202020204" pitchFamily="34" charset="0"/>
              <a:buChar char="•"/>
            </a:pPr>
            <a:r>
              <a:rPr lang="en-US" dirty="0" smtClean="0">
                <a:solidFill>
                  <a:prstClr val="black"/>
                </a:solidFill>
              </a:rPr>
              <a:t>We aren’t mission funded; we operate under the Navy Working Capital Fund business model.</a:t>
            </a:r>
          </a:p>
          <a:p>
            <a:endParaRPr lang="en-US" b="1" i="0" dirty="0" smtClean="0">
              <a:solidFill>
                <a:schemeClr val="bg1"/>
              </a:solidFill>
            </a:endParaRPr>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solidFill>
                  <a:prstClr val="black"/>
                </a:solidFill>
              </a:rPr>
              <a:pPr>
                <a:defRPr/>
              </a:pPr>
              <a:t>31</a:t>
            </a:fld>
            <a:endParaRPr lang="en-US" dirty="0">
              <a:solidFill>
                <a:prstClr val="black"/>
              </a:solidFill>
            </a:endParaRPr>
          </a:p>
        </p:txBody>
      </p:sp>
    </p:spTree>
    <p:extLst>
      <p:ext uri="{BB962C8B-B14F-4D97-AF65-F5344CB8AC3E}">
        <p14:creationId xmlns:p14="http://schemas.microsoft.com/office/powerpoint/2010/main" val="1643434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32</a:t>
            </a:fld>
            <a:endParaRPr lang="en-US" dirty="0"/>
          </a:p>
        </p:txBody>
      </p:sp>
    </p:spTree>
    <p:extLst>
      <p:ext uri="{BB962C8B-B14F-4D97-AF65-F5344CB8AC3E}">
        <p14:creationId xmlns:p14="http://schemas.microsoft.com/office/powerpoint/2010/main" val="986474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t>Our Strategic Plan (listed on the right) </a:t>
            </a:r>
            <a:r>
              <a:rPr lang="en-US" dirty="0" smtClean="0"/>
              <a:t>ties </a:t>
            </a:r>
            <a:r>
              <a:rPr lang="en-US" dirty="0"/>
              <a:t>into both the </a:t>
            </a:r>
            <a:r>
              <a:rPr lang="en-US" dirty="0" smtClean="0"/>
              <a:t>National Defense Strategy,</a:t>
            </a:r>
            <a:r>
              <a:rPr lang="en-US" baseline="0" dirty="0" smtClean="0"/>
              <a:t> </a:t>
            </a:r>
            <a:r>
              <a:rPr lang="en-US" dirty="0" smtClean="0"/>
              <a:t>CNO’s NAVPLAN, </a:t>
            </a:r>
            <a:r>
              <a:rPr lang="en-US" dirty="0"/>
              <a:t>the NAVSEA Strategic Business Plan, and the NSWC Strategic Plan. </a:t>
            </a:r>
            <a:endParaRPr lang="en-US" dirty="0" smtClean="0"/>
          </a:p>
          <a:p>
            <a:endParaRPr lang="en-US" dirty="0" smtClean="0"/>
          </a:p>
          <a:p>
            <a:r>
              <a:rPr lang="en-US" dirty="0" smtClean="0"/>
              <a:t>Under CNO’s NAVPLAN, we align with the following guidance under the sailing directions of Readiness, Capabilities, Capacity, and Sailors:</a:t>
            </a:r>
          </a:p>
          <a:p>
            <a:endParaRPr lang="en-US" dirty="0" smtClean="0"/>
          </a:p>
          <a:p>
            <a:r>
              <a:rPr lang="en-US" dirty="0" smtClean="0"/>
              <a:t>• We will responsibly fund our readiness as we grow the fleet. We will never field a hollow force.</a:t>
            </a:r>
          </a:p>
          <a:p>
            <a:endParaRPr lang="en-US" dirty="0" smtClean="0"/>
          </a:p>
          <a:p>
            <a:r>
              <a:rPr lang="en-US" dirty="0" smtClean="0"/>
              <a:t>• Lethality and readiness are two sides of the same coin. We cannot deter our competitors with raw</a:t>
            </a:r>
          </a:p>
          <a:p>
            <a:r>
              <a:rPr lang="en-US" dirty="0" smtClean="0"/>
              <a:t> capabilities alone. We must field a force that has demonstrated the skill and will to win.</a:t>
            </a:r>
          </a:p>
          <a:p>
            <a:endParaRPr lang="en-US" dirty="0" smtClean="0"/>
          </a:p>
          <a:p>
            <a:r>
              <a:rPr lang="en-US" dirty="0" smtClean="0"/>
              <a:t>• Expertly maintaining our platforms and systems is in our DNA. We will own this.</a:t>
            </a:r>
          </a:p>
          <a:p>
            <a:endParaRPr lang="en-US" dirty="0" smtClean="0"/>
          </a:p>
          <a:p>
            <a:r>
              <a:rPr lang="en-US" dirty="0" smtClean="0"/>
              <a:t>• Keeping ahead of our competitors requires us to rapidly field state-of-the art systems. Speed matters.</a:t>
            </a:r>
          </a:p>
          <a:p>
            <a:endParaRPr lang="en-US" dirty="0" smtClean="0"/>
          </a:p>
          <a:p>
            <a:r>
              <a:rPr lang="en-US" dirty="0" smtClean="0"/>
              <a:t>• While we need a larger fleet, the composition and capabilities of the fleet matter most.</a:t>
            </a:r>
          </a:p>
          <a:p>
            <a:endParaRPr lang="en-US" dirty="0" smtClean="0"/>
          </a:p>
          <a:p>
            <a:r>
              <a:rPr lang="en-US" dirty="0" smtClean="0"/>
              <a:t>• Our Sailors must be able to out think and outfight any adversary. They will remain the best trained</a:t>
            </a:r>
          </a:p>
          <a:p>
            <a:r>
              <a:rPr lang="en-US" dirty="0" smtClean="0"/>
              <a:t> and finest educated naval force in the world.</a:t>
            </a:r>
          </a:p>
          <a:p>
            <a:endParaRPr lang="en-US" dirty="0" smtClean="0"/>
          </a:p>
          <a:p>
            <a:r>
              <a:rPr lang="en-US" dirty="0" smtClean="0"/>
              <a:t>• Our relentless approach to warfighting excellence will remain grounded in our core values</a:t>
            </a:r>
          </a:p>
          <a:p>
            <a:endParaRPr lang="en-US" dirty="0"/>
          </a:p>
          <a:p>
            <a:r>
              <a:rPr lang="en-US" dirty="0"/>
              <a:t> Our five goals are:</a:t>
            </a:r>
          </a:p>
          <a:p>
            <a:r>
              <a:rPr lang="en-US" dirty="0"/>
              <a:t>   a) Reshape Facilities and Utilities </a:t>
            </a:r>
          </a:p>
          <a:p>
            <a:r>
              <a:rPr lang="en-US" dirty="0"/>
              <a:t>   b) Establish Public-Private Partnerships </a:t>
            </a:r>
          </a:p>
          <a:p>
            <a:r>
              <a:rPr lang="en-US" dirty="0"/>
              <a:t>   c) Develop New Products and Services </a:t>
            </a:r>
          </a:p>
          <a:p>
            <a:r>
              <a:rPr lang="en-US" dirty="0"/>
              <a:t>   d) Sustain and Expand Core Product Lines</a:t>
            </a:r>
          </a:p>
          <a:p>
            <a:r>
              <a:rPr lang="en-US" dirty="0"/>
              <a:t>   e) Reinvigorate Naval </a:t>
            </a:r>
            <a:r>
              <a:rPr lang="en-US" dirty="0" smtClean="0"/>
              <a:t>Energetics</a:t>
            </a:r>
          </a:p>
          <a:p>
            <a:endParaRPr lang="en-US" dirty="0" smtClean="0"/>
          </a:p>
          <a:p>
            <a:r>
              <a:rPr lang="en-US" dirty="0" smtClean="0"/>
              <a:t>Two Supporting Plans:</a:t>
            </a:r>
          </a:p>
          <a:p>
            <a:pPr marL="220348" indent="-220348">
              <a:buAutoNum type="arabicParenR"/>
            </a:pPr>
            <a:r>
              <a:rPr lang="en-US" baseline="0" dirty="0" smtClean="0"/>
              <a:t>Process (TECH RIGOR &amp; BUSINESS OPERATIONS)</a:t>
            </a:r>
          </a:p>
          <a:p>
            <a:pPr marL="220348" indent="-220348">
              <a:buAutoNum type="arabicParenR"/>
            </a:pPr>
            <a:r>
              <a:rPr lang="en-US" baseline="0" dirty="0" smtClean="0"/>
              <a:t>People</a:t>
            </a:r>
            <a:endParaRPr lang="en-US" dirty="0"/>
          </a:p>
          <a:p>
            <a:endParaRPr lang="en-US" dirty="0"/>
          </a:p>
        </p:txBody>
      </p:sp>
      <p:sp>
        <p:nvSpPr>
          <p:cNvPr id="4" name="Slide Number Placeholder 3"/>
          <p:cNvSpPr>
            <a:spLocks noGrp="1"/>
          </p:cNvSpPr>
          <p:nvPr>
            <p:ph type="sldNum" sz="quarter" idx="10"/>
          </p:nvPr>
        </p:nvSpPr>
        <p:spPr/>
        <p:txBody>
          <a:bodyPr/>
          <a:lstStyle/>
          <a:p>
            <a:pPr defTabSz="881390">
              <a:defRPr/>
            </a:pPr>
            <a:fld id="{54F17513-A8A8-4192-8AF0-F89F32B1EC71}" type="slidenum">
              <a:rPr lang="en-US">
                <a:solidFill>
                  <a:prstClr val="black"/>
                </a:solidFill>
              </a:rPr>
              <a:pPr defTabSz="881390">
                <a:defRPr/>
              </a:pPr>
              <a:t>3</a:t>
            </a:fld>
            <a:endParaRPr lang="en-US" dirty="0">
              <a:solidFill>
                <a:prstClr val="black"/>
              </a:solidFill>
            </a:endParaRPr>
          </a:p>
        </p:txBody>
      </p:sp>
    </p:spTree>
    <p:extLst>
      <p:ext uri="{BB962C8B-B14F-4D97-AF65-F5344CB8AC3E}">
        <p14:creationId xmlns:p14="http://schemas.microsoft.com/office/powerpoint/2010/main" val="976029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33</a:t>
            </a:fld>
            <a:endParaRPr lang="en-US" dirty="0"/>
          </a:p>
        </p:txBody>
      </p:sp>
    </p:spTree>
    <p:extLst>
      <p:ext uri="{BB962C8B-B14F-4D97-AF65-F5344CB8AC3E}">
        <p14:creationId xmlns:p14="http://schemas.microsoft.com/office/powerpoint/2010/main" val="2506165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34</a:t>
            </a:fld>
            <a:endParaRPr lang="en-US" dirty="0"/>
          </a:p>
        </p:txBody>
      </p:sp>
    </p:spTree>
    <p:extLst>
      <p:ext uri="{BB962C8B-B14F-4D97-AF65-F5344CB8AC3E}">
        <p14:creationId xmlns:p14="http://schemas.microsoft.com/office/powerpoint/2010/main" val="29928766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35</a:t>
            </a:fld>
            <a:endParaRPr lang="en-US" dirty="0"/>
          </a:p>
        </p:txBody>
      </p:sp>
    </p:spTree>
    <p:extLst>
      <p:ext uri="{BB962C8B-B14F-4D97-AF65-F5344CB8AC3E}">
        <p14:creationId xmlns:p14="http://schemas.microsoft.com/office/powerpoint/2010/main" val="834303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36</a:t>
            </a:fld>
            <a:endParaRPr lang="en-US" dirty="0"/>
          </a:p>
        </p:txBody>
      </p:sp>
    </p:spTree>
    <p:extLst>
      <p:ext uri="{BB962C8B-B14F-4D97-AF65-F5344CB8AC3E}">
        <p14:creationId xmlns:p14="http://schemas.microsoft.com/office/powerpoint/2010/main" val="10324021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37</a:t>
            </a:fld>
            <a:endParaRPr lang="en-US" dirty="0"/>
          </a:p>
        </p:txBody>
      </p:sp>
    </p:spTree>
    <p:extLst>
      <p:ext uri="{BB962C8B-B14F-4D97-AF65-F5344CB8AC3E}">
        <p14:creationId xmlns:p14="http://schemas.microsoft.com/office/powerpoint/2010/main" val="25315879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IH is made up of 4 specific capabilities which make our organization unique</a:t>
            </a:r>
            <a:r>
              <a:rPr lang="en-US" baseline="0" dirty="0" smtClean="0"/>
              <a:t> from others.</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We have cradle to grave operations. We can develop a prototype (RDT&amp;E) and turn it into an actual product to delivery (Manufacturing) all in-house. We even have boots on the ground for direct warfighter support.</a:t>
            </a:r>
            <a:endParaRPr lang="en-US" dirty="0" smtClean="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38</a:t>
            </a:fld>
            <a:endParaRPr lang="en-US" dirty="0"/>
          </a:p>
        </p:txBody>
      </p:sp>
    </p:spTree>
    <p:extLst>
      <p:ext uri="{BB962C8B-B14F-4D97-AF65-F5344CB8AC3E}">
        <p14:creationId xmlns:p14="http://schemas.microsoft.com/office/powerpoint/2010/main" val="11162516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39</a:t>
            </a:fld>
            <a:endParaRPr lang="en-US" dirty="0"/>
          </a:p>
        </p:txBody>
      </p:sp>
    </p:spTree>
    <p:extLst>
      <p:ext uri="{BB962C8B-B14F-4D97-AF65-F5344CB8AC3E}">
        <p14:creationId xmlns:p14="http://schemas.microsoft.com/office/powerpoint/2010/main" val="1735907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reflects full spectrum capabilities:</a:t>
            </a:r>
          </a:p>
          <a:p>
            <a:endParaRPr lang="en-US" baseline="0" dirty="0" smtClean="0"/>
          </a:p>
          <a:p>
            <a:r>
              <a:rPr lang="en-US" baseline="0" dirty="0" smtClean="0"/>
              <a:t>We have cradle to grave operations. We can develop a prototype and turn it into an actual product to deliver all in-house.</a:t>
            </a:r>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40</a:t>
            </a:fld>
            <a:endParaRPr lang="en-US" dirty="0"/>
          </a:p>
        </p:txBody>
      </p:sp>
    </p:spTree>
    <p:extLst>
      <p:ext uri="{BB962C8B-B14F-4D97-AF65-F5344CB8AC3E}">
        <p14:creationId xmlns:p14="http://schemas.microsoft.com/office/powerpoint/2010/main" val="6901646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41</a:t>
            </a:fld>
            <a:endParaRPr lang="en-US" dirty="0"/>
          </a:p>
        </p:txBody>
      </p:sp>
    </p:spTree>
    <p:extLst>
      <p:ext uri="{BB962C8B-B14F-4D97-AF65-F5344CB8AC3E}">
        <p14:creationId xmlns:p14="http://schemas.microsoft.com/office/powerpoint/2010/main" val="25511701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Technical Director, Mr. Ashley Johnson is dual-hatted. He</a:t>
            </a:r>
            <a:r>
              <a:rPr lang="en-US" baseline="0" dirty="0" smtClean="0"/>
              <a:t> is also the SEA05E Deputy Warrant Officer for explosive ordnance engineering.</a:t>
            </a:r>
          </a:p>
          <a:p>
            <a:endParaRPr lang="en-US" baseline="0" dirty="0" smtClean="0"/>
          </a:p>
          <a:p>
            <a:r>
              <a:rPr lang="en-US" sz="1200" b="0" i="0" u="none" strike="noStrike" kern="1200" baseline="0" dirty="0" smtClean="0">
                <a:solidFill>
                  <a:schemeClr val="tx1"/>
                </a:solidFill>
                <a:latin typeface="+mn-lt"/>
                <a:ea typeface="+mn-ea"/>
                <a:cs typeface="+mn-cs"/>
              </a:rPr>
              <a:t>SEA05E executes the Technical Authority and the independent technical rigor to ensure that</a:t>
            </a:r>
          </a:p>
          <a:p>
            <a:r>
              <a:rPr lang="en-US" sz="1200" b="0" i="0" u="none" strike="noStrike" kern="1200" baseline="0" dirty="0" smtClean="0">
                <a:solidFill>
                  <a:schemeClr val="tx1"/>
                </a:solidFill>
                <a:latin typeface="+mn-lt"/>
                <a:ea typeface="+mn-ea"/>
                <a:cs typeface="+mn-cs"/>
              </a:rPr>
              <a:t>technically sound, safe and reliable munition systems are delivered and maintained for the Navy.</a:t>
            </a:r>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42</a:t>
            </a:fld>
            <a:endParaRPr lang="en-US" dirty="0"/>
          </a:p>
        </p:txBody>
      </p:sp>
    </p:spTree>
    <p:extLst>
      <p:ext uri="{BB962C8B-B14F-4D97-AF65-F5344CB8AC3E}">
        <p14:creationId xmlns:p14="http://schemas.microsoft.com/office/powerpoint/2010/main" val="3412897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Molecule</a:t>
            </a:r>
            <a:r>
              <a:rPr lang="en-US" baseline="0" dirty="0" smtClean="0"/>
              <a:t> to Mission  -  CREATE: Give our warfighters what they need to win</a:t>
            </a:r>
          </a:p>
          <a:p>
            <a:pPr marL="228600" indent="-228600">
              <a:buFont typeface="Arial" panose="020B0604020202020204" pitchFamily="34" charset="0"/>
              <a:buChar char="•"/>
            </a:pPr>
            <a:r>
              <a:rPr lang="en-US" dirty="0" smtClean="0"/>
              <a:t>Deliver innovative solutions through collaboration and integration of our molecule-to-mission capabilities to keep our warfighters ahead of the game.</a:t>
            </a:r>
          </a:p>
          <a:p>
            <a:pPr marL="228600" indent="-228600">
              <a:buFont typeface="Arial" panose="020B0604020202020204" pitchFamily="34" charset="0"/>
              <a:buChar char="•"/>
            </a:pPr>
            <a:endParaRPr lang="en-US" dirty="0" smtClean="0"/>
          </a:p>
          <a:p>
            <a:pPr marL="0" indent="0">
              <a:buFont typeface="+mj-lt"/>
              <a:buNone/>
            </a:pPr>
            <a:r>
              <a:rPr lang="en-US" dirty="0" smtClean="0"/>
              <a:t>2) Strengthen</a:t>
            </a:r>
            <a:r>
              <a:rPr lang="en-US" baseline="0" dirty="0" smtClean="0"/>
              <a:t> the Navy’s Arsenal  -  PRODUCE: Give our warfighters enough to win</a:t>
            </a:r>
          </a:p>
          <a:p>
            <a:pPr marL="171450" indent="-171450">
              <a:buFont typeface="Arial" panose="020B0604020202020204" pitchFamily="34" charset="0"/>
              <a:buChar char="•"/>
            </a:pPr>
            <a:r>
              <a:rPr lang="en-US" dirty="0" smtClean="0"/>
              <a:t>Strengthen the Navy's Arsenal through providing a ready infrastructure capable of wartime surge and maximizing production of the goods and services our warfighters rely on.</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3) Workforce Flexibility &amp; Agility  -  ADAPT: Give</a:t>
            </a:r>
            <a:r>
              <a:rPr lang="en-US" baseline="0" dirty="0" smtClean="0"/>
              <a:t> our warfighters what they need, when they need it</a:t>
            </a:r>
            <a:endParaRPr lang="en-US" dirty="0" smtClean="0"/>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Increase the flexibility and agility of our workforce by combining the right mix of people with the right mix of capabilities, supported by effective leadership at all levels, so we can respond to warfighter demands on any timetable.</a:t>
            </a:r>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4</a:t>
            </a:fld>
            <a:endParaRPr lang="en-US" dirty="0"/>
          </a:p>
        </p:txBody>
      </p:sp>
    </p:spTree>
    <p:extLst>
      <p:ext uri="{BB962C8B-B14F-4D97-AF65-F5344CB8AC3E}">
        <p14:creationId xmlns:p14="http://schemas.microsoft.com/office/powerpoint/2010/main" val="38751529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43</a:t>
            </a:fld>
            <a:endParaRPr lang="en-US" dirty="0"/>
          </a:p>
        </p:txBody>
      </p:sp>
    </p:spTree>
    <p:extLst>
      <p:ext uri="{BB962C8B-B14F-4D97-AF65-F5344CB8AC3E}">
        <p14:creationId xmlns:p14="http://schemas.microsoft.com/office/powerpoint/2010/main" val="28872922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F17513-A8A8-4192-8AF0-F89F32B1EC7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464275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45</a:t>
            </a:fld>
            <a:endParaRPr lang="en-US" dirty="0"/>
          </a:p>
        </p:txBody>
      </p:sp>
    </p:spTree>
    <p:extLst>
      <p:ext uri="{BB962C8B-B14F-4D97-AF65-F5344CB8AC3E}">
        <p14:creationId xmlns:p14="http://schemas.microsoft.com/office/powerpoint/2010/main" val="3859497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a:defRPr/>
            </a:pPr>
            <a:r>
              <a:rPr lang="en-US" dirty="0" smtClean="0"/>
              <a:t>NSWC IHD is responsible for the following:</a:t>
            </a:r>
          </a:p>
          <a:p>
            <a:pPr>
              <a:defRPr/>
            </a:pPr>
            <a:endParaRPr lang="en-US" dirty="0" smtClean="0"/>
          </a:p>
          <a:p>
            <a:pPr marL="228600" indent="-228600">
              <a:buFontTx/>
              <a:buAutoNum type="arabicParenR"/>
              <a:defRPr/>
            </a:pPr>
            <a:r>
              <a:rPr lang="en-US" b="1" dirty="0" smtClean="0"/>
              <a:t>Otto Fuel for Torpedoes: </a:t>
            </a:r>
            <a:r>
              <a:rPr lang="en-US" dirty="0" smtClean="0"/>
              <a:t>We are the sole provider of liquid monopropellant (Otto Fuel II) for the United States and our allies and have manufactured the compound for more than 50 years.  We continue to manufacture 250K </a:t>
            </a:r>
            <a:r>
              <a:rPr lang="en-US" dirty="0" err="1" smtClean="0"/>
              <a:t>lbs</a:t>
            </a:r>
            <a:r>
              <a:rPr lang="en-US" dirty="0" smtClean="0"/>
              <a:t> per year while our primary nitration facility is being renovated to allow greater flexibility, lower cost and improved safety.</a:t>
            </a:r>
          </a:p>
          <a:p>
            <a:pPr marL="228600" indent="-228600">
              <a:buFontTx/>
              <a:buAutoNum type="arabicParenR"/>
              <a:defRPr/>
            </a:pPr>
            <a:r>
              <a:rPr lang="en-US" b="1" dirty="0" smtClean="0"/>
              <a:t> MK-45 5-inch Gun: </a:t>
            </a:r>
            <a:r>
              <a:rPr lang="en-US" dirty="0" smtClean="0"/>
              <a:t>Command is the in-service engineering agent (ISEA) and acquisition engineering agent for guns and ammo. The Systems Integration Department’s Standard Pier-Side Maintenance and Repair (</a:t>
            </a:r>
            <a:r>
              <a:rPr lang="en-US" dirty="0" err="1" smtClean="0"/>
              <a:t>SPMR</a:t>
            </a:r>
            <a:r>
              <a:rPr lang="en-US" dirty="0" smtClean="0"/>
              <a:t>) unit refurbishes rusted and worn out parts and extends the life of a gun.  At the mid-point of a MK 45 Mod 4 Gun’s 30 year life, it is removed from the ship and returned for depot repairs and replaced with a new gun. </a:t>
            </a:r>
          </a:p>
          <a:p>
            <a:pPr marL="228600" indent="-228600">
              <a:buFontTx/>
              <a:buAutoNum type="arabicParenR"/>
              <a:defRPr/>
            </a:pPr>
            <a:r>
              <a:rPr lang="en-US" dirty="0" smtClean="0"/>
              <a:t> </a:t>
            </a:r>
            <a:r>
              <a:rPr lang="en-US" b="1" dirty="0" smtClean="0"/>
              <a:t>SM-2 and Evolved </a:t>
            </a:r>
            <a:r>
              <a:rPr lang="en-US" b="1" dirty="0" err="1" smtClean="0"/>
              <a:t>SeaSparrow</a:t>
            </a:r>
            <a:r>
              <a:rPr lang="en-US" b="1" dirty="0" smtClean="0"/>
              <a:t> Missiles (ESSM): </a:t>
            </a:r>
            <a:r>
              <a:rPr lang="en-US" dirty="0" smtClean="0"/>
              <a:t>The command’s System Engineering Department provides rocket motor propulsion support for both the SM-2 and ESSM. The department’s ordnance assessment capabilities provides analyses enabling the Fleet to increase service lives of energetic components saving money and extending inventories.</a:t>
            </a:r>
          </a:p>
          <a:p>
            <a:pPr marL="228600" indent="-228600">
              <a:buFontTx/>
              <a:buAutoNum type="arabicParenR"/>
              <a:defRPr/>
            </a:pPr>
            <a:r>
              <a:rPr lang="en-US" b="1" dirty="0" smtClean="0"/>
              <a:t>Phalanx Close-In Weapons Support (</a:t>
            </a:r>
            <a:r>
              <a:rPr lang="en-US" b="1" dirty="0" err="1" smtClean="0"/>
              <a:t>CIWS</a:t>
            </a:r>
            <a:r>
              <a:rPr lang="en-US" b="1" dirty="0" smtClean="0"/>
              <a:t>): </a:t>
            </a:r>
            <a:r>
              <a:rPr lang="en-US" dirty="0" smtClean="0"/>
              <a:t>The command’s Systems Integration Department provides in-service fleet support for CIWS, and other naval gun systems, to include </a:t>
            </a:r>
            <a:r>
              <a:rPr lang="en-US" dirty="0" err="1" smtClean="0"/>
              <a:t>SPMR</a:t>
            </a:r>
            <a:r>
              <a:rPr lang="en-US" dirty="0" smtClean="0"/>
              <a:t> during a ship’s maintenance availability; providing a Mobile Ammunition Evaluation and Repair Unit to recondition ammunition at NMC OCONUS sites 3 per year on a rotational basis; and acting as fleet liaisons to address LANTFLEET and PACFLEET issues with any guns or ammunition.</a:t>
            </a:r>
          </a:p>
          <a:p>
            <a:pPr marL="228600" indent="-228600">
              <a:buFontTx/>
              <a:buAutoNum type="arabicParenR"/>
              <a:defRPr/>
            </a:pPr>
            <a:r>
              <a:rPr lang="en-US" b="1" dirty="0" smtClean="0"/>
              <a:t>Countermeasure Anti-Torpedo (CAT): </a:t>
            </a:r>
            <a:r>
              <a:rPr lang="en-US" dirty="0" smtClean="0"/>
              <a:t>Our Systems Engineering Department provides CAT warhead and </a:t>
            </a:r>
            <a:r>
              <a:rPr lang="en-US" dirty="0" err="1" smtClean="0"/>
              <a:t>fuzing</a:t>
            </a:r>
            <a:r>
              <a:rPr lang="en-US" dirty="0" smtClean="0"/>
              <a:t> support.</a:t>
            </a:r>
          </a:p>
          <a:p>
            <a:pPr marL="228600" indent="-228600">
              <a:buFontTx/>
              <a:buAutoNum type="arabicParenR"/>
              <a:defRPr/>
            </a:pPr>
            <a:r>
              <a:rPr lang="en-US" b="1" dirty="0" smtClean="0"/>
              <a:t>CAD/PAD:</a:t>
            </a:r>
            <a:r>
              <a:rPr lang="en-US" dirty="0" smtClean="0"/>
              <a:t> The command designs, develops, manufactures and is the central </a:t>
            </a:r>
            <a:r>
              <a:rPr lang="en-US" dirty="0" err="1" smtClean="0"/>
              <a:t>stockpoint</a:t>
            </a:r>
            <a:r>
              <a:rPr lang="en-US" dirty="0" smtClean="0"/>
              <a:t> for CAD/PAD items used in aircrew escape ejection systems. Our Virtual Fleet Support facility allows the warfighter to obtain any component within one week from order request. Tasked as a Tri-service organization, responsible for qualification of all CADs/</a:t>
            </a:r>
            <a:r>
              <a:rPr lang="en-US" dirty="0" err="1" smtClean="0"/>
              <a:t>PADs</a:t>
            </a:r>
            <a:r>
              <a:rPr lang="en-US" dirty="0" smtClean="0"/>
              <a:t> (surface, sub-surface, and air) and their ballistic systems and service life ordnance assessment after deployment.  The E2 CAD/PAD Division is the in-service engineering agent for aircrew equipment such as automatically inflated air/deck-crew personnel life preservers (FLU-8/A and -12/A) and CADs for pilot personnel parachute release (</a:t>
            </a:r>
            <a:r>
              <a:rPr lang="en-US" dirty="0" err="1" smtClean="0"/>
              <a:t>SEAWARS</a:t>
            </a:r>
            <a:r>
              <a:rPr lang="en-US" dirty="0" smtClean="0"/>
              <a:t>) upon water immersion. Aircraft products: Stores Release, Countermeasure, Engine Fire Extinguisher Cartridges, Egress Systems, Ejection Seat Components, Cable Cutters.</a:t>
            </a:r>
          </a:p>
          <a:p>
            <a:pPr marL="228600" indent="-228600">
              <a:buFontTx/>
              <a:buAutoNum type="arabicParenR"/>
              <a:defRPr/>
            </a:pPr>
            <a:r>
              <a:rPr lang="en-US" b="1" dirty="0" smtClean="0"/>
              <a:t>MK 53 Decoy Launching System (DLS) (</a:t>
            </a:r>
            <a:r>
              <a:rPr lang="en-US" b="1" dirty="0" err="1" smtClean="0"/>
              <a:t>Nulka</a:t>
            </a:r>
            <a:r>
              <a:rPr lang="en-US" b="1" dirty="0" smtClean="0"/>
              <a:t>): </a:t>
            </a:r>
            <a:r>
              <a:rPr lang="en-US" dirty="0" smtClean="0"/>
              <a:t>A rapid-response active expendable decoy system capable of providing defense for ships against modern anti-ship missiles (</a:t>
            </a:r>
            <a:r>
              <a:rPr lang="en-US" dirty="0" err="1" smtClean="0"/>
              <a:t>ASM</a:t>
            </a:r>
            <a:r>
              <a:rPr lang="en-US" dirty="0" smtClean="0"/>
              <a:t>). Developed in cooperation with Australia, </a:t>
            </a:r>
            <a:r>
              <a:rPr lang="en-US" dirty="0" err="1" smtClean="0"/>
              <a:t>Nulka</a:t>
            </a:r>
            <a:r>
              <a:rPr lang="en-US" dirty="0" smtClean="0"/>
              <a:t> means 'be quick' in the Australian Aboriginal dialect. It is intended to counter a wide spectrum of present and future radar-guided </a:t>
            </a:r>
            <a:r>
              <a:rPr lang="en-US" dirty="0" err="1" smtClean="0"/>
              <a:t>ASMs</a:t>
            </a:r>
            <a:r>
              <a:rPr lang="en-US" dirty="0" smtClean="0"/>
              <a:t>. The system can either be integrated with the Combat System or used with the stand-alone Fire Control System.</a:t>
            </a:r>
          </a:p>
          <a:p>
            <a:pPr marL="228600" indent="-228600">
              <a:buFontTx/>
              <a:buAutoNum type="arabicParenR"/>
              <a:defRPr/>
            </a:pPr>
            <a:r>
              <a:rPr lang="en-US" b="1" dirty="0" smtClean="0"/>
              <a:t>The Tomahawk Land Attack Missile (TLAM): </a:t>
            </a:r>
            <a:r>
              <a:rPr lang="en-US" dirty="0" smtClean="0"/>
              <a:t>An all-weather, long range, subsonic cruise missile used for deep land-attack warfare, launched from U. S. Navy surface ships and U.S. Navy and United Kingdom Royal Navy submarines. IHEODTD Surface Systems Engineering Branch provides engineering services for rocket motors and other energetic components of surface-launched missiles and rocket boosters. The branch administers and conducts technical and project management functions for STANDARD missile propulsion and warhead items, gas generators and target propulsion units. It provides energetic engineering support for TOMAHAWK rocket motors.</a:t>
            </a:r>
          </a:p>
          <a:p>
            <a:pPr marL="228600" indent="-228600">
              <a:buFontTx/>
              <a:buAutoNum type="arabicParenR"/>
              <a:defRPr/>
            </a:pPr>
            <a:r>
              <a:rPr lang="en-US" b="1" dirty="0" smtClean="0"/>
              <a:t>Sidewinder Missile: </a:t>
            </a:r>
          </a:p>
          <a:p>
            <a:pPr marL="228600" indent="-228600">
              <a:buFontTx/>
              <a:buAutoNum type="arabicParenR"/>
              <a:defRPr/>
            </a:pPr>
            <a:r>
              <a:rPr lang="en-US" b="1" dirty="0" smtClean="0"/>
              <a:t> Aircrew Systems:</a:t>
            </a:r>
          </a:p>
          <a:p>
            <a:pPr>
              <a:defRPr/>
            </a:pPr>
            <a:endParaRPr lang="en-US" dirty="0"/>
          </a:p>
        </p:txBody>
      </p:sp>
      <p:sp>
        <p:nvSpPr>
          <p:cNvPr id="266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defRPr/>
            </a:pPr>
            <a:fld id="{8C86A339-5181-4E73-B635-9AFAADD8D985}" type="slidenum">
              <a:rPr lang="en-US" altLang="en-US" smtClean="0"/>
              <a:pPr eaLnBrk="1" hangingPunct="1">
                <a:defRPr/>
              </a:pPr>
              <a:t>46</a:t>
            </a:fld>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xfrm>
            <a:off x="700083" y="4414512"/>
            <a:ext cx="5610242" cy="5300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Tx/>
              <a:buAutoNum type="arabicParenR"/>
            </a:pPr>
            <a:r>
              <a:rPr lang="en-US" altLang="en-US" b="1" dirty="0" smtClean="0"/>
              <a:t>The MK 53 Decoy Launching System (</a:t>
            </a:r>
            <a:r>
              <a:rPr lang="en-US" altLang="en-US" b="1" dirty="0" err="1" smtClean="0"/>
              <a:t>DLS</a:t>
            </a:r>
            <a:r>
              <a:rPr lang="en-US" altLang="en-US" b="1" dirty="0" smtClean="0"/>
              <a:t>) (</a:t>
            </a:r>
            <a:r>
              <a:rPr lang="en-US" altLang="en-US" b="1" dirty="0" err="1" smtClean="0"/>
              <a:t>Nulka</a:t>
            </a:r>
            <a:r>
              <a:rPr lang="en-US" altLang="en-US" b="1" dirty="0" smtClean="0"/>
              <a:t>): </a:t>
            </a:r>
            <a:r>
              <a:rPr lang="en-US" altLang="en-US" dirty="0" smtClean="0"/>
              <a:t>MK 53 Decoy Launching System (</a:t>
            </a:r>
            <a:r>
              <a:rPr lang="en-US" altLang="en-US" dirty="0" err="1" smtClean="0"/>
              <a:t>DLS</a:t>
            </a:r>
            <a:r>
              <a:rPr lang="en-US" altLang="en-US" dirty="0" smtClean="0"/>
              <a:t>) (</a:t>
            </a:r>
            <a:r>
              <a:rPr lang="en-US" altLang="en-US" dirty="0" err="1" smtClean="0"/>
              <a:t>Nulka</a:t>
            </a:r>
            <a:r>
              <a:rPr lang="en-US" altLang="en-US" dirty="0" smtClean="0"/>
              <a:t>): A rapid-response active expendable decoy system capable of providing defense for ships against modern anti-ship missiles (</a:t>
            </a:r>
            <a:r>
              <a:rPr lang="en-US" altLang="en-US" dirty="0" err="1" smtClean="0"/>
              <a:t>ASM</a:t>
            </a:r>
            <a:r>
              <a:rPr lang="en-US" altLang="en-US" dirty="0" smtClean="0"/>
              <a:t>). Developed in cooperation with Australia, </a:t>
            </a:r>
            <a:r>
              <a:rPr lang="en-US" altLang="en-US" dirty="0" err="1" smtClean="0"/>
              <a:t>Nulka</a:t>
            </a:r>
            <a:r>
              <a:rPr lang="en-US" altLang="en-US" dirty="0" smtClean="0"/>
              <a:t> means 'be quick' in the Australian Aboriginal dialect. It is intended to counter a wide spectrum of present and future radar-guided </a:t>
            </a:r>
            <a:r>
              <a:rPr lang="en-US" altLang="en-US" dirty="0" err="1" smtClean="0"/>
              <a:t>ASMs</a:t>
            </a:r>
            <a:r>
              <a:rPr lang="en-US" altLang="en-US" dirty="0" smtClean="0"/>
              <a:t>. The system can either be integrated with the Combat System or used with the stand-alone Fire Control System.</a:t>
            </a:r>
          </a:p>
          <a:p>
            <a:pPr marL="228600" indent="-228600">
              <a:buFontTx/>
              <a:buAutoNum type="arabicParenR"/>
            </a:pPr>
            <a:r>
              <a:rPr lang="en-US" altLang="en-US" b="1" dirty="0" smtClean="0"/>
              <a:t>SM-2 and Evolved </a:t>
            </a:r>
            <a:r>
              <a:rPr lang="en-US" altLang="en-US" b="1" dirty="0" err="1" smtClean="0"/>
              <a:t>SeaSparrow</a:t>
            </a:r>
            <a:r>
              <a:rPr lang="en-US" altLang="en-US" b="1" dirty="0" smtClean="0"/>
              <a:t> Missiles (</a:t>
            </a:r>
            <a:r>
              <a:rPr lang="en-US" altLang="en-US" b="1" dirty="0" err="1" smtClean="0"/>
              <a:t>ESSM</a:t>
            </a:r>
            <a:r>
              <a:rPr lang="en-US" altLang="en-US" b="1" dirty="0" smtClean="0"/>
              <a:t>): </a:t>
            </a:r>
            <a:r>
              <a:rPr lang="en-US" altLang="en-US" dirty="0" smtClean="0"/>
              <a:t>The command’s System Engineering Department provides rocket motor propulsion support for both the SM-2 and </a:t>
            </a:r>
            <a:r>
              <a:rPr lang="en-US" altLang="en-US" dirty="0" err="1" smtClean="0"/>
              <a:t>ESSM</a:t>
            </a:r>
            <a:r>
              <a:rPr lang="en-US" altLang="en-US" dirty="0" smtClean="0"/>
              <a:t>. The department’s ordnance assessment capabilities provides analyses enabling the Fleet to increase service lives of energetic components saving money and extending inventories.</a:t>
            </a:r>
          </a:p>
          <a:p>
            <a:pPr marL="228600" indent="-228600">
              <a:buFontTx/>
              <a:buAutoNum type="arabicParenR"/>
            </a:pPr>
            <a:r>
              <a:rPr lang="en-US" altLang="en-US" b="1" dirty="0" smtClean="0"/>
              <a:t>Phalanx Close-In Weapons Support (</a:t>
            </a:r>
            <a:r>
              <a:rPr lang="en-US" altLang="en-US" b="1" dirty="0" err="1" smtClean="0"/>
              <a:t>CIWS</a:t>
            </a:r>
            <a:r>
              <a:rPr lang="en-US" altLang="en-US" b="1" dirty="0" smtClean="0"/>
              <a:t>): </a:t>
            </a:r>
            <a:r>
              <a:rPr lang="en-US" altLang="en-US" dirty="0" smtClean="0"/>
              <a:t>The command’s Systems Integration Department provides in-service fleet support for </a:t>
            </a:r>
            <a:r>
              <a:rPr lang="en-US" altLang="en-US" dirty="0" err="1" smtClean="0"/>
              <a:t>CIWS</a:t>
            </a:r>
            <a:r>
              <a:rPr lang="en-US" altLang="en-US" dirty="0" smtClean="0"/>
              <a:t>, and other naval gun systems, to include </a:t>
            </a:r>
            <a:r>
              <a:rPr lang="en-US" altLang="en-US" dirty="0" err="1" smtClean="0"/>
              <a:t>SPMR</a:t>
            </a:r>
            <a:r>
              <a:rPr lang="en-US" altLang="en-US" dirty="0" smtClean="0"/>
              <a:t> during a ship’s maintenance availability; providing a Mobile Ammunition Evaluation and Repair Unit to recondition ammunition at </a:t>
            </a:r>
            <a:r>
              <a:rPr lang="en-US" altLang="en-US" dirty="0" err="1" smtClean="0"/>
              <a:t>NMC</a:t>
            </a:r>
            <a:r>
              <a:rPr lang="en-US" altLang="en-US" dirty="0" smtClean="0"/>
              <a:t> </a:t>
            </a:r>
            <a:r>
              <a:rPr lang="en-US" altLang="en-US" dirty="0" err="1" smtClean="0"/>
              <a:t>OCONUS</a:t>
            </a:r>
            <a:r>
              <a:rPr lang="en-US" altLang="en-US" dirty="0" smtClean="0"/>
              <a:t> sites 3 per year on a rotational basis; and acting as fleet liaisons to address </a:t>
            </a:r>
            <a:r>
              <a:rPr lang="en-US" altLang="en-US" dirty="0" err="1" smtClean="0"/>
              <a:t>LANTFLEET</a:t>
            </a:r>
            <a:r>
              <a:rPr lang="en-US" altLang="en-US" dirty="0" smtClean="0"/>
              <a:t> and </a:t>
            </a:r>
            <a:r>
              <a:rPr lang="en-US" altLang="en-US" dirty="0" err="1" smtClean="0"/>
              <a:t>PACFLEET</a:t>
            </a:r>
            <a:r>
              <a:rPr lang="en-US" altLang="en-US" dirty="0" smtClean="0"/>
              <a:t> issues with any guns or ammunition.</a:t>
            </a:r>
          </a:p>
          <a:p>
            <a:pPr marL="228600" indent="-228600">
              <a:buFontTx/>
              <a:buAutoNum type="arabicParenR"/>
            </a:pPr>
            <a:r>
              <a:rPr lang="en-US" altLang="en-US" b="1" dirty="0" smtClean="0"/>
              <a:t>Countermeasure Anti-Torpedo (CAT): </a:t>
            </a:r>
            <a:r>
              <a:rPr lang="en-US" altLang="en-US" dirty="0" smtClean="0"/>
              <a:t>Our Systems Engineering Department provides CAT warhead and </a:t>
            </a:r>
            <a:r>
              <a:rPr lang="en-US" altLang="en-US" dirty="0" err="1" smtClean="0"/>
              <a:t>fuzing</a:t>
            </a:r>
            <a:r>
              <a:rPr lang="en-US" altLang="en-US" dirty="0" smtClean="0"/>
              <a:t> support.</a:t>
            </a:r>
          </a:p>
          <a:p>
            <a:pPr marL="228600" indent="-228600">
              <a:buFontTx/>
              <a:buAutoNum type="arabicParenR"/>
            </a:pPr>
            <a:endParaRPr lang="en-US" altLang="en-US" dirty="0" smtClean="0"/>
          </a:p>
          <a:p>
            <a:pPr marL="228600" indent="-228600">
              <a:buFontTx/>
              <a:buAutoNum type="arabicParenR"/>
            </a:pPr>
            <a:endParaRPr lang="en-US" altLang="en-US" dirty="0" smtClean="0"/>
          </a:p>
          <a:p>
            <a:pPr marL="228600" indent="-228600">
              <a:buFontTx/>
              <a:buAutoNum type="arabicParenR"/>
            </a:pPr>
            <a:endParaRPr lang="en-US" altLang="en-US" dirty="0" smtClean="0"/>
          </a:p>
          <a:p>
            <a:pPr marL="228600" indent="-228600">
              <a:buFontTx/>
              <a:buAutoNum type="arabicParenR"/>
            </a:pPr>
            <a:endParaRPr lang="en-US" altLang="en-US" dirty="0" smtClean="0"/>
          </a:p>
        </p:txBody>
      </p:sp>
      <p:sp>
        <p:nvSpPr>
          <p:cNvPr id="276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defRPr/>
            </a:pPr>
            <a:fld id="{A42285B1-B965-4A63-9290-C0B0D4974687}" type="slidenum">
              <a:rPr lang="en-US" altLang="en-US" smtClean="0"/>
              <a:pPr eaLnBrk="1" hangingPunct="1">
                <a:defRPr/>
              </a:pPr>
              <a:t>47</a:t>
            </a:fld>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marL="228600" indent="-228600">
              <a:buFontTx/>
              <a:buAutoNum type="arabicParenR"/>
            </a:pPr>
            <a:r>
              <a:rPr lang="en-US" altLang="en-US" b="1" dirty="0" smtClean="0"/>
              <a:t>MK-45 5-inch Gun: </a:t>
            </a:r>
            <a:r>
              <a:rPr lang="en-US" altLang="en-US" dirty="0" smtClean="0"/>
              <a:t>Command is the in-service engineering agent (ISEA) and acquisition engineering agent for guns and ammo. The SPMR refurbishes rusted and worn out parts and extends the life of a gun.  At the mid-point of a MK 45 Mod 4 Gun’s 30 year life it is removed from the ship and returned for depot repairs and replaced with a new gun.</a:t>
            </a:r>
          </a:p>
          <a:p>
            <a:pPr marL="228600" indent="-228600">
              <a:buFontTx/>
              <a:buAutoNum type="arabicParenR"/>
            </a:pPr>
            <a:r>
              <a:rPr lang="en-US" altLang="en-US" b="1" dirty="0" smtClean="0"/>
              <a:t>The Tomahawk Land Attack Missile (TLAM): </a:t>
            </a:r>
            <a:r>
              <a:rPr lang="en-US" altLang="en-US" dirty="0" smtClean="0"/>
              <a:t>An all-weather, long range, subsonic cruise missile used for deep land-attack warfare, launched from U. S. Navy surface ships and U.S. Navy and United Kingdom Royal Navy submarines. IHEODTD Surface Systems Engineering Branch provides engineering services for rocket motors and other energetic components of surface-launched missiles and rocket boosters. The branch administers and conducts technical and project management functions for STANDARD missile propulsion and warhead items, gas generators and target propulsion units. It provides energetic engineering support for TOMAHAWK rocket motors.</a:t>
            </a:r>
          </a:p>
          <a:p>
            <a:pPr marL="228600" indent="-228600">
              <a:buFontTx/>
              <a:buAutoNum type="arabicParenR"/>
            </a:pPr>
            <a:r>
              <a:rPr lang="en-US" altLang="en-US" b="1" dirty="0" smtClean="0"/>
              <a:t>Otto Fuel for Torpedoes: </a:t>
            </a:r>
            <a:r>
              <a:rPr lang="en-US" altLang="en-US" dirty="0" smtClean="0"/>
              <a:t>We are the sole provider of liquid monopropellant (Otto Fuel II) for the United States and our allies and have manufactured the compound for more than 50 years.  We continue to manufacture 250K </a:t>
            </a:r>
            <a:r>
              <a:rPr lang="en-US" altLang="en-US" dirty="0" err="1" smtClean="0"/>
              <a:t>lbs</a:t>
            </a:r>
            <a:r>
              <a:rPr lang="en-US" altLang="en-US" dirty="0" smtClean="0"/>
              <a:t> per year while our primary nitration facility is being renovated to allow greater flexibility, lower cost and improved safety.</a:t>
            </a:r>
          </a:p>
          <a:p>
            <a:pPr marL="228600" indent="-228600">
              <a:buFontTx/>
              <a:buAutoNum type="arabicParenR"/>
            </a:pPr>
            <a:r>
              <a:rPr lang="en-US" altLang="en-US" b="1" dirty="0" smtClean="0"/>
              <a:t>Phalanx CIWS: </a:t>
            </a:r>
            <a:r>
              <a:rPr lang="en-US" altLang="en-US" dirty="0" smtClean="0"/>
              <a:t>The command’s Systems Integration Department provides in-service fleet support for CIWS, and other naval gun systems, to include SPMR during a ship’s maintenance availability; providing a Mobile Ammunition Evaluation and Repair Unit to recondition ammunition at NMC OCONUS sites 3 per year on a rotational basis; and acting as Fleet Liaisons to address LANTFLEET and PACFLEET issues with any guns or ammunition.</a:t>
            </a:r>
          </a:p>
          <a:p>
            <a:pPr marL="228600" indent="-228600">
              <a:buFontTx/>
              <a:buAutoNum type="arabicParenR"/>
            </a:pPr>
            <a:r>
              <a:rPr lang="en-US" altLang="en-US" b="1" dirty="0" smtClean="0"/>
              <a:t>The MK 53 Decoy Launching System (DLS) (</a:t>
            </a:r>
            <a:r>
              <a:rPr lang="en-US" altLang="en-US" b="1" dirty="0" err="1" smtClean="0"/>
              <a:t>Nulka</a:t>
            </a:r>
            <a:r>
              <a:rPr lang="en-US" altLang="en-US" b="1" dirty="0" smtClean="0"/>
              <a:t>): </a:t>
            </a:r>
            <a:r>
              <a:rPr lang="en-US" altLang="en-US" dirty="0" smtClean="0"/>
              <a:t>A rapid-response active expendable decoy system capable of providing defense for ships against modern anti-ship missiles (ASM). Developed in cooperation with Australia, </a:t>
            </a:r>
            <a:r>
              <a:rPr lang="en-US" altLang="en-US" dirty="0" err="1" smtClean="0"/>
              <a:t>Nulka</a:t>
            </a:r>
            <a:r>
              <a:rPr lang="en-US" altLang="en-US" dirty="0" smtClean="0"/>
              <a:t> means 'be quick' in the Australian Aboriginal dialect. It is intended to counter a wide spectrum of present and future radar-guided ASMs. The system can either be integrated with the Combat System or used with the stand-alone Fire Control System.</a:t>
            </a:r>
          </a:p>
          <a:p>
            <a:pPr marL="228600" indent="-228600">
              <a:buFontTx/>
              <a:buAutoNum type="arabicParenR"/>
            </a:pPr>
            <a:r>
              <a:rPr lang="en-US" altLang="en-US" b="1" dirty="0" smtClean="0"/>
              <a:t>SM-2 Missile: </a:t>
            </a:r>
            <a:r>
              <a:rPr lang="en-US" altLang="en-US" dirty="0" smtClean="0"/>
              <a:t>The command’s System Engineering Department provides rocket motor propulsion support for the SM-2 missile. The department’s ordnance assessment capabilities provides analyses enabling the Fleet to increase service lives of energetic components saving money and extending inventories.</a:t>
            </a:r>
          </a:p>
          <a:p>
            <a:pPr marL="228600" indent="-228600">
              <a:buFontTx/>
              <a:buAutoNum type="arabicParenR"/>
            </a:pPr>
            <a:endParaRPr lang="en-US" altLang="en-US" dirty="0" smtClean="0"/>
          </a:p>
          <a:p>
            <a:pPr marL="228600" indent="-228600">
              <a:buFontTx/>
              <a:buAutoNum type="arabicParenR"/>
            </a:pPr>
            <a:endParaRPr lang="en-US" altLang="en-US" dirty="0" smtClean="0"/>
          </a:p>
          <a:p>
            <a:pPr marL="228600" indent="-228600">
              <a:buFontTx/>
              <a:buAutoNum type="arabicParenR"/>
            </a:pPr>
            <a:endParaRPr lang="en-US" altLang="en-US" dirty="0" smtClean="0"/>
          </a:p>
          <a:p>
            <a:pPr marL="228600" indent="-228600">
              <a:buFontTx/>
              <a:buAutoNum type="arabicParenR"/>
            </a:pPr>
            <a:endParaRPr lang="en-US" altLang="en-US" dirty="0" smtClean="0"/>
          </a:p>
          <a:p>
            <a:pPr marL="228600" indent="-228600">
              <a:buFontTx/>
              <a:buAutoNum type="arabicParenR"/>
            </a:pPr>
            <a:endParaRPr lang="en-US" altLang="en-US" dirty="0" smtClean="0"/>
          </a:p>
        </p:txBody>
      </p:sp>
      <p:sp>
        <p:nvSpPr>
          <p:cNvPr id="28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defRPr/>
            </a:pPr>
            <a:fld id="{D591187B-408E-4026-8102-7730D71208C0}" type="slidenum">
              <a:rPr lang="en-US" altLang="en-US" smtClean="0"/>
              <a:pPr eaLnBrk="1" hangingPunct="1">
                <a:defRPr/>
              </a:pPr>
              <a:t>48</a:t>
            </a:fld>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Tx/>
              <a:buAutoNum type="arabicParenR"/>
            </a:pPr>
            <a:r>
              <a:rPr lang="en-US" altLang="en-US" b="1" dirty="0" smtClean="0"/>
              <a:t>CAD/PAD: </a:t>
            </a:r>
            <a:r>
              <a:rPr lang="en-US" altLang="en-US" dirty="0" smtClean="0"/>
              <a:t>The command designs, develops, manufactures and is the central </a:t>
            </a:r>
            <a:r>
              <a:rPr lang="en-US" altLang="en-US" dirty="0" err="1" smtClean="0"/>
              <a:t>stockpoint</a:t>
            </a:r>
            <a:r>
              <a:rPr lang="en-US" altLang="en-US" dirty="0" smtClean="0"/>
              <a:t> for CAD/PAD items used in aircrew escape ejection systems. Our Virtual Fleet Support facility allows the warfighter to obtain any component within one week from order request. Tasked as a Tri-service organization, responsible for qualification of all CADs/</a:t>
            </a:r>
            <a:r>
              <a:rPr lang="en-US" altLang="en-US" dirty="0" err="1" smtClean="0"/>
              <a:t>PADs</a:t>
            </a:r>
            <a:r>
              <a:rPr lang="en-US" altLang="en-US" dirty="0" smtClean="0"/>
              <a:t> (surface, sub-surface, and air) and their ballistic systems and service life ordnance assessment after deployment.  The E2 CAD/PAD Division is the in-service engineering agent for aircrew equipment such as automatically inflated air/deck-crew personnel life preservers (FLU-8/A and -12/A) and CADs for pilot personnel parachute release (</a:t>
            </a:r>
            <a:r>
              <a:rPr lang="en-US" altLang="en-US" dirty="0" err="1" smtClean="0"/>
              <a:t>SEAWARS</a:t>
            </a:r>
            <a:r>
              <a:rPr lang="en-US" altLang="en-US" dirty="0" smtClean="0"/>
              <a:t>) upon water immersion."  Aircraft CAD/PAD products include: Stores Release, Countermeasure, Engine Fire Extinguisher Cartridges, Egress Systems, Ejection Seat Components, Cable Cutters</a:t>
            </a:r>
          </a:p>
          <a:p>
            <a:pPr marL="228600" indent="-228600">
              <a:buFontTx/>
              <a:buAutoNum type="arabicParenR"/>
            </a:pPr>
            <a:endParaRPr lang="en-US" altLang="en-US" dirty="0" smtClean="0"/>
          </a:p>
        </p:txBody>
      </p:sp>
      <p:sp>
        <p:nvSpPr>
          <p:cNvPr id="307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defRPr/>
            </a:pPr>
            <a:fld id="{8265513D-70FD-4961-8434-CD0A7C8B817F}" type="slidenum">
              <a:rPr lang="en-US" altLang="en-US" smtClean="0"/>
              <a:pPr eaLnBrk="1" hangingPunct="1">
                <a:defRPr/>
              </a:pPr>
              <a:t>49</a:t>
            </a:fld>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228600" indent="-228600">
              <a:buFontTx/>
              <a:buAutoNum type="arabicParenR"/>
              <a:defRPr/>
            </a:pPr>
            <a:r>
              <a:rPr lang="en-US" b="1" dirty="0" smtClean="0"/>
              <a:t>Otto Fuel for Torpedoes: </a:t>
            </a:r>
            <a:r>
              <a:rPr lang="en-US" dirty="0" smtClean="0"/>
              <a:t>We are the sole provider of liquid monopropellant (Otto Fuel II) for the United States and our allies and have manufactured the compound for more than 50 years.  We continue to manufacture 250K </a:t>
            </a:r>
            <a:r>
              <a:rPr lang="en-US" dirty="0" err="1" smtClean="0"/>
              <a:t>lbs</a:t>
            </a:r>
            <a:r>
              <a:rPr lang="en-US" dirty="0" smtClean="0"/>
              <a:t> per year while our primary nitration facility is being renovated to allow greater flexibility, lower cost and improved safety.</a:t>
            </a:r>
          </a:p>
          <a:p>
            <a:pPr marL="228600" indent="-228600">
              <a:buFontTx/>
              <a:buAutoNum type="arabicParenR"/>
              <a:defRPr/>
            </a:pPr>
            <a:r>
              <a:rPr lang="en-US" b="1" dirty="0" smtClean="0"/>
              <a:t>The Tomahawk Land Attack Missile (</a:t>
            </a:r>
            <a:r>
              <a:rPr lang="en-US" b="1" dirty="0" err="1" smtClean="0"/>
              <a:t>TLAM</a:t>
            </a:r>
            <a:r>
              <a:rPr lang="en-US" b="1" dirty="0" smtClean="0"/>
              <a:t>): </a:t>
            </a:r>
            <a:r>
              <a:rPr lang="en-US" dirty="0" smtClean="0"/>
              <a:t>An all-weather, long range, subsonic cruise missile used for deep land-attack warfare, launched from U. S. Navy surface ships and U.S. Navy and United Kingdom Royal Navy submarines. IHEODTD Surface Systems Engineering Branch provides engineering services for rocket motors and other energetic components of surface-launched missiles and rocket boosters. The branch administers and conducts technical and project management functions for STANDARD missile propulsion and warhead items, gas generators and target propulsion units. It provides energetic engineering support for TOMAHAWK rocket motors.</a:t>
            </a:r>
          </a:p>
          <a:p>
            <a:pPr marL="228600" indent="-228600">
              <a:buFontTx/>
              <a:buAutoNum type="arabicParenR"/>
              <a:defRPr/>
            </a:pPr>
            <a:r>
              <a:rPr lang="en-US" b="1" dirty="0" smtClean="0"/>
              <a:t>CAD/PAD: </a:t>
            </a:r>
            <a:r>
              <a:rPr lang="en-US" dirty="0" smtClean="0"/>
              <a:t>"Tasked as a Tri-service organization, responsible for qualification of all CADs/</a:t>
            </a:r>
            <a:r>
              <a:rPr lang="en-US" dirty="0" err="1" smtClean="0"/>
              <a:t>PADs</a:t>
            </a:r>
            <a:r>
              <a:rPr lang="en-US" dirty="0" smtClean="0"/>
              <a:t> (surface, sub-surface, and air) and their ballistic systems and service life ordnance assessment after deployment. CAD/</a:t>
            </a:r>
            <a:r>
              <a:rPr lang="en-US" dirty="0" err="1" smtClean="0"/>
              <a:t>PADs</a:t>
            </a:r>
            <a:r>
              <a:rPr lang="en-US" dirty="0" smtClean="0"/>
              <a:t> are utilized for buoy procurement/in-service support.</a:t>
            </a:r>
          </a:p>
          <a:p>
            <a:pPr>
              <a:defRPr/>
            </a:pPr>
            <a:endParaRPr lang="en-US" dirty="0" smtClean="0"/>
          </a:p>
          <a:p>
            <a:pPr>
              <a:defRPr/>
            </a:pPr>
            <a:endParaRPr lang="en-US" dirty="0" smtClean="0"/>
          </a:p>
        </p:txBody>
      </p:sp>
      <p:sp>
        <p:nvSpPr>
          <p:cNvPr id="317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defRPr/>
            </a:pPr>
            <a:fld id="{CC1018C9-A590-4E4F-856B-39BA4837B30C}" type="slidenum">
              <a:rPr lang="en-US" altLang="en-US" smtClean="0"/>
              <a:pPr eaLnBrk="1" hangingPunct="1">
                <a:defRPr/>
              </a:pPr>
              <a:t>50</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highlights key benefits to Navy maintaining a government-owned/government-operated</a:t>
            </a:r>
            <a:r>
              <a:rPr lang="en-US" baseline="0" dirty="0" smtClean="0"/>
              <a:t> (</a:t>
            </a:r>
            <a:r>
              <a:rPr lang="en-US" baseline="0" dirty="0" err="1" smtClean="0"/>
              <a:t>GOGO</a:t>
            </a:r>
            <a:r>
              <a:rPr lang="en-US" baseline="0" dirty="0" smtClean="0"/>
              <a:t>) arsenal with full-spectrum capabilities.</a:t>
            </a:r>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7</a:t>
            </a:fld>
            <a:endParaRPr lang="en-US" dirty="0"/>
          </a:p>
        </p:txBody>
      </p:sp>
    </p:spTree>
    <p:extLst>
      <p:ext uri="{BB962C8B-B14F-4D97-AF65-F5344CB8AC3E}">
        <p14:creationId xmlns:p14="http://schemas.microsoft.com/office/powerpoint/2010/main" val="591931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300"/>
              </a:spcBef>
              <a:spcAft>
                <a:spcPts val="300"/>
              </a:spcAft>
              <a:buClrTx/>
              <a:buSzTx/>
              <a:buFontTx/>
              <a:buNone/>
              <a:tabLst/>
              <a:defRPr/>
            </a:pPr>
            <a:r>
              <a:rPr lang="en-US" dirty="0" smtClean="0"/>
              <a:t>Indian Head is one of ten divisions of the NAVSEA Warfare Center. As a complete enterprise, there is</a:t>
            </a:r>
            <a:r>
              <a:rPr lang="en-US" baseline="0" dirty="0" smtClean="0"/>
              <a:t> nothing that we cannot perform together that any other organization can.</a:t>
            </a:r>
            <a:endParaRPr lang="en-US" dirty="0" smtClean="0"/>
          </a:p>
          <a:p>
            <a:pPr>
              <a:spcBef>
                <a:spcPts val="300"/>
              </a:spcBef>
              <a:spcAft>
                <a:spcPts val="300"/>
              </a:spcAft>
            </a:pPr>
            <a:endParaRPr lang="en-US" dirty="0" smtClean="0"/>
          </a:p>
          <a:p>
            <a:pPr>
              <a:spcBef>
                <a:spcPts val="300"/>
              </a:spcBef>
              <a:spcAft>
                <a:spcPts val="300"/>
              </a:spcAft>
            </a:pPr>
            <a:r>
              <a:rPr lang="en-US" dirty="0" smtClean="0"/>
              <a:t>1. ~25,000 diverse and highly educated employees focused on innovation  (~16,400 scientists, engineers, and technicians with ~750 </a:t>
            </a:r>
            <a:r>
              <a:rPr lang="en-US" dirty="0" err="1" smtClean="0"/>
              <a:t>Ph.D.s</a:t>
            </a:r>
            <a:r>
              <a:rPr lang="en-US" dirty="0" smtClean="0"/>
              <a:t>)</a:t>
            </a:r>
          </a:p>
          <a:p>
            <a:pPr>
              <a:spcBef>
                <a:spcPts val="300"/>
              </a:spcBef>
              <a:spcAft>
                <a:spcPts val="300"/>
              </a:spcAft>
            </a:pPr>
            <a:r>
              <a:rPr lang="en-US" dirty="0" smtClean="0"/>
              <a:t>2. 129 unique Technical Capabilities across 10 Divisions</a:t>
            </a:r>
          </a:p>
          <a:p>
            <a:pPr>
              <a:spcBef>
                <a:spcPts val="300"/>
              </a:spcBef>
              <a:spcAft>
                <a:spcPts val="300"/>
              </a:spcAft>
            </a:pPr>
            <a:r>
              <a:rPr lang="en-US" dirty="0" smtClean="0"/>
              <a:t>3. Operates under the Navy Working Capital Fund business model</a:t>
            </a:r>
          </a:p>
          <a:p>
            <a:pPr>
              <a:spcBef>
                <a:spcPts val="300"/>
              </a:spcBef>
              <a:spcAft>
                <a:spcPts val="300"/>
              </a:spcAft>
            </a:pPr>
            <a:r>
              <a:rPr lang="en-US" dirty="0" smtClean="0"/>
              <a:t>4. Performs work our industry partners can’t,</a:t>
            </a:r>
            <a:r>
              <a:rPr lang="en-US" baseline="0" dirty="0" smtClean="0"/>
              <a:t> </a:t>
            </a:r>
            <a:r>
              <a:rPr lang="en-US" dirty="0" smtClean="0"/>
              <a:t>won’t or shouldn’t do.</a:t>
            </a:r>
          </a:p>
          <a:p>
            <a:pPr>
              <a:spcBef>
                <a:spcPts val="300"/>
              </a:spcBef>
              <a:spcAft>
                <a:spcPts val="300"/>
              </a:spcAft>
            </a:pPr>
            <a:r>
              <a:rPr lang="en-US" dirty="0" smtClean="0"/>
              <a:t>5. Maintains more than 164 unique </a:t>
            </a:r>
            <a:r>
              <a:rPr lang="en-US" dirty="0" err="1" smtClean="0"/>
              <a:t>RDT&amp;E</a:t>
            </a:r>
            <a:r>
              <a:rPr lang="en-US" dirty="0" smtClean="0"/>
              <a:t> facilities</a:t>
            </a:r>
          </a:p>
          <a:p>
            <a:pPr>
              <a:spcBef>
                <a:spcPts val="300"/>
              </a:spcBef>
              <a:spcAft>
                <a:spcPts val="300"/>
              </a:spcAft>
            </a:pPr>
            <a:r>
              <a:rPr lang="en-US" dirty="0" smtClean="0"/>
              <a:t>6. Provide a bridge between the technical community and the warfighter</a:t>
            </a:r>
          </a:p>
          <a:p>
            <a:pPr>
              <a:spcBef>
                <a:spcPts val="300"/>
              </a:spcBef>
              <a:spcAft>
                <a:spcPts val="300"/>
              </a:spcAft>
            </a:pPr>
            <a:r>
              <a:rPr lang="en-US" dirty="0" smtClean="0"/>
              <a:t>7. Determine and develop capabilities for the fleet</a:t>
            </a:r>
          </a:p>
          <a:p>
            <a:pPr>
              <a:spcBef>
                <a:spcPts val="300"/>
              </a:spcBef>
              <a:spcAft>
                <a:spcPts val="300"/>
              </a:spcAft>
            </a:pPr>
            <a:r>
              <a:rPr lang="en-US" dirty="0" smtClean="0"/>
              <a:t>8. Verify the quality, safety, and effectiveness of platforms and systems</a:t>
            </a:r>
          </a:p>
          <a:p>
            <a:pPr>
              <a:spcBef>
                <a:spcPts val="300"/>
              </a:spcBef>
              <a:spcAft>
                <a:spcPts val="300"/>
              </a:spcAft>
            </a:pPr>
            <a:r>
              <a:rPr lang="en-US" dirty="0" smtClean="0"/>
              <a:t>9. Design, develop, and field solutions for urgent operational fleet needs</a:t>
            </a:r>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8</a:t>
            </a:fld>
            <a:endParaRPr lang="en-US" dirty="0"/>
          </a:p>
        </p:txBody>
      </p:sp>
    </p:spTree>
    <p:extLst>
      <p:ext uri="{BB962C8B-B14F-4D97-AF65-F5344CB8AC3E}">
        <p14:creationId xmlns:p14="http://schemas.microsoft.com/office/powerpoint/2010/main" val="877505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F17513-A8A8-4192-8AF0-F89F32B1EC7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44048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4F17513-A8A8-4192-8AF0-F89F32B1EC71}" type="slidenum">
              <a:rPr lang="en-US" smtClean="0"/>
              <a:pPr>
                <a:defRPr/>
              </a:pPr>
              <a:t>10</a:t>
            </a:fld>
            <a:endParaRPr lang="en-US" dirty="0"/>
          </a:p>
        </p:txBody>
      </p:sp>
    </p:spTree>
    <p:extLst>
      <p:ext uri="{BB962C8B-B14F-4D97-AF65-F5344CB8AC3E}">
        <p14:creationId xmlns:p14="http://schemas.microsoft.com/office/powerpoint/2010/main" val="2622709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a $1B organization, about 50% direct</a:t>
            </a:r>
            <a:r>
              <a:rPr lang="en-US" baseline="0" dirty="0" smtClean="0"/>
              <a:t> work</a:t>
            </a:r>
          </a:p>
          <a:p>
            <a:endParaRPr lang="en-US" baseline="0" dirty="0" smtClean="0"/>
          </a:p>
          <a:p>
            <a:r>
              <a:rPr lang="en-US" baseline="0" dirty="0" smtClean="0"/>
              <a:t># buildings and size of the land is a unique requirement compared to other organizations. A single explosive operations complex may require dozens of buildings to process, store and manufacture. This increases the cost and complexity to maintain all these unique buildings when compared to more traditional office style buildings</a:t>
            </a:r>
          </a:p>
          <a:p>
            <a:endParaRPr lang="en-US" baseline="0" dirty="0" smtClean="0"/>
          </a:p>
          <a:p>
            <a:r>
              <a:rPr lang="en-US" baseline="0" dirty="0" smtClean="0"/>
              <a:t>Another thing unique to Indian head is the diverse workforce we employ.  About a 1/3 scientists and engineers, but many wage grade operators and technicians as well.</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F17513-A8A8-4192-8AF0-F89F32B1EC7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87766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lvl1pPr>
              <a:defRPr/>
            </a:lvl1pPr>
          </a:lstStyle>
          <a:p>
            <a:pPr>
              <a:defRPr/>
            </a:pPr>
            <a:fld id="{CDC87B67-0850-476E-AA78-9A273902E860}"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6800850" y="6583374"/>
            <a:ext cx="2133600" cy="138101"/>
          </a:xfrm>
        </p:spPr>
        <p:txBody>
          <a:bodyPr/>
          <a:lstStyle>
            <a:lvl1pPr>
              <a:defRPr b="1"/>
            </a:lvl1pPr>
          </a:lstStyle>
          <a:p>
            <a:pPr>
              <a:defRPr/>
            </a:pPr>
            <a:fld id="{1AD3B4F1-F0D2-4323-88C6-3C856595E168}"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8147998" y="98610"/>
            <a:ext cx="786452" cy="786452"/>
          </a:xfrm>
          <a:prstGeom prst="rect">
            <a:avLst/>
          </a:prstGeom>
        </p:spPr>
      </p:pic>
    </p:spTree>
    <p:extLst>
      <p:ext uri="{BB962C8B-B14F-4D97-AF65-F5344CB8AC3E}">
        <p14:creationId xmlns:p14="http://schemas.microsoft.com/office/powerpoint/2010/main" val="28876535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70043"/>
            <a:ext cx="7886700" cy="5106920"/>
          </a:xfrm>
        </p:spPr>
        <p:txBody>
          <a:bodyPr/>
          <a:lstStyle>
            <a:lvl1pPr>
              <a:defRPr>
                <a:latin typeface="Myriad Pro" panose="020B0503030403020204" pitchFamily="34" charset="0"/>
              </a:defRPr>
            </a:lvl1pPr>
            <a:lvl2pPr>
              <a:defRPr>
                <a:latin typeface="Myriad Pro" panose="020B0503030403020204" pitchFamily="34" charset="0"/>
              </a:defRPr>
            </a:lvl2pPr>
            <a:lvl3pPr>
              <a:defRPr>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a:extLst/>
          </p:cNvPr>
          <p:cNvSpPr>
            <a:spLocks noGrp="1"/>
          </p:cNvSpPr>
          <p:nvPr>
            <p:ph type="title"/>
          </p:nvPr>
        </p:nvSpPr>
        <p:spPr>
          <a:xfrm>
            <a:off x="628650" y="102144"/>
            <a:ext cx="7886700" cy="807967"/>
          </a:xfrm>
        </p:spPr>
        <p:txBody>
          <a:bodyPr/>
          <a:lstStyle>
            <a:lvl1pPr algn="ctr">
              <a:defRPr sz="3600">
                <a:solidFill>
                  <a:schemeClr val="bg1"/>
                </a:solidFill>
                <a:latin typeface="Franklin Gothic Demi Cond" panose="020B0706030402020204" pitchFamily="34" charset="0"/>
              </a:defRPr>
            </a:lvl1pPr>
          </a:lstStyle>
          <a:p>
            <a:r>
              <a:rPr lang="en-US"/>
              <a:t>Click to edit Master title style</a:t>
            </a:r>
            <a:endParaRPr lang="en-US" dirty="0"/>
          </a:p>
        </p:txBody>
      </p:sp>
      <p:sp>
        <p:nvSpPr>
          <p:cNvPr id="5" name="Slide Number Placeholder 5">
            <a:extLst/>
          </p:cNvPr>
          <p:cNvSpPr>
            <a:spLocks noGrp="1"/>
          </p:cNvSpPr>
          <p:nvPr>
            <p:ph type="sldNum" sz="quarter" idx="11"/>
          </p:nvPr>
        </p:nvSpPr>
        <p:spPr>
          <a:xfrm>
            <a:off x="6986588" y="6424613"/>
            <a:ext cx="1557337" cy="365125"/>
          </a:xfrm>
        </p:spPr>
        <p:txBody>
          <a:bodyPr/>
          <a:lstStyle>
            <a:lvl1pPr>
              <a:defRPr smtClean="0">
                <a:solidFill>
                  <a:schemeClr val="bg1"/>
                </a:solidFill>
              </a:defRPr>
            </a:lvl1pPr>
          </a:lstStyle>
          <a:p>
            <a:pPr>
              <a:defRPr/>
            </a:pPr>
            <a:fld id="{7D32BB42-2950-49CD-A3D9-E93823B21D68}" type="slidenum">
              <a:rPr lang="en-US" altLang="en-US"/>
              <a:pPr>
                <a:defRPr/>
              </a:pPr>
              <a:t>‹#›</a:t>
            </a:fld>
            <a:endParaRPr lang="en-US" altLang="en-US"/>
          </a:p>
        </p:txBody>
      </p:sp>
      <p:sp>
        <p:nvSpPr>
          <p:cNvPr id="6" name="Footer Placeholder 6"/>
          <p:cNvSpPr>
            <a:spLocks noGrp="1" noChangeArrowheads="1"/>
          </p:cNvSpPr>
          <p:nvPr>
            <p:ph type="ftr" sz="quarter" idx="10"/>
          </p:nvPr>
        </p:nvSpPr>
        <p:spPr bwMode="auto">
          <a:xfrm>
            <a:off x="2297113" y="6492875"/>
            <a:ext cx="454977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base">
              <a:lnSpc>
                <a:spcPct val="100000"/>
              </a:lnSpc>
              <a:spcBef>
                <a:spcPct val="0"/>
              </a:spcBef>
              <a:spcAft>
                <a:spcPct val="0"/>
              </a:spcAft>
              <a:buFontTx/>
              <a:buNone/>
            </a:pPr>
            <a:r>
              <a:rPr lang="en-US" altLang="en-US" sz="1200" dirty="0" smtClean="0">
                <a:solidFill>
                  <a:schemeClr val="bg1"/>
                </a:solidFill>
                <a:latin typeface="Myriad Pro" pitchFamily="34" charset="0"/>
              </a:rPr>
              <a:t>Distribution A: Approved for public release; distribution unlimited.</a:t>
            </a:r>
          </a:p>
        </p:txBody>
      </p:sp>
      <p:pic>
        <p:nvPicPr>
          <p:cNvPr id="2" name="Picture 1"/>
          <p:cNvPicPr>
            <a:picLocks noChangeAspect="1"/>
          </p:cNvPicPr>
          <p:nvPr userDrawn="1"/>
        </p:nvPicPr>
        <p:blipFill>
          <a:blip r:embed="rId2"/>
          <a:stretch>
            <a:fillRect/>
          </a:stretch>
        </p:blipFill>
        <p:spPr>
          <a:xfrm>
            <a:off x="8288956" y="112901"/>
            <a:ext cx="786452" cy="786452"/>
          </a:xfrm>
          <a:prstGeom prst="rect">
            <a:avLst/>
          </a:prstGeom>
        </p:spPr>
      </p:pic>
    </p:spTree>
    <p:extLst>
      <p:ext uri="{BB962C8B-B14F-4D97-AF65-F5344CB8AC3E}">
        <p14:creationId xmlns:p14="http://schemas.microsoft.com/office/powerpoint/2010/main" val="24516970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lvl1pPr>
              <a:defRPr/>
            </a:lvl1pPr>
          </a:lstStyle>
          <a:p>
            <a:pPr>
              <a:defRPr/>
            </a:pPr>
            <a:fld id="{CDC87B67-0850-476E-AA78-9A273902E860}" type="slidenum">
              <a:rPr lang="en-US"/>
              <a:pPr>
                <a:defRPr/>
              </a:pPr>
              <a:t>‹#›</a:t>
            </a:fld>
            <a:endParaRPr lang="en-US" dirty="0"/>
          </a:p>
        </p:txBody>
      </p:sp>
    </p:spTree>
    <p:extLst>
      <p:ext uri="{BB962C8B-B14F-4D97-AF65-F5344CB8AC3E}">
        <p14:creationId xmlns:p14="http://schemas.microsoft.com/office/powerpoint/2010/main" val="29521520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628650" y="99807"/>
            <a:ext cx="7886700" cy="833543"/>
          </a:xfrm>
        </p:spPr>
        <p:txBody>
          <a:bodyPr wrap="none">
            <a:normAutofit/>
          </a:bodyPr>
          <a:lstStyle>
            <a:lvl1pPr algn="ctr">
              <a:defRPr sz="3600">
                <a:solidFill>
                  <a:schemeClr val="bg1"/>
                </a:solidFill>
                <a:latin typeface="Franklin Gothic Demi Cond" panose="020B0706030402020204" pitchFamily="34" charset="0"/>
              </a:defRPr>
            </a:lvl1pPr>
          </a:lstStyle>
          <a:p>
            <a:r>
              <a:rPr lang="en-US"/>
              <a:t>Click to edit Master title style</a:t>
            </a:r>
            <a:endParaRPr lang="en-US" dirty="0"/>
          </a:p>
        </p:txBody>
      </p:sp>
      <p:sp>
        <p:nvSpPr>
          <p:cNvPr id="3" name="Slide Number Placeholder 5">
            <a:extLst/>
          </p:cNvPr>
          <p:cNvSpPr>
            <a:spLocks noGrp="1"/>
          </p:cNvSpPr>
          <p:nvPr>
            <p:ph type="sldNum" sz="quarter" idx="10"/>
          </p:nvPr>
        </p:nvSpPr>
        <p:spPr>
          <a:xfrm>
            <a:off x="6986588" y="6424613"/>
            <a:ext cx="1557337" cy="365125"/>
          </a:xfrm>
        </p:spPr>
        <p:txBody>
          <a:bodyPr/>
          <a:lstStyle>
            <a:lvl1pPr>
              <a:defRPr>
                <a:solidFill>
                  <a:schemeClr val="bg1"/>
                </a:solidFill>
              </a:defRPr>
            </a:lvl1pPr>
          </a:lstStyle>
          <a:p>
            <a:pPr>
              <a:defRPr/>
            </a:pPr>
            <a:fld id="{DE7C4B69-CF7C-457C-852D-ABB4599706FE}" type="slidenum">
              <a:rPr lang="en-US" altLang="en-US"/>
              <a:pPr>
                <a:defRPr/>
              </a:pPr>
              <a:t>‹#›</a:t>
            </a:fld>
            <a:endParaRPr lang="en-US" altLang="en-US"/>
          </a:p>
        </p:txBody>
      </p:sp>
    </p:spTree>
    <p:extLst>
      <p:ext uri="{BB962C8B-B14F-4D97-AF65-F5344CB8AC3E}">
        <p14:creationId xmlns:p14="http://schemas.microsoft.com/office/powerpoint/2010/main" val="1667438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3133" y="3739893"/>
            <a:ext cx="8991600" cy="3035814"/>
          </a:xfrm>
          <a:prstGeom prst="rect">
            <a:avLst/>
          </a:prstGeom>
        </p:spPr>
      </p:pic>
      <p:sp>
        <p:nvSpPr>
          <p:cNvPr id="21" name="Half Frame 20"/>
          <p:cNvSpPr/>
          <p:nvPr userDrawn="1"/>
        </p:nvSpPr>
        <p:spPr>
          <a:xfrm rot="10800000">
            <a:off x="0" y="-87550"/>
            <a:ext cx="9144000" cy="6941675"/>
          </a:xfrm>
          <a:prstGeom prst="halfFrame">
            <a:avLst>
              <a:gd name="adj1" fmla="val 1196"/>
              <a:gd name="adj2" fmla="val 1196"/>
            </a:avLst>
          </a:pr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Half Frame 19"/>
          <p:cNvSpPr/>
          <p:nvPr userDrawn="1"/>
        </p:nvSpPr>
        <p:spPr>
          <a:xfrm>
            <a:off x="0" y="0"/>
            <a:ext cx="9144000" cy="6721475"/>
          </a:xfrm>
          <a:prstGeom prst="halfFrame">
            <a:avLst>
              <a:gd name="adj1" fmla="val 1173"/>
              <a:gd name="adj2" fmla="val 1318"/>
            </a:avLst>
          </a:pr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6146" name="Title Placeholder 1"/>
          <p:cNvSpPr>
            <a:spLocks noGrp="1"/>
          </p:cNvSpPr>
          <p:nvPr>
            <p:ph type="title"/>
          </p:nvPr>
        </p:nvSpPr>
        <p:spPr bwMode="auto">
          <a:xfrm>
            <a:off x="1611414" y="238125"/>
            <a:ext cx="7323036" cy="591867"/>
          </a:xfrm>
          <a:prstGeom prst="rect">
            <a:avLst/>
          </a:prstGeom>
          <a:noFill/>
          <a:ln w="9525">
            <a:noFill/>
            <a:miter lim="800000"/>
            <a:headEnd/>
            <a:tailEnd/>
          </a:ln>
        </p:spPr>
        <p:txBody>
          <a:bodyPr vert="horz" wrap="square" lIns="91322" tIns="45662" rIns="91322" bIns="45662" numCol="1" anchor="ctr" anchorCtr="0" compatLnSpc="1">
            <a:prstTxWarp prst="textNoShape">
              <a:avLst/>
            </a:prstTxWarp>
          </a:bodyPr>
          <a:lstStyle/>
          <a:p>
            <a:pPr lvl="0"/>
            <a:r>
              <a:rPr lang="en-US" dirty="0" smtClean="0"/>
              <a:t>Click to edit Master title style</a:t>
            </a:r>
          </a:p>
        </p:txBody>
      </p:sp>
      <p:sp>
        <p:nvSpPr>
          <p:cNvPr id="6147" name="Text Placeholder 2"/>
          <p:cNvSpPr>
            <a:spLocks noGrp="1"/>
          </p:cNvSpPr>
          <p:nvPr>
            <p:ph type="body" idx="1"/>
          </p:nvPr>
        </p:nvSpPr>
        <p:spPr bwMode="auto">
          <a:xfrm>
            <a:off x="209550" y="1209675"/>
            <a:ext cx="8724900" cy="5276850"/>
          </a:xfrm>
          <a:prstGeom prst="rect">
            <a:avLst/>
          </a:prstGeom>
          <a:noFill/>
          <a:ln w="9525">
            <a:noFill/>
            <a:miter lim="800000"/>
            <a:headEnd/>
            <a:tailEnd/>
          </a:ln>
        </p:spPr>
        <p:txBody>
          <a:bodyPr vert="horz" wrap="square" lIns="91322" tIns="45662" rIns="91322" bIns="45662"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 name="Slide Number Placeholder 5"/>
          <p:cNvSpPr>
            <a:spLocks noGrp="1"/>
          </p:cNvSpPr>
          <p:nvPr>
            <p:ph type="sldNum" sz="quarter" idx="4"/>
          </p:nvPr>
        </p:nvSpPr>
        <p:spPr>
          <a:xfrm>
            <a:off x="6800850" y="6583374"/>
            <a:ext cx="2133600" cy="138101"/>
          </a:xfrm>
          <a:prstGeom prst="rect">
            <a:avLst/>
          </a:prstGeom>
        </p:spPr>
        <p:txBody>
          <a:bodyPr vert="horz" lIns="91322" tIns="0" rIns="91322" bIns="0" rtlCol="0" anchor="ctr"/>
          <a:lstStyle>
            <a:lvl1pPr algn="r" fontAlgn="auto">
              <a:spcBef>
                <a:spcPts val="0"/>
              </a:spcBef>
              <a:spcAft>
                <a:spcPts val="0"/>
              </a:spcAft>
              <a:defRPr sz="900">
                <a:solidFill>
                  <a:prstClr val="black">
                    <a:tint val="75000"/>
                  </a:prstClr>
                </a:solidFill>
                <a:latin typeface="+mn-lt"/>
              </a:defRPr>
            </a:lvl1pPr>
          </a:lstStyle>
          <a:p>
            <a:pPr>
              <a:defRPr/>
            </a:pPr>
            <a:fld id="{91AB5B9D-37E5-4B4D-B256-FEE0AD9AB671}" type="slidenum">
              <a:rPr lang="en-US" smtClean="0"/>
              <a:pPr>
                <a:defRPr/>
              </a:pPr>
              <a:t>‹#›</a:t>
            </a:fld>
            <a:endParaRPr lang="en-US" dirty="0"/>
          </a:p>
        </p:txBody>
      </p:sp>
      <p:sp>
        <p:nvSpPr>
          <p:cNvPr id="3" name="Round Same Side Corner Rectangle 2"/>
          <p:cNvSpPr/>
          <p:nvPr userDrawn="1"/>
        </p:nvSpPr>
        <p:spPr>
          <a:xfrm>
            <a:off x="2800350" y="0"/>
            <a:ext cx="35433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2" name="TextBox 1"/>
          <p:cNvSpPr txBox="1"/>
          <p:nvPr userDrawn="1"/>
        </p:nvSpPr>
        <p:spPr>
          <a:xfrm>
            <a:off x="0" y="-3389"/>
            <a:ext cx="9143999" cy="261610"/>
          </a:xfrm>
          <a:prstGeom prst="rect">
            <a:avLst/>
          </a:prstGeom>
          <a:noFill/>
        </p:spPr>
        <p:txBody>
          <a:bodyPr wrap="square" lIns="0" tIns="0" rIns="0" bIns="0" rtlCol="0">
            <a:noAutofit/>
          </a:bodyPr>
          <a:lstStyle/>
          <a:p>
            <a:pPr algn="ctr"/>
            <a:r>
              <a:rPr lang="en-US" sz="1000" kern="1500" spc="600" baseline="0" dirty="0" smtClean="0">
                <a:solidFill>
                  <a:srgbClr val="FFFF00"/>
                </a:solidFill>
                <a:latin typeface="+mn-lt"/>
              </a:rPr>
              <a:t>NAVSEA WARFARE CENTERS</a:t>
            </a:r>
            <a:endParaRPr lang="en-US" sz="1000" kern="1500" spc="600" baseline="0" dirty="0">
              <a:solidFill>
                <a:srgbClr val="FFFF00"/>
              </a:solidFill>
              <a:latin typeface="+mn-lt"/>
            </a:endParaRPr>
          </a:p>
        </p:txBody>
      </p:sp>
      <p:sp>
        <p:nvSpPr>
          <p:cNvPr id="13" name="Round Same Side Corner Rectangle 12"/>
          <p:cNvSpPr/>
          <p:nvPr userDrawn="1"/>
        </p:nvSpPr>
        <p:spPr>
          <a:xfrm flipV="1">
            <a:off x="2800350" y="6682418"/>
            <a:ext cx="35433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14" name="TextBox 13"/>
          <p:cNvSpPr txBox="1"/>
          <p:nvPr userDrawn="1"/>
        </p:nvSpPr>
        <p:spPr>
          <a:xfrm>
            <a:off x="0" y="6679029"/>
            <a:ext cx="9143999" cy="261610"/>
          </a:xfrm>
          <a:prstGeom prst="rect">
            <a:avLst/>
          </a:prstGeom>
          <a:noFill/>
        </p:spPr>
        <p:txBody>
          <a:bodyPr wrap="square" lIns="0" tIns="0" rIns="0" bIns="0" rtlCol="0">
            <a:noAutofit/>
          </a:bodyPr>
          <a:lstStyle/>
          <a:p>
            <a:pPr algn="ctr"/>
            <a:r>
              <a:rPr lang="en-US" sz="1000" kern="1500" spc="600" baseline="0" dirty="0" smtClean="0">
                <a:solidFill>
                  <a:srgbClr val="FFFF00"/>
                </a:solidFill>
                <a:latin typeface="+mn-lt"/>
              </a:rPr>
              <a:t>NAVSEA WARFARE CENTERS</a:t>
            </a:r>
            <a:endParaRPr lang="en-US" sz="1000" kern="1500" spc="600" baseline="0" dirty="0">
              <a:solidFill>
                <a:srgbClr val="FFFF00"/>
              </a:solidFill>
              <a:latin typeface="+mn-lt"/>
            </a:endParaRPr>
          </a:p>
        </p:txBody>
      </p:sp>
      <p:cxnSp>
        <p:nvCxnSpPr>
          <p:cNvPr id="19" name="Straight Connector 18"/>
          <p:cNvCxnSpPr/>
          <p:nvPr userDrawn="1"/>
        </p:nvCxnSpPr>
        <p:spPr>
          <a:xfrm>
            <a:off x="136187" y="926841"/>
            <a:ext cx="8821696" cy="0"/>
          </a:xfrm>
          <a:prstGeom prst="line">
            <a:avLst/>
          </a:prstGeom>
          <a:ln w="25400">
            <a:gradFill>
              <a:gsLst>
                <a:gs pos="0">
                  <a:schemeClr val="accent1">
                    <a:lumMod val="5000"/>
                    <a:lumOff val="95000"/>
                    <a:alpha val="0"/>
                  </a:schemeClr>
                </a:gs>
                <a:gs pos="50000">
                  <a:srgbClr val="000058"/>
                </a:gs>
                <a:gs pos="25000">
                  <a:srgbClr val="6C6DA0"/>
                </a:gs>
                <a:gs pos="76000">
                  <a:srgbClr val="6971A4"/>
                </a:gs>
                <a:gs pos="100000">
                  <a:schemeClr val="accent1">
                    <a:lumMod val="30000"/>
                    <a:lumOff val="70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6"/>
          <a:stretch>
            <a:fillRect/>
          </a:stretch>
        </p:blipFill>
        <p:spPr>
          <a:xfrm>
            <a:off x="209550" y="130926"/>
            <a:ext cx="1311318" cy="731520"/>
          </a:xfrm>
          <a:prstGeom prst="rect">
            <a:avLst/>
          </a:prstGeom>
        </p:spPr>
      </p:pic>
    </p:spTree>
  </p:cSld>
  <p:clrMap bg1="lt1" tx1="dk1" bg2="lt2" tx2="dk2" accent1="accent1" accent2="accent2" accent3="accent3" accent4="accent4" accent5="accent5" accent6="accent6" hlink="hlink" folHlink="folHlink"/>
  <p:sldLayoutIdLst>
    <p:sldLayoutId id="2147483901" r:id="rId1"/>
    <p:sldLayoutId id="2147483910" r:id="rId2"/>
    <p:sldLayoutId id="2147483917"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txStyles>
    <p:title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p:titleStyle>
    <p:body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24" rtl="0" eaLnBrk="1" latinLnBrk="0" hangingPunct="1">
        <a:defRPr sz="1800" kern="1200">
          <a:solidFill>
            <a:schemeClr val="tx1"/>
          </a:solidFill>
          <a:latin typeface="+mn-lt"/>
          <a:ea typeface="+mn-ea"/>
          <a:cs typeface="+mn-cs"/>
        </a:defRPr>
      </a:lvl1pPr>
      <a:lvl2pPr marL="456614" algn="l" defTabSz="913224" rtl="0" eaLnBrk="1" latinLnBrk="0" hangingPunct="1">
        <a:defRPr sz="1800" kern="1200">
          <a:solidFill>
            <a:schemeClr val="tx1"/>
          </a:solidFill>
          <a:latin typeface="+mn-lt"/>
          <a:ea typeface="+mn-ea"/>
          <a:cs typeface="+mn-cs"/>
        </a:defRPr>
      </a:lvl2pPr>
      <a:lvl3pPr marL="913224" algn="l" defTabSz="913224" rtl="0" eaLnBrk="1" latinLnBrk="0" hangingPunct="1">
        <a:defRPr sz="1800" kern="1200">
          <a:solidFill>
            <a:schemeClr val="tx1"/>
          </a:solidFill>
          <a:latin typeface="+mn-lt"/>
          <a:ea typeface="+mn-ea"/>
          <a:cs typeface="+mn-cs"/>
        </a:defRPr>
      </a:lvl3pPr>
      <a:lvl4pPr marL="1369838" algn="l" defTabSz="913224" rtl="0" eaLnBrk="1" latinLnBrk="0" hangingPunct="1">
        <a:defRPr sz="1800" kern="1200">
          <a:solidFill>
            <a:schemeClr val="tx1"/>
          </a:solidFill>
          <a:latin typeface="+mn-lt"/>
          <a:ea typeface="+mn-ea"/>
          <a:cs typeface="+mn-cs"/>
        </a:defRPr>
      </a:lvl4pPr>
      <a:lvl5pPr marL="1826449" algn="l" defTabSz="913224" rtl="0" eaLnBrk="1" latinLnBrk="0" hangingPunct="1">
        <a:defRPr sz="1800" kern="1200">
          <a:solidFill>
            <a:schemeClr val="tx1"/>
          </a:solidFill>
          <a:latin typeface="+mn-lt"/>
          <a:ea typeface="+mn-ea"/>
          <a:cs typeface="+mn-cs"/>
        </a:defRPr>
      </a:lvl5pPr>
      <a:lvl6pPr marL="2283063" algn="l" defTabSz="913224" rtl="0" eaLnBrk="1" latinLnBrk="0" hangingPunct="1">
        <a:defRPr sz="1800" kern="1200">
          <a:solidFill>
            <a:schemeClr val="tx1"/>
          </a:solidFill>
          <a:latin typeface="+mn-lt"/>
          <a:ea typeface="+mn-ea"/>
          <a:cs typeface="+mn-cs"/>
        </a:defRPr>
      </a:lvl6pPr>
      <a:lvl7pPr marL="2739672" algn="l" defTabSz="913224" rtl="0" eaLnBrk="1" latinLnBrk="0" hangingPunct="1">
        <a:defRPr sz="1800" kern="1200">
          <a:solidFill>
            <a:schemeClr val="tx1"/>
          </a:solidFill>
          <a:latin typeface="+mn-lt"/>
          <a:ea typeface="+mn-ea"/>
          <a:cs typeface="+mn-cs"/>
        </a:defRPr>
      </a:lvl7pPr>
      <a:lvl8pPr marL="3196287" algn="l" defTabSz="913224" rtl="0" eaLnBrk="1" latinLnBrk="0" hangingPunct="1">
        <a:defRPr sz="1800" kern="1200">
          <a:solidFill>
            <a:schemeClr val="tx1"/>
          </a:solidFill>
          <a:latin typeface="+mn-lt"/>
          <a:ea typeface="+mn-ea"/>
          <a:cs typeface="+mn-cs"/>
        </a:defRPr>
      </a:lvl8pPr>
      <a:lvl9pPr marL="3652897" algn="l" defTabSz="91322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Half Frame 20"/>
          <p:cNvSpPr/>
          <p:nvPr/>
        </p:nvSpPr>
        <p:spPr>
          <a:xfrm rot="10800000">
            <a:off x="0" y="-87550"/>
            <a:ext cx="9144000" cy="6941675"/>
          </a:xfrm>
          <a:prstGeom prst="halfFrame">
            <a:avLst>
              <a:gd name="adj1" fmla="val 1196"/>
              <a:gd name="adj2" fmla="val 1196"/>
            </a:avLst>
          </a:pr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0" name="Half Frame 19"/>
          <p:cNvSpPr/>
          <p:nvPr/>
        </p:nvSpPr>
        <p:spPr>
          <a:xfrm>
            <a:off x="0" y="0"/>
            <a:ext cx="9144000" cy="6721475"/>
          </a:xfrm>
          <a:prstGeom prst="halfFrame">
            <a:avLst>
              <a:gd name="adj1" fmla="val 1173"/>
              <a:gd name="adj2" fmla="val 1318"/>
            </a:avLst>
          </a:pr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6146" name="Title Placeholder 1"/>
          <p:cNvSpPr>
            <a:spLocks noGrp="1"/>
          </p:cNvSpPr>
          <p:nvPr>
            <p:ph type="title"/>
          </p:nvPr>
        </p:nvSpPr>
        <p:spPr bwMode="auto">
          <a:xfrm>
            <a:off x="1611414" y="238125"/>
            <a:ext cx="7323036" cy="619125"/>
          </a:xfrm>
          <a:prstGeom prst="rect">
            <a:avLst/>
          </a:prstGeom>
          <a:noFill/>
          <a:ln w="9525">
            <a:noFill/>
            <a:miter lim="800000"/>
            <a:headEnd/>
            <a:tailEnd/>
          </a:ln>
        </p:spPr>
        <p:txBody>
          <a:bodyPr vert="horz" wrap="square" lIns="91322" tIns="45662" rIns="91322" bIns="45662" numCol="1" anchor="ctr" anchorCtr="0" compatLnSpc="1">
            <a:prstTxWarp prst="textNoShape">
              <a:avLst/>
            </a:prstTxWarp>
          </a:bodyPr>
          <a:lstStyle/>
          <a:p>
            <a:pPr lvl="0"/>
            <a:r>
              <a:rPr lang="en-US" smtClean="0"/>
              <a:t>Click to edit Master title style</a:t>
            </a:r>
            <a:endParaRPr lang="en-US" dirty="0" smtClean="0"/>
          </a:p>
        </p:txBody>
      </p:sp>
      <p:sp>
        <p:nvSpPr>
          <p:cNvPr id="6147" name="Text Placeholder 2"/>
          <p:cNvSpPr>
            <a:spLocks noGrp="1"/>
          </p:cNvSpPr>
          <p:nvPr>
            <p:ph type="body" idx="1"/>
          </p:nvPr>
        </p:nvSpPr>
        <p:spPr bwMode="auto">
          <a:xfrm>
            <a:off x="209550" y="1209675"/>
            <a:ext cx="8724900" cy="5276850"/>
          </a:xfrm>
          <a:prstGeom prst="rect">
            <a:avLst/>
          </a:prstGeom>
          <a:noFill/>
          <a:ln w="9525">
            <a:noFill/>
            <a:miter lim="800000"/>
            <a:headEnd/>
            <a:tailEnd/>
          </a:ln>
        </p:spPr>
        <p:txBody>
          <a:bodyPr vert="horz" wrap="square" lIns="91322" tIns="45662" rIns="91322" bIns="4566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6" name="Slide Number Placeholder 5"/>
          <p:cNvSpPr>
            <a:spLocks noGrp="1"/>
          </p:cNvSpPr>
          <p:nvPr>
            <p:ph type="sldNum" sz="quarter" idx="4"/>
          </p:nvPr>
        </p:nvSpPr>
        <p:spPr>
          <a:xfrm>
            <a:off x="6800850" y="6583374"/>
            <a:ext cx="2133600" cy="138101"/>
          </a:xfrm>
          <a:prstGeom prst="rect">
            <a:avLst/>
          </a:prstGeom>
        </p:spPr>
        <p:txBody>
          <a:bodyPr vert="horz" lIns="91322" tIns="0" rIns="91322" bIns="0" rtlCol="0" anchor="ctr"/>
          <a:lstStyle>
            <a:lvl1pPr algn="r" fontAlgn="auto">
              <a:spcBef>
                <a:spcPts val="0"/>
              </a:spcBef>
              <a:spcAft>
                <a:spcPts val="0"/>
              </a:spcAft>
              <a:defRPr sz="900" b="1">
                <a:solidFill>
                  <a:prstClr val="black">
                    <a:tint val="75000"/>
                  </a:prstClr>
                </a:solidFill>
                <a:latin typeface="+mn-lt"/>
              </a:defRPr>
            </a:lvl1pPr>
          </a:lstStyle>
          <a:p>
            <a:pPr>
              <a:defRPr/>
            </a:pPr>
            <a:fld id="{91AB5B9D-37E5-4B4D-B256-FEE0AD9AB671}" type="slidenum">
              <a:rPr lang="en-US" smtClean="0"/>
              <a:pPr>
                <a:defRPr/>
              </a:pPr>
              <a:t>‹#›</a:t>
            </a:fld>
            <a:endParaRPr lang="en-US" dirty="0"/>
          </a:p>
        </p:txBody>
      </p:sp>
      <p:sp>
        <p:nvSpPr>
          <p:cNvPr id="3" name="Round Same Side Corner Rectangle 2"/>
          <p:cNvSpPr/>
          <p:nvPr/>
        </p:nvSpPr>
        <p:spPr>
          <a:xfrm>
            <a:off x="2800350" y="0"/>
            <a:ext cx="35433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 name="TextBox 1"/>
          <p:cNvSpPr txBox="1"/>
          <p:nvPr/>
        </p:nvSpPr>
        <p:spPr>
          <a:xfrm>
            <a:off x="0" y="-3389"/>
            <a:ext cx="9143999" cy="261610"/>
          </a:xfrm>
          <a:prstGeom prst="rect">
            <a:avLst/>
          </a:prstGeom>
          <a:noFill/>
        </p:spPr>
        <p:txBody>
          <a:bodyPr wrap="square" lIns="0" tIns="0" rIns="0" bIns="0" rtlCol="0">
            <a:noAutofit/>
          </a:bodyPr>
          <a:lstStyle/>
          <a:p>
            <a:pPr algn="ctr"/>
            <a:r>
              <a:rPr lang="en-US" sz="1000" kern="1500" spc="600" dirty="0" smtClean="0">
                <a:solidFill>
                  <a:srgbClr val="FFFF00"/>
                </a:solidFill>
                <a:latin typeface="Calibri"/>
              </a:rPr>
              <a:t>NAVSEA WARFARE CENTERS</a:t>
            </a:r>
            <a:endParaRPr lang="en-US" sz="1000" kern="1500" spc="600" dirty="0">
              <a:solidFill>
                <a:srgbClr val="FFFF00"/>
              </a:solidFill>
              <a:latin typeface="Calibri"/>
            </a:endParaRPr>
          </a:p>
        </p:txBody>
      </p:sp>
      <p:sp>
        <p:nvSpPr>
          <p:cNvPr id="13" name="Round Same Side Corner Rectangle 12"/>
          <p:cNvSpPr/>
          <p:nvPr/>
        </p:nvSpPr>
        <p:spPr>
          <a:xfrm flipV="1">
            <a:off x="2800350" y="6682418"/>
            <a:ext cx="35433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4" name="TextBox 13"/>
          <p:cNvSpPr txBox="1"/>
          <p:nvPr/>
        </p:nvSpPr>
        <p:spPr>
          <a:xfrm>
            <a:off x="0" y="6679029"/>
            <a:ext cx="9143999" cy="261610"/>
          </a:xfrm>
          <a:prstGeom prst="rect">
            <a:avLst/>
          </a:prstGeom>
          <a:noFill/>
        </p:spPr>
        <p:txBody>
          <a:bodyPr wrap="square" lIns="0" tIns="0" rIns="0" bIns="0" rtlCol="0">
            <a:noAutofit/>
          </a:bodyPr>
          <a:lstStyle/>
          <a:p>
            <a:pPr algn="ctr"/>
            <a:r>
              <a:rPr lang="en-US" sz="1000" kern="1500" spc="600" dirty="0" smtClean="0">
                <a:solidFill>
                  <a:srgbClr val="FFFF00"/>
                </a:solidFill>
                <a:latin typeface="Calibri"/>
              </a:rPr>
              <a:t>NAVSEA WARFARE CENTERS</a:t>
            </a:r>
            <a:endParaRPr lang="en-US" sz="1000" kern="1500" spc="600" dirty="0">
              <a:solidFill>
                <a:srgbClr val="FFFF00"/>
              </a:solidFill>
              <a:latin typeface="Calibri"/>
            </a:endParaRPr>
          </a:p>
        </p:txBody>
      </p:sp>
      <p:cxnSp>
        <p:nvCxnSpPr>
          <p:cNvPr id="19" name="Straight Connector 18"/>
          <p:cNvCxnSpPr/>
          <p:nvPr/>
        </p:nvCxnSpPr>
        <p:spPr>
          <a:xfrm>
            <a:off x="136187" y="1066185"/>
            <a:ext cx="8821696" cy="0"/>
          </a:xfrm>
          <a:prstGeom prst="line">
            <a:avLst/>
          </a:prstGeom>
          <a:ln w="25400">
            <a:gradFill>
              <a:gsLst>
                <a:gs pos="0">
                  <a:schemeClr val="accent1">
                    <a:lumMod val="5000"/>
                    <a:lumOff val="95000"/>
                    <a:alpha val="0"/>
                  </a:schemeClr>
                </a:gs>
                <a:gs pos="50000">
                  <a:srgbClr val="000058">
                    <a:alpha val="0"/>
                  </a:srgbClr>
                </a:gs>
                <a:gs pos="25000">
                  <a:srgbClr val="6C6DA0">
                    <a:alpha val="0"/>
                  </a:srgbClr>
                </a:gs>
                <a:gs pos="76000">
                  <a:srgbClr val="6971A4">
                    <a:alpha val="0"/>
                  </a:srgbClr>
                </a:gs>
                <a:gs pos="100000">
                  <a:schemeClr val="accent1">
                    <a:lumMod val="30000"/>
                    <a:lumOff val="70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3146769"/>
            <a:ext cx="8991600" cy="3035814"/>
          </a:xfrm>
          <a:prstGeom prst="rect">
            <a:avLst/>
          </a:prstGeom>
        </p:spPr>
      </p:pic>
      <p:pic>
        <p:nvPicPr>
          <p:cNvPr id="4" name="Picture 3"/>
          <p:cNvPicPr>
            <a:picLocks noChangeAspect="1"/>
          </p:cNvPicPr>
          <p:nvPr userDrawn="1"/>
        </p:nvPicPr>
        <p:blipFill>
          <a:blip r:embed="rId5"/>
          <a:stretch>
            <a:fillRect/>
          </a:stretch>
        </p:blipFill>
        <p:spPr>
          <a:xfrm>
            <a:off x="8205148" y="175000"/>
            <a:ext cx="786452" cy="786452"/>
          </a:xfrm>
          <a:prstGeom prst="rect">
            <a:avLst/>
          </a:prstGeom>
        </p:spPr>
      </p:pic>
    </p:spTree>
    <p:extLst>
      <p:ext uri="{BB962C8B-B14F-4D97-AF65-F5344CB8AC3E}">
        <p14:creationId xmlns:p14="http://schemas.microsoft.com/office/powerpoint/2010/main" val="2013600950"/>
      </p:ext>
    </p:extLst>
  </p:cSld>
  <p:clrMap bg1="lt1" tx1="dk1" bg2="lt2" tx2="dk2" accent1="accent1" accent2="accent2" accent3="accent3" accent4="accent4" accent5="accent5" accent6="accent6" hlink="hlink" folHlink="folHlink"/>
  <p:sldLayoutIdLst>
    <p:sldLayoutId id="2147483912" r:id="rId1"/>
    <p:sldLayoutId id="2147483914" r:id="rId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txStyles>
    <p:titleStyle>
      <a:lvl1pPr algn="ctr" rtl="0" eaLnBrk="1" fontAlgn="base" hangingPunct="1">
        <a:spcBef>
          <a:spcPct val="0"/>
        </a:spcBef>
        <a:spcAft>
          <a:spcPct val="0"/>
        </a:spcAft>
        <a:defRPr sz="3200" b="1" kern="1200">
          <a:solidFill>
            <a:schemeClr val="tx1"/>
          </a:solidFill>
          <a:latin typeface="Georgia" panose="02040502050405020303" pitchFamily="18"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p:titleStyle>
    <p:bodyStyle>
      <a:lvl1pPr marL="228600" indent="-22860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2pPr>
      <a:lvl3pPr marL="1141531" indent="-228308"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598143" indent="-228308"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4pPr>
      <a:lvl5pPr marL="2054754" indent="-228308"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24" rtl="0" eaLnBrk="1" latinLnBrk="0" hangingPunct="1">
        <a:defRPr sz="1800" kern="1200">
          <a:solidFill>
            <a:schemeClr val="tx1"/>
          </a:solidFill>
          <a:latin typeface="+mn-lt"/>
          <a:ea typeface="+mn-ea"/>
          <a:cs typeface="+mn-cs"/>
        </a:defRPr>
      </a:lvl1pPr>
      <a:lvl2pPr marL="456614" algn="l" defTabSz="913224" rtl="0" eaLnBrk="1" latinLnBrk="0" hangingPunct="1">
        <a:defRPr sz="1800" kern="1200">
          <a:solidFill>
            <a:schemeClr val="tx1"/>
          </a:solidFill>
          <a:latin typeface="+mn-lt"/>
          <a:ea typeface="+mn-ea"/>
          <a:cs typeface="+mn-cs"/>
        </a:defRPr>
      </a:lvl2pPr>
      <a:lvl3pPr marL="913224" algn="l" defTabSz="913224" rtl="0" eaLnBrk="1" latinLnBrk="0" hangingPunct="1">
        <a:defRPr sz="1800" kern="1200">
          <a:solidFill>
            <a:schemeClr val="tx1"/>
          </a:solidFill>
          <a:latin typeface="+mn-lt"/>
          <a:ea typeface="+mn-ea"/>
          <a:cs typeface="+mn-cs"/>
        </a:defRPr>
      </a:lvl3pPr>
      <a:lvl4pPr marL="1369838" algn="l" defTabSz="913224" rtl="0" eaLnBrk="1" latinLnBrk="0" hangingPunct="1">
        <a:defRPr sz="1800" kern="1200">
          <a:solidFill>
            <a:schemeClr val="tx1"/>
          </a:solidFill>
          <a:latin typeface="+mn-lt"/>
          <a:ea typeface="+mn-ea"/>
          <a:cs typeface="+mn-cs"/>
        </a:defRPr>
      </a:lvl4pPr>
      <a:lvl5pPr marL="1826449" algn="l" defTabSz="913224" rtl="0" eaLnBrk="1" latinLnBrk="0" hangingPunct="1">
        <a:defRPr sz="1800" kern="1200">
          <a:solidFill>
            <a:schemeClr val="tx1"/>
          </a:solidFill>
          <a:latin typeface="+mn-lt"/>
          <a:ea typeface="+mn-ea"/>
          <a:cs typeface="+mn-cs"/>
        </a:defRPr>
      </a:lvl5pPr>
      <a:lvl6pPr marL="2283063" algn="l" defTabSz="913224" rtl="0" eaLnBrk="1" latinLnBrk="0" hangingPunct="1">
        <a:defRPr sz="1800" kern="1200">
          <a:solidFill>
            <a:schemeClr val="tx1"/>
          </a:solidFill>
          <a:latin typeface="+mn-lt"/>
          <a:ea typeface="+mn-ea"/>
          <a:cs typeface="+mn-cs"/>
        </a:defRPr>
      </a:lvl6pPr>
      <a:lvl7pPr marL="2739672" algn="l" defTabSz="913224" rtl="0" eaLnBrk="1" latinLnBrk="0" hangingPunct="1">
        <a:defRPr sz="1800" kern="1200">
          <a:solidFill>
            <a:schemeClr val="tx1"/>
          </a:solidFill>
          <a:latin typeface="+mn-lt"/>
          <a:ea typeface="+mn-ea"/>
          <a:cs typeface="+mn-cs"/>
        </a:defRPr>
      </a:lvl7pPr>
      <a:lvl8pPr marL="3196287" algn="l" defTabSz="913224" rtl="0" eaLnBrk="1" latinLnBrk="0" hangingPunct="1">
        <a:defRPr sz="1800" kern="1200">
          <a:solidFill>
            <a:schemeClr val="tx1"/>
          </a:solidFill>
          <a:latin typeface="+mn-lt"/>
          <a:ea typeface="+mn-ea"/>
          <a:cs typeface="+mn-cs"/>
        </a:defRPr>
      </a:lvl8pPr>
      <a:lvl9pPr marL="3652897" algn="l" defTabSz="91322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emf"/><Relationship Id="rId4" Type="http://schemas.openxmlformats.org/officeDocument/2006/relationships/image" Target="../media/image42.emf"/></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image" Target="../media/image48.png"/><Relationship Id="rId18" Type="http://schemas.openxmlformats.org/officeDocument/2006/relationships/image" Target="../media/image53.jpeg"/><Relationship Id="rId3" Type="http://schemas.microsoft.com/office/2007/relationships/media" Target="../media/media2.mp4"/><Relationship Id="rId7" Type="http://schemas.openxmlformats.org/officeDocument/2006/relationships/diagramData" Target="../diagrams/data5.xml"/><Relationship Id="rId12" Type="http://schemas.openxmlformats.org/officeDocument/2006/relationships/image" Target="../media/image47.jpeg"/><Relationship Id="rId17" Type="http://schemas.openxmlformats.org/officeDocument/2006/relationships/image" Target="../media/image52.jpeg"/><Relationship Id="rId2" Type="http://schemas.openxmlformats.org/officeDocument/2006/relationships/video" Target="../media/media1.mp4"/><Relationship Id="rId16" Type="http://schemas.openxmlformats.org/officeDocument/2006/relationships/image" Target="../media/image51.jpeg"/><Relationship Id="rId1" Type="http://schemas.microsoft.com/office/2007/relationships/media" Target="../media/media1.mp4"/><Relationship Id="rId6" Type="http://schemas.openxmlformats.org/officeDocument/2006/relationships/notesSlide" Target="../notesSlides/notesSlide19.xml"/><Relationship Id="rId11" Type="http://schemas.microsoft.com/office/2007/relationships/diagramDrawing" Target="../diagrams/drawing5.xml"/><Relationship Id="rId5" Type="http://schemas.openxmlformats.org/officeDocument/2006/relationships/slideLayout" Target="../slideLayouts/slideLayout2.xml"/><Relationship Id="rId15" Type="http://schemas.openxmlformats.org/officeDocument/2006/relationships/image" Target="../media/image50.jpeg"/><Relationship Id="rId10" Type="http://schemas.openxmlformats.org/officeDocument/2006/relationships/diagramColors" Target="../diagrams/colors5.xml"/><Relationship Id="rId19" Type="http://schemas.openxmlformats.org/officeDocument/2006/relationships/image" Target="../media/image54.png"/><Relationship Id="rId4" Type="http://schemas.openxmlformats.org/officeDocument/2006/relationships/video" Target="../media/media2.mp4"/><Relationship Id="rId9" Type="http://schemas.openxmlformats.org/officeDocument/2006/relationships/diagramQuickStyle" Target="../diagrams/quickStyle5.xml"/><Relationship Id="rId14" Type="http://schemas.openxmlformats.org/officeDocument/2006/relationships/image" Target="../media/image49.jpeg"/></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63.jpe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38.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chart" Target="../charts/chart5.xml"/><Relationship Id="rId7"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hyperlink" Target="https://www.google.com/url?sa=i&amp;rct=j&amp;q=&amp;esrc=s&amp;source=images&amp;cd=&amp;cad=rja&amp;uact=8&amp;ved=0ahUKEwjY9brc7KLLAhVJbz4KHU4QARsQjRwIBw&amp;url=https://en.wikipedia.org/wiki/Ejection_seat&amp;psig=AFQjCNHHA7CzK5D8IflbtYY1iyL3rso0Dg&amp;ust=1457037107990656" TargetMode="External"/><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68.jpeg"/><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slideLayout" Target="../slideLayouts/slideLayout2.xml"/><Relationship Id="rId7" Type="http://schemas.openxmlformats.org/officeDocument/2006/relationships/image" Target="../media/image81.png"/><Relationship Id="rId2" Type="http://schemas.openxmlformats.org/officeDocument/2006/relationships/video" Target="file:///C:\Users\kevin.genson\Documents\219\Final\Presentation\Powder_metal.avi" TargetMode="External"/><Relationship Id="rId1" Type="http://schemas.microsoft.com/office/2007/relationships/media" Target="file:///C:\Users\kevin.genson\Documents\219\Final\Presentation\Powder_metal.avi" TargetMode="Externa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notesSlide" Target="../notesSlides/notesSlide31.xml"/><Relationship Id="rId9"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7.xml"/><Relationship Id="rId7" Type="http://schemas.openxmlformats.org/officeDocument/2006/relationships/image" Target="../media/image88.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4.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99.jpeg"/></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99.jpeg"/></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99.jpeg"/><Relationship Id="rId4" Type="http://schemas.openxmlformats.org/officeDocument/2006/relationships/image" Target="../media/image102.png"/></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99.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99.jpe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8" y="283"/>
            <a:ext cx="9143244" cy="6857433"/>
          </a:xfrm>
          <a:prstGeom prst="rect">
            <a:avLst/>
          </a:prstGeom>
        </p:spPr>
      </p:pic>
      <p:sp>
        <p:nvSpPr>
          <p:cNvPr id="39" name="TextBox 38"/>
          <p:cNvSpPr txBox="1"/>
          <p:nvPr/>
        </p:nvSpPr>
        <p:spPr>
          <a:xfrm>
            <a:off x="1714500" y="5101380"/>
            <a:ext cx="7341576" cy="543545"/>
          </a:xfrm>
          <a:prstGeom prst="rect">
            <a:avLst/>
          </a:prstGeom>
          <a:noFill/>
        </p:spPr>
        <p:txBody>
          <a:bodyPr wrap="square" rtlCol="0">
            <a:noAutofit/>
          </a:bodyPr>
          <a:lstStyle/>
          <a:p>
            <a:pPr algn="ctr"/>
            <a:r>
              <a:rPr lang="en-US" sz="1500" dirty="0" smtClean="0">
                <a:solidFill>
                  <a:srgbClr val="000058"/>
                </a:solidFill>
                <a:latin typeface="+mn-lt"/>
              </a:rPr>
              <a:t>Title</a:t>
            </a:r>
            <a:endParaRPr lang="en-US" sz="1500" dirty="0">
              <a:solidFill>
                <a:srgbClr val="000058"/>
              </a:solidFill>
              <a:latin typeface="+mn-lt"/>
            </a:endParaRPr>
          </a:p>
        </p:txBody>
      </p:sp>
      <p:sp>
        <p:nvSpPr>
          <p:cNvPr id="40" name="TextBox 39"/>
          <p:cNvSpPr txBox="1"/>
          <p:nvPr/>
        </p:nvSpPr>
        <p:spPr>
          <a:xfrm>
            <a:off x="1714500" y="4781289"/>
            <a:ext cx="7341577" cy="414409"/>
          </a:xfrm>
          <a:prstGeom prst="rect">
            <a:avLst/>
          </a:prstGeom>
          <a:noFill/>
        </p:spPr>
        <p:txBody>
          <a:bodyPr wrap="square" rtlCol="0">
            <a:noAutofit/>
          </a:bodyPr>
          <a:lstStyle/>
          <a:p>
            <a:pPr algn="ctr"/>
            <a:r>
              <a:rPr lang="en-US" b="1" dirty="0" smtClean="0">
                <a:solidFill>
                  <a:srgbClr val="000058"/>
                </a:solidFill>
                <a:latin typeface="+mn-lt"/>
              </a:rPr>
              <a:t>Xx </a:t>
            </a:r>
            <a:r>
              <a:rPr lang="en-US" b="1" dirty="0" err="1" smtClean="0">
                <a:solidFill>
                  <a:srgbClr val="000058"/>
                </a:solidFill>
                <a:latin typeface="+mn-lt"/>
              </a:rPr>
              <a:t>Xxxx</a:t>
            </a:r>
            <a:r>
              <a:rPr lang="en-US" b="1" dirty="0" smtClean="0">
                <a:solidFill>
                  <a:srgbClr val="000058"/>
                </a:solidFill>
                <a:latin typeface="+mn-lt"/>
              </a:rPr>
              <a:t> </a:t>
            </a:r>
            <a:r>
              <a:rPr lang="en-US" b="1" dirty="0" err="1" smtClean="0">
                <a:solidFill>
                  <a:srgbClr val="000058"/>
                </a:solidFill>
                <a:latin typeface="+mn-lt"/>
              </a:rPr>
              <a:t>Xxxxxxx</a:t>
            </a:r>
            <a:endParaRPr lang="en-US" b="1" dirty="0">
              <a:solidFill>
                <a:srgbClr val="000058"/>
              </a:solidFill>
              <a:latin typeface="+mn-lt"/>
            </a:endParaRPr>
          </a:p>
        </p:txBody>
      </p:sp>
      <p:sp>
        <p:nvSpPr>
          <p:cNvPr id="14" name="Half Frame 13"/>
          <p:cNvSpPr/>
          <p:nvPr/>
        </p:nvSpPr>
        <p:spPr>
          <a:xfrm rot="10800000">
            <a:off x="0" y="-87550"/>
            <a:ext cx="9144000" cy="6941675"/>
          </a:xfrm>
          <a:prstGeom prst="halfFrame">
            <a:avLst>
              <a:gd name="adj1" fmla="val 1196"/>
              <a:gd name="adj2" fmla="val 1196"/>
            </a:avLst>
          </a:pr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Half Frame 14"/>
          <p:cNvSpPr/>
          <p:nvPr/>
        </p:nvSpPr>
        <p:spPr>
          <a:xfrm>
            <a:off x="0" y="0"/>
            <a:ext cx="9144000" cy="6721475"/>
          </a:xfrm>
          <a:prstGeom prst="halfFrame">
            <a:avLst>
              <a:gd name="adj1" fmla="val 1173"/>
              <a:gd name="adj2" fmla="val 1318"/>
            </a:avLst>
          </a:pr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17" name="Round Same Side Corner Rectangle 16"/>
          <p:cNvSpPr/>
          <p:nvPr/>
        </p:nvSpPr>
        <p:spPr>
          <a:xfrm>
            <a:off x="3644390" y="0"/>
            <a:ext cx="35433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18" name="TextBox 17"/>
          <p:cNvSpPr txBox="1"/>
          <p:nvPr/>
        </p:nvSpPr>
        <p:spPr>
          <a:xfrm>
            <a:off x="3644389" y="-3389"/>
            <a:ext cx="3543302" cy="261610"/>
          </a:xfrm>
          <a:prstGeom prst="rect">
            <a:avLst/>
          </a:prstGeom>
          <a:noFill/>
        </p:spPr>
        <p:txBody>
          <a:bodyPr wrap="square" lIns="0" tIns="0" rIns="0" bIns="0" rtlCol="0">
            <a:noAutofit/>
          </a:bodyPr>
          <a:lstStyle/>
          <a:p>
            <a:pPr algn="ctr"/>
            <a:r>
              <a:rPr lang="en-US" sz="1000" kern="1500" spc="600" baseline="0" dirty="0" smtClean="0">
                <a:solidFill>
                  <a:srgbClr val="FFFF00"/>
                </a:solidFill>
                <a:latin typeface="+mn-lt"/>
              </a:rPr>
              <a:t>NAVSEA WARFARE CENTERS</a:t>
            </a:r>
            <a:endParaRPr lang="en-US" sz="1000" kern="1500" spc="600" baseline="0" dirty="0">
              <a:solidFill>
                <a:srgbClr val="FFFF00"/>
              </a:solidFill>
              <a:latin typeface="+mn-lt"/>
            </a:endParaRPr>
          </a:p>
        </p:txBody>
      </p:sp>
      <p:sp>
        <p:nvSpPr>
          <p:cNvPr id="19" name="Round Same Side Corner Rectangle 18"/>
          <p:cNvSpPr/>
          <p:nvPr/>
        </p:nvSpPr>
        <p:spPr>
          <a:xfrm flipV="1">
            <a:off x="3644390" y="6682418"/>
            <a:ext cx="35433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30" name="TextBox 29"/>
          <p:cNvSpPr txBox="1"/>
          <p:nvPr/>
        </p:nvSpPr>
        <p:spPr>
          <a:xfrm>
            <a:off x="3644389" y="6679029"/>
            <a:ext cx="3543301" cy="165314"/>
          </a:xfrm>
          <a:prstGeom prst="rect">
            <a:avLst/>
          </a:prstGeom>
          <a:noFill/>
        </p:spPr>
        <p:txBody>
          <a:bodyPr wrap="square" lIns="0" tIns="0" rIns="0" bIns="0" rtlCol="0">
            <a:noAutofit/>
          </a:bodyPr>
          <a:lstStyle/>
          <a:p>
            <a:pPr algn="ctr"/>
            <a:r>
              <a:rPr lang="en-US" sz="1000" kern="1500" spc="600" baseline="0" dirty="0" smtClean="0">
                <a:solidFill>
                  <a:srgbClr val="FFFF00"/>
                </a:solidFill>
                <a:latin typeface="+mn-lt"/>
              </a:rPr>
              <a:t>NAVSEA WARFARE CENTERS</a:t>
            </a:r>
            <a:endParaRPr lang="en-US" sz="1000" kern="1500" spc="600" baseline="0" dirty="0">
              <a:solidFill>
                <a:srgbClr val="FFFF00"/>
              </a:solidFill>
              <a:latin typeface="+mn-lt"/>
            </a:endParaRPr>
          </a:p>
        </p:txBody>
      </p:sp>
      <p:sp>
        <p:nvSpPr>
          <p:cNvPr id="33" name="Rectangle 32"/>
          <p:cNvSpPr/>
          <p:nvPr/>
        </p:nvSpPr>
        <p:spPr>
          <a:xfrm>
            <a:off x="1714500" y="6417721"/>
            <a:ext cx="7359161" cy="261493"/>
          </a:xfrm>
          <a:prstGeom prst="rect">
            <a:avLst/>
          </a:prstGeom>
        </p:spPr>
        <p:txBody>
          <a:bodyPr wrap="square" lIns="91322" tIns="45662" rIns="91322" bIns="45662">
            <a:spAutoFit/>
          </a:bodyPr>
          <a:lstStyle/>
          <a:p>
            <a:pPr algn="ctr"/>
            <a:r>
              <a:rPr lang="en-US" sz="1100" dirty="0" smtClean="0">
                <a:latin typeface="+mn-lt"/>
              </a:rPr>
              <a:t>Distribution </a:t>
            </a:r>
            <a:r>
              <a:rPr lang="en-US" sz="1100" dirty="0">
                <a:latin typeface="+mn-lt"/>
              </a:rPr>
              <a:t>Statement </a:t>
            </a:r>
            <a:r>
              <a:rPr lang="en-US" sz="1100" dirty="0" smtClean="0">
                <a:latin typeface="+mn-lt"/>
              </a:rPr>
              <a:t>A (22-208): </a:t>
            </a:r>
            <a:r>
              <a:rPr lang="en-US" sz="1100" dirty="0">
                <a:latin typeface="+mn-lt"/>
              </a:rPr>
              <a:t>Approved for Public </a:t>
            </a:r>
            <a:r>
              <a:rPr lang="en-US" sz="1100" dirty="0" smtClean="0">
                <a:latin typeface="+mn-lt"/>
              </a:rPr>
              <a:t>Release; distribution is unlimited </a:t>
            </a:r>
            <a:endParaRPr lang="en-US" sz="1050" i="1" dirty="0">
              <a:solidFill>
                <a:srgbClr val="17375E"/>
              </a:solidFill>
              <a:latin typeface="+mn-lt"/>
            </a:endParaRPr>
          </a:p>
        </p:txBody>
      </p:sp>
      <p:sp>
        <p:nvSpPr>
          <p:cNvPr id="20" name="Rectangle 2"/>
          <p:cNvSpPr txBox="1">
            <a:spLocks noChangeArrowheads="1"/>
          </p:cNvSpPr>
          <p:nvPr/>
        </p:nvSpPr>
        <p:spPr bwMode="auto">
          <a:xfrm>
            <a:off x="1696916" y="1327630"/>
            <a:ext cx="7359161" cy="1896218"/>
          </a:xfrm>
          <a:prstGeom prst="rect">
            <a:avLst/>
          </a:prstGeom>
          <a:noFill/>
          <a:ln w="9525">
            <a:noFill/>
            <a:miter lim="800000"/>
            <a:headEnd/>
            <a:tailEnd/>
          </a:ln>
        </p:spPr>
        <p:txBody>
          <a:bodyPr vert="horz" wrap="square" lIns="91322" tIns="45662" rIns="91322" bIns="45662" numCol="1" anchor="ctr" anchorCtr="0" compatLnSpc="1">
            <a:prstTxWarp prst="textNoShape">
              <a:avLst/>
            </a:prstTxWarp>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eaLnBrk="1" hangingPunct="1">
              <a:lnSpc>
                <a:spcPts val="4300"/>
              </a:lnSpc>
            </a:pPr>
            <a:r>
              <a:rPr lang="en-US" sz="3800" dirty="0" smtClean="0">
                <a:solidFill>
                  <a:srgbClr val="000058"/>
                </a:solidFill>
              </a:rPr>
              <a:t>Title</a:t>
            </a:r>
            <a:br>
              <a:rPr lang="en-US" sz="3800" dirty="0" smtClean="0">
                <a:solidFill>
                  <a:srgbClr val="000058"/>
                </a:solidFill>
              </a:rPr>
            </a:br>
            <a:r>
              <a:rPr lang="en-US" sz="3800" dirty="0" smtClean="0">
                <a:solidFill>
                  <a:srgbClr val="000058"/>
                </a:solidFill>
              </a:rPr>
              <a:t> </a:t>
            </a:r>
            <a:endParaRPr lang="en-US" sz="3800" dirty="0">
              <a:solidFill>
                <a:srgbClr val="000058"/>
              </a:solidFill>
            </a:endParaRPr>
          </a:p>
        </p:txBody>
      </p:sp>
      <p:sp>
        <p:nvSpPr>
          <p:cNvPr id="34" name="Rectangle 33"/>
          <p:cNvSpPr/>
          <p:nvPr/>
        </p:nvSpPr>
        <p:spPr>
          <a:xfrm>
            <a:off x="1736458" y="5406111"/>
            <a:ext cx="7359161" cy="238814"/>
          </a:xfrm>
          <a:prstGeom prst="rect">
            <a:avLst/>
          </a:prstGeom>
        </p:spPr>
        <p:txBody>
          <a:bodyPr wrap="square" lIns="91322" tIns="0" rIns="91322" bIns="0">
            <a:noAutofit/>
          </a:bodyPr>
          <a:lstStyle/>
          <a:p>
            <a:pPr algn="ctr" eaLnBrk="0" hangingPunct="0">
              <a:lnSpc>
                <a:spcPts val="2000"/>
              </a:lnSpc>
              <a:spcBef>
                <a:spcPts val="800"/>
              </a:spcBef>
              <a:buClr>
                <a:prstClr val="black"/>
              </a:buClr>
              <a:buSzPct val="116000"/>
            </a:pPr>
            <a:r>
              <a:rPr lang="en-US" sz="1600" dirty="0" smtClean="0">
                <a:solidFill>
                  <a:srgbClr val="000058"/>
                </a:solidFill>
                <a:latin typeface="+mn-lt"/>
              </a:rPr>
              <a:t>- 00 </a:t>
            </a:r>
            <a:r>
              <a:rPr lang="en-US" sz="1600" smtClean="0">
                <a:solidFill>
                  <a:srgbClr val="000058"/>
                </a:solidFill>
                <a:latin typeface="+mn-lt"/>
              </a:rPr>
              <a:t>Month 2023 </a:t>
            </a:r>
            <a:r>
              <a:rPr lang="en-US" sz="1600" dirty="0" smtClean="0">
                <a:solidFill>
                  <a:srgbClr val="000058"/>
                </a:solidFill>
                <a:latin typeface="+mn-lt"/>
              </a:rPr>
              <a:t>-</a:t>
            </a:r>
            <a:endParaRPr lang="en-US" sz="1600" dirty="0">
              <a:solidFill>
                <a:srgbClr val="000058"/>
              </a:solidFill>
              <a:latin typeface="+mn-lt"/>
            </a:endParaRPr>
          </a:p>
        </p:txBody>
      </p:sp>
      <p:sp>
        <p:nvSpPr>
          <p:cNvPr id="35" name="TextBox 34"/>
          <p:cNvSpPr txBox="1"/>
          <p:nvPr/>
        </p:nvSpPr>
        <p:spPr>
          <a:xfrm>
            <a:off x="1723292" y="4319270"/>
            <a:ext cx="7347803" cy="275341"/>
          </a:xfrm>
          <a:prstGeom prst="rect">
            <a:avLst/>
          </a:prstGeom>
          <a:noFill/>
        </p:spPr>
        <p:txBody>
          <a:bodyPr wrap="square" rtlCol="0">
            <a:noAutofit/>
          </a:bodyPr>
          <a:lstStyle/>
          <a:p>
            <a:pPr algn="ctr" eaLnBrk="0" hangingPunct="0">
              <a:lnSpc>
                <a:spcPts val="2000"/>
              </a:lnSpc>
              <a:spcBef>
                <a:spcPts val="800"/>
              </a:spcBef>
              <a:buClr>
                <a:prstClr val="black"/>
              </a:buClr>
              <a:buSzPct val="116000"/>
            </a:pPr>
            <a:r>
              <a:rPr lang="en-US" sz="1600" dirty="0">
                <a:solidFill>
                  <a:srgbClr val="000058"/>
                </a:solidFill>
                <a:latin typeface="+mn-lt"/>
              </a:rPr>
              <a:t>Presented by:</a:t>
            </a:r>
          </a:p>
        </p:txBody>
      </p:sp>
      <p:sp>
        <p:nvSpPr>
          <p:cNvPr id="41" name="TextBox 40"/>
          <p:cNvSpPr txBox="1"/>
          <p:nvPr/>
        </p:nvSpPr>
        <p:spPr>
          <a:xfrm>
            <a:off x="1723293" y="3062952"/>
            <a:ext cx="7341577" cy="275341"/>
          </a:xfrm>
          <a:prstGeom prst="rect">
            <a:avLst/>
          </a:prstGeom>
          <a:noFill/>
        </p:spPr>
        <p:txBody>
          <a:bodyPr wrap="square" rtlCol="0">
            <a:noAutofit/>
          </a:bodyPr>
          <a:lstStyle/>
          <a:p>
            <a:pPr algn="ctr"/>
            <a:r>
              <a:rPr lang="en-US" sz="1400" dirty="0" smtClean="0">
                <a:solidFill>
                  <a:srgbClr val="000058"/>
                </a:solidFill>
                <a:latin typeface="Calibri" panose="020F0502020204030204" pitchFamily="34" charset="0"/>
              </a:rPr>
              <a:t>Presented to:</a:t>
            </a:r>
            <a:endParaRPr lang="en-US" sz="1400" dirty="0">
              <a:solidFill>
                <a:srgbClr val="000058"/>
              </a:solidFill>
              <a:latin typeface="Calibri" panose="020F0502020204030204" pitchFamily="34" charset="0"/>
            </a:endParaRPr>
          </a:p>
        </p:txBody>
      </p:sp>
      <p:cxnSp>
        <p:nvCxnSpPr>
          <p:cNvPr id="42" name="Straight Connector 41"/>
          <p:cNvCxnSpPr/>
          <p:nvPr/>
        </p:nvCxnSpPr>
        <p:spPr>
          <a:xfrm>
            <a:off x="1911488" y="3057586"/>
            <a:ext cx="7126312" cy="0"/>
          </a:xfrm>
          <a:prstGeom prst="line">
            <a:avLst/>
          </a:prstGeom>
          <a:ln w="15875">
            <a:gradFill>
              <a:gsLst>
                <a:gs pos="0">
                  <a:schemeClr val="accent1">
                    <a:lumMod val="5000"/>
                    <a:lumOff val="95000"/>
                    <a:alpha val="0"/>
                  </a:schemeClr>
                </a:gs>
                <a:gs pos="50000">
                  <a:srgbClr val="000058"/>
                </a:gs>
                <a:gs pos="25000">
                  <a:srgbClr val="6C6DA0"/>
                </a:gs>
                <a:gs pos="76000">
                  <a:srgbClr val="6971A4"/>
                </a:gs>
                <a:gs pos="100000">
                  <a:schemeClr val="accent1">
                    <a:lumMod val="30000"/>
                    <a:lumOff val="70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911488" y="4118642"/>
            <a:ext cx="7126312" cy="0"/>
          </a:xfrm>
          <a:prstGeom prst="line">
            <a:avLst/>
          </a:prstGeom>
          <a:ln w="15875">
            <a:gradFill>
              <a:gsLst>
                <a:gs pos="0">
                  <a:schemeClr val="accent1">
                    <a:lumMod val="5000"/>
                    <a:lumOff val="95000"/>
                    <a:alpha val="0"/>
                  </a:schemeClr>
                </a:gs>
                <a:gs pos="50000">
                  <a:srgbClr val="000058"/>
                </a:gs>
                <a:gs pos="25000">
                  <a:srgbClr val="6C6DA0"/>
                </a:gs>
                <a:gs pos="76000">
                  <a:srgbClr val="6971A4"/>
                </a:gs>
                <a:gs pos="100000">
                  <a:schemeClr val="accent1">
                    <a:lumMod val="30000"/>
                    <a:lumOff val="70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44" name="Rectangle 2"/>
          <p:cNvSpPr txBox="1">
            <a:spLocks noChangeArrowheads="1"/>
          </p:cNvSpPr>
          <p:nvPr/>
        </p:nvSpPr>
        <p:spPr bwMode="auto">
          <a:xfrm>
            <a:off x="1723293" y="3416556"/>
            <a:ext cx="7341577" cy="57921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eaLnBrk="1" hangingPunct="1">
              <a:lnSpc>
                <a:spcPts val="2300"/>
              </a:lnSpc>
            </a:pPr>
            <a:r>
              <a:rPr lang="en-US" sz="2000" dirty="0" err="1" smtClean="0">
                <a:solidFill>
                  <a:srgbClr val="000058"/>
                </a:solidFill>
              </a:rPr>
              <a:t>Xxxxx</a:t>
            </a:r>
            <a:r>
              <a:rPr lang="en-US" sz="2000" dirty="0" smtClean="0">
                <a:solidFill>
                  <a:srgbClr val="000058"/>
                </a:solidFill>
              </a:rPr>
              <a:t> </a:t>
            </a:r>
            <a:r>
              <a:rPr lang="en-US" sz="2000" dirty="0" err="1" smtClean="0">
                <a:solidFill>
                  <a:srgbClr val="000058"/>
                </a:solidFill>
              </a:rPr>
              <a:t>Xxxxxx</a:t>
            </a:r>
            <a:r>
              <a:rPr lang="en-US" sz="2000" dirty="0" smtClean="0">
                <a:solidFill>
                  <a:srgbClr val="000058"/>
                </a:solidFill>
              </a:rPr>
              <a:t/>
            </a:r>
            <a:br>
              <a:rPr lang="en-US" sz="2000" dirty="0" smtClean="0">
                <a:solidFill>
                  <a:srgbClr val="000058"/>
                </a:solidFill>
              </a:rPr>
            </a:br>
            <a:r>
              <a:rPr lang="en-US" sz="2000" dirty="0" smtClean="0">
                <a:solidFill>
                  <a:srgbClr val="000058"/>
                </a:solidFill>
              </a:rPr>
              <a:t>Xxx </a:t>
            </a:r>
            <a:r>
              <a:rPr lang="en-US" sz="2000" dirty="0" err="1" smtClean="0">
                <a:solidFill>
                  <a:srgbClr val="000058"/>
                </a:solidFill>
              </a:rPr>
              <a:t>Xxxxxxxx</a:t>
            </a:r>
            <a:r>
              <a:rPr lang="en-US" sz="2000" dirty="0" smtClean="0">
                <a:solidFill>
                  <a:srgbClr val="000058"/>
                </a:solidFill>
              </a:rPr>
              <a:t> Xxx x XX</a:t>
            </a:r>
            <a:endParaRPr lang="en-US" sz="2000" dirty="0">
              <a:solidFill>
                <a:srgbClr val="000058"/>
              </a:solidFill>
            </a:endParaRPr>
          </a:p>
        </p:txBody>
      </p:sp>
      <p:sp>
        <p:nvSpPr>
          <p:cNvPr id="3" name="Slide Number Placeholder 2"/>
          <p:cNvSpPr>
            <a:spLocks noGrp="1"/>
          </p:cNvSpPr>
          <p:nvPr>
            <p:ph type="sldNum" sz="quarter" idx="10"/>
          </p:nvPr>
        </p:nvSpPr>
        <p:spPr/>
        <p:txBody>
          <a:bodyPr/>
          <a:lstStyle/>
          <a:p>
            <a:pPr>
              <a:defRPr/>
            </a:pPr>
            <a:fld id="{1AD3B4F1-F0D2-4323-88C6-3C856595E168}" type="slidenum">
              <a:rPr lang="en-US" smtClean="0"/>
              <a:pPr>
                <a:defRPr/>
              </a:pPr>
              <a:t>1</a:t>
            </a:fld>
            <a:endParaRPr lang="en-US" dirty="0"/>
          </a:p>
        </p:txBody>
      </p:sp>
      <p:sp>
        <p:nvSpPr>
          <p:cNvPr id="22" name="TextBox 21"/>
          <p:cNvSpPr txBox="1"/>
          <p:nvPr/>
        </p:nvSpPr>
        <p:spPr>
          <a:xfrm>
            <a:off x="1763518" y="5767793"/>
            <a:ext cx="3276600" cy="682238"/>
          </a:xfrm>
          <a:prstGeom prst="rect">
            <a:avLst/>
          </a:prstGeom>
          <a:noFill/>
        </p:spPr>
        <p:txBody>
          <a:bodyPr wrap="square" rtlCol="0">
            <a:spAutoFit/>
          </a:bodyPr>
          <a:lstStyle/>
          <a:p>
            <a:pPr algn="ctr">
              <a:lnSpc>
                <a:spcPts val="2300"/>
              </a:lnSpc>
            </a:pPr>
            <a:r>
              <a:rPr lang="en-US" sz="1600" b="1" smtClean="0">
                <a:solidFill>
                  <a:srgbClr val="000058"/>
                </a:solidFill>
                <a:latin typeface="Georgia" panose="02040502050405020303" pitchFamily="18" charset="0"/>
                <a:ea typeface="+mj-ea"/>
                <a:cs typeface="+mj-cs"/>
              </a:rPr>
              <a:t>CAPT </a:t>
            </a:r>
            <a:r>
              <a:rPr lang="en-US" sz="1600" b="1" dirty="0" smtClean="0">
                <a:solidFill>
                  <a:srgbClr val="000058"/>
                </a:solidFill>
                <a:latin typeface="Georgia" panose="02040502050405020303" pitchFamily="18" charset="0"/>
                <a:ea typeface="+mj-ea"/>
                <a:cs typeface="+mj-cs"/>
              </a:rPr>
              <a:t>Steve Duba, </a:t>
            </a:r>
            <a:r>
              <a:rPr lang="en-US" sz="1600" b="1" dirty="0">
                <a:solidFill>
                  <a:srgbClr val="000058"/>
                </a:solidFill>
                <a:latin typeface="Georgia" panose="02040502050405020303" pitchFamily="18" charset="0"/>
                <a:ea typeface="+mj-ea"/>
                <a:cs typeface="+mj-cs"/>
              </a:rPr>
              <a:t>USN</a:t>
            </a:r>
          </a:p>
          <a:p>
            <a:pPr algn="ctr">
              <a:lnSpc>
                <a:spcPts val="2300"/>
              </a:lnSpc>
            </a:pPr>
            <a:r>
              <a:rPr lang="en-US" sz="1600" b="1" dirty="0">
                <a:solidFill>
                  <a:srgbClr val="000058"/>
                </a:solidFill>
                <a:latin typeface="Georgia" panose="02040502050405020303" pitchFamily="18" charset="0"/>
                <a:ea typeface="+mj-ea"/>
                <a:cs typeface="+mj-cs"/>
              </a:rPr>
              <a:t>Commanding Officer</a:t>
            </a:r>
          </a:p>
        </p:txBody>
      </p:sp>
      <p:sp>
        <p:nvSpPr>
          <p:cNvPr id="23" name="TextBox 22"/>
          <p:cNvSpPr txBox="1"/>
          <p:nvPr/>
        </p:nvSpPr>
        <p:spPr>
          <a:xfrm>
            <a:off x="5831841" y="5767793"/>
            <a:ext cx="3136768" cy="682238"/>
          </a:xfrm>
          <a:prstGeom prst="rect">
            <a:avLst/>
          </a:prstGeom>
          <a:noFill/>
        </p:spPr>
        <p:txBody>
          <a:bodyPr wrap="square" rtlCol="0">
            <a:spAutoFit/>
          </a:bodyPr>
          <a:lstStyle/>
          <a:p>
            <a:pPr algn="ctr">
              <a:lnSpc>
                <a:spcPts val="2300"/>
              </a:lnSpc>
            </a:pPr>
            <a:r>
              <a:rPr lang="en-US" sz="1600" b="1" dirty="0">
                <a:solidFill>
                  <a:srgbClr val="000058"/>
                </a:solidFill>
                <a:latin typeface="Georgia" panose="02040502050405020303" pitchFamily="18" charset="0"/>
                <a:ea typeface="+mj-ea"/>
                <a:cs typeface="+mj-cs"/>
              </a:rPr>
              <a:t>Mr. Ashley G. </a:t>
            </a:r>
            <a:r>
              <a:rPr lang="en-US" sz="1600" b="1" dirty="0" smtClean="0">
                <a:solidFill>
                  <a:srgbClr val="000058"/>
                </a:solidFill>
                <a:latin typeface="Georgia" panose="02040502050405020303" pitchFamily="18" charset="0"/>
                <a:ea typeface="+mj-ea"/>
                <a:cs typeface="+mj-cs"/>
              </a:rPr>
              <a:t>Johnson, SES</a:t>
            </a:r>
            <a:endParaRPr lang="en-US" sz="1600" b="1" dirty="0">
              <a:solidFill>
                <a:srgbClr val="000058"/>
              </a:solidFill>
              <a:latin typeface="Georgia" panose="02040502050405020303" pitchFamily="18" charset="0"/>
              <a:ea typeface="+mj-ea"/>
              <a:cs typeface="+mj-cs"/>
            </a:endParaRPr>
          </a:p>
          <a:p>
            <a:pPr algn="ctr">
              <a:lnSpc>
                <a:spcPts val="2300"/>
              </a:lnSpc>
            </a:pPr>
            <a:r>
              <a:rPr lang="en-US" sz="1600" b="1" dirty="0">
                <a:solidFill>
                  <a:srgbClr val="000058"/>
                </a:solidFill>
                <a:latin typeface="Georgia" panose="02040502050405020303" pitchFamily="18" charset="0"/>
                <a:ea typeface="+mj-ea"/>
                <a:cs typeface="+mj-cs"/>
              </a:rPr>
              <a:t>Technical Director</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513" y="190681"/>
            <a:ext cx="1477266" cy="823113"/>
          </a:xfrm>
          <a:prstGeom prst="rect">
            <a:avLst/>
          </a:prstGeom>
        </p:spPr>
      </p:pic>
    </p:spTree>
    <p:extLst>
      <p:ext uri="{BB962C8B-B14F-4D97-AF65-F5344CB8AC3E}">
        <p14:creationId xmlns:p14="http://schemas.microsoft.com/office/powerpoint/2010/main" val="16550509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AD3B4F1-F0D2-4323-88C6-3C856595E168}" type="slidenum">
              <a:rPr lang="en-US" smtClean="0"/>
              <a:pPr>
                <a:defRPr/>
              </a:pPr>
              <a:t>10</a:t>
            </a:fld>
            <a:endParaRPr lang="en-US" dirty="0"/>
          </a:p>
        </p:txBody>
      </p:sp>
      <p:sp>
        <p:nvSpPr>
          <p:cNvPr id="62" name="Title 61"/>
          <p:cNvSpPr>
            <a:spLocks noGrp="1"/>
          </p:cNvSpPr>
          <p:nvPr>
            <p:ph type="title" idx="4294967295"/>
          </p:nvPr>
        </p:nvSpPr>
        <p:spPr>
          <a:xfrm>
            <a:off x="666307" y="238125"/>
            <a:ext cx="8477693" cy="592138"/>
          </a:xfrm>
        </p:spPr>
        <p:txBody>
          <a:bodyPr/>
          <a:lstStyle/>
          <a:p>
            <a:r>
              <a:rPr lang="en-US" dirty="0" smtClean="0"/>
              <a:t>Industrial Complexes</a:t>
            </a:r>
            <a:endParaRPr lang="en-US" dirty="0"/>
          </a:p>
        </p:txBody>
      </p:sp>
      <p:pic>
        <p:nvPicPr>
          <p:cNvPr id="2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5557"/>
          <a:stretch/>
        </p:blipFill>
        <p:spPr bwMode="auto">
          <a:xfrm>
            <a:off x="3179454" y="1410648"/>
            <a:ext cx="3905857" cy="2950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C:\Users\jeffrey.r.MATTESON\AppData\Local\Microsoft\Windows\Temporary Internet Files\Content.Outlook\PGGEEPXT\SN_presentatio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469"/>
          <a:stretch/>
        </p:blipFill>
        <p:spPr bwMode="auto">
          <a:xfrm>
            <a:off x="199104" y="4346529"/>
            <a:ext cx="4748925" cy="212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5572808" y="5549564"/>
            <a:ext cx="2809624" cy="869787"/>
          </a:xfrm>
          <a:prstGeom prst="rect">
            <a:avLst/>
          </a:prstGeom>
          <a:solidFill>
            <a:srgbClr val="353E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u="sng" dirty="0" smtClean="0"/>
              <a:t>Significant Detachments not shown:</a:t>
            </a:r>
          </a:p>
          <a:p>
            <a:pPr algn="ctr"/>
            <a:r>
              <a:rPr lang="en-US" sz="1200" dirty="0"/>
              <a:t>Picatinny, Systems Integration</a:t>
            </a:r>
          </a:p>
          <a:p>
            <a:pPr algn="ctr"/>
            <a:r>
              <a:rPr lang="en-US" sz="1200" dirty="0"/>
              <a:t>McAlester, Systems Engineering</a:t>
            </a:r>
          </a:p>
          <a:p>
            <a:pPr algn="ctr"/>
            <a:r>
              <a:rPr lang="en-US" sz="1200" dirty="0"/>
              <a:t>Quad Cities Cartridge Case </a:t>
            </a:r>
            <a:r>
              <a:rPr lang="en-US" sz="1200" dirty="0" err="1"/>
              <a:t>Mfg</a:t>
            </a:r>
            <a:r>
              <a:rPr lang="en-US" sz="1200" dirty="0"/>
              <a:t> Facility</a:t>
            </a:r>
          </a:p>
        </p:txBody>
      </p:sp>
      <p:graphicFrame>
        <p:nvGraphicFramePr>
          <p:cNvPr id="29" name="Table 28"/>
          <p:cNvGraphicFramePr>
            <a:graphicFrameLocks noGrp="1"/>
          </p:cNvGraphicFramePr>
          <p:nvPr>
            <p:extLst/>
          </p:nvPr>
        </p:nvGraphicFramePr>
        <p:xfrm>
          <a:off x="6752918" y="1275951"/>
          <a:ext cx="2173636" cy="342221"/>
        </p:xfrm>
        <a:graphic>
          <a:graphicData uri="http://schemas.openxmlformats.org/drawingml/2006/table">
            <a:tbl>
              <a:tblPr bandRow="1"/>
              <a:tblGrid>
                <a:gridCol w="2173636">
                  <a:extLst>
                    <a:ext uri="{9D8B030D-6E8A-4147-A177-3AD203B41FA5}">
                      <a16:colId xmlns:a16="http://schemas.microsoft.com/office/drawing/2014/main" val="1422854884"/>
                    </a:ext>
                  </a:extLst>
                </a:gridCol>
              </a:tblGrid>
              <a:tr h="342221">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smtClean="0">
                          <a:latin typeface="Arial" panose="020B0604020202020204" pitchFamily="34" charset="0"/>
                          <a:cs typeface="Arial" panose="020B0604020202020204" pitchFamily="34" charset="0"/>
                        </a:rPr>
                        <a:t>Weapon Systems Eng</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427019100"/>
                  </a:ext>
                </a:extLst>
              </a:tr>
            </a:tbl>
          </a:graphicData>
        </a:graphic>
      </p:graphicFrame>
      <p:graphicFrame>
        <p:nvGraphicFramePr>
          <p:cNvPr id="30" name="Table 29"/>
          <p:cNvGraphicFramePr>
            <a:graphicFrameLocks noGrp="1"/>
          </p:cNvGraphicFramePr>
          <p:nvPr>
            <p:extLst/>
          </p:nvPr>
        </p:nvGraphicFramePr>
        <p:xfrm>
          <a:off x="4942575" y="4887022"/>
          <a:ext cx="2488709" cy="518160"/>
        </p:xfrm>
        <a:graphic>
          <a:graphicData uri="http://schemas.openxmlformats.org/drawingml/2006/table">
            <a:tbl>
              <a:tblPr bandRow="1"/>
              <a:tblGrid>
                <a:gridCol w="2488709">
                  <a:extLst>
                    <a:ext uri="{9D8B030D-6E8A-4147-A177-3AD203B41FA5}">
                      <a16:colId xmlns:a16="http://schemas.microsoft.com/office/drawing/2014/main" val="1422854884"/>
                    </a:ext>
                  </a:extLst>
                </a:gridCol>
              </a:tblGrid>
              <a:tr h="511596">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smtClean="0">
                          <a:latin typeface="Arial" panose="020B0604020202020204" pitchFamily="34" charset="0"/>
                          <a:cs typeface="Arial" panose="020B0604020202020204" pitchFamily="34" charset="0"/>
                        </a:rPr>
                        <a:t>Solvent Based Energetics </a:t>
                      </a:r>
                    </a:p>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(Bombs</a:t>
                      </a:r>
                      <a:r>
                        <a:rPr lang="en-US" sz="1400" baseline="0" dirty="0" smtClean="0">
                          <a:latin typeface="Arial" panose="020B0604020202020204" pitchFamily="34" charset="0"/>
                          <a:cs typeface="Arial" panose="020B0604020202020204" pitchFamily="34" charset="0"/>
                        </a:rPr>
                        <a:t> &amp; rocket motors)</a:t>
                      </a:r>
                      <a:endParaRPr lang="en-US" sz="1400" dirty="0" smtClean="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2639554045"/>
                  </a:ext>
                </a:extLst>
              </a:tr>
            </a:tbl>
          </a:graphicData>
        </a:graphic>
      </p:graphicFrame>
      <p:graphicFrame>
        <p:nvGraphicFramePr>
          <p:cNvPr id="31" name="Table 30"/>
          <p:cNvGraphicFramePr>
            <a:graphicFrameLocks noGrp="1"/>
          </p:cNvGraphicFramePr>
          <p:nvPr>
            <p:extLst/>
          </p:nvPr>
        </p:nvGraphicFramePr>
        <p:xfrm>
          <a:off x="1801845" y="1546730"/>
          <a:ext cx="2150183" cy="518160"/>
        </p:xfrm>
        <a:graphic>
          <a:graphicData uri="http://schemas.openxmlformats.org/drawingml/2006/table">
            <a:tbl>
              <a:tblPr bandRow="1"/>
              <a:tblGrid>
                <a:gridCol w="2150183">
                  <a:extLst>
                    <a:ext uri="{9D8B030D-6E8A-4147-A177-3AD203B41FA5}">
                      <a16:colId xmlns:a16="http://schemas.microsoft.com/office/drawing/2014/main" val="1422854884"/>
                    </a:ext>
                  </a:extLst>
                </a:gridCol>
              </a:tblGrid>
              <a:tr h="314948">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smtClean="0">
                          <a:latin typeface="Arial" panose="020B0604020202020204" pitchFamily="34" charset="0"/>
                          <a:cs typeface="Arial" panose="020B0604020202020204" pitchFamily="34" charset="0"/>
                        </a:rPr>
                        <a:t>Center for Applied Analytics Technology</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427019100"/>
                  </a:ext>
                </a:extLst>
              </a:tr>
            </a:tbl>
          </a:graphicData>
        </a:graphic>
      </p:graphicFrame>
      <p:graphicFrame>
        <p:nvGraphicFramePr>
          <p:cNvPr id="32" name="Table 31"/>
          <p:cNvGraphicFramePr>
            <a:graphicFrameLocks noGrp="1"/>
          </p:cNvGraphicFramePr>
          <p:nvPr>
            <p:extLst/>
          </p:nvPr>
        </p:nvGraphicFramePr>
        <p:xfrm>
          <a:off x="6776371" y="1730970"/>
          <a:ext cx="2150183" cy="518160"/>
        </p:xfrm>
        <a:graphic>
          <a:graphicData uri="http://schemas.openxmlformats.org/drawingml/2006/table">
            <a:tbl>
              <a:tblPr bandRow="1"/>
              <a:tblGrid>
                <a:gridCol w="2150183">
                  <a:extLst>
                    <a:ext uri="{9D8B030D-6E8A-4147-A177-3AD203B41FA5}">
                      <a16:colId xmlns:a16="http://schemas.microsoft.com/office/drawing/2014/main" val="1422854884"/>
                    </a:ext>
                  </a:extLst>
                </a:gridCol>
              </a:tblGrid>
              <a:tr h="516951">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smtClean="0">
                          <a:latin typeface="Arial" panose="020B0604020202020204" pitchFamily="34" charset="0"/>
                          <a:cs typeface="Arial" panose="020B0604020202020204" pitchFamily="34" charset="0"/>
                        </a:rPr>
                        <a:t>Explosives Processing Development Eng</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427019100"/>
                  </a:ext>
                </a:extLst>
              </a:tr>
            </a:tbl>
          </a:graphicData>
        </a:graphic>
      </p:graphicFrame>
      <p:graphicFrame>
        <p:nvGraphicFramePr>
          <p:cNvPr id="33" name="Table 32"/>
          <p:cNvGraphicFramePr>
            <a:graphicFrameLocks noGrp="1"/>
          </p:cNvGraphicFramePr>
          <p:nvPr>
            <p:extLst/>
          </p:nvPr>
        </p:nvGraphicFramePr>
        <p:xfrm>
          <a:off x="5279983" y="3025252"/>
          <a:ext cx="1555936" cy="528803"/>
        </p:xfrm>
        <a:graphic>
          <a:graphicData uri="http://schemas.openxmlformats.org/drawingml/2006/table">
            <a:tbl>
              <a:tblPr bandRow="1"/>
              <a:tblGrid>
                <a:gridCol w="1555936">
                  <a:extLst>
                    <a:ext uri="{9D8B030D-6E8A-4147-A177-3AD203B41FA5}">
                      <a16:colId xmlns:a16="http://schemas.microsoft.com/office/drawing/2014/main" val="1422854884"/>
                    </a:ext>
                  </a:extLst>
                </a:gridCol>
              </a:tblGrid>
              <a:tr h="528803">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algn="ctr"/>
                      <a:r>
                        <a:rPr lang="en-US" sz="1400" b="1" dirty="0" smtClean="0">
                          <a:latin typeface="Arial" panose="020B0604020202020204" pitchFamily="34" charset="0"/>
                          <a:cs typeface="Arial" panose="020B0604020202020204" pitchFamily="34" charset="0"/>
                        </a:rPr>
                        <a:t>Aircrew</a:t>
                      </a:r>
                      <a:r>
                        <a:rPr lang="en-US" sz="1400" b="1" baseline="0" dirty="0" smtClean="0">
                          <a:latin typeface="Arial" panose="020B0604020202020204" pitchFamily="34" charset="0"/>
                          <a:cs typeface="Arial" panose="020B0604020202020204" pitchFamily="34" charset="0"/>
                        </a:rPr>
                        <a:t> Escape </a:t>
                      </a:r>
                      <a:r>
                        <a:rPr lang="en-US" sz="1400" baseline="0" dirty="0" smtClean="0">
                          <a:latin typeface="Arial" panose="020B0604020202020204" pitchFamily="34" charset="0"/>
                          <a:cs typeface="Arial" panose="020B0604020202020204" pitchFamily="34" charset="0"/>
                        </a:rPr>
                        <a:t>(CAD/PAD</a:t>
                      </a:r>
                      <a:r>
                        <a:rPr lang="en-US" sz="1400" baseline="0" dirty="0">
                          <a:latin typeface="Arial" panose="020B0604020202020204" pitchFamily="34" charset="0"/>
                          <a:cs typeface="Arial" panose="020B0604020202020204" pitchFamily="34" charset="0"/>
                        </a:rPr>
                        <a:t>)</a:t>
                      </a:r>
                      <a:endParaRPr lang="en-US" sz="1400" baseline="0" dirty="0" smtClean="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3953810428"/>
                  </a:ext>
                </a:extLst>
              </a:tr>
            </a:tbl>
          </a:graphicData>
        </a:graphic>
      </p:graphicFrame>
      <p:graphicFrame>
        <p:nvGraphicFramePr>
          <p:cNvPr id="34" name="Table 33"/>
          <p:cNvGraphicFramePr>
            <a:graphicFrameLocks noGrp="1"/>
          </p:cNvGraphicFramePr>
          <p:nvPr>
            <p:extLst/>
          </p:nvPr>
        </p:nvGraphicFramePr>
        <p:xfrm>
          <a:off x="6057951" y="3637080"/>
          <a:ext cx="2866504" cy="537893"/>
        </p:xfrm>
        <a:graphic>
          <a:graphicData uri="http://schemas.openxmlformats.org/drawingml/2006/table">
            <a:tbl>
              <a:tblPr bandRow="1"/>
              <a:tblGrid>
                <a:gridCol w="2866504">
                  <a:extLst>
                    <a:ext uri="{9D8B030D-6E8A-4147-A177-3AD203B41FA5}">
                      <a16:colId xmlns:a16="http://schemas.microsoft.com/office/drawing/2014/main" val="1422854884"/>
                    </a:ext>
                  </a:extLst>
                </a:gridCol>
              </a:tblGrid>
              <a:tr h="537893">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err="1" smtClean="0">
                          <a:latin typeface="Arial" panose="020B0604020202020204" pitchFamily="34" charset="0"/>
                          <a:cs typeface="Arial" panose="020B0604020202020204" pitchFamily="34" charset="0"/>
                        </a:rPr>
                        <a:t>Solventless</a:t>
                      </a:r>
                      <a:r>
                        <a:rPr lang="en-US" sz="1400" b="1" dirty="0" smtClean="0">
                          <a:latin typeface="Arial" panose="020B0604020202020204" pitchFamily="34" charset="0"/>
                          <a:cs typeface="Arial" panose="020B0604020202020204" pitchFamily="34" charset="0"/>
                        </a:rPr>
                        <a:t> Extruded Products</a:t>
                      </a:r>
                    </a:p>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(Rocket</a:t>
                      </a:r>
                      <a:r>
                        <a:rPr lang="en-US" sz="1400" baseline="0" dirty="0" smtClean="0">
                          <a:latin typeface="Arial" panose="020B0604020202020204" pitchFamily="34" charset="0"/>
                          <a:cs typeface="Arial" panose="020B0604020202020204" pitchFamily="34" charset="0"/>
                        </a:rPr>
                        <a:t> motors &amp; JATOs</a:t>
                      </a:r>
                      <a:r>
                        <a:rPr lang="en-US" sz="1400" dirty="0" smtClean="0">
                          <a:latin typeface="Arial" panose="020B0604020202020204" pitchFamily="34" charset="0"/>
                          <a:cs typeface="Arial" panose="020B0604020202020204" pitchFamily="34" charset="0"/>
                        </a:rPr>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2062491173"/>
                  </a:ext>
                </a:extLst>
              </a:tr>
            </a:tbl>
          </a:graphicData>
        </a:graphic>
      </p:graphicFrame>
      <p:graphicFrame>
        <p:nvGraphicFramePr>
          <p:cNvPr id="35" name="Table 34"/>
          <p:cNvGraphicFramePr>
            <a:graphicFrameLocks noGrp="1"/>
          </p:cNvGraphicFramePr>
          <p:nvPr>
            <p:extLst/>
          </p:nvPr>
        </p:nvGraphicFramePr>
        <p:xfrm>
          <a:off x="5092524" y="4268373"/>
          <a:ext cx="3049939" cy="537893"/>
        </p:xfrm>
        <a:graphic>
          <a:graphicData uri="http://schemas.openxmlformats.org/drawingml/2006/table">
            <a:tbl>
              <a:tblPr bandRow="1"/>
              <a:tblGrid>
                <a:gridCol w="3049939">
                  <a:extLst>
                    <a:ext uri="{9D8B030D-6E8A-4147-A177-3AD203B41FA5}">
                      <a16:colId xmlns:a16="http://schemas.microsoft.com/office/drawing/2014/main" val="1422854884"/>
                    </a:ext>
                  </a:extLst>
                </a:gridCol>
              </a:tblGrid>
              <a:tr h="537893">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smtClean="0">
                          <a:latin typeface="Arial" panose="020B0604020202020204" pitchFamily="34" charset="0"/>
                          <a:cs typeface="Arial" panose="020B0604020202020204" pitchFamily="34" charset="0"/>
                        </a:rPr>
                        <a:t>Explosive Processing </a:t>
                      </a:r>
                      <a:r>
                        <a:rPr lang="en-US" sz="1400" dirty="0" smtClean="0">
                          <a:latin typeface="Arial" panose="020B0604020202020204" pitchFamily="34" charset="0"/>
                          <a:cs typeface="Arial" panose="020B0604020202020204" pitchFamily="34" charset="0"/>
                        </a:rPr>
                        <a:t>(Pressed explosives, hypersonic targets)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4272835715"/>
                  </a:ext>
                </a:extLst>
              </a:tr>
            </a:tbl>
          </a:graphicData>
        </a:graphic>
      </p:graphicFrame>
      <p:graphicFrame>
        <p:nvGraphicFramePr>
          <p:cNvPr id="36" name="Table 35"/>
          <p:cNvGraphicFramePr>
            <a:graphicFrameLocks noGrp="1"/>
          </p:cNvGraphicFramePr>
          <p:nvPr>
            <p:extLst/>
          </p:nvPr>
        </p:nvGraphicFramePr>
        <p:xfrm>
          <a:off x="3495038" y="3647455"/>
          <a:ext cx="2500974" cy="518160"/>
        </p:xfrm>
        <a:graphic>
          <a:graphicData uri="http://schemas.openxmlformats.org/drawingml/2006/table">
            <a:tbl>
              <a:tblPr bandRow="1"/>
              <a:tblGrid>
                <a:gridCol w="2500974">
                  <a:extLst>
                    <a:ext uri="{9D8B030D-6E8A-4147-A177-3AD203B41FA5}">
                      <a16:colId xmlns:a16="http://schemas.microsoft.com/office/drawing/2014/main" val="1422854884"/>
                    </a:ext>
                  </a:extLst>
                </a:gridCol>
              </a:tblGrid>
              <a:tr h="0">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smtClean="0">
                          <a:latin typeface="Arial" panose="020B0604020202020204" pitchFamily="34" charset="0"/>
                          <a:cs typeface="Arial" panose="020B0604020202020204" pitchFamily="34" charset="0"/>
                        </a:rPr>
                        <a:t>Cast Composite </a:t>
                      </a:r>
                    </a:p>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(Rocket motors </a:t>
                      </a:r>
                      <a:r>
                        <a:rPr lang="en-US" sz="1400" baseline="0" dirty="0" smtClean="0">
                          <a:latin typeface="Arial" panose="020B0604020202020204" pitchFamily="34" charset="0"/>
                          <a:cs typeface="Arial" panose="020B0604020202020204" pitchFamily="34" charset="0"/>
                        </a:rPr>
                        <a:t>&amp; warheads</a:t>
                      </a:r>
                      <a:r>
                        <a:rPr lang="en-US" sz="1400" dirty="0" smtClean="0">
                          <a:latin typeface="Arial" panose="020B0604020202020204" pitchFamily="34" charset="0"/>
                          <a:cs typeface="Arial" panose="020B0604020202020204" pitchFamily="34" charset="0"/>
                        </a:rPr>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2102335469"/>
                  </a:ext>
                </a:extLst>
              </a:tr>
            </a:tbl>
          </a:graphicData>
        </a:graphic>
      </p:graphicFrame>
      <p:graphicFrame>
        <p:nvGraphicFramePr>
          <p:cNvPr id="37" name="Table 36"/>
          <p:cNvGraphicFramePr>
            <a:graphicFrameLocks noGrp="1"/>
          </p:cNvGraphicFramePr>
          <p:nvPr>
            <p:extLst/>
          </p:nvPr>
        </p:nvGraphicFramePr>
        <p:xfrm>
          <a:off x="3495038" y="4268373"/>
          <a:ext cx="1447537" cy="349544"/>
        </p:xfrm>
        <a:graphic>
          <a:graphicData uri="http://schemas.openxmlformats.org/drawingml/2006/table">
            <a:tbl>
              <a:tblPr bandRow="1"/>
              <a:tblGrid>
                <a:gridCol w="1447537">
                  <a:extLst>
                    <a:ext uri="{9D8B030D-6E8A-4147-A177-3AD203B41FA5}">
                      <a16:colId xmlns:a16="http://schemas.microsoft.com/office/drawing/2014/main" val="1422854884"/>
                    </a:ext>
                  </a:extLst>
                </a:gridCol>
              </a:tblGrid>
              <a:tr h="349544">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smtClean="0">
                          <a:latin typeface="Arial" panose="020B0604020202020204" pitchFamily="34" charset="0"/>
                          <a:cs typeface="Arial" panose="020B0604020202020204" pitchFamily="34" charset="0"/>
                        </a:rPr>
                        <a:t>Decon/</a:t>
                      </a:r>
                      <a:r>
                        <a:rPr lang="en-US" sz="1400" b="1" dirty="0" err="1" smtClean="0">
                          <a:latin typeface="Arial" panose="020B0604020202020204" pitchFamily="34" charset="0"/>
                          <a:cs typeface="Arial" panose="020B0604020202020204" pitchFamily="34" charset="0"/>
                        </a:rPr>
                        <a:t>Demil</a:t>
                      </a:r>
                      <a:endParaRPr lang="en-US" sz="1400" b="1" dirty="0" smtClean="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427019100"/>
                  </a:ext>
                </a:extLst>
              </a:tr>
            </a:tbl>
          </a:graphicData>
        </a:graphic>
      </p:graphicFrame>
      <p:graphicFrame>
        <p:nvGraphicFramePr>
          <p:cNvPr id="38" name="Table 37"/>
          <p:cNvGraphicFramePr>
            <a:graphicFrameLocks noGrp="1"/>
          </p:cNvGraphicFramePr>
          <p:nvPr>
            <p:extLst/>
          </p:nvPr>
        </p:nvGraphicFramePr>
        <p:xfrm>
          <a:off x="7491203" y="4887022"/>
          <a:ext cx="1524970" cy="518160"/>
        </p:xfrm>
        <a:graphic>
          <a:graphicData uri="http://schemas.openxmlformats.org/drawingml/2006/table">
            <a:tbl>
              <a:tblPr bandRow="1"/>
              <a:tblGrid>
                <a:gridCol w="1524970">
                  <a:extLst>
                    <a:ext uri="{9D8B030D-6E8A-4147-A177-3AD203B41FA5}">
                      <a16:colId xmlns:a16="http://schemas.microsoft.com/office/drawing/2014/main" val="1422854884"/>
                    </a:ext>
                  </a:extLst>
                </a:gridCol>
              </a:tblGrid>
              <a:tr h="337395">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smtClean="0">
                          <a:latin typeface="Arial" panose="020B0604020202020204" pitchFamily="34" charset="0"/>
                          <a:cs typeface="Arial" panose="020B0604020202020204" pitchFamily="34" charset="0"/>
                        </a:rPr>
                        <a:t>Continuous Processing</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427019100"/>
                  </a:ext>
                </a:extLst>
              </a:tr>
            </a:tbl>
          </a:graphicData>
        </a:graphic>
      </p:graphicFrame>
      <p:graphicFrame>
        <p:nvGraphicFramePr>
          <p:cNvPr id="39" name="Table 38"/>
          <p:cNvGraphicFramePr>
            <a:graphicFrameLocks noGrp="1"/>
          </p:cNvGraphicFramePr>
          <p:nvPr>
            <p:extLst/>
          </p:nvPr>
        </p:nvGraphicFramePr>
        <p:xfrm>
          <a:off x="6977620" y="3016162"/>
          <a:ext cx="1973413" cy="537893"/>
        </p:xfrm>
        <a:graphic>
          <a:graphicData uri="http://schemas.openxmlformats.org/drawingml/2006/table">
            <a:tbl>
              <a:tblPr bandRow="1"/>
              <a:tblGrid>
                <a:gridCol w="1973413">
                  <a:extLst>
                    <a:ext uri="{9D8B030D-6E8A-4147-A177-3AD203B41FA5}">
                      <a16:colId xmlns:a16="http://schemas.microsoft.com/office/drawing/2014/main" val="1422854884"/>
                    </a:ext>
                  </a:extLst>
                </a:gridCol>
              </a:tblGrid>
              <a:tr h="537893">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smtClean="0">
                          <a:latin typeface="Arial" panose="020B0604020202020204" pitchFamily="34" charset="0"/>
                          <a:cs typeface="Arial" panose="020B0604020202020204" pitchFamily="34" charset="0"/>
                        </a:rPr>
                        <a:t>Specialty Chemicals </a:t>
                      </a:r>
                      <a:r>
                        <a:rPr lang="en-US" sz="1400" dirty="0" smtClean="0">
                          <a:latin typeface="Arial" panose="020B0604020202020204" pitchFamily="34" charset="0"/>
                          <a:cs typeface="Arial" panose="020B0604020202020204" pitchFamily="34" charset="0"/>
                        </a:rPr>
                        <a:t>(Torpedo fuel)</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1427019100"/>
                  </a:ext>
                </a:extLst>
              </a:tr>
            </a:tbl>
          </a:graphicData>
        </a:graphic>
      </p:graphicFrame>
      <p:graphicFrame>
        <p:nvGraphicFramePr>
          <p:cNvPr id="40" name="Table 39"/>
          <p:cNvGraphicFramePr>
            <a:graphicFrameLocks noGrp="1"/>
          </p:cNvGraphicFramePr>
          <p:nvPr>
            <p:extLst/>
          </p:nvPr>
        </p:nvGraphicFramePr>
        <p:xfrm>
          <a:off x="2115396" y="5794016"/>
          <a:ext cx="2759284" cy="537893"/>
        </p:xfrm>
        <a:graphic>
          <a:graphicData uri="http://schemas.openxmlformats.org/drawingml/2006/table">
            <a:tbl>
              <a:tblPr bandRow="1">
                <a:tableStyleId>{5C22544A-7EE6-4342-B048-85BDC9FD1C3A}</a:tableStyleId>
              </a:tblPr>
              <a:tblGrid>
                <a:gridCol w="2759284">
                  <a:extLst>
                    <a:ext uri="{9D8B030D-6E8A-4147-A177-3AD203B41FA5}">
                      <a16:colId xmlns:a16="http://schemas.microsoft.com/office/drawing/2014/main" val="1422854884"/>
                    </a:ext>
                  </a:extLst>
                </a:gridCol>
              </a:tblGrid>
              <a:tr h="537893">
                <a:tc>
                  <a:txBody>
                    <a:body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smtClean="0">
                          <a:latin typeface="Arial" panose="020B0604020202020204" pitchFamily="34" charset="0"/>
                          <a:cs typeface="Arial" panose="020B0604020202020204" pitchFamily="34" charset="0"/>
                        </a:rPr>
                        <a:t>Explosive Ordnance Disposal</a:t>
                      </a:r>
                    </a:p>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dirty="0" smtClean="0">
                          <a:latin typeface="Arial" panose="020B0604020202020204" pitchFamily="34" charset="0"/>
                          <a:cs typeface="Arial" panose="020B0604020202020204" pitchFamily="34" charset="0"/>
                        </a:rPr>
                        <a:t>(Full Spectrum EOD)</a:t>
                      </a:r>
                    </a:p>
                  </a:txBody>
                  <a:tcPr anchor="ctr">
                    <a:solidFill>
                      <a:schemeClr val="accent4">
                        <a:lumMod val="60000"/>
                        <a:lumOff val="40000"/>
                      </a:schemeClr>
                    </a:solidFill>
                  </a:tcPr>
                </a:tc>
                <a:extLst>
                  <a:ext uri="{0D108BD9-81ED-4DB2-BD59-A6C34878D82A}">
                    <a16:rowId xmlns:a16="http://schemas.microsoft.com/office/drawing/2014/main" val="2102335469"/>
                  </a:ext>
                </a:extLst>
              </a:tr>
            </a:tbl>
          </a:graphicData>
        </a:graphic>
      </p:graphicFrame>
      <p:graphicFrame>
        <p:nvGraphicFramePr>
          <p:cNvPr id="41" name="Table 40"/>
          <p:cNvGraphicFramePr>
            <a:graphicFrameLocks noGrp="1"/>
          </p:cNvGraphicFramePr>
          <p:nvPr>
            <p:extLst/>
          </p:nvPr>
        </p:nvGraphicFramePr>
        <p:xfrm>
          <a:off x="1248869" y="3208115"/>
          <a:ext cx="2104468" cy="537893"/>
        </p:xfrm>
        <a:graphic>
          <a:graphicData uri="http://schemas.openxmlformats.org/drawingml/2006/table">
            <a:tbl>
              <a:tblPr bandRow="1"/>
              <a:tblGrid>
                <a:gridCol w="2104468">
                  <a:extLst>
                    <a:ext uri="{9D8B030D-6E8A-4147-A177-3AD203B41FA5}">
                      <a16:colId xmlns:a16="http://schemas.microsoft.com/office/drawing/2014/main" val="1422854884"/>
                    </a:ext>
                  </a:extLst>
                </a:gridCol>
              </a:tblGrid>
              <a:tr h="537893">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smtClean="0">
                          <a:latin typeface="Arial" panose="020B0604020202020204" pitchFamily="34" charset="0"/>
                          <a:cs typeface="Arial" panose="020B0604020202020204" pitchFamily="34" charset="0"/>
                        </a:rPr>
                        <a:t>Detonation Physics &amp; Combustion</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lumMod val="60000"/>
                        <a:lumOff val="40000"/>
                      </a:srgbClr>
                    </a:solidFill>
                  </a:tcPr>
                </a:tc>
                <a:extLst>
                  <a:ext uri="{0D108BD9-81ED-4DB2-BD59-A6C34878D82A}">
                    <a16:rowId xmlns:a16="http://schemas.microsoft.com/office/drawing/2014/main" val="1427019100"/>
                  </a:ext>
                </a:extLst>
              </a:tr>
            </a:tbl>
          </a:graphicData>
        </a:graphic>
      </p:graphicFrame>
      <p:graphicFrame>
        <p:nvGraphicFramePr>
          <p:cNvPr id="42" name="Table 41"/>
          <p:cNvGraphicFramePr>
            <a:graphicFrameLocks noGrp="1"/>
          </p:cNvGraphicFramePr>
          <p:nvPr>
            <p:extLst/>
          </p:nvPr>
        </p:nvGraphicFramePr>
        <p:xfrm>
          <a:off x="1338211" y="3844752"/>
          <a:ext cx="2006878" cy="518160"/>
        </p:xfrm>
        <a:graphic>
          <a:graphicData uri="http://schemas.openxmlformats.org/drawingml/2006/table">
            <a:tbl>
              <a:tblPr bandRow="1"/>
              <a:tblGrid>
                <a:gridCol w="2006878">
                  <a:extLst>
                    <a:ext uri="{9D8B030D-6E8A-4147-A177-3AD203B41FA5}">
                      <a16:colId xmlns:a16="http://schemas.microsoft.com/office/drawing/2014/main" val="1422854884"/>
                    </a:ext>
                  </a:extLst>
                </a:gridCol>
              </a:tblGrid>
              <a:tr h="192871">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smtClean="0">
                          <a:latin typeface="Arial" panose="020B0604020202020204" pitchFamily="34" charset="0"/>
                          <a:cs typeface="Arial" panose="020B0604020202020204" pitchFamily="34" charset="0"/>
                        </a:rPr>
                        <a:t>Advanced Energetics Research Lab</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lumMod val="60000"/>
                        <a:lumOff val="40000"/>
                      </a:srgbClr>
                    </a:solidFill>
                  </a:tcPr>
                </a:tc>
                <a:extLst>
                  <a:ext uri="{0D108BD9-81ED-4DB2-BD59-A6C34878D82A}">
                    <a16:rowId xmlns:a16="http://schemas.microsoft.com/office/drawing/2014/main" val="1427019100"/>
                  </a:ext>
                </a:extLst>
              </a:tr>
            </a:tbl>
          </a:graphicData>
        </a:graphic>
      </p:graphicFrame>
      <p:graphicFrame>
        <p:nvGraphicFramePr>
          <p:cNvPr id="43" name="Table 42"/>
          <p:cNvGraphicFramePr>
            <a:graphicFrameLocks noGrp="1"/>
          </p:cNvGraphicFramePr>
          <p:nvPr>
            <p:extLst/>
          </p:nvPr>
        </p:nvGraphicFramePr>
        <p:xfrm>
          <a:off x="1791915" y="2571478"/>
          <a:ext cx="2160113" cy="537893"/>
        </p:xfrm>
        <a:graphic>
          <a:graphicData uri="http://schemas.openxmlformats.org/drawingml/2006/table">
            <a:tbl>
              <a:tblPr bandRow="1"/>
              <a:tblGrid>
                <a:gridCol w="2160113">
                  <a:extLst>
                    <a:ext uri="{9D8B030D-6E8A-4147-A177-3AD203B41FA5}">
                      <a16:colId xmlns:a16="http://schemas.microsoft.com/office/drawing/2014/main" val="1422854884"/>
                    </a:ext>
                  </a:extLst>
                </a:gridCol>
              </a:tblGrid>
              <a:tr h="537893">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smtClean="0">
                          <a:latin typeface="Arial" panose="020B0604020202020204" pitchFamily="34" charset="0"/>
                          <a:cs typeface="Arial" panose="020B0604020202020204" pitchFamily="34" charset="0"/>
                        </a:rPr>
                        <a:t>Ordnance Dissection &amp; Machining</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lumMod val="60000"/>
                        <a:lumOff val="40000"/>
                      </a:srgbClr>
                    </a:solidFill>
                  </a:tcPr>
                </a:tc>
                <a:extLst>
                  <a:ext uri="{0D108BD9-81ED-4DB2-BD59-A6C34878D82A}">
                    <a16:rowId xmlns:a16="http://schemas.microsoft.com/office/drawing/2014/main" val="1427019100"/>
                  </a:ext>
                </a:extLst>
              </a:tr>
            </a:tbl>
          </a:graphicData>
        </a:graphic>
      </p:graphicFrame>
      <p:graphicFrame>
        <p:nvGraphicFramePr>
          <p:cNvPr id="44" name="Table 43"/>
          <p:cNvGraphicFramePr>
            <a:graphicFrameLocks noGrp="1"/>
          </p:cNvGraphicFramePr>
          <p:nvPr>
            <p:extLst/>
          </p:nvPr>
        </p:nvGraphicFramePr>
        <p:xfrm>
          <a:off x="2283705" y="2155476"/>
          <a:ext cx="1668323" cy="317258"/>
        </p:xfrm>
        <a:graphic>
          <a:graphicData uri="http://schemas.openxmlformats.org/drawingml/2006/table">
            <a:tbl>
              <a:tblPr bandRow="1"/>
              <a:tblGrid>
                <a:gridCol w="1668323">
                  <a:extLst>
                    <a:ext uri="{9D8B030D-6E8A-4147-A177-3AD203B41FA5}">
                      <a16:colId xmlns:a16="http://schemas.microsoft.com/office/drawing/2014/main" val="1422854884"/>
                    </a:ext>
                  </a:extLst>
                </a:gridCol>
              </a:tblGrid>
              <a:tr h="317258">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smtClean="0">
                          <a:latin typeface="Arial" panose="020B0604020202020204" pitchFamily="34" charset="0"/>
                          <a:cs typeface="Arial" panose="020B0604020202020204" pitchFamily="34" charset="0"/>
                        </a:rPr>
                        <a:t>Ordnance Test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lumMod val="60000"/>
                        <a:lumOff val="40000"/>
                      </a:srgbClr>
                    </a:solidFill>
                  </a:tcPr>
                </a:tc>
                <a:extLst>
                  <a:ext uri="{0D108BD9-81ED-4DB2-BD59-A6C34878D82A}">
                    <a16:rowId xmlns:a16="http://schemas.microsoft.com/office/drawing/2014/main" val="1427019100"/>
                  </a:ext>
                </a:extLst>
              </a:tr>
            </a:tbl>
          </a:graphicData>
        </a:graphic>
      </p:graphicFrame>
      <p:grpSp>
        <p:nvGrpSpPr>
          <p:cNvPr id="54" name="Group 53"/>
          <p:cNvGrpSpPr/>
          <p:nvPr/>
        </p:nvGrpSpPr>
        <p:grpSpPr>
          <a:xfrm>
            <a:off x="153863" y="1020407"/>
            <a:ext cx="1496352" cy="2088963"/>
            <a:chOff x="-871119" y="6077961"/>
            <a:chExt cx="1670681" cy="1939319"/>
          </a:xfrm>
        </p:grpSpPr>
        <p:sp>
          <p:nvSpPr>
            <p:cNvPr id="55" name="Rounded Rectangle 54"/>
            <p:cNvSpPr/>
            <p:nvPr/>
          </p:nvSpPr>
          <p:spPr>
            <a:xfrm>
              <a:off x="-871119" y="6077962"/>
              <a:ext cx="1670681" cy="1939318"/>
            </a:xfrm>
            <a:prstGeom prst="roundRect">
              <a:avLst/>
            </a:prstGeom>
            <a:solidFill>
              <a:srgbClr val="353E67"/>
            </a:solidFill>
            <a:ln w="12700" cap="flat" cmpd="sng" algn="ctr">
              <a:solidFill>
                <a:srgbClr val="5B9BD5">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56" name="TextBox 55"/>
            <p:cNvSpPr txBox="1"/>
            <p:nvPr/>
          </p:nvSpPr>
          <p:spPr>
            <a:xfrm>
              <a:off x="-749772" y="6077961"/>
              <a:ext cx="1406391" cy="307777"/>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1200" b="0" i="0" u="none" strike="noStrike" kern="0" cap="none" spc="0" normalizeH="0" baseline="0" noProof="0" dirty="0" smtClean="0">
                  <a:ln>
                    <a:noFill/>
                  </a:ln>
                  <a:solidFill>
                    <a:prstClr val="white"/>
                  </a:solidFill>
                  <a:effectLst/>
                  <a:uLnTx/>
                  <a:uFillTx/>
                  <a:latin typeface="Arial Black" panose="020B0A04020102020204" pitchFamily="34" charset="0"/>
                </a:rPr>
                <a:t>Key</a:t>
              </a:r>
              <a:endParaRPr kumimoji="0" lang="en-US" sz="1100" b="0" i="0" u="none" strike="noStrike" kern="0" cap="none" spc="0" normalizeH="0" baseline="0" noProof="0" dirty="0" smtClean="0">
                <a:ln>
                  <a:noFill/>
                </a:ln>
                <a:solidFill>
                  <a:prstClr val="white"/>
                </a:solidFill>
                <a:effectLst/>
                <a:uLnTx/>
                <a:uFillTx/>
                <a:latin typeface="Arial Black" panose="020B0A04020102020204" pitchFamily="34" charset="0"/>
              </a:endParaRPr>
            </a:p>
          </p:txBody>
        </p:sp>
      </p:grpSp>
      <p:graphicFrame>
        <p:nvGraphicFramePr>
          <p:cNvPr id="57" name="Table 56"/>
          <p:cNvGraphicFramePr>
            <a:graphicFrameLocks noGrp="1"/>
          </p:cNvGraphicFramePr>
          <p:nvPr>
            <p:extLst/>
          </p:nvPr>
        </p:nvGraphicFramePr>
        <p:xfrm>
          <a:off x="275212" y="2358330"/>
          <a:ext cx="1251246" cy="274320"/>
        </p:xfrm>
        <a:graphic>
          <a:graphicData uri="http://schemas.openxmlformats.org/drawingml/2006/table">
            <a:tbl>
              <a:tblPr bandRow="1"/>
              <a:tblGrid>
                <a:gridCol w="1251246">
                  <a:extLst>
                    <a:ext uri="{9D8B030D-6E8A-4147-A177-3AD203B41FA5}">
                      <a16:colId xmlns:a16="http://schemas.microsoft.com/office/drawing/2014/main" val="1422854884"/>
                    </a:ext>
                  </a:extLst>
                </a:gridCol>
              </a:tblGrid>
              <a:tr h="212962">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200" b="1" dirty="0" smtClean="0">
                          <a:latin typeface="Arial" panose="020B0604020202020204" pitchFamily="34" charset="0"/>
                          <a:cs typeface="Arial" panose="020B0604020202020204" pitchFamily="34" charset="0"/>
                        </a:rPr>
                        <a:t>Multiple</a:t>
                      </a:r>
                      <a:endParaRPr lang="en-US" sz="1200" dirty="0" smtClean="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2102335469"/>
                  </a:ext>
                </a:extLst>
              </a:tr>
            </a:tbl>
          </a:graphicData>
        </a:graphic>
      </p:graphicFrame>
      <p:graphicFrame>
        <p:nvGraphicFramePr>
          <p:cNvPr id="58" name="Table 57"/>
          <p:cNvGraphicFramePr>
            <a:graphicFrameLocks noGrp="1"/>
          </p:cNvGraphicFramePr>
          <p:nvPr>
            <p:extLst/>
          </p:nvPr>
        </p:nvGraphicFramePr>
        <p:xfrm>
          <a:off x="276618" y="2006765"/>
          <a:ext cx="1249058" cy="274320"/>
        </p:xfrm>
        <a:graphic>
          <a:graphicData uri="http://schemas.openxmlformats.org/drawingml/2006/table">
            <a:tbl>
              <a:tblPr bandRow="1"/>
              <a:tblGrid>
                <a:gridCol w="1249058">
                  <a:extLst>
                    <a:ext uri="{9D8B030D-6E8A-4147-A177-3AD203B41FA5}">
                      <a16:colId xmlns:a16="http://schemas.microsoft.com/office/drawing/2014/main" val="1422854884"/>
                    </a:ext>
                  </a:extLst>
                </a:gridCol>
              </a:tblGrid>
              <a:tr h="212962">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200" b="1" dirty="0" smtClean="0">
                          <a:latin typeface="Arial" panose="020B0604020202020204" pitchFamily="34" charset="0"/>
                          <a:cs typeface="Arial" panose="020B0604020202020204" pitchFamily="34" charset="0"/>
                        </a:rPr>
                        <a:t>Manufacturing</a:t>
                      </a:r>
                      <a:endParaRPr lang="en-US" sz="1200" dirty="0" smtClean="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lumMod val="60000"/>
                        <a:lumOff val="40000"/>
                      </a:srgbClr>
                    </a:solidFill>
                  </a:tcPr>
                </a:tc>
                <a:extLst>
                  <a:ext uri="{0D108BD9-81ED-4DB2-BD59-A6C34878D82A}">
                    <a16:rowId xmlns:a16="http://schemas.microsoft.com/office/drawing/2014/main" val="2102335469"/>
                  </a:ext>
                </a:extLst>
              </a:tr>
            </a:tbl>
          </a:graphicData>
        </a:graphic>
      </p:graphicFrame>
      <p:graphicFrame>
        <p:nvGraphicFramePr>
          <p:cNvPr id="59" name="Table 58"/>
          <p:cNvGraphicFramePr>
            <a:graphicFrameLocks noGrp="1"/>
          </p:cNvGraphicFramePr>
          <p:nvPr>
            <p:extLst/>
          </p:nvPr>
        </p:nvGraphicFramePr>
        <p:xfrm>
          <a:off x="275212" y="1318476"/>
          <a:ext cx="1251246" cy="274320"/>
        </p:xfrm>
        <a:graphic>
          <a:graphicData uri="http://schemas.openxmlformats.org/drawingml/2006/table">
            <a:tbl>
              <a:tblPr bandRow="1"/>
              <a:tblGrid>
                <a:gridCol w="1251246">
                  <a:extLst>
                    <a:ext uri="{9D8B030D-6E8A-4147-A177-3AD203B41FA5}">
                      <a16:colId xmlns:a16="http://schemas.microsoft.com/office/drawing/2014/main" val="1422854884"/>
                    </a:ext>
                  </a:extLst>
                </a:gridCol>
              </a:tblGrid>
              <a:tr h="212962">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200" b="1" dirty="0" smtClean="0">
                          <a:latin typeface="Arial" panose="020B0604020202020204" pitchFamily="34" charset="0"/>
                          <a:cs typeface="Arial" panose="020B0604020202020204" pitchFamily="34" charset="0"/>
                        </a:rPr>
                        <a:t>RDT&amp;E</a:t>
                      </a:r>
                      <a:endParaRPr lang="en-US" sz="1400" b="1" dirty="0" smtClean="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70AD47">
                        <a:lumMod val="60000"/>
                        <a:lumOff val="40000"/>
                      </a:srgbClr>
                    </a:solidFill>
                  </a:tcPr>
                </a:tc>
                <a:extLst>
                  <a:ext uri="{0D108BD9-81ED-4DB2-BD59-A6C34878D82A}">
                    <a16:rowId xmlns:a16="http://schemas.microsoft.com/office/drawing/2014/main" val="1427019100"/>
                  </a:ext>
                </a:extLst>
              </a:tr>
            </a:tbl>
          </a:graphicData>
        </a:graphic>
      </p:graphicFrame>
      <p:graphicFrame>
        <p:nvGraphicFramePr>
          <p:cNvPr id="60" name="Table 59"/>
          <p:cNvGraphicFramePr>
            <a:graphicFrameLocks noGrp="1"/>
          </p:cNvGraphicFramePr>
          <p:nvPr>
            <p:extLst/>
          </p:nvPr>
        </p:nvGraphicFramePr>
        <p:xfrm>
          <a:off x="275256" y="1660107"/>
          <a:ext cx="1251178" cy="274320"/>
        </p:xfrm>
        <a:graphic>
          <a:graphicData uri="http://schemas.openxmlformats.org/drawingml/2006/table">
            <a:tbl>
              <a:tblPr bandRow="1"/>
              <a:tblGrid>
                <a:gridCol w="1251178">
                  <a:extLst>
                    <a:ext uri="{9D8B030D-6E8A-4147-A177-3AD203B41FA5}">
                      <a16:colId xmlns:a16="http://schemas.microsoft.com/office/drawing/2014/main" val="1422854884"/>
                    </a:ext>
                  </a:extLst>
                </a:gridCol>
              </a:tblGrid>
              <a:tr h="212962">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200" b="1" dirty="0" smtClean="0">
                          <a:latin typeface="Arial" panose="020B0604020202020204" pitchFamily="34" charset="0"/>
                          <a:cs typeface="Arial" panose="020B0604020202020204" pitchFamily="34" charset="0"/>
                        </a:rPr>
                        <a:t>Engineering</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427019100"/>
                  </a:ext>
                </a:extLst>
              </a:tr>
            </a:tbl>
          </a:graphicData>
        </a:graphic>
      </p:graphicFrame>
      <p:graphicFrame>
        <p:nvGraphicFramePr>
          <p:cNvPr id="61" name="Table 60"/>
          <p:cNvGraphicFramePr>
            <a:graphicFrameLocks noGrp="1"/>
          </p:cNvGraphicFramePr>
          <p:nvPr>
            <p:extLst/>
          </p:nvPr>
        </p:nvGraphicFramePr>
        <p:xfrm>
          <a:off x="6774272" y="2356161"/>
          <a:ext cx="2150183" cy="518160"/>
        </p:xfrm>
        <a:graphic>
          <a:graphicData uri="http://schemas.openxmlformats.org/drawingml/2006/table">
            <a:tbl>
              <a:tblPr bandRow="1"/>
              <a:tblGrid>
                <a:gridCol w="2150183">
                  <a:extLst>
                    <a:ext uri="{9D8B030D-6E8A-4147-A177-3AD203B41FA5}">
                      <a16:colId xmlns:a16="http://schemas.microsoft.com/office/drawing/2014/main" val="1422854884"/>
                    </a:ext>
                  </a:extLst>
                </a:gridCol>
              </a:tblGrid>
              <a:tr h="516951">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kern="1200" dirty="0" smtClean="0">
                          <a:solidFill>
                            <a:schemeClr val="dk1"/>
                          </a:solidFill>
                          <a:latin typeface="Arial" panose="020B0604020202020204" pitchFamily="34" charset="0"/>
                          <a:ea typeface="+mn-ea"/>
                          <a:cs typeface="Arial" panose="020B0604020202020204" pitchFamily="34" charset="0"/>
                        </a:rPr>
                        <a:t>Chemical</a:t>
                      </a:r>
                      <a:r>
                        <a:rPr lang="en-US" sz="1400" b="1" dirty="0" smtClean="0">
                          <a:latin typeface="Arial" panose="020B0604020202020204" pitchFamily="34" charset="0"/>
                          <a:cs typeface="Arial" panose="020B0604020202020204" pitchFamily="34" charset="0"/>
                        </a:rPr>
                        <a:t> Biological</a:t>
                      </a:r>
                      <a:r>
                        <a:rPr lang="en-US" sz="1400" b="1" baseline="0" dirty="0" smtClean="0">
                          <a:latin typeface="Arial" panose="020B0604020202020204" pitchFamily="34" charset="0"/>
                          <a:cs typeface="Arial" panose="020B0604020202020204" pitchFamily="34" charset="0"/>
                        </a:rPr>
                        <a:t> Radiological Defense</a:t>
                      </a:r>
                      <a:endParaRPr lang="en-US" sz="1400" b="1" dirty="0" smtClean="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427019100"/>
                  </a:ext>
                </a:extLst>
              </a:tr>
            </a:tbl>
          </a:graphicData>
        </a:graphic>
      </p:graphicFrame>
      <p:graphicFrame>
        <p:nvGraphicFramePr>
          <p:cNvPr id="45" name="Table 44"/>
          <p:cNvGraphicFramePr>
            <a:graphicFrameLocks noGrp="1"/>
          </p:cNvGraphicFramePr>
          <p:nvPr>
            <p:extLst/>
          </p:nvPr>
        </p:nvGraphicFramePr>
        <p:xfrm>
          <a:off x="3972831" y="1212214"/>
          <a:ext cx="2759284" cy="537893"/>
        </p:xfrm>
        <a:graphic>
          <a:graphicData uri="http://schemas.openxmlformats.org/drawingml/2006/table">
            <a:tbl>
              <a:tblPr bandRow="1">
                <a:tableStyleId>{5C22544A-7EE6-4342-B048-85BDC9FD1C3A}</a:tableStyleId>
              </a:tblPr>
              <a:tblGrid>
                <a:gridCol w="2759284">
                  <a:extLst>
                    <a:ext uri="{9D8B030D-6E8A-4147-A177-3AD203B41FA5}">
                      <a16:colId xmlns:a16="http://schemas.microsoft.com/office/drawing/2014/main" val="1422854884"/>
                    </a:ext>
                  </a:extLst>
                </a:gridCol>
              </a:tblGrid>
              <a:tr h="537893">
                <a:tc>
                  <a:txBody>
                    <a:body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400" b="1" dirty="0" smtClean="0">
                          <a:latin typeface="Arial" panose="020B0604020202020204" pitchFamily="34" charset="0"/>
                          <a:cs typeface="Arial" panose="020B0604020202020204" pitchFamily="34" charset="0"/>
                        </a:rPr>
                        <a:t>Expeditionary Exploitation Unit One (EXU-1)</a:t>
                      </a:r>
                      <a:endParaRPr lang="en-US" sz="1400" dirty="0" smtClean="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extLst>
                  <a:ext uri="{0D108BD9-81ED-4DB2-BD59-A6C34878D82A}">
                    <a16:rowId xmlns:a16="http://schemas.microsoft.com/office/drawing/2014/main" val="2102335469"/>
                  </a:ext>
                </a:extLst>
              </a:tr>
            </a:tbl>
          </a:graphicData>
        </a:graphic>
      </p:graphicFrame>
      <p:graphicFrame>
        <p:nvGraphicFramePr>
          <p:cNvPr id="46" name="Table 45"/>
          <p:cNvGraphicFramePr>
            <a:graphicFrameLocks noGrp="1"/>
          </p:cNvGraphicFramePr>
          <p:nvPr>
            <p:extLst/>
          </p:nvPr>
        </p:nvGraphicFramePr>
        <p:xfrm>
          <a:off x="269058" y="2709895"/>
          <a:ext cx="1251246" cy="274320"/>
        </p:xfrm>
        <a:graphic>
          <a:graphicData uri="http://schemas.openxmlformats.org/drawingml/2006/table">
            <a:tbl>
              <a:tblPr bandRow="1"/>
              <a:tblGrid>
                <a:gridCol w="1251246">
                  <a:extLst>
                    <a:ext uri="{9D8B030D-6E8A-4147-A177-3AD203B41FA5}">
                      <a16:colId xmlns:a16="http://schemas.microsoft.com/office/drawing/2014/main" val="1422854884"/>
                    </a:ext>
                  </a:extLst>
                </a:gridCol>
              </a:tblGrid>
              <a:tr h="212962">
                <a:tc>
                  <a:txBody>
                    <a:bodyPr/>
                    <a:lstStyle>
                      <a:lvl1pPr marL="0" algn="l" defTabSz="913224" rtl="0" eaLnBrk="1" latinLnBrk="0" hangingPunct="1">
                        <a:defRPr sz="1800" kern="1200">
                          <a:solidFill>
                            <a:schemeClr val="dk1"/>
                          </a:solidFill>
                          <a:latin typeface="Calibri" panose="020F0502020204030204"/>
                        </a:defRPr>
                      </a:lvl1pPr>
                      <a:lvl2pPr marL="456614" algn="l" defTabSz="913224" rtl="0" eaLnBrk="1" latinLnBrk="0" hangingPunct="1">
                        <a:defRPr sz="1800" kern="1200">
                          <a:solidFill>
                            <a:schemeClr val="dk1"/>
                          </a:solidFill>
                          <a:latin typeface="Calibri" panose="020F0502020204030204"/>
                        </a:defRPr>
                      </a:lvl2pPr>
                      <a:lvl3pPr marL="913224" algn="l" defTabSz="913224" rtl="0" eaLnBrk="1" latinLnBrk="0" hangingPunct="1">
                        <a:defRPr sz="1800" kern="1200">
                          <a:solidFill>
                            <a:schemeClr val="dk1"/>
                          </a:solidFill>
                          <a:latin typeface="Calibri" panose="020F0502020204030204"/>
                        </a:defRPr>
                      </a:lvl3pPr>
                      <a:lvl4pPr marL="1369838" algn="l" defTabSz="913224" rtl="0" eaLnBrk="1" latinLnBrk="0" hangingPunct="1">
                        <a:defRPr sz="1800" kern="1200">
                          <a:solidFill>
                            <a:schemeClr val="dk1"/>
                          </a:solidFill>
                          <a:latin typeface="Calibri" panose="020F0502020204030204"/>
                        </a:defRPr>
                      </a:lvl4pPr>
                      <a:lvl5pPr marL="1826449" algn="l" defTabSz="913224" rtl="0" eaLnBrk="1" latinLnBrk="0" hangingPunct="1">
                        <a:defRPr sz="1800" kern="1200">
                          <a:solidFill>
                            <a:schemeClr val="dk1"/>
                          </a:solidFill>
                          <a:latin typeface="Calibri" panose="020F0502020204030204"/>
                        </a:defRPr>
                      </a:lvl5pPr>
                      <a:lvl6pPr marL="2283063" algn="l" defTabSz="913224" rtl="0" eaLnBrk="1" latinLnBrk="0" hangingPunct="1">
                        <a:defRPr sz="1800" kern="1200">
                          <a:solidFill>
                            <a:schemeClr val="dk1"/>
                          </a:solidFill>
                          <a:latin typeface="Calibri" panose="020F0502020204030204"/>
                        </a:defRPr>
                      </a:lvl6pPr>
                      <a:lvl7pPr marL="2739672" algn="l" defTabSz="913224" rtl="0" eaLnBrk="1" latinLnBrk="0" hangingPunct="1">
                        <a:defRPr sz="1800" kern="1200">
                          <a:solidFill>
                            <a:schemeClr val="dk1"/>
                          </a:solidFill>
                          <a:latin typeface="Calibri" panose="020F0502020204030204"/>
                        </a:defRPr>
                      </a:lvl7pPr>
                      <a:lvl8pPr marL="3196287" algn="l" defTabSz="913224" rtl="0" eaLnBrk="1" latinLnBrk="0" hangingPunct="1">
                        <a:defRPr sz="1800" kern="1200">
                          <a:solidFill>
                            <a:schemeClr val="dk1"/>
                          </a:solidFill>
                          <a:latin typeface="Calibri" panose="020F0502020204030204"/>
                        </a:defRPr>
                      </a:lvl8pPr>
                      <a:lvl9pPr marL="3652897" algn="l" defTabSz="913224" rtl="0" eaLnBrk="1" latinLnBrk="0" hangingPunct="1">
                        <a:defRPr sz="1800" kern="1200">
                          <a:solidFill>
                            <a:schemeClr val="dk1"/>
                          </a:solidFill>
                          <a:latin typeface="Calibri" panose="020F0502020204030204"/>
                        </a:defRPr>
                      </a:lvl9pPr>
                    </a:lstStyle>
                    <a:p>
                      <a:pPr marL="0" marR="0" lvl="0" indent="0" algn="ctr" defTabSz="913224" rtl="0" eaLnBrk="1" fontAlgn="auto" latinLnBrk="0" hangingPunct="1">
                        <a:lnSpc>
                          <a:spcPct val="100000"/>
                        </a:lnSpc>
                        <a:spcBef>
                          <a:spcPts val="0"/>
                        </a:spcBef>
                        <a:spcAft>
                          <a:spcPts val="0"/>
                        </a:spcAft>
                        <a:buClrTx/>
                        <a:buSzTx/>
                        <a:buFontTx/>
                        <a:buNone/>
                        <a:tabLst/>
                        <a:defRPr/>
                      </a:pPr>
                      <a:r>
                        <a:rPr lang="en-US" sz="1200" b="1" dirty="0" smtClean="0">
                          <a:latin typeface="Arial" panose="020B0604020202020204" pitchFamily="34" charset="0"/>
                          <a:cs typeface="Arial" panose="020B0604020202020204" pitchFamily="34" charset="0"/>
                        </a:rPr>
                        <a:t>Echelon V</a:t>
                      </a:r>
                      <a:endParaRPr lang="en-US" sz="1200" dirty="0" smtClean="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2102335469"/>
                  </a:ext>
                </a:extLst>
              </a:tr>
            </a:tbl>
          </a:graphicData>
        </a:graphic>
      </p:graphicFrame>
    </p:spTree>
    <p:extLst>
      <p:ext uri="{BB962C8B-B14F-4D97-AF65-F5344CB8AC3E}">
        <p14:creationId xmlns:p14="http://schemas.microsoft.com/office/powerpoint/2010/main" val="31775482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3B4F1-F0D2-4323-88C6-3C856595E168}" type="slidenum">
              <a:rPr kumimoji="0" lang="en-US" sz="9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5"/>
          <p:cNvSpPr txBox="1">
            <a:spLocks noChangeArrowheads="1"/>
          </p:cNvSpPr>
          <p:nvPr/>
        </p:nvSpPr>
        <p:spPr bwMode="auto">
          <a:xfrm>
            <a:off x="69759" y="1053106"/>
            <a:ext cx="9003407" cy="3688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smtClean="0">
                <a:ln>
                  <a:noFill/>
                </a:ln>
                <a:solidFill>
                  <a:prstClr val="white"/>
                </a:solidFill>
                <a:effectLst/>
                <a:uLnTx/>
                <a:uFillTx/>
                <a:latin typeface="Arial" charset="0"/>
                <a:ea typeface="+mn-ea"/>
                <a:cs typeface="Arial" charset="0"/>
              </a:rPr>
              <a:t>FY22 </a:t>
            </a:r>
            <a:r>
              <a:rPr kumimoji="0" lang="en-US" altLang="en-US" sz="1600" b="1" i="0" u="none" strike="noStrike" kern="1200" cap="none" spc="0" normalizeH="0" baseline="0" noProof="0" dirty="0">
                <a:ln>
                  <a:noFill/>
                </a:ln>
                <a:solidFill>
                  <a:prstClr val="white"/>
                </a:solidFill>
                <a:effectLst/>
                <a:uLnTx/>
                <a:uFillTx/>
                <a:latin typeface="Arial" charset="0"/>
                <a:ea typeface="+mn-ea"/>
                <a:cs typeface="Arial" charset="0"/>
              </a:rPr>
              <a:t>Execution</a:t>
            </a:r>
          </a:p>
        </p:txBody>
      </p:sp>
      <p:sp>
        <p:nvSpPr>
          <p:cNvPr id="4" name="TextBox 3"/>
          <p:cNvSpPr txBox="1"/>
          <p:nvPr/>
        </p:nvSpPr>
        <p:spPr>
          <a:xfrm>
            <a:off x="157656" y="1422358"/>
            <a:ext cx="8833944" cy="461962"/>
          </a:xfrm>
          <a:prstGeom prst="rect">
            <a:avLst/>
          </a:prstGeom>
          <a:solidFill>
            <a:srgbClr val="E3A529">
              <a:alpha val="85000"/>
            </a:srgbClr>
          </a:solidFill>
          <a:effectLst/>
        </p:spPr>
        <p:txBody>
          <a:bodyPr wrap="square">
            <a:spAutoFit/>
          </a:bodyPr>
          <a:lstStyle>
            <a:defPPr>
              <a:defRPr lang="en-US"/>
            </a:defPPr>
            <a:lvl1pPr algn="ctr">
              <a:defRPr sz="28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$626.6M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direct / </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lang="en-US" sz="2400" noProof="0" dirty="0" smtClean="0">
                <a:solidFill>
                  <a:prstClr val="black"/>
                </a:solidFill>
              </a:rPr>
              <a:t>187.4</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indirect </a:t>
            </a:r>
          </a:p>
        </p:txBody>
      </p:sp>
      <p:sp>
        <p:nvSpPr>
          <p:cNvPr id="5" name="TextBox 7"/>
          <p:cNvSpPr txBox="1">
            <a:spLocks noChangeArrowheads="1"/>
          </p:cNvSpPr>
          <p:nvPr/>
        </p:nvSpPr>
        <p:spPr bwMode="auto">
          <a:xfrm>
            <a:off x="153984" y="2013877"/>
            <a:ext cx="2817815" cy="2778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white"/>
                </a:solidFill>
                <a:effectLst/>
                <a:uLnTx/>
                <a:uFillTx/>
                <a:latin typeface="Arial" charset="0"/>
                <a:ea typeface="+mn-ea"/>
                <a:cs typeface="Arial" charset="0"/>
              </a:rPr>
              <a:t>Total Contracting Effort</a:t>
            </a:r>
          </a:p>
        </p:txBody>
      </p:sp>
      <p:sp>
        <p:nvSpPr>
          <p:cNvPr id="6" name="TextBox 8"/>
          <p:cNvSpPr txBox="1">
            <a:spLocks noChangeArrowheads="1"/>
          </p:cNvSpPr>
          <p:nvPr/>
        </p:nvSpPr>
        <p:spPr bwMode="auto">
          <a:xfrm>
            <a:off x="3086100" y="2013877"/>
            <a:ext cx="2895600" cy="2778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white"/>
                </a:solidFill>
                <a:effectLst/>
                <a:uLnTx/>
                <a:uFillTx/>
                <a:latin typeface="Arial" charset="0"/>
                <a:ea typeface="+mn-ea"/>
                <a:cs typeface="Arial" charset="0"/>
              </a:rPr>
              <a:t>Buildings Occupied</a:t>
            </a:r>
          </a:p>
        </p:txBody>
      </p:sp>
      <p:sp>
        <p:nvSpPr>
          <p:cNvPr id="7" name="TextBox 9"/>
          <p:cNvSpPr txBox="1">
            <a:spLocks noChangeArrowheads="1"/>
          </p:cNvSpPr>
          <p:nvPr/>
        </p:nvSpPr>
        <p:spPr bwMode="auto">
          <a:xfrm>
            <a:off x="6096000" y="2013877"/>
            <a:ext cx="2886075" cy="2778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white"/>
                </a:solidFill>
                <a:effectLst/>
                <a:uLnTx/>
                <a:uFillTx/>
                <a:latin typeface="Arial" charset="0"/>
                <a:ea typeface="+mn-ea"/>
                <a:cs typeface="Arial" charset="0"/>
              </a:rPr>
              <a:t>Total Square Feet</a:t>
            </a:r>
          </a:p>
        </p:txBody>
      </p:sp>
      <p:sp>
        <p:nvSpPr>
          <p:cNvPr id="8" name="TextBox 7"/>
          <p:cNvSpPr txBox="1"/>
          <p:nvPr/>
        </p:nvSpPr>
        <p:spPr>
          <a:xfrm>
            <a:off x="153984" y="2291424"/>
            <a:ext cx="2817815" cy="461963"/>
          </a:xfrm>
          <a:prstGeom prst="rect">
            <a:avLst/>
          </a:prstGeom>
          <a:solidFill>
            <a:srgbClr val="E3A529">
              <a:alpha val="85000"/>
            </a:srgbClr>
          </a:solidFill>
          <a:effectLst/>
        </p:spPr>
        <p:txBody>
          <a:bodyPr wrap="square">
            <a:spAutoFit/>
          </a:bodyPr>
          <a:lstStyle>
            <a:defPPr>
              <a:defRPr lang="en-US"/>
            </a:defPPr>
            <a:lvl1pPr algn="ctr">
              <a:defRPr sz="28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lang="en-US" sz="2400" dirty="0" smtClean="0">
                <a:solidFill>
                  <a:prstClr val="black"/>
                </a:solidFill>
              </a:rPr>
              <a:t>348.9</a:t>
            </a:r>
            <a:r>
              <a:rPr kumimoji="0" lang="en-US" sz="24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  </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3086100" y="2291424"/>
            <a:ext cx="2895600" cy="461963"/>
          </a:xfrm>
          <a:prstGeom prst="rect">
            <a:avLst/>
          </a:prstGeom>
          <a:solidFill>
            <a:srgbClr val="E3A529">
              <a:alpha val="85000"/>
            </a:srgbClr>
          </a:solidFill>
          <a:effectLst/>
        </p:spPr>
        <p:txBody>
          <a:bodyPr>
            <a:spAutoFit/>
          </a:bodyPr>
          <a:lstStyle>
            <a:defPPr>
              <a:defRPr lang="en-US"/>
            </a:defPPr>
            <a:lvl1pPr algn="ctr">
              <a:defRPr sz="28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prstClr val="black"/>
                </a:solidFill>
              </a:rPr>
              <a:t>879</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6096000" y="2291424"/>
            <a:ext cx="2886075" cy="461963"/>
          </a:xfrm>
          <a:prstGeom prst="rect">
            <a:avLst/>
          </a:prstGeom>
          <a:solidFill>
            <a:srgbClr val="E3A529">
              <a:alpha val="85000"/>
            </a:srgbClr>
          </a:solidFill>
          <a:effectLst/>
        </p:spPr>
        <p:txBody>
          <a:bodyPr wrap="square">
            <a:spAutoFit/>
          </a:bodyPr>
          <a:lstStyle>
            <a:defPPr>
              <a:defRPr lang="en-US"/>
            </a:defPPr>
            <a:lvl1pPr algn="ctr">
              <a:defRPr sz="28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prstClr val="black"/>
                </a:solidFill>
              </a:rPr>
              <a:t>1,968,161</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3"/>
          <p:cNvSpPr txBox="1">
            <a:spLocks noChangeArrowheads="1"/>
          </p:cNvSpPr>
          <p:nvPr/>
        </p:nvSpPr>
        <p:spPr bwMode="auto">
          <a:xfrm>
            <a:off x="157655" y="2871292"/>
            <a:ext cx="5824045" cy="2873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white"/>
                </a:solidFill>
                <a:effectLst/>
                <a:uLnTx/>
                <a:uFillTx/>
                <a:latin typeface="Arial" charset="0"/>
                <a:ea typeface="+mn-ea"/>
                <a:cs typeface="Arial" charset="0"/>
              </a:rPr>
              <a:t>Civilian Staffing</a:t>
            </a:r>
          </a:p>
        </p:txBody>
      </p:sp>
      <p:sp>
        <p:nvSpPr>
          <p:cNvPr id="12" name="TextBox 14"/>
          <p:cNvSpPr txBox="1">
            <a:spLocks noChangeArrowheads="1"/>
          </p:cNvSpPr>
          <p:nvPr/>
        </p:nvSpPr>
        <p:spPr bwMode="auto">
          <a:xfrm>
            <a:off x="6096000" y="2880818"/>
            <a:ext cx="2886075" cy="2778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smtClean="0">
                <a:ln>
                  <a:noFill/>
                </a:ln>
                <a:solidFill>
                  <a:prstClr val="white"/>
                </a:solidFill>
                <a:effectLst/>
                <a:uLnTx/>
                <a:uFillTx/>
                <a:latin typeface="Arial" charset="0"/>
                <a:ea typeface="+mn-ea"/>
                <a:cs typeface="Arial" charset="0"/>
              </a:rPr>
              <a:t>Employees *</a:t>
            </a:r>
            <a:endParaRPr kumimoji="0" lang="en-US" altLang="en-US" sz="1200" b="1" i="0" u="none" strike="noStrike" kern="1200" cap="none" spc="0" normalizeH="0" baseline="0" noProof="0" dirty="0">
              <a:ln>
                <a:noFill/>
              </a:ln>
              <a:solidFill>
                <a:prstClr val="white"/>
              </a:solidFill>
              <a:effectLst/>
              <a:uLnTx/>
              <a:uFillTx/>
              <a:latin typeface="Arial" charset="0"/>
              <a:ea typeface="+mn-ea"/>
              <a:cs typeface="Arial" charset="0"/>
            </a:endParaRPr>
          </a:p>
        </p:txBody>
      </p:sp>
      <p:sp>
        <p:nvSpPr>
          <p:cNvPr id="13" name="TextBox 12"/>
          <p:cNvSpPr txBox="1"/>
          <p:nvPr/>
        </p:nvSpPr>
        <p:spPr>
          <a:xfrm>
            <a:off x="6096000" y="3153525"/>
            <a:ext cx="2886075" cy="338137"/>
          </a:xfrm>
          <a:prstGeom prst="rect">
            <a:avLst/>
          </a:prstGeom>
          <a:solidFill>
            <a:srgbClr val="E3A529">
              <a:alpha val="85000"/>
            </a:srgbClr>
          </a:solidFill>
          <a:effectLst/>
        </p:spPr>
        <p:txBody>
          <a:bodyPr wrap="square">
            <a:spAutoFit/>
          </a:bodyPr>
          <a:lstStyle>
            <a:defPPr>
              <a:defRPr lang="en-US"/>
            </a:defPPr>
            <a:lvl1pPr algn="ctr">
              <a:defRPr sz="16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2,381</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6"/>
          <p:cNvSpPr txBox="1">
            <a:spLocks noChangeArrowheads="1"/>
          </p:cNvSpPr>
          <p:nvPr/>
        </p:nvSpPr>
        <p:spPr bwMode="auto">
          <a:xfrm>
            <a:off x="6096000" y="3619820"/>
            <a:ext cx="2886075" cy="2778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white"/>
                </a:solidFill>
                <a:effectLst/>
                <a:uLnTx/>
                <a:uFillTx/>
                <a:latin typeface="Arial" charset="0"/>
                <a:ea typeface="+mn-ea"/>
                <a:cs typeface="Arial" charset="0"/>
              </a:rPr>
              <a:t>Average Years of Service</a:t>
            </a:r>
          </a:p>
        </p:txBody>
      </p:sp>
      <p:sp>
        <p:nvSpPr>
          <p:cNvPr id="15" name="TextBox 14"/>
          <p:cNvSpPr txBox="1"/>
          <p:nvPr/>
        </p:nvSpPr>
        <p:spPr>
          <a:xfrm>
            <a:off x="6096472" y="3896581"/>
            <a:ext cx="2885603" cy="338137"/>
          </a:xfrm>
          <a:prstGeom prst="rect">
            <a:avLst/>
          </a:prstGeom>
          <a:solidFill>
            <a:srgbClr val="E3A529">
              <a:alpha val="85000"/>
            </a:srgbClr>
          </a:solidFill>
          <a:effectLst/>
        </p:spPr>
        <p:txBody>
          <a:bodyPr wrap="square">
            <a:spAutoFit/>
          </a:bodyPr>
          <a:lstStyle>
            <a:defPPr>
              <a:defRPr lang="en-US"/>
            </a:defPPr>
            <a:lvl1pPr algn="ctr">
              <a:defRPr sz="16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12</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20"/>
          <p:cNvSpPr txBox="1">
            <a:spLocks noChangeArrowheads="1"/>
          </p:cNvSpPr>
          <p:nvPr/>
        </p:nvSpPr>
        <p:spPr bwMode="auto">
          <a:xfrm>
            <a:off x="3943350" y="4114304"/>
            <a:ext cx="2038350" cy="4603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white"/>
                </a:solidFill>
                <a:effectLst/>
                <a:uLnTx/>
                <a:uFillTx/>
                <a:latin typeface="Arial" charset="0"/>
                <a:ea typeface="+mn-ea"/>
                <a:cs typeface="Arial" charset="0"/>
              </a:rPr>
              <a:t>Average Age of Workforce</a:t>
            </a:r>
          </a:p>
        </p:txBody>
      </p:sp>
      <p:sp>
        <p:nvSpPr>
          <p:cNvPr id="17" name="TextBox 16"/>
          <p:cNvSpPr txBox="1"/>
          <p:nvPr/>
        </p:nvSpPr>
        <p:spPr>
          <a:xfrm>
            <a:off x="3937486" y="4569255"/>
            <a:ext cx="2038350" cy="339725"/>
          </a:xfrm>
          <a:prstGeom prst="rect">
            <a:avLst/>
          </a:prstGeom>
          <a:solidFill>
            <a:srgbClr val="E3A529">
              <a:alpha val="85000"/>
            </a:srgbClr>
          </a:solidFill>
          <a:effectLst/>
        </p:spPr>
        <p:txBody>
          <a:bodyPr>
            <a:spAutoFit/>
          </a:bodyPr>
          <a:lstStyle>
            <a:defPPr>
              <a:defRPr lang="en-US"/>
            </a:defPPr>
            <a:lvl1pPr algn="ctr">
              <a:defRPr sz="16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44</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3943350" y="3155691"/>
            <a:ext cx="2038350" cy="831850"/>
          </a:xfrm>
          <a:prstGeom prst="rect">
            <a:avLst/>
          </a:prstGeom>
          <a:solidFill>
            <a:srgbClr val="E3A529">
              <a:alpha val="85000"/>
            </a:srgbClr>
          </a:solidFill>
          <a:effectLst/>
        </p:spPr>
        <p:txBody>
          <a:bodyPr>
            <a:spAutoFit/>
          </a:bodyPr>
          <a:lstStyle>
            <a:defPPr>
              <a:defRPr lang="en-US"/>
            </a:defPPr>
            <a:lvl1pPr algn="ctr">
              <a:defRPr sz="24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Scientists and Engineers: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prstClr val="black"/>
                </a:solidFill>
              </a:rPr>
              <a:t>892</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24"/>
          <p:cNvSpPr txBox="1">
            <a:spLocks noChangeArrowheads="1"/>
          </p:cNvSpPr>
          <p:nvPr/>
        </p:nvSpPr>
        <p:spPr bwMode="auto">
          <a:xfrm>
            <a:off x="6096000" y="4367828"/>
            <a:ext cx="2886075"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solidFill>
                  <a:prstClr val="white"/>
                </a:solidFill>
                <a:effectLst/>
                <a:uLnTx/>
                <a:uFillTx/>
                <a:latin typeface="Arial" charset="0"/>
                <a:ea typeface="+mn-ea"/>
                <a:cs typeface="Arial" charset="0"/>
              </a:rPr>
              <a:t>Workforce </a:t>
            </a:r>
            <a:r>
              <a:rPr kumimoji="0" lang="en-US" altLang="en-US" sz="1200" b="1" i="0" u="none" strike="noStrike" kern="1200" cap="none" spc="0" normalizeH="0" baseline="0" noProof="0" smtClean="0">
                <a:ln>
                  <a:noFill/>
                </a:ln>
                <a:solidFill>
                  <a:prstClr val="white"/>
                </a:solidFill>
                <a:effectLst/>
                <a:uLnTx/>
                <a:uFillTx/>
                <a:latin typeface="Arial" charset="0"/>
                <a:ea typeface="+mn-ea"/>
                <a:cs typeface="Arial" charset="0"/>
              </a:rPr>
              <a:t>Education (Technical)</a:t>
            </a:r>
            <a:endParaRPr kumimoji="0" lang="en-US" altLang="en-US" sz="1200" b="1"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20" name="TextBox 19"/>
          <p:cNvSpPr txBox="1"/>
          <p:nvPr/>
        </p:nvSpPr>
        <p:spPr>
          <a:xfrm>
            <a:off x="6096000" y="4639591"/>
            <a:ext cx="2886075" cy="830262"/>
          </a:xfrm>
          <a:prstGeom prst="rect">
            <a:avLst/>
          </a:prstGeom>
          <a:solidFill>
            <a:srgbClr val="E3A529">
              <a:alpha val="85000"/>
            </a:srgbClr>
          </a:solidFill>
          <a:effectLst/>
        </p:spPr>
        <p:txBody>
          <a:bodyPr>
            <a:spAutoFit/>
          </a:bodyPr>
          <a:lstStyle>
            <a:defPPr>
              <a:defRPr lang="en-US"/>
            </a:defPPr>
            <a:lvl1pPr algn="ctr">
              <a:defRPr sz="16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Bachelors: </a:t>
            </a:r>
            <a:r>
              <a:rPr kumimoji="0" lang="en-US"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581</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Masters: </a:t>
            </a:r>
            <a:r>
              <a:rPr lang="en-US" dirty="0" smtClean="0">
                <a:solidFill>
                  <a:prstClr val="black"/>
                </a:solidFill>
              </a:rPr>
              <a:t>248</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 D.: </a:t>
            </a:r>
            <a:r>
              <a:rPr lang="en-US" dirty="0" smtClean="0">
                <a:solidFill>
                  <a:prstClr val="black"/>
                </a:solidFill>
              </a:rPr>
              <a:t>86</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TextBox 20"/>
          <p:cNvSpPr txBox="1"/>
          <p:nvPr/>
        </p:nvSpPr>
        <p:spPr>
          <a:xfrm>
            <a:off x="157656" y="3157692"/>
            <a:ext cx="3709494" cy="400110"/>
          </a:xfrm>
          <a:prstGeom prst="rect">
            <a:avLst/>
          </a:prstGeom>
          <a:solidFill>
            <a:srgbClr val="E3A529">
              <a:alpha val="85000"/>
            </a:srgbClr>
          </a:solidFill>
          <a:effectLst/>
        </p:spPr>
        <p:txBody>
          <a:bodyPr wrap="square">
            <a:spAutoFit/>
          </a:bodyPr>
          <a:lstStyle>
            <a:defPPr>
              <a:defRPr lang="en-US"/>
            </a:defPPr>
            <a:lvl1pPr algn="ctr">
              <a:defRPr sz="2800" b="1">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Top S&amp;E Disciplines</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p:cNvSpPr txBox="1"/>
          <p:nvPr/>
        </p:nvSpPr>
        <p:spPr>
          <a:xfrm>
            <a:off x="6238875" y="6090530"/>
            <a:ext cx="2905125" cy="27622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1438F"/>
                </a:solidFill>
                <a:effectLst/>
                <a:uLnTx/>
                <a:uFillTx/>
                <a:latin typeface="Arial" panose="020B0604020202020204" pitchFamily="34" charset="0"/>
                <a:ea typeface="+mn-ea"/>
                <a:cs typeface="Arial" panose="020B0604020202020204" pitchFamily="34" charset="0"/>
              </a:rPr>
              <a:t>* Does not include contractors</a:t>
            </a:r>
          </a:p>
        </p:txBody>
      </p:sp>
      <p:sp>
        <p:nvSpPr>
          <p:cNvPr id="24" name="Title 1"/>
          <p:cNvSpPr txBox="1">
            <a:spLocks noChangeArrowheads="1"/>
          </p:cNvSpPr>
          <p:nvPr/>
        </p:nvSpPr>
        <p:spPr>
          <a:xfrm>
            <a:off x="1281868" y="233350"/>
            <a:ext cx="7751037" cy="552897"/>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smtClean="0">
                <a:ln>
                  <a:noFill/>
                </a:ln>
                <a:solidFill>
                  <a:prstClr val="black"/>
                </a:solidFill>
                <a:effectLst/>
                <a:uLnTx/>
                <a:uFillTx/>
                <a:latin typeface="Georgia" panose="02040502050405020303" pitchFamily="18" charset="0"/>
                <a:ea typeface="+mj-ea"/>
                <a:cs typeface="+mj-cs"/>
              </a:rPr>
              <a:t>Numbers at a Glance</a:t>
            </a:r>
            <a:endParaRPr kumimoji="0" lang="en-US" altLang="en-US" sz="3600" b="1" i="0" u="none" strike="noStrike" kern="1200" cap="none" spc="0" normalizeH="0" baseline="0" noProof="0" dirty="0">
              <a:ln>
                <a:noFill/>
              </a:ln>
              <a:solidFill>
                <a:prstClr val="black"/>
              </a:solidFill>
              <a:effectLst/>
              <a:uLnTx/>
              <a:uFillTx/>
              <a:latin typeface="Georgia" panose="02040502050405020303" pitchFamily="18" charset="0"/>
              <a:ea typeface="+mj-ea"/>
              <a:cs typeface="+mj-cs"/>
            </a:endParaRPr>
          </a:p>
        </p:txBody>
      </p:sp>
      <p:graphicFrame>
        <p:nvGraphicFramePr>
          <p:cNvPr id="25" name="Chart 24"/>
          <p:cNvGraphicFramePr/>
          <p:nvPr>
            <p:extLst>
              <p:ext uri="{D42A27DB-BD31-4B8C-83A1-F6EECF244321}">
                <p14:modId xmlns:p14="http://schemas.microsoft.com/office/powerpoint/2010/main" val="2095562888"/>
              </p:ext>
            </p:extLst>
          </p:nvPr>
        </p:nvGraphicFramePr>
        <p:xfrm>
          <a:off x="105797" y="3486569"/>
          <a:ext cx="3877684" cy="29832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422188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itle 1"/>
          <p:cNvSpPr txBox="1">
            <a:spLocks noChangeArrowheads="1"/>
          </p:cNvSpPr>
          <p:nvPr/>
        </p:nvSpPr>
        <p:spPr>
          <a:xfrm>
            <a:off x="1110952" y="152876"/>
            <a:ext cx="7896311" cy="808038"/>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r>
              <a:rPr lang="en-US" altLang="en-US" sz="3600" dirty="0" smtClean="0"/>
              <a:t>Organizational Structure</a:t>
            </a:r>
          </a:p>
        </p:txBody>
      </p:sp>
      <p:sp>
        <p:nvSpPr>
          <p:cNvPr id="106" name="Slide Number Placeholder 105"/>
          <p:cNvSpPr>
            <a:spLocks noGrp="1"/>
          </p:cNvSpPr>
          <p:nvPr>
            <p:ph type="sldNum" sz="quarter" idx="10"/>
          </p:nvPr>
        </p:nvSpPr>
        <p:spPr/>
        <p:txBody>
          <a:bodyPr/>
          <a:lstStyle/>
          <a:p>
            <a:pPr>
              <a:defRPr/>
            </a:pPr>
            <a:fld id="{1AD3B4F1-F0D2-4323-88C6-3C856595E168}" type="slidenum">
              <a:rPr lang="en-US" smtClean="0"/>
              <a:pPr>
                <a:defRPr/>
              </a:pPr>
              <a:t>12</a:t>
            </a:fld>
            <a:endParaRPr lang="en-US" dirty="0"/>
          </a:p>
        </p:txBody>
      </p:sp>
      <p:cxnSp>
        <p:nvCxnSpPr>
          <p:cNvPr id="5" name="Straight Connector 4"/>
          <p:cNvCxnSpPr/>
          <p:nvPr/>
        </p:nvCxnSpPr>
        <p:spPr bwMode="auto">
          <a:xfrm flipH="1">
            <a:off x="5830095" y="4633912"/>
            <a:ext cx="2" cy="230187"/>
          </a:xfrm>
          <a:prstGeom prst="line">
            <a:avLst/>
          </a:prstGeom>
          <a:noFill/>
          <a:ln w="76200" cap="flat" cmpd="sng" algn="ctr">
            <a:solidFill>
              <a:sysClr val="windowText" lastClr="000000"/>
            </a:solidFill>
            <a:prstDash val="solid"/>
            <a:headEnd type="none" w="med" len="med"/>
            <a:tailEnd type="none" w="med" len="med"/>
          </a:ln>
          <a:effectLst/>
        </p:spPr>
      </p:cxnSp>
      <p:cxnSp>
        <p:nvCxnSpPr>
          <p:cNvPr id="6" name="Straight Connector 5"/>
          <p:cNvCxnSpPr/>
          <p:nvPr/>
        </p:nvCxnSpPr>
        <p:spPr bwMode="auto">
          <a:xfrm>
            <a:off x="2768896" y="5445918"/>
            <a:ext cx="1464967" cy="0"/>
          </a:xfrm>
          <a:prstGeom prst="line">
            <a:avLst/>
          </a:prstGeom>
          <a:noFill/>
          <a:ln w="76200" cap="flat" cmpd="sng" algn="ctr">
            <a:solidFill>
              <a:sysClr val="windowText" lastClr="000000"/>
            </a:solidFill>
            <a:prstDash val="solid"/>
            <a:headEnd type="none" w="med" len="med"/>
            <a:tailEnd type="none" w="med" len="med"/>
          </a:ln>
          <a:effectLst/>
        </p:spPr>
      </p:cxnSp>
      <p:cxnSp>
        <p:nvCxnSpPr>
          <p:cNvPr id="7" name="Straight Connector 6"/>
          <p:cNvCxnSpPr/>
          <p:nvPr/>
        </p:nvCxnSpPr>
        <p:spPr bwMode="auto">
          <a:xfrm>
            <a:off x="2819400" y="1452562"/>
            <a:ext cx="2278062" cy="0"/>
          </a:xfrm>
          <a:prstGeom prst="line">
            <a:avLst/>
          </a:prstGeom>
          <a:noFill/>
          <a:ln w="76200" cap="flat" cmpd="sng" algn="ctr">
            <a:solidFill>
              <a:sysClr val="windowText" lastClr="000000"/>
            </a:solidFill>
            <a:prstDash val="solid"/>
            <a:headEnd type="none" w="med" len="med"/>
            <a:tailEnd type="none" w="med" len="med"/>
          </a:ln>
          <a:effectLst/>
        </p:spPr>
      </p:cxnSp>
      <p:grpSp>
        <p:nvGrpSpPr>
          <p:cNvPr id="8" name="Group 3"/>
          <p:cNvGrpSpPr>
            <a:grpSpLocks/>
          </p:cNvGrpSpPr>
          <p:nvPr/>
        </p:nvGrpSpPr>
        <p:grpSpPr bwMode="auto">
          <a:xfrm>
            <a:off x="2971800" y="1990725"/>
            <a:ext cx="5661025" cy="2643187"/>
            <a:chOff x="3388056" y="2676435"/>
            <a:chExt cx="5660914" cy="2643917"/>
          </a:xfrm>
        </p:grpSpPr>
        <p:sp>
          <p:nvSpPr>
            <p:cNvPr id="9" name="Rectangle 2"/>
            <p:cNvSpPr>
              <a:spLocks noChangeArrowheads="1"/>
            </p:cNvSpPr>
            <p:nvPr/>
          </p:nvSpPr>
          <p:spPr bwMode="auto">
            <a:xfrm>
              <a:off x="3388056" y="2676435"/>
              <a:ext cx="5660913" cy="2643917"/>
            </a:xfrm>
            <a:prstGeom prst="rect">
              <a:avLst/>
            </a:prstGeom>
            <a:solidFill>
              <a:sysClr val="windowText" lastClr="000000"/>
            </a:solidFill>
            <a:ln w="9525" algn="ctr">
              <a:solidFill>
                <a:sysClr val="windowText" lastClr="000000"/>
              </a:solidFill>
              <a:round/>
              <a:headEnd/>
              <a:tailEnd/>
            </a:ln>
          </p:spPr>
          <p:txBody>
            <a:bodyPr/>
            <a:lstStyle>
              <a:lvl1pPr eaLnBrk="0" hangingPunct="0">
                <a:spcBef>
                  <a:spcPct val="20000"/>
                </a:spcBef>
                <a:buClr>
                  <a:srgbClr val="95A4DE"/>
                </a:buClr>
                <a:buFont typeface="Arial" charset="0"/>
                <a:buChar char="•"/>
                <a:defRPr sz="2400">
                  <a:solidFill>
                    <a:schemeClr val="tx2"/>
                  </a:solidFill>
                  <a:latin typeface="Tw Cen MT" pitchFamily="34" charset="0"/>
                </a:defRPr>
              </a:lvl1pPr>
              <a:lvl2pPr marL="742950" indent="-285750" eaLnBrk="0" hangingPunct="0">
                <a:spcBef>
                  <a:spcPct val="20000"/>
                </a:spcBef>
                <a:buClr>
                  <a:srgbClr val="95A4DE"/>
                </a:buClr>
                <a:buFont typeface="Arial" charset="0"/>
                <a:buChar char="•"/>
                <a:defRPr sz="2000">
                  <a:solidFill>
                    <a:schemeClr val="tx1"/>
                  </a:solidFill>
                  <a:latin typeface="Tw Cen MT" pitchFamily="34" charset="0"/>
                </a:defRPr>
              </a:lvl2pPr>
              <a:lvl3pPr marL="1143000" indent="-228600" eaLnBrk="0" hangingPunct="0">
                <a:spcBef>
                  <a:spcPct val="20000"/>
                </a:spcBef>
                <a:buClr>
                  <a:schemeClr val="accent2"/>
                </a:buClr>
                <a:buFont typeface="Arial" charset="0"/>
                <a:buChar char="•"/>
                <a:defRPr sz="2000">
                  <a:solidFill>
                    <a:schemeClr val="tx2"/>
                  </a:solidFill>
                  <a:latin typeface="Tw Cen MT" pitchFamily="34" charset="0"/>
                </a:defRPr>
              </a:lvl3pPr>
              <a:lvl4pPr marL="1600200" indent="-228600" eaLnBrk="0" hangingPunct="0">
                <a:spcBef>
                  <a:spcPct val="20000"/>
                </a:spcBef>
                <a:buClr>
                  <a:srgbClr val="A7EA52"/>
                </a:buClr>
                <a:buFont typeface="Arial" charset="0"/>
                <a:buChar char="•"/>
                <a:defRPr>
                  <a:solidFill>
                    <a:schemeClr val="tx1"/>
                  </a:solidFill>
                  <a:latin typeface="Tw Cen MT" pitchFamily="34" charset="0"/>
                </a:defRPr>
              </a:lvl4pPr>
              <a:lvl5pPr marL="2057400" indent="-228600" eaLnBrk="0" hangingPunct="0">
                <a:spcBef>
                  <a:spcPct val="20000"/>
                </a:spcBef>
                <a:buClr>
                  <a:srgbClr val="5DCEAF"/>
                </a:buClr>
                <a:buFont typeface="Arial" charset="0"/>
                <a:buChar char="•"/>
                <a:defRPr sz="1600">
                  <a:solidFill>
                    <a:schemeClr val="tx2"/>
                  </a:solidFill>
                  <a:latin typeface="Tw Cen MT" pitchFamily="34" charset="0"/>
                </a:defRPr>
              </a:lvl5pPr>
              <a:lvl6pPr marL="25146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6pPr>
              <a:lvl7pPr marL="29718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7pPr>
              <a:lvl8pPr marL="34290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8pPr>
              <a:lvl9pPr marL="38862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9pPr>
            </a:lstStyle>
            <a:p>
              <a:pPr eaLnBrk="1" hangingPunct="1">
                <a:spcBef>
                  <a:spcPct val="0"/>
                </a:spcBef>
                <a:buClrTx/>
                <a:buFontTx/>
                <a:buNone/>
                <a:defRPr/>
              </a:pPr>
              <a:endParaRPr lang="en-US" altLang="en-US" sz="1800" b="1" kern="0" smtClean="0">
                <a:solidFill>
                  <a:prstClr val="black"/>
                </a:solidFill>
                <a:latin typeface="Arial" charset="0"/>
                <a:cs typeface="Arial" charset="0"/>
              </a:endParaRPr>
            </a:p>
          </p:txBody>
        </p:sp>
        <p:pic>
          <p:nvPicPr>
            <p:cNvPr id="10"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81423" y="2752437"/>
              <a:ext cx="5499031" cy="12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7"/>
            <p:cNvPicPr>
              <a:picLocks noChangeAspect="1"/>
            </p:cNvPicPr>
            <p:nvPr/>
          </p:nvPicPr>
          <p:blipFill>
            <a:blip r:embed="rId4" cstate="email">
              <a:extLst>
                <a:ext uri="{28A0092B-C50C-407E-A947-70E740481C1C}">
                  <a14:useLocalDpi xmlns:a14="http://schemas.microsoft.com/office/drawing/2010/main"/>
                </a:ext>
              </a:extLst>
            </a:blip>
            <a:srcRect b="-282"/>
            <a:stretch>
              <a:fillRect/>
            </a:stretch>
          </p:blipFill>
          <p:spPr bwMode="auto">
            <a:xfrm>
              <a:off x="3508826" y="3938335"/>
              <a:ext cx="5540144" cy="124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2" name="Straight Connector 11"/>
          <p:cNvCxnSpPr>
            <a:stCxn id="14" idx="2"/>
          </p:cNvCxnSpPr>
          <p:nvPr/>
        </p:nvCxnSpPr>
        <p:spPr bwMode="auto">
          <a:xfrm>
            <a:off x="1355725" y="1914525"/>
            <a:ext cx="15875" cy="3579813"/>
          </a:xfrm>
          <a:prstGeom prst="line">
            <a:avLst/>
          </a:prstGeom>
          <a:noFill/>
          <a:ln w="76200" cap="flat" cmpd="sng" algn="ctr">
            <a:solidFill>
              <a:sysClr val="windowText" lastClr="000000"/>
            </a:solidFill>
            <a:prstDash val="solid"/>
            <a:headEnd type="none" w="med" len="med"/>
            <a:tailEnd type="none" w="med" len="med"/>
          </a:ln>
          <a:effectLst/>
        </p:spPr>
      </p:cxnSp>
      <p:sp>
        <p:nvSpPr>
          <p:cNvPr id="13" name="Rectangle 12"/>
          <p:cNvSpPr/>
          <p:nvPr/>
        </p:nvSpPr>
        <p:spPr>
          <a:xfrm>
            <a:off x="2971800" y="1981200"/>
            <a:ext cx="5661025" cy="2643187"/>
          </a:xfrm>
          <a:prstGeom prst="rect">
            <a:avLst/>
          </a:prstGeom>
          <a:solidFill>
            <a:srgbClr val="B4DCFA">
              <a:lumMod val="25000"/>
            </a:srgbClr>
          </a:solidFill>
          <a:ln w="15875" cap="flat" cmpd="sng" algn="ctr">
            <a:solidFill>
              <a:srgbClr val="4E67C8">
                <a:shade val="50000"/>
              </a:srgbClr>
            </a:solidFill>
            <a:prstDash val="solid"/>
          </a:ln>
          <a:effectLst/>
        </p:spPr>
        <p:txBody>
          <a:bodyPr anchor="ctr"/>
          <a:lstStyle/>
          <a:p>
            <a:pPr algn="ctr">
              <a:defRPr/>
            </a:pPr>
            <a:endParaRPr lang="en-US" b="1" kern="0">
              <a:solidFill>
                <a:prstClr val="white"/>
              </a:solidFill>
              <a:latin typeface="Tw Cen MT"/>
            </a:endParaRPr>
          </a:p>
        </p:txBody>
      </p:sp>
      <p:sp>
        <p:nvSpPr>
          <p:cNvPr id="14" name="TextBox 13"/>
          <p:cNvSpPr txBox="1"/>
          <p:nvPr/>
        </p:nvSpPr>
        <p:spPr>
          <a:xfrm>
            <a:off x="271463" y="990600"/>
            <a:ext cx="2166937" cy="923925"/>
          </a:xfrm>
          <a:prstGeom prst="rect">
            <a:avLst/>
          </a:prstGeom>
          <a:solidFill>
            <a:srgbClr val="4E67C8">
              <a:lumMod val="20000"/>
              <a:lumOff val="80000"/>
            </a:srgbClr>
          </a:solidFill>
          <a:ln w="3175">
            <a:solidFill>
              <a:sysClr val="windowText" lastClr="000000"/>
            </a:solidFill>
          </a:ln>
        </p:spPr>
        <p:txBody>
          <a:bodyPr>
            <a:spAutoFit/>
          </a:bodyPr>
          <a:lstStyle/>
          <a:p>
            <a:pPr algn="ctr">
              <a:defRPr/>
            </a:pPr>
            <a:r>
              <a:rPr lang="en-US" b="1" kern="0" dirty="0">
                <a:solidFill>
                  <a:prstClr val="black"/>
                </a:solidFill>
                <a:latin typeface="Arial" pitchFamily="34" charset="0"/>
                <a:cs typeface="Calibri" panose="020F0502020204030204" pitchFamily="34" charset="0"/>
              </a:rPr>
              <a:t>CNO </a:t>
            </a:r>
          </a:p>
          <a:p>
            <a:pPr algn="ctr">
              <a:defRPr/>
            </a:pPr>
            <a:r>
              <a:rPr lang="en-US" sz="1600" b="1" i="1" kern="0" dirty="0">
                <a:solidFill>
                  <a:prstClr val="black"/>
                </a:solidFill>
                <a:latin typeface="Arial" pitchFamily="34" charset="0"/>
                <a:cs typeface="Calibri" panose="020F0502020204030204" pitchFamily="34" charset="0"/>
              </a:rPr>
              <a:t>(</a:t>
            </a:r>
            <a:r>
              <a:rPr lang="en-US" sz="1600" b="1" i="1" kern="0" dirty="0" err="1">
                <a:solidFill>
                  <a:prstClr val="black"/>
                </a:solidFill>
                <a:latin typeface="Arial" pitchFamily="34" charset="0"/>
                <a:cs typeface="Calibri" panose="020F0502020204030204" pitchFamily="34" charset="0"/>
              </a:rPr>
              <a:t>Echl</a:t>
            </a:r>
            <a:r>
              <a:rPr lang="en-US" sz="1600" b="1" i="1" kern="0" dirty="0">
                <a:solidFill>
                  <a:prstClr val="black"/>
                </a:solidFill>
                <a:latin typeface="Arial" pitchFamily="34" charset="0"/>
                <a:cs typeface="Calibri" panose="020F0502020204030204" pitchFamily="34" charset="0"/>
              </a:rPr>
              <a:t>. I)</a:t>
            </a:r>
          </a:p>
          <a:p>
            <a:pPr algn="ctr">
              <a:defRPr/>
            </a:pPr>
            <a:endParaRPr lang="en-US" b="1" i="1" kern="0" dirty="0">
              <a:solidFill>
                <a:prstClr val="black"/>
              </a:solidFill>
              <a:latin typeface="Arial" pitchFamily="34" charset="0"/>
              <a:cs typeface="Calibri" panose="020F0502020204030204" pitchFamily="34" charset="0"/>
            </a:endParaRPr>
          </a:p>
        </p:txBody>
      </p:sp>
      <p:sp>
        <p:nvSpPr>
          <p:cNvPr id="15" name="TextBox 14"/>
          <p:cNvSpPr txBox="1"/>
          <p:nvPr/>
        </p:nvSpPr>
        <p:spPr>
          <a:xfrm>
            <a:off x="271463" y="2036763"/>
            <a:ext cx="2166937" cy="922337"/>
          </a:xfrm>
          <a:prstGeom prst="rect">
            <a:avLst/>
          </a:prstGeom>
          <a:solidFill>
            <a:srgbClr val="4E67C8">
              <a:lumMod val="20000"/>
              <a:lumOff val="80000"/>
            </a:srgbClr>
          </a:solidFill>
          <a:ln>
            <a:solidFill>
              <a:sysClr val="windowText" lastClr="000000"/>
            </a:solidFill>
          </a:ln>
        </p:spPr>
        <p:txBody>
          <a:bodyPr>
            <a:spAutoFit/>
          </a:bodyPr>
          <a:lstStyle/>
          <a:p>
            <a:pPr algn="ctr">
              <a:defRPr/>
            </a:pPr>
            <a:r>
              <a:rPr lang="en-US" b="1" kern="0" dirty="0">
                <a:solidFill>
                  <a:prstClr val="black"/>
                </a:solidFill>
                <a:latin typeface="Arial" pitchFamily="34" charset="0"/>
                <a:cs typeface="Calibri" panose="020F0502020204030204" pitchFamily="34" charset="0"/>
              </a:rPr>
              <a:t>NAVSEA </a:t>
            </a:r>
          </a:p>
          <a:p>
            <a:pPr algn="ctr">
              <a:defRPr/>
            </a:pPr>
            <a:r>
              <a:rPr lang="en-US" sz="1600" b="1" i="1" kern="0" dirty="0">
                <a:solidFill>
                  <a:prstClr val="black"/>
                </a:solidFill>
                <a:latin typeface="Arial" pitchFamily="34" charset="0"/>
                <a:cs typeface="Calibri" panose="020F0502020204030204" pitchFamily="34" charset="0"/>
              </a:rPr>
              <a:t>(</a:t>
            </a:r>
            <a:r>
              <a:rPr lang="en-US" sz="1600" b="1" i="1" kern="0" dirty="0" err="1">
                <a:solidFill>
                  <a:prstClr val="black"/>
                </a:solidFill>
                <a:latin typeface="Arial" pitchFamily="34" charset="0"/>
                <a:cs typeface="Calibri" panose="020F0502020204030204" pitchFamily="34" charset="0"/>
              </a:rPr>
              <a:t>Echl</a:t>
            </a:r>
            <a:r>
              <a:rPr lang="en-US" sz="1600" b="1" i="1" kern="0" dirty="0">
                <a:solidFill>
                  <a:prstClr val="black"/>
                </a:solidFill>
                <a:latin typeface="Arial" pitchFamily="34" charset="0"/>
                <a:cs typeface="Calibri" panose="020F0502020204030204" pitchFamily="34" charset="0"/>
              </a:rPr>
              <a:t>. II)</a:t>
            </a:r>
          </a:p>
          <a:p>
            <a:pPr algn="ctr">
              <a:defRPr/>
            </a:pPr>
            <a:endParaRPr lang="en-US" b="1" i="1" kern="0" dirty="0">
              <a:solidFill>
                <a:prstClr val="black"/>
              </a:solidFill>
              <a:latin typeface="Arial" pitchFamily="34" charset="0"/>
              <a:cs typeface="Calibri" panose="020F0502020204030204" pitchFamily="34" charset="0"/>
            </a:endParaRPr>
          </a:p>
        </p:txBody>
      </p:sp>
      <p:sp>
        <p:nvSpPr>
          <p:cNvPr id="16" name="TextBox 15"/>
          <p:cNvSpPr txBox="1"/>
          <p:nvPr/>
        </p:nvSpPr>
        <p:spPr>
          <a:xfrm>
            <a:off x="271463" y="3090863"/>
            <a:ext cx="2166937" cy="922337"/>
          </a:xfrm>
          <a:prstGeom prst="rect">
            <a:avLst/>
          </a:prstGeom>
          <a:solidFill>
            <a:srgbClr val="4E67C8">
              <a:lumMod val="20000"/>
              <a:lumOff val="80000"/>
            </a:srgbClr>
          </a:solidFill>
          <a:ln>
            <a:solidFill>
              <a:sysClr val="windowText" lastClr="000000"/>
            </a:solidFill>
          </a:ln>
        </p:spPr>
        <p:txBody>
          <a:bodyPr>
            <a:spAutoFit/>
          </a:bodyPr>
          <a:lstStyle/>
          <a:p>
            <a:pPr algn="ctr">
              <a:defRPr/>
            </a:pPr>
            <a:r>
              <a:rPr lang="en-US" b="1" kern="0" dirty="0" smtClean="0">
                <a:solidFill>
                  <a:prstClr val="black"/>
                </a:solidFill>
                <a:latin typeface="Arial" pitchFamily="34" charset="0"/>
                <a:cs typeface="Calibri" panose="020F0502020204030204" pitchFamily="34" charset="0"/>
              </a:rPr>
              <a:t>NSWC/NUWC </a:t>
            </a:r>
            <a:r>
              <a:rPr lang="en-US" b="1" kern="0" dirty="0">
                <a:solidFill>
                  <a:prstClr val="black"/>
                </a:solidFill>
                <a:latin typeface="Arial" pitchFamily="34" charset="0"/>
                <a:cs typeface="Calibri" panose="020F0502020204030204" pitchFamily="34" charset="0"/>
              </a:rPr>
              <a:t>HQ</a:t>
            </a:r>
          </a:p>
          <a:p>
            <a:pPr algn="ctr">
              <a:defRPr/>
            </a:pPr>
            <a:r>
              <a:rPr lang="en-US" sz="1600" b="1" i="1" kern="0" dirty="0">
                <a:solidFill>
                  <a:prstClr val="black"/>
                </a:solidFill>
                <a:latin typeface="Arial" pitchFamily="34" charset="0"/>
                <a:cs typeface="Calibri" panose="020F0502020204030204" pitchFamily="34" charset="0"/>
              </a:rPr>
              <a:t>(</a:t>
            </a:r>
            <a:r>
              <a:rPr lang="en-US" sz="1600" b="1" i="1" kern="0" dirty="0" err="1">
                <a:solidFill>
                  <a:prstClr val="black"/>
                </a:solidFill>
                <a:latin typeface="Arial" pitchFamily="34" charset="0"/>
                <a:cs typeface="Calibri" panose="020F0502020204030204" pitchFamily="34" charset="0"/>
              </a:rPr>
              <a:t>Echl</a:t>
            </a:r>
            <a:r>
              <a:rPr lang="en-US" sz="1600" b="1" i="1" kern="0" dirty="0">
                <a:solidFill>
                  <a:prstClr val="black"/>
                </a:solidFill>
                <a:latin typeface="Arial" pitchFamily="34" charset="0"/>
                <a:cs typeface="Calibri" panose="020F0502020204030204" pitchFamily="34" charset="0"/>
              </a:rPr>
              <a:t>. III)</a:t>
            </a:r>
          </a:p>
          <a:p>
            <a:pPr algn="ctr">
              <a:defRPr/>
            </a:pPr>
            <a:endParaRPr lang="en-US" b="1" i="1" kern="0" dirty="0">
              <a:solidFill>
                <a:prstClr val="black"/>
              </a:solidFill>
              <a:latin typeface="Arial" pitchFamily="34" charset="0"/>
              <a:cs typeface="Calibri" panose="020F0502020204030204" pitchFamily="34" charset="0"/>
            </a:endParaRPr>
          </a:p>
        </p:txBody>
      </p:sp>
      <p:sp>
        <p:nvSpPr>
          <p:cNvPr id="17" name="TextBox 16"/>
          <p:cNvSpPr txBox="1"/>
          <p:nvPr/>
        </p:nvSpPr>
        <p:spPr>
          <a:xfrm>
            <a:off x="271463" y="5272088"/>
            <a:ext cx="2166937" cy="984885"/>
          </a:xfrm>
          <a:prstGeom prst="rect">
            <a:avLst/>
          </a:prstGeom>
          <a:solidFill>
            <a:srgbClr val="4E67C8">
              <a:lumMod val="20000"/>
              <a:lumOff val="80000"/>
            </a:srgbClr>
          </a:solidFill>
          <a:ln>
            <a:solidFill>
              <a:sysClr val="windowText" lastClr="000000"/>
            </a:solidFill>
          </a:ln>
        </p:spPr>
        <p:txBody>
          <a:bodyPr>
            <a:spAutoFit/>
          </a:bodyPr>
          <a:lstStyle/>
          <a:p>
            <a:pPr algn="ctr">
              <a:defRPr/>
            </a:pPr>
            <a:r>
              <a:rPr lang="en-US" sz="1600" b="1" kern="0" dirty="0" smtClean="0">
                <a:solidFill>
                  <a:prstClr val="black"/>
                </a:solidFill>
                <a:latin typeface="Arial" pitchFamily="34" charset="0"/>
                <a:cs typeface="Calibri" panose="020F0502020204030204" pitchFamily="34" charset="0"/>
              </a:rPr>
              <a:t>EXU-1 </a:t>
            </a:r>
          </a:p>
          <a:p>
            <a:pPr algn="ctr">
              <a:defRPr/>
            </a:pPr>
            <a:r>
              <a:rPr lang="en-US" sz="1600" b="1" i="1" kern="0" dirty="0" smtClean="0">
                <a:solidFill>
                  <a:prstClr val="black"/>
                </a:solidFill>
                <a:latin typeface="Arial" pitchFamily="34" charset="0"/>
                <a:cs typeface="Calibri" panose="020F0502020204030204" pitchFamily="34" charset="0"/>
              </a:rPr>
              <a:t>(</a:t>
            </a:r>
            <a:r>
              <a:rPr lang="en-US" sz="1600" b="1" i="1" kern="0" dirty="0" err="1">
                <a:solidFill>
                  <a:prstClr val="black"/>
                </a:solidFill>
                <a:latin typeface="Arial" pitchFamily="34" charset="0"/>
                <a:cs typeface="Calibri" panose="020F0502020204030204" pitchFamily="34" charset="0"/>
              </a:rPr>
              <a:t>Echl</a:t>
            </a:r>
            <a:r>
              <a:rPr lang="en-US" sz="1600" b="1" i="1" kern="0" dirty="0">
                <a:solidFill>
                  <a:prstClr val="black"/>
                </a:solidFill>
                <a:latin typeface="Arial" pitchFamily="34" charset="0"/>
                <a:cs typeface="Calibri" panose="020F0502020204030204" pitchFamily="34" charset="0"/>
              </a:rPr>
              <a:t>. V)</a:t>
            </a:r>
          </a:p>
          <a:p>
            <a:pPr algn="ctr">
              <a:defRPr/>
            </a:pPr>
            <a:endParaRPr lang="en-US" b="1" i="1" kern="0" dirty="0">
              <a:solidFill>
                <a:prstClr val="black"/>
              </a:solidFill>
              <a:latin typeface="Arial" pitchFamily="34" charset="0"/>
              <a:cs typeface="Calibri" panose="020F0502020204030204" pitchFamily="34" charset="0"/>
            </a:endParaRPr>
          </a:p>
          <a:p>
            <a:pPr algn="ctr">
              <a:defRPr/>
            </a:pPr>
            <a:endParaRPr lang="en-US" sz="800" b="1" i="1" kern="0" dirty="0">
              <a:solidFill>
                <a:prstClr val="black"/>
              </a:solidFill>
              <a:latin typeface="Arial" pitchFamily="34" charset="0"/>
              <a:cs typeface="Calibri" panose="020F0502020204030204" pitchFamily="34" charset="0"/>
            </a:endParaRPr>
          </a:p>
        </p:txBody>
      </p:sp>
      <p:grpSp>
        <p:nvGrpSpPr>
          <p:cNvPr id="18" name="Group 38"/>
          <p:cNvGrpSpPr>
            <a:grpSpLocks/>
          </p:cNvGrpSpPr>
          <p:nvPr/>
        </p:nvGrpSpPr>
        <p:grpSpPr bwMode="auto">
          <a:xfrm>
            <a:off x="2971800" y="990600"/>
            <a:ext cx="5661025" cy="990600"/>
            <a:chOff x="3387389" y="1294128"/>
            <a:chExt cx="5661369" cy="1140588"/>
          </a:xfrm>
        </p:grpSpPr>
        <p:cxnSp>
          <p:nvCxnSpPr>
            <p:cNvPr id="19" name="Straight Connector 18"/>
            <p:cNvCxnSpPr/>
            <p:nvPr/>
          </p:nvCxnSpPr>
          <p:spPr bwMode="auto">
            <a:xfrm flipH="1">
              <a:off x="6239506" y="1781311"/>
              <a:ext cx="1" cy="653405"/>
            </a:xfrm>
            <a:prstGeom prst="line">
              <a:avLst/>
            </a:prstGeom>
            <a:noFill/>
            <a:ln w="76200" cap="flat" cmpd="sng" algn="ctr">
              <a:solidFill>
                <a:sysClr val="windowText" lastClr="000000"/>
              </a:solidFill>
              <a:prstDash val="solid"/>
              <a:headEnd type="none" w="med" len="med"/>
              <a:tailEnd type="none" w="med" len="med"/>
            </a:ln>
            <a:effectLst/>
          </p:spPr>
        </p:cxnSp>
        <p:cxnSp>
          <p:nvCxnSpPr>
            <p:cNvPr id="20" name="Straight Connector 19"/>
            <p:cNvCxnSpPr/>
            <p:nvPr/>
          </p:nvCxnSpPr>
          <p:spPr bwMode="auto">
            <a:xfrm>
              <a:off x="5100406" y="1809353"/>
              <a:ext cx="2278200" cy="0"/>
            </a:xfrm>
            <a:prstGeom prst="line">
              <a:avLst/>
            </a:prstGeom>
            <a:noFill/>
            <a:ln w="76200" cap="flat" cmpd="sng" algn="ctr">
              <a:solidFill>
                <a:sysClr val="windowText" lastClr="000000"/>
              </a:solidFill>
              <a:prstDash val="solid"/>
              <a:headEnd type="none" w="med" len="med"/>
              <a:tailEnd type="none" w="med" len="med"/>
            </a:ln>
            <a:effectLst/>
          </p:spPr>
        </p:cxnSp>
        <p:sp>
          <p:nvSpPr>
            <p:cNvPr id="21" name="Rectangle 3"/>
            <p:cNvSpPr>
              <a:spLocks noChangeArrowheads="1"/>
            </p:cNvSpPr>
            <p:nvPr/>
          </p:nvSpPr>
          <p:spPr bwMode="auto">
            <a:xfrm>
              <a:off x="3387389" y="1294128"/>
              <a:ext cx="2690977" cy="1033435"/>
            </a:xfrm>
            <a:prstGeom prst="rect">
              <a:avLst/>
            </a:prstGeom>
            <a:solidFill>
              <a:srgbClr val="4E67C8"/>
            </a:solidFill>
            <a:ln w="15875" algn="ctr">
              <a:solidFill>
                <a:sysClr val="windowText" lastClr="000000"/>
              </a:solidFill>
              <a:round/>
              <a:headEnd/>
              <a:tailEnd/>
            </a:ln>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defRPr/>
              </a:pPr>
              <a:endParaRPr lang="en-US" altLang="en-US" b="1" kern="0">
                <a:solidFill>
                  <a:prstClr val="black"/>
                </a:solidFill>
                <a:latin typeface="Tw Cen MT"/>
                <a:cs typeface="Arial" pitchFamily="34" charset="0"/>
              </a:endParaRPr>
            </a:p>
          </p:txBody>
        </p:sp>
        <p:sp>
          <p:nvSpPr>
            <p:cNvPr id="22" name="Rectangle 4"/>
            <p:cNvSpPr>
              <a:spLocks noChangeArrowheads="1"/>
            </p:cNvSpPr>
            <p:nvPr/>
          </p:nvSpPr>
          <p:spPr bwMode="auto">
            <a:xfrm>
              <a:off x="6375246" y="1294128"/>
              <a:ext cx="2673512" cy="1033435"/>
            </a:xfrm>
            <a:prstGeom prst="rect">
              <a:avLst/>
            </a:prstGeom>
            <a:solidFill>
              <a:srgbClr val="4E67C8"/>
            </a:solidFill>
            <a:ln w="15875" algn="ctr">
              <a:solidFill>
                <a:sysClr val="windowText" lastClr="000000"/>
              </a:solidFill>
              <a:round/>
              <a:headEnd/>
              <a:tailEnd/>
            </a:ln>
          </p:spPr>
          <p:txBody>
            <a:bodyPr/>
            <a:lstStyle/>
            <a:p>
              <a:pPr algn="ctr"/>
              <a:endParaRPr lang="en-US" altLang="en-US" sz="2400" b="1" kern="0">
                <a:solidFill>
                  <a:prstClr val="black"/>
                </a:solidFill>
                <a:latin typeface="Tw Cen MT"/>
                <a:cs typeface="Arial" pitchFamily="34" charset="0"/>
              </a:endParaRPr>
            </a:p>
          </p:txBody>
        </p:sp>
        <p:sp>
          <p:nvSpPr>
            <p:cNvPr id="23" name="TextBox 6"/>
            <p:cNvSpPr txBox="1">
              <a:spLocks noChangeArrowheads="1"/>
            </p:cNvSpPr>
            <p:nvPr/>
          </p:nvSpPr>
          <p:spPr bwMode="auto">
            <a:xfrm>
              <a:off x="3800164" y="1368798"/>
              <a:ext cx="1863838" cy="86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defRPr/>
              </a:pPr>
              <a:r>
                <a:rPr lang="en-US" altLang="en-US" sz="5400" b="1" kern="0" dirty="0">
                  <a:solidFill>
                    <a:prstClr val="white"/>
                  </a:solidFill>
                  <a:latin typeface="Tw Cen MT"/>
                  <a:cs typeface="Arial" pitchFamily="34" charset="0"/>
                </a:rPr>
                <a:t>CO</a:t>
              </a:r>
            </a:p>
          </p:txBody>
        </p:sp>
        <p:sp>
          <p:nvSpPr>
            <p:cNvPr id="24" name="TextBox 7"/>
            <p:cNvSpPr txBox="1">
              <a:spLocks noChangeArrowheads="1"/>
            </p:cNvSpPr>
            <p:nvPr/>
          </p:nvSpPr>
          <p:spPr bwMode="auto">
            <a:xfrm>
              <a:off x="6726105" y="1344904"/>
              <a:ext cx="1863838" cy="869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defRPr/>
              </a:pPr>
              <a:r>
                <a:rPr lang="en-US" altLang="en-US" sz="5400" b="1" kern="0" dirty="0">
                  <a:solidFill>
                    <a:prstClr val="white"/>
                  </a:solidFill>
                  <a:latin typeface="Tw Cen MT"/>
                  <a:cs typeface="Arial" pitchFamily="34" charset="0"/>
                </a:rPr>
                <a:t>TD</a:t>
              </a:r>
            </a:p>
          </p:txBody>
        </p:sp>
      </p:grpSp>
      <p:sp>
        <p:nvSpPr>
          <p:cNvPr id="25" name="TextBox 24"/>
          <p:cNvSpPr txBox="1"/>
          <p:nvPr/>
        </p:nvSpPr>
        <p:spPr>
          <a:xfrm>
            <a:off x="271463" y="4122738"/>
            <a:ext cx="2166937" cy="1046162"/>
          </a:xfrm>
          <a:prstGeom prst="rect">
            <a:avLst/>
          </a:prstGeom>
          <a:solidFill>
            <a:srgbClr val="4E67C8">
              <a:lumMod val="20000"/>
              <a:lumOff val="80000"/>
            </a:srgbClr>
          </a:solidFill>
          <a:ln>
            <a:solidFill>
              <a:sysClr val="windowText" lastClr="000000"/>
            </a:solidFill>
          </a:ln>
        </p:spPr>
        <p:txBody>
          <a:bodyPr>
            <a:spAutoFit/>
          </a:bodyPr>
          <a:lstStyle/>
          <a:p>
            <a:pPr algn="ctr">
              <a:defRPr/>
            </a:pPr>
            <a:endParaRPr lang="en-US" sz="800" b="1" kern="0" dirty="0">
              <a:solidFill>
                <a:prstClr val="black"/>
              </a:solidFill>
              <a:latin typeface="Arial" pitchFamily="34" charset="0"/>
              <a:cs typeface="Calibri" panose="020F0502020204030204" pitchFamily="34" charset="0"/>
            </a:endParaRPr>
          </a:p>
          <a:p>
            <a:pPr algn="ctr">
              <a:defRPr/>
            </a:pPr>
            <a:r>
              <a:rPr lang="en-US" b="1" kern="0" dirty="0">
                <a:solidFill>
                  <a:prstClr val="black"/>
                </a:solidFill>
                <a:latin typeface="Arial" pitchFamily="34" charset="0"/>
                <a:cs typeface="Calibri" panose="020F0502020204030204" pitchFamily="34" charset="0"/>
              </a:rPr>
              <a:t>NSWC </a:t>
            </a:r>
            <a:r>
              <a:rPr lang="en-US" b="1" kern="0" dirty="0" smtClean="0">
                <a:solidFill>
                  <a:prstClr val="black"/>
                </a:solidFill>
                <a:latin typeface="Arial" pitchFamily="34" charset="0"/>
                <a:cs typeface="Calibri" panose="020F0502020204030204" pitchFamily="34" charset="0"/>
              </a:rPr>
              <a:t>IHD</a:t>
            </a:r>
            <a:endParaRPr lang="en-US" b="1" kern="0" dirty="0">
              <a:solidFill>
                <a:prstClr val="black"/>
              </a:solidFill>
              <a:latin typeface="Arial" pitchFamily="34" charset="0"/>
              <a:cs typeface="Calibri" panose="020F0502020204030204" pitchFamily="34" charset="0"/>
            </a:endParaRPr>
          </a:p>
          <a:p>
            <a:pPr algn="ctr">
              <a:defRPr/>
            </a:pPr>
            <a:r>
              <a:rPr lang="en-US" sz="1600" b="1" i="1" kern="0" dirty="0">
                <a:solidFill>
                  <a:prstClr val="black"/>
                </a:solidFill>
                <a:latin typeface="Arial" pitchFamily="34" charset="0"/>
                <a:cs typeface="Calibri" panose="020F0502020204030204" pitchFamily="34" charset="0"/>
              </a:rPr>
              <a:t>(</a:t>
            </a:r>
            <a:r>
              <a:rPr lang="en-US" sz="1600" b="1" i="1" kern="0" dirty="0" err="1">
                <a:solidFill>
                  <a:prstClr val="black"/>
                </a:solidFill>
                <a:latin typeface="Arial" pitchFamily="34" charset="0"/>
                <a:cs typeface="Calibri" panose="020F0502020204030204" pitchFamily="34" charset="0"/>
              </a:rPr>
              <a:t>Echl</a:t>
            </a:r>
            <a:r>
              <a:rPr lang="en-US" sz="1600" b="1" i="1" kern="0" dirty="0">
                <a:solidFill>
                  <a:prstClr val="black"/>
                </a:solidFill>
                <a:latin typeface="Arial" pitchFamily="34" charset="0"/>
                <a:cs typeface="Calibri" panose="020F0502020204030204" pitchFamily="34" charset="0"/>
              </a:rPr>
              <a:t>. IV)</a:t>
            </a:r>
          </a:p>
          <a:p>
            <a:pPr algn="ctr">
              <a:defRPr/>
            </a:pPr>
            <a:endParaRPr lang="en-US" b="1" i="1" kern="0" dirty="0">
              <a:solidFill>
                <a:prstClr val="black"/>
              </a:solidFill>
              <a:latin typeface="Arial" pitchFamily="34" charset="0"/>
              <a:cs typeface="Calibri" panose="020F0502020204030204" pitchFamily="34" charset="0"/>
            </a:endParaRPr>
          </a:p>
        </p:txBody>
      </p:sp>
      <p:sp>
        <p:nvSpPr>
          <p:cNvPr id="26" name="Rectangle 25"/>
          <p:cNvSpPr/>
          <p:nvPr/>
        </p:nvSpPr>
        <p:spPr>
          <a:xfrm>
            <a:off x="3140075" y="2127250"/>
            <a:ext cx="1262063" cy="1119187"/>
          </a:xfrm>
          <a:prstGeom prst="rect">
            <a:avLst/>
          </a:prstGeom>
          <a:solidFill>
            <a:srgbClr val="9BBB59">
              <a:lumMod val="75000"/>
            </a:srgbClr>
          </a:solidFill>
          <a:ln w="19050" cap="flat" cmpd="sng" algn="ctr">
            <a:solidFill>
              <a:sysClr val="window" lastClr="FFFFFF"/>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Tw Cen MT"/>
            </a:endParaRPr>
          </a:p>
        </p:txBody>
      </p:sp>
      <p:sp>
        <p:nvSpPr>
          <p:cNvPr id="27" name="Rectangle 26"/>
          <p:cNvSpPr/>
          <p:nvPr/>
        </p:nvSpPr>
        <p:spPr>
          <a:xfrm>
            <a:off x="4518025" y="2125662"/>
            <a:ext cx="1260475" cy="1119188"/>
          </a:xfrm>
          <a:prstGeom prst="rect">
            <a:avLst/>
          </a:prstGeom>
          <a:solidFill>
            <a:srgbClr val="9BBB59">
              <a:lumMod val="75000"/>
            </a:srgbClr>
          </a:solidFill>
          <a:ln w="19050" cap="flat" cmpd="sng" algn="ctr">
            <a:solidFill>
              <a:sysClr val="window" lastClr="FFFFFF"/>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smtClean="0">
              <a:ln>
                <a:noFill/>
              </a:ln>
              <a:solidFill>
                <a:prstClr val="white"/>
              </a:solidFill>
              <a:effectLst/>
              <a:uLnTx/>
              <a:uFillTx/>
              <a:latin typeface="Tw Cen MT"/>
            </a:endParaRPr>
          </a:p>
        </p:txBody>
      </p:sp>
      <p:sp>
        <p:nvSpPr>
          <p:cNvPr id="28" name="Rectangle 27"/>
          <p:cNvSpPr/>
          <p:nvPr/>
        </p:nvSpPr>
        <p:spPr>
          <a:xfrm>
            <a:off x="5891213" y="2127250"/>
            <a:ext cx="1262062" cy="1119187"/>
          </a:xfrm>
          <a:prstGeom prst="rect">
            <a:avLst/>
          </a:prstGeom>
          <a:solidFill>
            <a:srgbClr val="9BBB59">
              <a:lumMod val="75000"/>
            </a:srgbClr>
          </a:solidFill>
          <a:ln w="19050" cap="flat" cmpd="sng" algn="ctr">
            <a:solidFill>
              <a:sysClr val="window" lastClr="FFFFFF"/>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smtClean="0">
              <a:ln>
                <a:noFill/>
              </a:ln>
              <a:solidFill>
                <a:prstClr val="white"/>
              </a:solidFill>
              <a:effectLst/>
              <a:uLnTx/>
              <a:uFillTx/>
              <a:latin typeface="Tw Cen MT"/>
            </a:endParaRPr>
          </a:p>
        </p:txBody>
      </p:sp>
      <p:sp>
        <p:nvSpPr>
          <p:cNvPr id="29" name="Rectangle 28"/>
          <p:cNvSpPr/>
          <p:nvPr/>
        </p:nvSpPr>
        <p:spPr>
          <a:xfrm>
            <a:off x="7262813" y="2127250"/>
            <a:ext cx="1262062" cy="1119187"/>
          </a:xfrm>
          <a:prstGeom prst="rect">
            <a:avLst/>
          </a:prstGeom>
          <a:solidFill>
            <a:sysClr val="windowText" lastClr="000000">
              <a:lumMod val="65000"/>
            </a:sysClr>
          </a:solidFill>
          <a:ln w="19050" cap="flat" cmpd="sng" algn="ctr">
            <a:solidFill>
              <a:sysClr val="window" lastClr="FFFFFF"/>
            </a:solidFill>
            <a:prstDash val="solid"/>
          </a:ln>
          <a:effectLst/>
        </p:spPr>
        <p:txBody>
          <a:bodyPr anchor="ctr"/>
          <a:lstStyle/>
          <a:p>
            <a:pPr algn="ctr">
              <a:defRPr/>
            </a:pPr>
            <a:endParaRPr lang="en-US" b="1" kern="0">
              <a:solidFill>
                <a:prstClr val="white"/>
              </a:solidFill>
              <a:latin typeface="Tw Cen MT"/>
            </a:endParaRPr>
          </a:p>
        </p:txBody>
      </p:sp>
      <p:sp>
        <p:nvSpPr>
          <p:cNvPr id="30" name="Rectangle 29"/>
          <p:cNvSpPr/>
          <p:nvPr/>
        </p:nvSpPr>
        <p:spPr>
          <a:xfrm>
            <a:off x="7262813" y="3352800"/>
            <a:ext cx="1262062" cy="1119187"/>
          </a:xfrm>
          <a:prstGeom prst="rect">
            <a:avLst/>
          </a:prstGeom>
          <a:solidFill>
            <a:sysClr val="windowText" lastClr="000000">
              <a:lumMod val="65000"/>
            </a:sysClr>
          </a:solidFill>
          <a:ln w="19050" cap="flat" cmpd="sng" algn="ctr">
            <a:solidFill>
              <a:sysClr val="window" lastClr="FFFFFF"/>
            </a:solidFill>
            <a:prstDash val="solid"/>
          </a:ln>
          <a:effectLst/>
        </p:spPr>
        <p:txBody>
          <a:bodyPr anchor="ctr"/>
          <a:lstStyle/>
          <a:p>
            <a:pPr algn="ctr">
              <a:defRPr/>
            </a:pPr>
            <a:endParaRPr lang="en-US" b="1" kern="0">
              <a:solidFill>
                <a:prstClr val="white"/>
              </a:solidFill>
              <a:latin typeface="Tw Cen MT"/>
            </a:endParaRPr>
          </a:p>
        </p:txBody>
      </p:sp>
      <p:sp>
        <p:nvSpPr>
          <p:cNvPr id="31" name="Rectangle 30"/>
          <p:cNvSpPr/>
          <p:nvPr/>
        </p:nvSpPr>
        <p:spPr>
          <a:xfrm>
            <a:off x="5886450" y="3355975"/>
            <a:ext cx="1260475" cy="1117600"/>
          </a:xfrm>
          <a:prstGeom prst="rect">
            <a:avLst/>
          </a:prstGeom>
          <a:solidFill>
            <a:sysClr val="windowText" lastClr="000000">
              <a:lumMod val="65000"/>
            </a:sysClr>
          </a:solidFill>
          <a:ln w="19050" cap="flat" cmpd="sng" algn="ctr">
            <a:solidFill>
              <a:sysClr val="window" lastClr="FFFFFF"/>
            </a:solidFill>
            <a:prstDash val="solid"/>
          </a:ln>
          <a:effectLst/>
        </p:spPr>
        <p:txBody>
          <a:bodyPr anchor="ctr"/>
          <a:lstStyle/>
          <a:p>
            <a:pPr algn="ctr">
              <a:defRPr/>
            </a:pPr>
            <a:endParaRPr lang="en-US" b="1" kern="0">
              <a:solidFill>
                <a:prstClr val="white"/>
              </a:solidFill>
              <a:latin typeface="Tw Cen MT"/>
            </a:endParaRPr>
          </a:p>
        </p:txBody>
      </p:sp>
      <p:sp>
        <p:nvSpPr>
          <p:cNvPr id="32" name="Rectangle 31"/>
          <p:cNvSpPr/>
          <p:nvPr/>
        </p:nvSpPr>
        <p:spPr>
          <a:xfrm>
            <a:off x="4516438" y="3355975"/>
            <a:ext cx="1262062" cy="1117600"/>
          </a:xfrm>
          <a:prstGeom prst="rect">
            <a:avLst/>
          </a:prstGeom>
          <a:solidFill>
            <a:sysClr val="windowText" lastClr="000000">
              <a:lumMod val="65000"/>
            </a:sysClr>
          </a:solidFill>
          <a:ln w="19050" cap="flat" cmpd="sng" algn="ctr">
            <a:solidFill>
              <a:sysClr val="window" lastClr="FFFFFF"/>
            </a:solidFill>
            <a:prstDash val="solid"/>
          </a:ln>
          <a:effectLst/>
        </p:spPr>
        <p:txBody>
          <a:bodyPr anchor="ctr"/>
          <a:lstStyle/>
          <a:p>
            <a:pPr algn="ctr">
              <a:defRPr/>
            </a:pPr>
            <a:endParaRPr lang="en-US" b="1" kern="0">
              <a:solidFill>
                <a:prstClr val="white"/>
              </a:solidFill>
              <a:latin typeface="Tw Cen MT"/>
            </a:endParaRPr>
          </a:p>
        </p:txBody>
      </p:sp>
      <p:sp>
        <p:nvSpPr>
          <p:cNvPr id="33" name="Rectangle 32"/>
          <p:cNvSpPr/>
          <p:nvPr/>
        </p:nvSpPr>
        <p:spPr>
          <a:xfrm>
            <a:off x="3108325" y="3355975"/>
            <a:ext cx="1262063" cy="1117600"/>
          </a:xfrm>
          <a:prstGeom prst="rect">
            <a:avLst/>
          </a:prstGeom>
          <a:solidFill>
            <a:sysClr val="windowText" lastClr="000000">
              <a:lumMod val="65000"/>
            </a:sysClr>
          </a:solidFill>
          <a:ln w="19050" cap="flat" cmpd="sng" algn="ctr">
            <a:solidFill>
              <a:sysClr val="window" lastClr="FFFFFF"/>
            </a:solidFill>
            <a:prstDash val="solid"/>
          </a:ln>
          <a:effectLst/>
        </p:spPr>
        <p:txBody>
          <a:bodyPr anchor="ctr"/>
          <a:lstStyle/>
          <a:p>
            <a:pPr algn="ctr">
              <a:defRPr/>
            </a:pPr>
            <a:endParaRPr lang="en-US" b="1" kern="0">
              <a:solidFill>
                <a:prstClr val="white"/>
              </a:solidFill>
              <a:latin typeface="Tw Cen MT"/>
            </a:endParaRPr>
          </a:p>
        </p:txBody>
      </p:sp>
      <p:sp>
        <p:nvSpPr>
          <p:cNvPr id="34" name="TextBox 3"/>
          <p:cNvSpPr txBox="1">
            <a:spLocks noChangeArrowheads="1"/>
          </p:cNvSpPr>
          <p:nvPr/>
        </p:nvSpPr>
        <p:spPr bwMode="auto">
          <a:xfrm>
            <a:off x="3189288" y="2338387"/>
            <a:ext cx="1158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95A4DE"/>
              </a:buClr>
              <a:buFont typeface="Arial" charset="0"/>
              <a:buChar char="•"/>
              <a:defRPr sz="2400">
                <a:solidFill>
                  <a:schemeClr val="tx2"/>
                </a:solidFill>
                <a:latin typeface="Tw Cen MT" pitchFamily="34" charset="0"/>
              </a:defRPr>
            </a:lvl1pPr>
            <a:lvl2pPr marL="742950" indent="-285750" eaLnBrk="0" hangingPunct="0">
              <a:spcBef>
                <a:spcPct val="20000"/>
              </a:spcBef>
              <a:buClr>
                <a:srgbClr val="95A4DE"/>
              </a:buClr>
              <a:buFont typeface="Arial" charset="0"/>
              <a:buChar char="•"/>
              <a:defRPr sz="2000">
                <a:solidFill>
                  <a:schemeClr val="tx1"/>
                </a:solidFill>
                <a:latin typeface="Tw Cen MT" pitchFamily="34" charset="0"/>
              </a:defRPr>
            </a:lvl2pPr>
            <a:lvl3pPr marL="1143000" indent="-228600" eaLnBrk="0" hangingPunct="0">
              <a:spcBef>
                <a:spcPct val="20000"/>
              </a:spcBef>
              <a:buClr>
                <a:schemeClr val="accent2"/>
              </a:buClr>
              <a:buFont typeface="Arial" charset="0"/>
              <a:buChar char="•"/>
              <a:defRPr sz="2000">
                <a:solidFill>
                  <a:schemeClr val="tx2"/>
                </a:solidFill>
                <a:latin typeface="Tw Cen MT" pitchFamily="34" charset="0"/>
              </a:defRPr>
            </a:lvl3pPr>
            <a:lvl4pPr marL="1600200" indent="-228600" eaLnBrk="0" hangingPunct="0">
              <a:spcBef>
                <a:spcPct val="20000"/>
              </a:spcBef>
              <a:buClr>
                <a:srgbClr val="A7EA52"/>
              </a:buClr>
              <a:buFont typeface="Arial" charset="0"/>
              <a:buChar char="•"/>
              <a:defRPr>
                <a:solidFill>
                  <a:schemeClr val="tx1"/>
                </a:solidFill>
                <a:latin typeface="Tw Cen MT" pitchFamily="34" charset="0"/>
              </a:defRPr>
            </a:lvl4pPr>
            <a:lvl5pPr marL="2057400" indent="-228600" eaLnBrk="0" hangingPunct="0">
              <a:spcBef>
                <a:spcPct val="20000"/>
              </a:spcBef>
              <a:buClr>
                <a:srgbClr val="5DCEAF"/>
              </a:buClr>
              <a:buFont typeface="Arial" charset="0"/>
              <a:buChar char="•"/>
              <a:defRPr sz="1600">
                <a:solidFill>
                  <a:schemeClr val="tx2"/>
                </a:solidFill>
                <a:latin typeface="Tw Cen MT" pitchFamily="34" charset="0"/>
              </a:defRPr>
            </a:lvl5pPr>
            <a:lvl6pPr marL="25146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6pPr>
            <a:lvl7pPr marL="29718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7pPr>
            <a:lvl8pPr marL="34290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8pPr>
            <a:lvl9pPr marL="38862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9pPr>
          </a:lstStyle>
          <a:p>
            <a:pPr algn="ctr" eaLnBrk="1" hangingPunct="1">
              <a:spcBef>
                <a:spcPct val="0"/>
              </a:spcBef>
              <a:buClrTx/>
              <a:buFontTx/>
              <a:buNone/>
            </a:pPr>
            <a:r>
              <a:rPr lang="en-US" altLang="en-US" sz="1200" b="1" dirty="0" smtClean="0">
                <a:solidFill>
                  <a:prstClr val="white"/>
                </a:solidFill>
                <a:latin typeface="Arial" charset="0"/>
                <a:cs typeface="Arial" charset="0"/>
              </a:rPr>
              <a:t>Comptroller </a:t>
            </a:r>
          </a:p>
          <a:p>
            <a:pPr algn="ctr" eaLnBrk="1" hangingPunct="1">
              <a:spcBef>
                <a:spcPct val="0"/>
              </a:spcBef>
              <a:buClrTx/>
              <a:buFontTx/>
              <a:buNone/>
            </a:pPr>
            <a:r>
              <a:rPr lang="en-US" altLang="en-US" sz="1200" b="1" dirty="0" smtClean="0">
                <a:solidFill>
                  <a:prstClr val="white"/>
                </a:solidFill>
                <a:latin typeface="Arial" charset="0"/>
                <a:cs typeface="Arial" charset="0"/>
              </a:rPr>
              <a:t>Department</a:t>
            </a:r>
          </a:p>
        </p:txBody>
      </p:sp>
      <p:sp>
        <p:nvSpPr>
          <p:cNvPr id="35" name="TextBox 39"/>
          <p:cNvSpPr txBox="1">
            <a:spLocks noChangeArrowheads="1"/>
          </p:cNvSpPr>
          <p:nvPr/>
        </p:nvSpPr>
        <p:spPr bwMode="auto">
          <a:xfrm>
            <a:off x="4573588" y="2338387"/>
            <a:ext cx="1158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95A4DE"/>
              </a:buClr>
              <a:buFont typeface="Arial" charset="0"/>
              <a:buChar char="•"/>
              <a:defRPr sz="2400">
                <a:solidFill>
                  <a:schemeClr val="tx2"/>
                </a:solidFill>
                <a:latin typeface="Tw Cen MT" pitchFamily="34" charset="0"/>
              </a:defRPr>
            </a:lvl1pPr>
            <a:lvl2pPr marL="742950" indent="-285750" eaLnBrk="0" hangingPunct="0">
              <a:spcBef>
                <a:spcPct val="20000"/>
              </a:spcBef>
              <a:buClr>
                <a:srgbClr val="95A4DE"/>
              </a:buClr>
              <a:buFont typeface="Arial" charset="0"/>
              <a:buChar char="•"/>
              <a:defRPr sz="2000">
                <a:solidFill>
                  <a:schemeClr val="tx1"/>
                </a:solidFill>
                <a:latin typeface="Tw Cen MT" pitchFamily="34" charset="0"/>
              </a:defRPr>
            </a:lvl2pPr>
            <a:lvl3pPr marL="1143000" indent="-228600" eaLnBrk="0" hangingPunct="0">
              <a:spcBef>
                <a:spcPct val="20000"/>
              </a:spcBef>
              <a:buClr>
                <a:schemeClr val="accent2"/>
              </a:buClr>
              <a:buFont typeface="Arial" charset="0"/>
              <a:buChar char="•"/>
              <a:defRPr sz="2000">
                <a:solidFill>
                  <a:schemeClr val="tx2"/>
                </a:solidFill>
                <a:latin typeface="Tw Cen MT" pitchFamily="34" charset="0"/>
              </a:defRPr>
            </a:lvl3pPr>
            <a:lvl4pPr marL="1600200" indent="-228600" eaLnBrk="0" hangingPunct="0">
              <a:spcBef>
                <a:spcPct val="20000"/>
              </a:spcBef>
              <a:buClr>
                <a:srgbClr val="A7EA52"/>
              </a:buClr>
              <a:buFont typeface="Arial" charset="0"/>
              <a:buChar char="•"/>
              <a:defRPr>
                <a:solidFill>
                  <a:schemeClr val="tx1"/>
                </a:solidFill>
                <a:latin typeface="Tw Cen MT" pitchFamily="34" charset="0"/>
              </a:defRPr>
            </a:lvl4pPr>
            <a:lvl5pPr marL="2057400" indent="-228600" eaLnBrk="0" hangingPunct="0">
              <a:spcBef>
                <a:spcPct val="20000"/>
              </a:spcBef>
              <a:buClr>
                <a:srgbClr val="5DCEAF"/>
              </a:buClr>
              <a:buFont typeface="Arial" charset="0"/>
              <a:buChar char="•"/>
              <a:defRPr sz="1600">
                <a:solidFill>
                  <a:schemeClr val="tx2"/>
                </a:solidFill>
                <a:latin typeface="Tw Cen MT" pitchFamily="34" charset="0"/>
              </a:defRPr>
            </a:lvl5pPr>
            <a:lvl6pPr marL="25146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6pPr>
            <a:lvl7pPr marL="29718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7pPr>
            <a:lvl8pPr marL="34290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8pPr>
            <a:lvl9pPr marL="38862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9pPr>
          </a:lstStyle>
          <a:p>
            <a:pPr algn="ctr" eaLnBrk="1" hangingPunct="1">
              <a:spcBef>
                <a:spcPct val="0"/>
              </a:spcBef>
              <a:buClrTx/>
              <a:buFontTx/>
              <a:buNone/>
            </a:pPr>
            <a:r>
              <a:rPr lang="en-US" altLang="en-US" sz="1200" b="1" dirty="0" smtClean="0">
                <a:solidFill>
                  <a:prstClr val="white"/>
                </a:solidFill>
                <a:latin typeface="Arial" charset="0"/>
                <a:cs typeface="Arial" charset="0"/>
              </a:rPr>
              <a:t>Contracts </a:t>
            </a:r>
          </a:p>
          <a:p>
            <a:pPr algn="ctr" eaLnBrk="1" hangingPunct="1">
              <a:spcBef>
                <a:spcPct val="0"/>
              </a:spcBef>
              <a:buClrTx/>
              <a:buFontTx/>
              <a:buNone/>
            </a:pPr>
            <a:r>
              <a:rPr lang="en-US" altLang="en-US" sz="1200" b="1" dirty="0" smtClean="0">
                <a:solidFill>
                  <a:prstClr val="white"/>
                </a:solidFill>
                <a:latin typeface="Arial" charset="0"/>
                <a:cs typeface="Arial" charset="0"/>
              </a:rPr>
              <a:t>Department</a:t>
            </a:r>
          </a:p>
        </p:txBody>
      </p:sp>
      <p:sp>
        <p:nvSpPr>
          <p:cNvPr id="36" name="TextBox 40"/>
          <p:cNvSpPr txBox="1">
            <a:spLocks noChangeArrowheads="1"/>
          </p:cNvSpPr>
          <p:nvPr/>
        </p:nvSpPr>
        <p:spPr bwMode="auto">
          <a:xfrm>
            <a:off x="5932488" y="2257425"/>
            <a:ext cx="11604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95A4DE"/>
              </a:buClr>
              <a:buFont typeface="Arial" charset="0"/>
              <a:buChar char="•"/>
              <a:defRPr sz="2400">
                <a:solidFill>
                  <a:schemeClr val="tx2"/>
                </a:solidFill>
                <a:latin typeface="Tw Cen MT" pitchFamily="34" charset="0"/>
              </a:defRPr>
            </a:lvl1pPr>
            <a:lvl2pPr marL="742950" indent="-285750" eaLnBrk="0" hangingPunct="0">
              <a:spcBef>
                <a:spcPct val="20000"/>
              </a:spcBef>
              <a:buClr>
                <a:srgbClr val="95A4DE"/>
              </a:buClr>
              <a:buFont typeface="Arial" charset="0"/>
              <a:buChar char="•"/>
              <a:defRPr sz="2000">
                <a:solidFill>
                  <a:schemeClr val="tx1"/>
                </a:solidFill>
                <a:latin typeface="Tw Cen MT" pitchFamily="34" charset="0"/>
              </a:defRPr>
            </a:lvl2pPr>
            <a:lvl3pPr marL="1143000" indent="-228600" eaLnBrk="0" hangingPunct="0">
              <a:spcBef>
                <a:spcPct val="20000"/>
              </a:spcBef>
              <a:buClr>
                <a:schemeClr val="accent2"/>
              </a:buClr>
              <a:buFont typeface="Arial" charset="0"/>
              <a:buChar char="•"/>
              <a:defRPr sz="2000">
                <a:solidFill>
                  <a:schemeClr val="tx2"/>
                </a:solidFill>
                <a:latin typeface="Tw Cen MT" pitchFamily="34" charset="0"/>
              </a:defRPr>
            </a:lvl3pPr>
            <a:lvl4pPr marL="1600200" indent="-228600" eaLnBrk="0" hangingPunct="0">
              <a:spcBef>
                <a:spcPct val="20000"/>
              </a:spcBef>
              <a:buClr>
                <a:srgbClr val="A7EA52"/>
              </a:buClr>
              <a:buFont typeface="Arial" charset="0"/>
              <a:buChar char="•"/>
              <a:defRPr>
                <a:solidFill>
                  <a:schemeClr val="tx1"/>
                </a:solidFill>
                <a:latin typeface="Tw Cen MT" pitchFamily="34" charset="0"/>
              </a:defRPr>
            </a:lvl4pPr>
            <a:lvl5pPr marL="2057400" indent="-228600" eaLnBrk="0" hangingPunct="0">
              <a:spcBef>
                <a:spcPct val="20000"/>
              </a:spcBef>
              <a:buClr>
                <a:srgbClr val="5DCEAF"/>
              </a:buClr>
              <a:buFont typeface="Arial" charset="0"/>
              <a:buChar char="•"/>
              <a:defRPr sz="1600">
                <a:solidFill>
                  <a:schemeClr val="tx2"/>
                </a:solidFill>
                <a:latin typeface="Tw Cen MT" pitchFamily="34" charset="0"/>
              </a:defRPr>
            </a:lvl5pPr>
            <a:lvl6pPr marL="25146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6pPr>
            <a:lvl7pPr marL="29718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7pPr>
            <a:lvl8pPr marL="34290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8pPr>
            <a:lvl9pPr marL="38862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9pPr>
          </a:lstStyle>
          <a:p>
            <a:pPr algn="ctr" eaLnBrk="1" hangingPunct="1">
              <a:spcBef>
                <a:spcPct val="0"/>
              </a:spcBef>
              <a:buClrTx/>
              <a:buFontTx/>
              <a:buNone/>
            </a:pPr>
            <a:r>
              <a:rPr lang="en-US" altLang="en-US" sz="1200" b="1" dirty="0" smtClean="0">
                <a:solidFill>
                  <a:prstClr val="white"/>
                </a:solidFill>
                <a:latin typeface="Arial" charset="0"/>
                <a:cs typeface="Arial" charset="0"/>
              </a:rPr>
              <a:t>Corporate</a:t>
            </a:r>
          </a:p>
          <a:p>
            <a:pPr algn="ctr" eaLnBrk="1" hangingPunct="1">
              <a:spcBef>
                <a:spcPct val="0"/>
              </a:spcBef>
              <a:buClrTx/>
              <a:buFontTx/>
              <a:buNone/>
            </a:pPr>
            <a:r>
              <a:rPr lang="en-US" altLang="en-US" sz="1200" b="1" dirty="0" smtClean="0">
                <a:solidFill>
                  <a:prstClr val="white"/>
                </a:solidFill>
                <a:latin typeface="Arial" charset="0"/>
                <a:cs typeface="Arial" charset="0"/>
              </a:rPr>
              <a:t>Operations </a:t>
            </a:r>
          </a:p>
          <a:p>
            <a:pPr algn="ctr" eaLnBrk="1" hangingPunct="1">
              <a:spcBef>
                <a:spcPct val="0"/>
              </a:spcBef>
              <a:buClrTx/>
              <a:buFontTx/>
              <a:buNone/>
            </a:pPr>
            <a:r>
              <a:rPr lang="en-US" altLang="en-US" sz="1200" b="1" dirty="0" smtClean="0">
                <a:solidFill>
                  <a:prstClr val="white"/>
                </a:solidFill>
                <a:latin typeface="Arial" charset="0"/>
                <a:cs typeface="Arial" charset="0"/>
              </a:rPr>
              <a:t>Department</a:t>
            </a:r>
          </a:p>
        </p:txBody>
      </p:sp>
      <p:sp>
        <p:nvSpPr>
          <p:cNvPr id="37" name="TextBox 41"/>
          <p:cNvSpPr txBox="1">
            <a:spLocks noChangeArrowheads="1"/>
          </p:cNvSpPr>
          <p:nvPr/>
        </p:nvSpPr>
        <p:spPr bwMode="auto">
          <a:xfrm>
            <a:off x="7327900" y="2336800"/>
            <a:ext cx="11604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95A4DE"/>
              </a:buClr>
              <a:buFont typeface="Arial" charset="0"/>
              <a:buChar char="•"/>
              <a:defRPr sz="2400">
                <a:solidFill>
                  <a:schemeClr val="tx2"/>
                </a:solidFill>
                <a:latin typeface="Tw Cen MT" pitchFamily="34" charset="0"/>
              </a:defRPr>
            </a:lvl1pPr>
            <a:lvl2pPr marL="742950" indent="-285750" eaLnBrk="0" hangingPunct="0">
              <a:spcBef>
                <a:spcPct val="20000"/>
              </a:spcBef>
              <a:buClr>
                <a:srgbClr val="95A4DE"/>
              </a:buClr>
              <a:buFont typeface="Arial" charset="0"/>
              <a:buChar char="•"/>
              <a:defRPr sz="2000">
                <a:solidFill>
                  <a:schemeClr val="tx1"/>
                </a:solidFill>
                <a:latin typeface="Tw Cen MT" pitchFamily="34" charset="0"/>
              </a:defRPr>
            </a:lvl2pPr>
            <a:lvl3pPr marL="1143000" indent="-228600" eaLnBrk="0" hangingPunct="0">
              <a:spcBef>
                <a:spcPct val="20000"/>
              </a:spcBef>
              <a:buClr>
                <a:schemeClr val="accent2"/>
              </a:buClr>
              <a:buFont typeface="Arial" charset="0"/>
              <a:buChar char="•"/>
              <a:defRPr sz="2000">
                <a:solidFill>
                  <a:schemeClr val="tx2"/>
                </a:solidFill>
                <a:latin typeface="Tw Cen MT" pitchFamily="34" charset="0"/>
              </a:defRPr>
            </a:lvl3pPr>
            <a:lvl4pPr marL="1600200" indent="-228600" eaLnBrk="0" hangingPunct="0">
              <a:spcBef>
                <a:spcPct val="20000"/>
              </a:spcBef>
              <a:buClr>
                <a:srgbClr val="A7EA52"/>
              </a:buClr>
              <a:buFont typeface="Arial" charset="0"/>
              <a:buChar char="•"/>
              <a:defRPr>
                <a:solidFill>
                  <a:schemeClr val="tx1"/>
                </a:solidFill>
                <a:latin typeface="Tw Cen MT" pitchFamily="34" charset="0"/>
              </a:defRPr>
            </a:lvl4pPr>
            <a:lvl5pPr marL="2057400" indent="-228600" eaLnBrk="0" hangingPunct="0">
              <a:spcBef>
                <a:spcPct val="20000"/>
              </a:spcBef>
              <a:buClr>
                <a:srgbClr val="5DCEAF"/>
              </a:buClr>
              <a:buFont typeface="Arial" charset="0"/>
              <a:buChar char="•"/>
              <a:defRPr sz="1600">
                <a:solidFill>
                  <a:schemeClr val="tx2"/>
                </a:solidFill>
                <a:latin typeface="Tw Cen MT" pitchFamily="34" charset="0"/>
              </a:defRPr>
            </a:lvl5pPr>
            <a:lvl6pPr marL="25146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6pPr>
            <a:lvl7pPr marL="29718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7pPr>
            <a:lvl8pPr marL="34290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8pPr>
            <a:lvl9pPr marL="38862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9pPr>
          </a:lstStyle>
          <a:p>
            <a:pPr algn="ctr" eaLnBrk="1" hangingPunct="1">
              <a:spcBef>
                <a:spcPct val="0"/>
              </a:spcBef>
              <a:buClrTx/>
              <a:buFontTx/>
              <a:buNone/>
            </a:pPr>
            <a:r>
              <a:rPr lang="en-US" altLang="en-US" sz="1200" b="1" dirty="0" smtClean="0">
                <a:solidFill>
                  <a:prstClr val="white"/>
                </a:solidFill>
                <a:latin typeface="Arial" charset="0"/>
                <a:cs typeface="Arial" charset="0"/>
              </a:rPr>
              <a:t>EOD</a:t>
            </a:r>
          </a:p>
          <a:p>
            <a:pPr algn="ctr" eaLnBrk="1" hangingPunct="1">
              <a:spcBef>
                <a:spcPct val="0"/>
              </a:spcBef>
              <a:buClrTx/>
              <a:buFontTx/>
              <a:buNone/>
            </a:pPr>
            <a:r>
              <a:rPr lang="en-US" altLang="en-US" sz="1200" b="1" dirty="0" smtClean="0">
                <a:solidFill>
                  <a:prstClr val="white"/>
                </a:solidFill>
                <a:latin typeface="Arial" charset="0"/>
                <a:cs typeface="Arial" charset="0"/>
              </a:rPr>
              <a:t>Department</a:t>
            </a:r>
          </a:p>
        </p:txBody>
      </p:sp>
      <p:sp>
        <p:nvSpPr>
          <p:cNvPr id="38" name="TextBox 42"/>
          <p:cNvSpPr txBox="1">
            <a:spLocks noChangeArrowheads="1"/>
          </p:cNvSpPr>
          <p:nvPr/>
        </p:nvSpPr>
        <p:spPr bwMode="auto">
          <a:xfrm>
            <a:off x="7313613" y="3544887"/>
            <a:ext cx="11604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95A4DE"/>
              </a:buClr>
              <a:buFont typeface="Arial" charset="0"/>
              <a:buChar char="•"/>
              <a:defRPr sz="2400">
                <a:solidFill>
                  <a:schemeClr val="tx2"/>
                </a:solidFill>
                <a:latin typeface="Tw Cen MT" pitchFamily="34" charset="0"/>
              </a:defRPr>
            </a:lvl1pPr>
            <a:lvl2pPr marL="742950" indent="-285750" eaLnBrk="0" hangingPunct="0">
              <a:spcBef>
                <a:spcPct val="20000"/>
              </a:spcBef>
              <a:buClr>
                <a:srgbClr val="95A4DE"/>
              </a:buClr>
              <a:buFont typeface="Arial" charset="0"/>
              <a:buChar char="•"/>
              <a:defRPr sz="2000">
                <a:solidFill>
                  <a:schemeClr val="tx1"/>
                </a:solidFill>
                <a:latin typeface="Tw Cen MT" pitchFamily="34" charset="0"/>
              </a:defRPr>
            </a:lvl2pPr>
            <a:lvl3pPr marL="1143000" indent="-228600" eaLnBrk="0" hangingPunct="0">
              <a:spcBef>
                <a:spcPct val="20000"/>
              </a:spcBef>
              <a:buClr>
                <a:schemeClr val="accent2"/>
              </a:buClr>
              <a:buFont typeface="Arial" charset="0"/>
              <a:buChar char="•"/>
              <a:defRPr sz="2000">
                <a:solidFill>
                  <a:schemeClr val="tx2"/>
                </a:solidFill>
                <a:latin typeface="Tw Cen MT" pitchFamily="34" charset="0"/>
              </a:defRPr>
            </a:lvl3pPr>
            <a:lvl4pPr marL="1600200" indent="-228600" eaLnBrk="0" hangingPunct="0">
              <a:spcBef>
                <a:spcPct val="20000"/>
              </a:spcBef>
              <a:buClr>
                <a:srgbClr val="A7EA52"/>
              </a:buClr>
              <a:buFont typeface="Arial" charset="0"/>
              <a:buChar char="•"/>
              <a:defRPr>
                <a:solidFill>
                  <a:schemeClr val="tx1"/>
                </a:solidFill>
                <a:latin typeface="Tw Cen MT" pitchFamily="34" charset="0"/>
              </a:defRPr>
            </a:lvl4pPr>
            <a:lvl5pPr marL="2057400" indent="-228600" eaLnBrk="0" hangingPunct="0">
              <a:spcBef>
                <a:spcPct val="20000"/>
              </a:spcBef>
              <a:buClr>
                <a:srgbClr val="5DCEAF"/>
              </a:buClr>
              <a:buFont typeface="Arial" charset="0"/>
              <a:buChar char="•"/>
              <a:defRPr sz="1600">
                <a:solidFill>
                  <a:schemeClr val="tx2"/>
                </a:solidFill>
                <a:latin typeface="Tw Cen MT" pitchFamily="34" charset="0"/>
              </a:defRPr>
            </a:lvl5pPr>
            <a:lvl6pPr marL="25146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6pPr>
            <a:lvl7pPr marL="29718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7pPr>
            <a:lvl8pPr marL="34290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8pPr>
            <a:lvl9pPr marL="38862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9pPr>
          </a:lstStyle>
          <a:p>
            <a:pPr algn="ctr" eaLnBrk="1" hangingPunct="1">
              <a:spcBef>
                <a:spcPct val="0"/>
              </a:spcBef>
              <a:buClrTx/>
              <a:buFontTx/>
              <a:buNone/>
            </a:pPr>
            <a:r>
              <a:rPr lang="en-US" altLang="en-US" sz="1200" b="1" dirty="0" smtClean="0">
                <a:solidFill>
                  <a:prstClr val="white"/>
                </a:solidFill>
                <a:latin typeface="Arial" charset="0"/>
                <a:cs typeface="Arial" charset="0"/>
              </a:rPr>
              <a:t>RDT&amp;E</a:t>
            </a:r>
          </a:p>
          <a:p>
            <a:pPr algn="ctr" eaLnBrk="1" hangingPunct="1">
              <a:spcBef>
                <a:spcPct val="0"/>
              </a:spcBef>
              <a:buClrTx/>
              <a:buFontTx/>
              <a:buNone/>
            </a:pPr>
            <a:r>
              <a:rPr lang="en-US" altLang="en-US" sz="1200" b="1" dirty="0" smtClean="0">
                <a:solidFill>
                  <a:prstClr val="white"/>
                </a:solidFill>
                <a:latin typeface="Arial" charset="0"/>
                <a:cs typeface="Arial" charset="0"/>
              </a:rPr>
              <a:t>Department</a:t>
            </a:r>
          </a:p>
        </p:txBody>
      </p:sp>
      <p:sp>
        <p:nvSpPr>
          <p:cNvPr id="39" name="TextBox 43"/>
          <p:cNvSpPr txBox="1">
            <a:spLocks noChangeArrowheads="1"/>
          </p:cNvSpPr>
          <p:nvPr/>
        </p:nvSpPr>
        <p:spPr bwMode="auto">
          <a:xfrm>
            <a:off x="5886450" y="3486150"/>
            <a:ext cx="12414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95A4DE"/>
              </a:buClr>
              <a:buFont typeface="Arial" charset="0"/>
              <a:buChar char="•"/>
              <a:defRPr sz="2400">
                <a:solidFill>
                  <a:schemeClr val="tx2"/>
                </a:solidFill>
                <a:latin typeface="Tw Cen MT" pitchFamily="34" charset="0"/>
              </a:defRPr>
            </a:lvl1pPr>
            <a:lvl2pPr marL="742950" indent="-285750" eaLnBrk="0" hangingPunct="0">
              <a:spcBef>
                <a:spcPct val="20000"/>
              </a:spcBef>
              <a:buClr>
                <a:srgbClr val="95A4DE"/>
              </a:buClr>
              <a:buFont typeface="Arial" charset="0"/>
              <a:buChar char="•"/>
              <a:defRPr sz="2000">
                <a:solidFill>
                  <a:schemeClr val="tx1"/>
                </a:solidFill>
                <a:latin typeface="Tw Cen MT" pitchFamily="34" charset="0"/>
              </a:defRPr>
            </a:lvl2pPr>
            <a:lvl3pPr marL="1143000" indent="-228600" eaLnBrk="0" hangingPunct="0">
              <a:spcBef>
                <a:spcPct val="20000"/>
              </a:spcBef>
              <a:buClr>
                <a:schemeClr val="accent2"/>
              </a:buClr>
              <a:buFont typeface="Arial" charset="0"/>
              <a:buChar char="•"/>
              <a:defRPr sz="2000">
                <a:solidFill>
                  <a:schemeClr val="tx2"/>
                </a:solidFill>
                <a:latin typeface="Tw Cen MT" pitchFamily="34" charset="0"/>
              </a:defRPr>
            </a:lvl3pPr>
            <a:lvl4pPr marL="1600200" indent="-228600" eaLnBrk="0" hangingPunct="0">
              <a:spcBef>
                <a:spcPct val="20000"/>
              </a:spcBef>
              <a:buClr>
                <a:srgbClr val="A7EA52"/>
              </a:buClr>
              <a:buFont typeface="Arial" charset="0"/>
              <a:buChar char="•"/>
              <a:defRPr>
                <a:solidFill>
                  <a:schemeClr val="tx1"/>
                </a:solidFill>
                <a:latin typeface="Tw Cen MT" pitchFamily="34" charset="0"/>
              </a:defRPr>
            </a:lvl4pPr>
            <a:lvl5pPr marL="2057400" indent="-228600" eaLnBrk="0" hangingPunct="0">
              <a:spcBef>
                <a:spcPct val="20000"/>
              </a:spcBef>
              <a:buClr>
                <a:srgbClr val="5DCEAF"/>
              </a:buClr>
              <a:buFont typeface="Arial" charset="0"/>
              <a:buChar char="•"/>
              <a:defRPr sz="1600">
                <a:solidFill>
                  <a:schemeClr val="tx2"/>
                </a:solidFill>
                <a:latin typeface="Tw Cen MT" pitchFamily="34" charset="0"/>
              </a:defRPr>
            </a:lvl5pPr>
            <a:lvl6pPr marL="25146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6pPr>
            <a:lvl7pPr marL="29718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7pPr>
            <a:lvl8pPr marL="34290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8pPr>
            <a:lvl9pPr marL="38862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9pPr>
          </a:lstStyle>
          <a:p>
            <a:pPr algn="ctr" eaLnBrk="1" hangingPunct="1">
              <a:spcBef>
                <a:spcPct val="0"/>
              </a:spcBef>
              <a:buClrTx/>
              <a:buFontTx/>
              <a:buNone/>
            </a:pPr>
            <a:r>
              <a:rPr lang="en-US" altLang="en-US" sz="1200" b="1" dirty="0" smtClean="0">
                <a:solidFill>
                  <a:prstClr val="white"/>
                </a:solidFill>
                <a:latin typeface="Arial" charset="0"/>
                <a:cs typeface="Arial" charset="0"/>
              </a:rPr>
              <a:t>Energetics</a:t>
            </a:r>
          </a:p>
          <a:p>
            <a:pPr algn="ctr" eaLnBrk="1" hangingPunct="1">
              <a:spcBef>
                <a:spcPct val="0"/>
              </a:spcBef>
              <a:buClrTx/>
              <a:buFontTx/>
              <a:buNone/>
            </a:pPr>
            <a:r>
              <a:rPr lang="en-US" altLang="en-US" sz="1200" b="1" dirty="0" smtClean="0">
                <a:solidFill>
                  <a:prstClr val="white"/>
                </a:solidFill>
                <a:latin typeface="Arial" charset="0"/>
                <a:cs typeface="Arial" charset="0"/>
              </a:rPr>
              <a:t>Manufacturing</a:t>
            </a:r>
          </a:p>
          <a:p>
            <a:pPr algn="ctr" eaLnBrk="1" hangingPunct="1">
              <a:spcBef>
                <a:spcPct val="0"/>
              </a:spcBef>
              <a:buClrTx/>
              <a:buFontTx/>
              <a:buNone/>
            </a:pPr>
            <a:r>
              <a:rPr lang="en-US" altLang="en-US" sz="1200" b="1" dirty="0" smtClean="0">
                <a:solidFill>
                  <a:prstClr val="white"/>
                </a:solidFill>
                <a:latin typeface="Arial" charset="0"/>
                <a:cs typeface="Arial" charset="0"/>
              </a:rPr>
              <a:t>Department</a:t>
            </a:r>
          </a:p>
        </p:txBody>
      </p:sp>
      <p:sp>
        <p:nvSpPr>
          <p:cNvPr id="40" name="TextBox 45"/>
          <p:cNvSpPr txBox="1">
            <a:spLocks noChangeArrowheads="1"/>
          </p:cNvSpPr>
          <p:nvPr/>
        </p:nvSpPr>
        <p:spPr bwMode="auto">
          <a:xfrm>
            <a:off x="4508500" y="3489325"/>
            <a:ext cx="12414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95A4DE"/>
              </a:buClr>
              <a:buFont typeface="Arial" charset="0"/>
              <a:buChar char="•"/>
              <a:defRPr sz="2400">
                <a:solidFill>
                  <a:schemeClr val="tx2"/>
                </a:solidFill>
                <a:latin typeface="Tw Cen MT" pitchFamily="34" charset="0"/>
              </a:defRPr>
            </a:lvl1pPr>
            <a:lvl2pPr marL="742950" indent="-285750" eaLnBrk="0" hangingPunct="0">
              <a:spcBef>
                <a:spcPct val="20000"/>
              </a:spcBef>
              <a:buClr>
                <a:srgbClr val="95A4DE"/>
              </a:buClr>
              <a:buFont typeface="Arial" charset="0"/>
              <a:buChar char="•"/>
              <a:defRPr sz="2000">
                <a:solidFill>
                  <a:schemeClr val="tx1"/>
                </a:solidFill>
                <a:latin typeface="Tw Cen MT" pitchFamily="34" charset="0"/>
              </a:defRPr>
            </a:lvl2pPr>
            <a:lvl3pPr marL="1143000" indent="-228600" eaLnBrk="0" hangingPunct="0">
              <a:spcBef>
                <a:spcPct val="20000"/>
              </a:spcBef>
              <a:buClr>
                <a:schemeClr val="accent2"/>
              </a:buClr>
              <a:buFont typeface="Arial" charset="0"/>
              <a:buChar char="•"/>
              <a:defRPr sz="2000">
                <a:solidFill>
                  <a:schemeClr val="tx2"/>
                </a:solidFill>
                <a:latin typeface="Tw Cen MT" pitchFamily="34" charset="0"/>
              </a:defRPr>
            </a:lvl3pPr>
            <a:lvl4pPr marL="1600200" indent="-228600" eaLnBrk="0" hangingPunct="0">
              <a:spcBef>
                <a:spcPct val="20000"/>
              </a:spcBef>
              <a:buClr>
                <a:srgbClr val="A7EA52"/>
              </a:buClr>
              <a:buFont typeface="Arial" charset="0"/>
              <a:buChar char="•"/>
              <a:defRPr>
                <a:solidFill>
                  <a:schemeClr val="tx1"/>
                </a:solidFill>
                <a:latin typeface="Tw Cen MT" pitchFamily="34" charset="0"/>
              </a:defRPr>
            </a:lvl4pPr>
            <a:lvl5pPr marL="2057400" indent="-228600" eaLnBrk="0" hangingPunct="0">
              <a:spcBef>
                <a:spcPct val="20000"/>
              </a:spcBef>
              <a:buClr>
                <a:srgbClr val="5DCEAF"/>
              </a:buClr>
              <a:buFont typeface="Arial" charset="0"/>
              <a:buChar char="•"/>
              <a:defRPr sz="1600">
                <a:solidFill>
                  <a:schemeClr val="tx2"/>
                </a:solidFill>
                <a:latin typeface="Tw Cen MT" pitchFamily="34" charset="0"/>
              </a:defRPr>
            </a:lvl5pPr>
            <a:lvl6pPr marL="25146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6pPr>
            <a:lvl7pPr marL="29718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7pPr>
            <a:lvl8pPr marL="34290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8pPr>
            <a:lvl9pPr marL="38862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9pPr>
          </a:lstStyle>
          <a:p>
            <a:pPr algn="ctr" eaLnBrk="1" hangingPunct="1">
              <a:spcBef>
                <a:spcPct val="0"/>
              </a:spcBef>
              <a:buClrTx/>
              <a:buFontTx/>
              <a:buNone/>
            </a:pPr>
            <a:r>
              <a:rPr lang="en-US" altLang="en-US" sz="1200" b="1" dirty="0" smtClean="0">
                <a:solidFill>
                  <a:prstClr val="white"/>
                </a:solidFill>
                <a:latin typeface="Arial" charset="0"/>
                <a:cs typeface="Arial" charset="0"/>
              </a:rPr>
              <a:t>Systems</a:t>
            </a:r>
          </a:p>
          <a:p>
            <a:pPr algn="ctr" eaLnBrk="1" hangingPunct="1">
              <a:spcBef>
                <a:spcPct val="0"/>
              </a:spcBef>
              <a:buClrTx/>
              <a:buFontTx/>
              <a:buNone/>
            </a:pPr>
            <a:r>
              <a:rPr lang="en-US" altLang="en-US" sz="1200" b="1" dirty="0" smtClean="0">
                <a:solidFill>
                  <a:prstClr val="white"/>
                </a:solidFill>
                <a:latin typeface="Arial" charset="0"/>
                <a:cs typeface="Arial" charset="0"/>
              </a:rPr>
              <a:t>Integration</a:t>
            </a:r>
          </a:p>
          <a:p>
            <a:pPr algn="ctr" eaLnBrk="1" hangingPunct="1">
              <a:spcBef>
                <a:spcPct val="0"/>
              </a:spcBef>
              <a:buClrTx/>
              <a:buFontTx/>
              <a:buNone/>
            </a:pPr>
            <a:r>
              <a:rPr lang="en-US" altLang="en-US" sz="1200" b="1" dirty="0" smtClean="0">
                <a:solidFill>
                  <a:prstClr val="white"/>
                </a:solidFill>
                <a:latin typeface="Arial" charset="0"/>
                <a:cs typeface="Arial" charset="0"/>
              </a:rPr>
              <a:t>Department</a:t>
            </a:r>
          </a:p>
        </p:txBody>
      </p:sp>
      <p:sp>
        <p:nvSpPr>
          <p:cNvPr id="41" name="TextBox 46"/>
          <p:cNvSpPr txBox="1">
            <a:spLocks noChangeArrowheads="1"/>
          </p:cNvSpPr>
          <p:nvPr/>
        </p:nvSpPr>
        <p:spPr bwMode="auto">
          <a:xfrm>
            <a:off x="3113088" y="3489325"/>
            <a:ext cx="12414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95A4DE"/>
              </a:buClr>
              <a:buFont typeface="Arial" charset="0"/>
              <a:buChar char="•"/>
              <a:defRPr sz="2400">
                <a:solidFill>
                  <a:schemeClr val="tx2"/>
                </a:solidFill>
                <a:latin typeface="Tw Cen MT" pitchFamily="34" charset="0"/>
              </a:defRPr>
            </a:lvl1pPr>
            <a:lvl2pPr marL="742950" indent="-285750" eaLnBrk="0" hangingPunct="0">
              <a:spcBef>
                <a:spcPct val="20000"/>
              </a:spcBef>
              <a:buClr>
                <a:srgbClr val="95A4DE"/>
              </a:buClr>
              <a:buFont typeface="Arial" charset="0"/>
              <a:buChar char="•"/>
              <a:defRPr sz="2000">
                <a:solidFill>
                  <a:schemeClr val="tx1"/>
                </a:solidFill>
                <a:latin typeface="Tw Cen MT" pitchFamily="34" charset="0"/>
              </a:defRPr>
            </a:lvl2pPr>
            <a:lvl3pPr marL="1143000" indent="-228600" eaLnBrk="0" hangingPunct="0">
              <a:spcBef>
                <a:spcPct val="20000"/>
              </a:spcBef>
              <a:buClr>
                <a:schemeClr val="accent2"/>
              </a:buClr>
              <a:buFont typeface="Arial" charset="0"/>
              <a:buChar char="•"/>
              <a:defRPr sz="2000">
                <a:solidFill>
                  <a:schemeClr val="tx2"/>
                </a:solidFill>
                <a:latin typeface="Tw Cen MT" pitchFamily="34" charset="0"/>
              </a:defRPr>
            </a:lvl3pPr>
            <a:lvl4pPr marL="1600200" indent="-228600" eaLnBrk="0" hangingPunct="0">
              <a:spcBef>
                <a:spcPct val="20000"/>
              </a:spcBef>
              <a:buClr>
                <a:srgbClr val="A7EA52"/>
              </a:buClr>
              <a:buFont typeface="Arial" charset="0"/>
              <a:buChar char="•"/>
              <a:defRPr>
                <a:solidFill>
                  <a:schemeClr val="tx1"/>
                </a:solidFill>
                <a:latin typeface="Tw Cen MT" pitchFamily="34" charset="0"/>
              </a:defRPr>
            </a:lvl4pPr>
            <a:lvl5pPr marL="2057400" indent="-228600" eaLnBrk="0" hangingPunct="0">
              <a:spcBef>
                <a:spcPct val="20000"/>
              </a:spcBef>
              <a:buClr>
                <a:srgbClr val="5DCEAF"/>
              </a:buClr>
              <a:buFont typeface="Arial" charset="0"/>
              <a:buChar char="•"/>
              <a:defRPr sz="1600">
                <a:solidFill>
                  <a:schemeClr val="tx2"/>
                </a:solidFill>
                <a:latin typeface="Tw Cen MT" pitchFamily="34" charset="0"/>
              </a:defRPr>
            </a:lvl5pPr>
            <a:lvl6pPr marL="25146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6pPr>
            <a:lvl7pPr marL="29718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7pPr>
            <a:lvl8pPr marL="34290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8pPr>
            <a:lvl9pPr marL="3886200" indent="-228600" eaLnBrk="0" fontAlgn="base" hangingPunct="0">
              <a:spcBef>
                <a:spcPct val="20000"/>
              </a:spcBef>
              <a:spcAft>
                <a:spcPct val="0"/>
              </a:spcAft>
              <a:buClr>
                <a:srgbClr val="5DCEAF"/>
              </a:buClr>
              <a:buFont typeface="Arial" charset="0"/>
              <a:buChar char="•"/>
              <a:defRPr sz="1600">
                <a:solidFill>
                  <a:schemeClr val="tx2"/>
                </a:solidFill>
                <a:latin typeface="Tw Cen MT" pitchFamily="34" charset="0"/>
              </a:defRPr>
            </a:lvl9pPr>
          </a:lstStyle>
          <a:p>
            <a:pPr algn="ctr" eaLnBrk="1" hangingPunct="1">
              <a:spcBef>
                <a:spcPct val="0"/>
              </a:spcBef>
              <a:buClrTx/>
              <a:buFontTx/>
              <a:buNone/>
            </a:pPr>
            <a:r>
              <a:rPr lang="en-US" altLang="en-US" sz="1200" b="1" dirty="0" smtClean="0">
                <a:solidFill>
                  <a:prstClr val="white"/>
                </a:solidFill>
                <a:latin typeface="Arial" charset="0"/>
                <a:cs typeface="Arial" charset="0"/>
              </a:rPr>
              <a:t>Systems</a:t>
            </a:r>
          </a:p>
          <a:p>
            <a:pPr algn="ctr" eaLnBrk="1" hangingPunct="1">
              <a:spcBef>
                <a:spcPct val="0"/>
              </a:spcBef>
              <a:buClrTx/>
              <a:buFontTx/>
              <a:buNone/>
            </a:pPr>
            <a:r>
              <a:rPr lang="en-US" altLang="en-US" sz="1200" b="1" dirty="0" smtClean="0">
                <a:solidFill>
                  <a:prstClr val="white"/>
                </a:solidFill>
                <a:latin typeface="Arial" charset="0"/>
                <a:cs typeface="Arial" charset="0"/>
              </a:rPr>
              <a:t>Engineering</a:t>
            </a:r>
          </a:p>
          <a:p>
            <a:pPr algn="ctr" eaLnBrk="1" hangingPunct="1">
              <a:spcBef>
                <a:spcPct val="0"/>
              </a:spcBef>
              <a:buClrTx/>
              <a:buFontTx/>
              <a:buNone/>
            </a:pPr>
            <a:r>
              <a:rPr lang="en-US" altLang="en-US" sz="1200" b="1" dirty="0" smtClean="0">
                <a:solidFill>
                  <a:prstClr val="white"/>
                </a:solidFill>
                <a:latin typeface="Arial" charset="0"/>
                <a:cs typeface="Arial" charset="0"/>
              </a:rPr>
              <a:t>Department</a:t>
            </a:r>
          </a:p>
        </p:txBody>
      </p:sp>
      <p:pic>
        <p:nvPicPr>
          <p:cNvPr id="42" name="Picture 44" descr="C:\Users\monica.j.mccoy\Desktop\TSD OIC cluster.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43000" y="5818632"/>
            <a:ext cx="441305" cy="42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5" descr="C:\Users\monica.j.mccoy\Desktop\CO bird.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30288" y="4778375"/>
            <a:ext cx="677862"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6" descr="C:\Users\monica.j.mccoy\Desktop\NSWC stars.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1089" y="3617913"/>
            <a:ext cx="522935" cy="42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7" descr="C:\Users\monica.j.mccoy\Desktop\navsea stars.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29408" y="2590800"/>
            <a:ext cx="1059648" cy="42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descr="C:\Users\monica.j.mccoy\Desktop\CO bird.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687887" y="1143000"/>
            <a:ext cx="950913"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descr="C:\Users\monica.j.mccoy\Desktop\SES.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783513" y="1143000"/>
            <a:ext cx="598487"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47"/>
          <p:cNvSpPr/>
          <p:nvPr/>
        </p:nvSpPr>
        <p:spPr>
          <a:xfrm>
            <a:off x="5029200" y="4748212"/>
            <a:ext cx="1663700" cy="1395412"/>
          </a:xfrm>
          <a:prstGeom prst="rect">
            <a:avLst/>
          </a:prstGeom>
          <a:solidFill>
            <a:srgbClr val="4F81BD"/>
          </a:solidFill>
          <a:ln w="25400"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9" name="Rectangle 48"/>
          <p:cNvSpPr/>
          <p:nvPr/>
        </p:nvSpPr>
        <p:spPr>
          <a:xfrm>
            <a:off x="5202238" y="4873624"/>
            <a:ext cx="1262062" cy="1117600"/>
          </a:xfrm>
          <a:prstGeom prst="rect">
            <a:avLst/>
          </a:prstGeom>
          <a:solidFill>
            <a:srgbClr val="EEECE1">
              <a:lumMod val="25000"/>
            </a:srgbClr>
          </a:solidFill>
          <a:ln w="19050"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TextBox 46"/>
          <p:cNvSpPr txBox="1">
            <a:spLocks noChangeArrowheads="1"/>
          </p:cNvSpPr>
          <p:nvPr/>
        </p:nvSpPr>
        <p:spPr bwMode="auto">
          <a:xfrm>
            <a:off x="5207000" y="5006974"/>
            <a:ext cx="12414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95A4DE"/>
              </a:buClr>
              <a:buFont typeface="Arial" pitchFamily="34" charset="0"/>
              <a:buChar char="•"/>
              <a:defRPr sz="2400">
                <a:solidFill>
                  <a:schemeClr val="tx2"/>
                </a:solidFill>
                <a:latin typeface="Tw Cen MT" pitchFamily="34" charset="0"/>
              </a:defRPr>
            </a:lvl1pPr>
            <a:lvl2pPr marL="742950" indent="-285750" eaLnBrk="0" hangingPunct="0">
              <a:spcBef>
                <a:spcPct val="20000"/>
              </a:spcBef>
              <a:buClr>
                <a:srgbClr val="95A4DE"/>
              </a:buClr>
              <a:buFont typeface="Arial" pitchFamily="34" charset="0"/>
              <a:buChar char="•"/>
              <a:defRPr sz="2000">
                <a:solidFill>
                  <a:schemeClr val="tx1"/>
                </a:solidFill>
                <a:latin typeface="Tw Cen MT" pitchFamily="34" charset="0"/>
              </a:defRPr>
            </a:lvl2pPr>
            <a:lvl3pPr marL="1143000" indent="-228600" eaLnBrk="0" hangingPunct="0">
              <a:spcBef>
                <a:spcPct val="20000"/>
              </a:spcBef>
              <a:buClr>
                <a:schemeClr val="accent2"/>
              </a:buClr>
              <a:buFont typeface="Arial" pitchFamily="34" charset="0"/>
              <a:buChar char="•"/>
              <a:defRPr sz="2000">
                <a:solidFill>
                  <a:schemeClr val="tx2"/>
                </a:solidFill>
                <a:latin typeface="Tw Cen MT" pitchFamily="34" charset="0"/>
              </a:defRPr>
            </a:lvl3pPr>
            <a:lvl4pPr marL="1600200" indent="-228600" eaLnBrk="0" hangingPunct="0">
              <a:spcBef>
                <a:spcPct val="20000"/>
              </a:spcBef>
              <a:buClr>
                <a:srgbClr val="A7EA52"/>
              </a:buClr>
              <a:buFont typeface="Arial" pitchFamily="34" charset="0"/>
              <a:buChar char="•"/>
              <a:defRPr>
                <a:solidFill>
                  <a:schemeClr val="tx1"/>
                </a:solidFill>
                <a:latin typeface="Tw Cen MT" pitchFamily="34" charset="0"/>
              </a:defRPr>
            </a:lvl4pPr>
            <a:lvl5pPr marL="2057400" indent="-228600" eaLnBrk="0" hangingPunct="0">
              <a:spcBef>
                <a:spcPct val="20000"/>
              </a:spcBef>
              <a:buClr>
                <a:srgbClr val="5DCEAF"/>
              </a:buClr>
              <a:buFont typeface="Arial" pitchFamily="34" charset="0"/>
              <a:buChar char="•"/>
              <a:defRPr sz="1600">
                <a:solidFill>
                  <a:schemeClr val="tx2"/>
                </a:solidFill>
                <a:latin typeface="Tw Cen MT" pitchFamily="34" charset="0"/>
              </a:defRPr>
            </a:lvl5pPr>
            <a:lvl6pPr marL="2514600" indent="-228600" eaLnBrk="0" fontAlgn="base" hangingPunct="0">
              <a:spcBef>
                <a:spcPct val="20000"/>
              </a:spcBef>
              <a:spcAft>
                <a:spcPct val="0"/>
              </a:spcAft>
              <a:buClr>
                <a:srgbClr val="5DCEAF"/>
              </a:buClr>
              <a:buFont typeface="Arial" pitchFamily="34" charset="0"/>
              <a:buChar char="•"/>
              <a:defRPr sz="1600">
                <a:solidFill>
                  <a:schemeClr val="tx2"/>
                </a:solidFill>
                <a:latin typeface="Tw Cen MT" pitchFamily="34" charset="0"/>
              </a:defRPr>
            </a:lvl6pPr>
            <a:lvl7pPr marL="2971800" indent="-228600" eaLnBrk="0" fontAlgn="base" hangingPunct="0">
              <a:spcBef>
                <a:spcPct val="20000"/>
              </a:spcBef>
              <a:spcAft>
                <a:spcPct val="0"/>
              </a:spcAft>
              <a:buClr>
                <a:srgbClr val="5DCEAF"/>
              </a:buClr>
              <a:buFont typeface="Arial" pitchFamily="34" charset="0"/>
              <a:buChar char="•"/>
              <a:defRPr sz="1600">
                <a:solidFill>
                  <a:schemeClr val="tx2"/>
                </a:solidFill>
                <a:latin typeface="Tw Cen MT" pitchFamily="34" charset="0"/>
              </a:defRPr>
            </a:lvl7pPr>
            <a:lvl8pPr marL="3429000" indent="-228600" eaLnBrk="0" fontAlgn="base" hangingPunct="0">
              <a:spcBef>
                <a:spcPct val="20000"/>
              </a:spcBef>
              <a:spcAft>
                <a:spcPct val="0"/>
              </a:spcAft>
              <a:buClr>
                <a:srgbClr val="5DCEAF"/>
              </a:buClr>
              <a:buFont typeface="Arial" pitchFamily="34" charset="0"/>
              <a:buChar char="•"/>
              <a:defRPr sz="1600">
                <a:solidFill>
                  <a:schemeClr val="tx2"/>
                </a:solidFill>
                <a:latin typeface="Tw Cen MT" pitchFamily="34" charset="0"/>
              </a:defRPr>
            </a:lvl8pPr>
            <a:lvl9pPr marL="3886200" indent="-228600" eaLnBrk="0" fontAlgn="base" hangingPunct="0">
              <a:spcBef>
                <a:spcPct val="20000"/>
              </a:spcBef>
              <a:spcAft>
                <a:spcPct val="0"/>
              </a:spcAft>
              <a:buClr>
                <a:srgbClr val="5DCEAF"/>
              </a:buClr>
              <a:buFont typeface="Arial" pitchFamily="34" charset="0"/>
              <a:buChar char="•"/>
              <a:defRPr sz="1600">
                <a:solidFill>
                  <a:schemeClr val="tx2"/>
                </a:solidFill>
                <a:latin typeface="Tw Cen MT" pitchFamily="34" charset="0"/>
              </a:defRPr>
            </a:lvl9pPr>
          </a:lstStyle>
          <a:p>
            <a:pPr algn="ctr" eaLnBrk="1" fontAlgn="auto" hangingPunct="1">
              <a:spcBef>
                <a:spcPct val="0"/>
              </a:spcBef>
              <a:spcAft>
                <a:spcPts val="0"/>
              </a:spcAft>
              <a:buClrTx/>
              <a:buFontTx/>
              <a:buNone/>
            </a:pPr>
            <a:r>
              <a:rPr lang="en-US" altLang="en-US" sz="1200" b="1" dirty="0">
                <a:solidFill>
                  <a:prstClr val="white"/>
                </a:solidFill>
                <a:latin typeface="Arial" pitchFamily="34" charset="0"/>
              </a:rPr>
              <a:t>JP</a:t>
            </a:r>
          </a:p>
          <a:p>
            <a:pPr algn="ctr" eaLnBrk="1" fontAlgn="auto" hangingPunct="1">
              <a:spcBef>
                <a:spcPct val="0"/>
              </a:spcBef>
              <a:spcAft>
                <a:spcPts val="0"/>
              </a:spcAft>
              <a:buClrTx/>
              <a:buFontTx/>
              <a:buNone/>
            </a:pPr>
            <a:r>
              <a:rPr lang="en-US" altLang="en-US" sz="1200" b="1" dirty="0">
                <a:solidFill>
                  <a:prstClr val="white"/>
                </a:solidFill>
                <a:latin typeface="Arial" pitchFamily="34" charset="0"/>
              </a:rPr>
              <a:t>CAD / PAD Joint Program Office</a:t>
            </a:r>
          </a:p>
        </p:txBody>
      </p:sp>
      <p:sp>
        <p:nvSpPr>
          <p:cNvPr id="51" name="Rectangle 50"/>
          <p:cNvSpPr/>
          <p:nvPr/>
        </p:nvSpPr>
        <p:spPr>
          <a:xfrm>
            <a:off x="2987675" y="4864099"/>
            <a:ext cx="1262063" cy="1021840"/>
          </a:xfrm>
          <a:prstGeom prst="rect">
            <a:avLst/>
          </a:prstGeom>
          <a:solidFill>
            <a:srgbClr val="808000"/>
          </a:solidFill>
          <a:ln w="19050"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 name="TextBox 46"/>
          <p:cNvSpPr txBox="1">
            <a:spLocks noChangeArrowheads="1"/>
          </p:cNvSpPr>
          <p:nvPr/>
        </p:nvSpPr>
        <p:spPr bwMode="auto">
          <a:xfrm>
            <a:off x="2992438" y="4997449"/>
            <a:ext cx="13065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95A4DE"/>
              </a:buClr>
              <a:buFont typeface="Arial" pitchFamily="34" charset="0"/>
              <a:buChar char="•"/>
              <a:defRPr sz="2400">
                <a:solidFill>
                  <a:schemeClr val="tx2"/>
                </a:solidFill>
                <a:latin typeface="Tw Cen MT" pitchFamily="34" charset="0"/>
              </a:defRPr>
            </a:lvl1pPr>
            <a:lvl2pPr marL="742950" indent="-285750" eaLnBrk="0" hangingPunct="0">
              <a:spcBef>
                <a:spcPct val="20000"/>
              </a:spcBef>
              <a:buClr>
                <a:srgbClr val="95A4DE"/>
              </a:buClr>
              <a:buFont typeface="Arial" pitchFamily="34" charset="0"/>
              <a:buChar char="•"/>
              <a:defRPr sz="2000">
                <a:solidFill>
                  <a:schemeClr val="tx1"/>
                </a:solidFill>
                <a:latin typeface="Tw Cen MT" pitchFamily="34" charset="0"/>
              </a:defRPr>
            </a:lvl2pPr>
            <a:lvl3pPr marL="1143000" indent="-228600" eaLnBrk="0" hangingPunct="0">
              <a:spcBef>
                <a:spcPct val="20000"/>
              </a:spcBef>
              <a:buClr>
                <a:schemeClr val="accent2"/>
              </a:buClr>
              <a:buFont typeface="Arial" pitchFamily="34" charset="0"/>
              <a:buChar char="•"/>
              <a:defRPr sz="2000">
                <a:solidFill>
                  <a:schemeClr val="tx2"/>
                </a:solidFill>
                <a:latin typeface="Tw Cen MT" pitchFamily="34" charset="0"/>
              </a:defRPr>
            </a:lvl3pPr>
            <a:lvl4pPr marL="1600200" indent="-228600" eaLnBrk="0" hangingPunct="0">
              <a:spcBef>
                <a:spcPct val="20000"/>
              </a:spcBef>
              <a:buClr>
                <a:srgbClr val="A7EA52"/>
              </a:buClr>
              <a:buFont typeface="Arial" pitchFamily="34" charset="0"/>
              <a:buChar char="•"/>
              <a:defRPr>
                <a:solidFill>
                  <a:schemeClr val="tx1"/>
                </a:solidFill>
                <a:latin typeface="Tw Cen MT" pitchFamily="34" charset="0"/>
              </a:defRPr>
            </a:lvl4pPr>
            <a:lvl5pPr marL="2057400" indent="-228600" eaLnBrk="0" hangingPunct="0">
              <a:spcBef>
                <a:spcPct val="20000"/>
              </a:spcBef>
              <a:buClr>
                <a:srgbClr val="5DCEAF"/>
              </a:buClr>
              <a:buFont typeface="Arial" pitchFamily="34" charset="0"/>
              <a:buChar char="•"/>
              <a:defRPr sz="1600">
                <a:solidFill>
                  <a:schemeClr val="tx2"/>
                </a:solidFill>
                <a:latin typeface="Tw Cen MT" pitchFamily="34" charset="0"/>
              </a:defRPr>
            </a:lvl5pPr>
            <a:lvl6pPr marL="2514600" indent="-228600" eaLnBrk="0" fontAlgn="base" hangingPunct="0">
              <a:spcBef>
                <a:spcPct val="20000"/>
              </a:spcBef>
              <a:spcAft>
                <a:spcPct val="0"/>
              </a:spcAft>
              <a:buClr>
                <a:srgbClr val="5DCEAF"/>
              </a:buClr>
              <a:buFont typeface="Arial" pitchFamily="34" charset="0"/>
              <a:buChar char="•"/>
              <a:defRPr sz="1600">
                <a:solidFill>
                  <a:schemeClr val="tx2"/>
                </a:solidFill>
                <a:latin typeface="Tw Cen MT" pitchFamily="34" charset="0"/>
              </a:defRPr>
            </a:lvl6pPr>
            <a:lvl7pPr marL="2971800" indent="-228600" eaLnBrk="0" fontAlgn="base" hangingPunct="0">
              <a:spcBef>
                <a:spcPct val="20000"/>
              </a:spcBef>
              <a:spcAft>
                <a:spcPct val="0"/>
              </a:spcAft>
              <a:buClr>
                <a:srgbClr val="5DCEAF"/>
              </a:buClr>
              <a:buFont typeface="Arial" pitchFamily="34" charset="0"/>
              <a:buChar char="•"/>
              <a:defRPr sz="1600">
                <a:solidFill>
                  <a:schemeClr val="tx2"/>
                </a:solidFill>
                <a:latin typeface="Tw Cen MT" pitchFamily="34" charset="0"/>
              </a:defRPr>
            </a:lvl7pPr>
            <a:lvl8pPr marL="3429000" indent="-228600" eaLnBrk="0" fontAlgn="base" hangingPunct="0">
              <a:spcBef>
                <a:spcPct val="20000"/>
              </a:spcBef>
              <a:spcAft>
                <a:spcPct val="0"/>
              </a:spcAft>
              <a:buClr>
                <a:srgbClr val="5DCEAF"/>
              </a:buClr>
              <a:buFont typeface="Arial" pitchFamily="34" charset="0"/>
              <a:buChar char="•"/>
              <a:defRPr sz="1600">
                <a:solidFill>
                  <a:schemeClr val="tx2"/>
                </a:solidFill>
                <a:latin typeface="Tw Cen MT" pitchFamily="34" charset="0"/>
              </a:defRPr>
            </a:lvl8pPr>
            <a:lvl9pPr marL="3886200" indent="-228600" eaLnBrk="0" fontAlgn="base" hangingPunct="0">
              <a:spcBef>
                <a:spcPct val="20000"/>
              </a:spcBef>
              <a:spcAft>
                <a:spcPct val="0"/>
              </a:spcAft>
              <a:buClr>
                <a:srgbClr val="5DCEAF"/>
              </a:buClr>
              <a:buFont typeface="Arial" pitchFamily="34" charset="0"/>
              <a:buChar char="•"/>
              <a:defRPr sz="1600">
                <a:solidFill>
                  <a:schemeClr val="tx2"/>
                </a:solidFill>
                <a:latin typeface="Tw Cen MT" pitchFamily="34" charset="0"/>
              </a:defRPr>
            </a:lvl9pPr>
          </a:lstStyle>
          <a:p>
            <a:pPr algn="ctr" eaLnBrk="1" fontAlgn="auto" hangingPunct="1">
              <a:spcBef>
                <a:spcPct val="0"/>
              </a:spcBef>
              <a:spcAft>
                <a:spcPts val="0"/>
              </a:spcAft>
              <a:buClrTx/>
              <a:buFontTx/>
              <a:buNone/>
            </a:pPr>
            <a:r>
              <a:rPr lang="en-US" altLang="en-US" sz="1200" b="1" dirty="0" smtClean="0">
                <a:solidFill>
                  <a:prstClr val="white"/>
                </a:solidFill>
                <a:latin typeface="Arial" pitchFamily="34" charset="0"/>
              </a:rPr>
              <a:t>Expeditionary Exploitation Unit -1 (EXU-1</a:t>
            </a:r>
            <a:r>
              <a:rPr lang="en-US" altLang="en-US" sz="1200" dirty="0" smtClean="0">
                <a:solidFill>
                  <a:prstClr val="white"/>
                </a:solidFill>
                <a:latin typeface="Arial" pitchFamily="34" charset="0"/>
              </a:rPr>
              <a:t>)</a:t>
            </a:r>
            <a:endParaRPr lang="en-US" altLang="en-US" sz="1200" dirty="0">
              <a:solidFill>
                <a:prstClr val="white"/>
              </a:solidFill>
              <a:latin typeface="Arial" pitchFamily="34" charset="0"/>
            </a:endParaRPr>
          </a:p>
        </p:txBody>
      </p:sp>
      <p:pic>
        <p:nvPicPr>
          <p:cNvPr id="53"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85800" y="1551432"/>
            <a:ext cx="1416436" cy="429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4" name="Straight Connector 53"/>
          <p:cNvCxnSpPr/>
          <p:nvPr/>
        </p:nvCxnSpPr>
        <p:spPr bwMode="auto">
          <a:xfrm flipH="1">
            <a:off x="2809873" y="1414260"/>
            <a:ext cx="2" cy="4067005"/>
          </a:xfrm>
          <a:prstGeom prst="line">
            <a:avLst/>
          </a:prstGeom>
          <a:noFill/>
          <a:ln w="76200" cap="flat" cmpd="sng" algn="ctr">
            <a:solidFill>
              <a:sysClr val="windowText" lastClr="000000"/>
            </a:solidFill>
            <a:prstDash val="solid"/>
            <a:headEnd type="none" w="med" len="med"/>
            <a:tailEnd type="none" w="med" len="med"/>
          </a:ln>
          <a:effectLst/>
        </p:spPr>
      </p:cxnSp>
    </p:spTree>
    <p:extLst>
      <p:ext uri="{BB962C8B-B14F-4D97-AF65-F5344CB8AC3E}">
        <p14:creationId xmlns:p14="http://schemas.microsoft.com/office/powerpoint/2010/main" val="41051117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AD3B4F1-F0D2-4323-88C6-3C856595E168}" type="slidenum">
              <a:rPr lang="en-US" smtClean="0"/>
              <a:pPr>
                <a:defRPr/>
              </a:pPr>
              <a:t>13</a:t>
            </a:fld>
            <a:endParaRPr lang="en-US" dirty="0"/>
          </a:p>
        </p:txBody>
      </p:sp>
      <p:sp>
        <p:nvSpPr>
          <p:cNvPr id="3" name="Rectangle 2">
            <a:extLst/>
          </p:cNvPr>
          <p:cNvSpPr/>
          <p:nvPr/>
        </p:nvSpPr>
        <p:spPr>
          <a:xfrm>
            <a:off x="91935" y="929194"/>
            <a:ext cx="4326387" cy="5749660"/>
          </a:xfrm>
          <a:prstGeom prst="rect">
            <a:avLst/>
          </a:prstGeom>
          <a:solidFill>
            <a:srgbClr val="E3A52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4" name="Rectangle 3"/>
          <p:cNvSpPr/>
          <p:nvPr/>
        </p:nvSpPr>
        <p:spPr>
          <a:xfrm>
            <a:off x="282369" y="1082837"/>
            <a:ext cx="3890197" cy="1997243"/>
          </a:xfrm>
          <a:prstGeom prst="rect">
            <a:avLst/>
          </a:prstGeom>
          <a:blipFill dpi="0"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l="-9416" t="-9878" r="-7246" b="-32214"/>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dirty="0">
              <a:solidFill>
                <a:prstClr val="white"/>
              </a:solidFill>
            </a:endParaRPr>
          </a:p>
        </p:txBody>
      </p:sp>
      <p:sp>
        <p:nvSpPr>
          <p:cNvPr id="5" name="TextBox 4"/>
          <p:cNvSpPr txBox="1">
            <a:spLocks noChangeArrowheads="1"/>
          </p:cNvSpPr>
          <p:nvPr/>
        </p:nvSpPr>
        <p:spPr bwMode="auto">
          <a:xfrm>
            <a:off x="4570227" y="1026654"/>
            <a:ext cx="262764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1800" b="1" dirty="0">
                <a:solidFill>
                  <a:srgbClr val="394D8D"/>
                </a:solidFill>
                <a:latin typeface="Arial" charset="0"/>
                <a:cs typeface="Arial" charset="0"/>
              </a:rPr>
              <a:t>Warfighting Impact</a:t>
            </a:r>
          </a:p>
        </p:txBody>
      </p:sp>
      <p:sp>
        <p:nvSpPr>
          <p:cNvPr id="6" name="TextBox 5"/>
          <p:cNvSpPr txBox="1">
            <a:spLocks noChangeArrowheads="1"/>
          </p:cNvSpPr>
          <p:nvPr/>
        </p:nvSpPr>
        <p:spPr bwMode="auto">
          <a:xfrm>
            <a:off x="4570227" y="3309844"/>
            <a:ext cx="2581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1800" b="1" dirty="0">
                <a:solidFill>
                  <a:srgbClr val="31438F"/>
                </a:solidFill>
                <a:latin typeface="Arial" charset="0"/>
                <a:cs typeface="Arial" charset="0"/>
              </a:rPr>
              <a:t>Lines of Operation</a:t>
            </a:r>
          </a:p>
        </p:txBody>
      </p:sp>
      <p:sp>
        <p:nvSpPr>
          <p:cNvPr id="7" name="TextBox 6"/>
          <p:cNvSpPr txBox="1">
            <a:spLocks noChangeArrowheads="1"/>
          </p:cNvSpPr>
          <p:nvPr/>
        </p:nvSpPr>
        <p:spPr bwMode="auto">
          <a:xfrm>
            <a:off x="4570227" y="1452899"/>
            <a:ext cx="4394311" cy="101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114300" indent="-114300" fontAlgn="auto">
              <a:spcBef>
                <a:spcPts val="600"/>
              </a:spcBef>
              <a:spcAft>
                <a:spcPts val="600"/>
              </a:spcAft>
              <a:buFont typeface="Arial" panose="020B0604020202020204" pitchFamily="34" charset="0"/>
              <a:buChar char="•"/>
              <a:defRPr/>
            </a:pPr>
            <a:r>
              <a:rPr lang="en-US" sz="1400" dirty="0">
                <a:latin typeface="Arial" panose="020B0604020202020204" pitchFamily="34" charset="0"/>
                <a:cs typeface="Arial" panose="020B0604020202020204" pitchFamily="34" charset="0"/>
              </a:rPr>
              <a:t>Integrated signatures program helps W</a:t>
            </a:r>
            <a:r>
              <a:rPr lang="en-US" sz="1400" dirty="0" smtClean="0">
                <a:latin typeface="Arial" panose="020B0604020202020204" pitchFamily="34" charset="0"/>
                <a:cs typeface="Arial" panose="020B0604020202020204" pitchFamily="34" charset="0"/>
              </a:rPr>
              <a:t>arfighter </a:t>
            </a:r>
            <a:r>
              <a:rPr lang="en-US" sz="1400" dirty="0">
                <a:latin typeface="Arial" panose="020B0604020202020204" pitchFamily="34" charset="0"/>
                <a:cs typeface="Arial" panose="020B0604020202020204" pitchFamily="34" charset="0"/>
              </a:rPr>
              <a:t>diagnose </a:t>
            </a:r>
            <a:r>
              <a:rPr lang="en-US" sz="1400" dirty="0" smtClean="0">
                <a:latin typeface="Arial" panose="020B0604020202020204" pitchFamily="34" charset="0"/>
                <a:cs typeface="Arial" panose="020B0604020202020204" pitchFamily="34" charset="0"/>
              </a:rPr>
              <a:t>threat to the </a:t>
            </a:r>
            <a:r>
              <a:rPr lang="en-US" sz="1400" dirty="0">
                <a:latin typeface="Arial" panose="020B0604020202020204" pitchFamily="34" charset="0"/>
                <a:cs typeface="Arial" panose="020B0604020202020204" pitchFamily="34" charset="0"/>
              </a:rPr>
              <a:t>“left of boom”</a:t>
            </a:r>
          </a:p>
          <a:p>
            <a:pPr marL="114300" indent="-114300" fontAlgn="auto">
              <a:spcBef>
                <a:spcPts val="600"/>
              </a:spcBef>
              <a:spcAft>
                <a:spcPts val="600"/>
              </a:spcAft>
              <a:buFont typeface="Arial" panose="020B0604020202020204" pitchFamily="34" charset="0"/>
              <a:buChar char="•"/>
              <a:defRPr/>
            </a:pPr>
            <a:r>
              <a:rPr lang="en-US" sz="1400" dirty="0">
                <a:latin typeface="Arial" panose="020B0604020202020204" pitchFamily="34" charset="0"/>
                <a:cs typeface="Arial" panose="020B0604020202020204" pitchFamily="34" charset="0"/>
              </a:rPr>
              <a:t>Advanced propulsion R&amp;D will lead to future advances in weapon range and </a:t>
            </a:r>
            <a:r>
              <a:rPr lang="en-US" sz="1400" dirty="0" smtClean="0">
                <a:latin typeface="Arial" panose="020B0604020202020204" pitchFamily="34" charset="0"/>
                <a:cs typeface="Arial" panose="020B0604020202020204" pitchFamily="34" charset="0"/>
              </a:rPr>
              <a:t>flexibility</a:t>
            </a:r>
            <a:endParaRPr lang="en-US" sz="1400" dirty="0">
              <a:latin typeface="Arial" panose="020B0604020202020204" pitchFamily="34" charset="0"/>
              <a:cs typeface="Arial" panose="020B0604020202020204" pitchFamily="34" charset="0"/>
            </a:endParaRPr>
          </a:p>
          <a:p>
            <a:pPr marL="114300" indent="-114300" fontAlgn="auto">
              <a:spcBef>
                <a:spcPts val="600"/>
              </a:spcBef>
              <a:spcAft>
                <a:spcPts val="600"/>
              </a:spcAft>
              <a:buFont typeface="Arial" panose="020B0604020202020204" pitchFamily="34" charset="0"/>
              <a:buChar char="•"/>
              <a:defRPr/>
            </a:pPr>
            <a:r>
              <a:rPr lang="en-US" sz="1400" dirty="0" smtClean="0">
                <a:latin typeface="Arial" panose="020B0604020202020204" pitchFamily="34" charset="0"/>
                <a:cs typeface="Arial" panose="020B0604020202020204" pitchFamily="34" charset="0"/>
              </a:rPr>
              <a:t>Chemical, Biological, and Radiological Defense (CBRD) protects ships and facilities from attack and contamination</a:t>
            </a:r>
            <a:endParaRPr lang="en-US" sz="1400" dirty="0">
              <a:latin typeface="Arial" panose="020B0604020202020204" pitchFamily="34" charset="0"/>
              <a:cs typeface="Arial" panose="020B0604020202020204" pitchFamily="34" charset="0"/>
            </a:endParaRPr>
          </a:p>
        </p:txBody>
      </p:sp>
      <p:sp>
        <p:nvSpPr>
          <p:cNvPr id="8" name="Content Placeholder 1"/>
          <p:cNvSpPr txBox="1">
            <a:spLocks noChangeArrowheads="1"/>
          </p:cNvSpPr>
          <p:nvPr/>
        </p:nvSpPr>
        <p:spPr bwMode="auto">
          <a:xfrm>
            <a:off x="224960" y="3548044"/>
            <a:ext cx="3880553" cy="296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indent="-114300">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defTabSz="914400" eaLnBrk="1" hangingPunct="1"/>
            <a:r>
              <a:rPr lang="en-US" altLang="en-US" sz="1400" dirty="0">
                <a:latin typeface="Arial" panose="020B0604020202020204" pitchFamily="34" charset="0"/>
                <a:cs typeface="Arial" panose="020B0604020202020204" pitchFamily="34" charset="0"/>
              </a:rPr>
              <a:t>Detonation science facility for controlled, dynamic research of energetic materials</a:t>
            </a:r>
          </a:p>
          <a:p>
            <a:pPr defTabSz="914400" eaLnBrk="1" hangingPunct="1"/>
            <a:r>
              <a:rPr lang="en-US" altLang="en-US" sz="1400" dirty="0">
                <a:latin typeface="Arial" panose="020B0604020202020204" pitchFamily="34" charset="0"/>
                <a:cs typeface="Arial" panose="020B0604020202020204" pitchFamily="34" charset="0"/>
              </a:rPr>
              <a:t>Material properties laboratory and ordnance dissection for health analysis and aging</a:t>
            </a:r>
          </a:p>
          <a:p>
            <a:pPr defTabSz="914400" eaLnBrk="1" hangingPunct="1"/>
            <a:r>
              <a:rPr lang="en-US" altLang="en-US" sz="1400" dirty="0">
                <a:latin typeface="Arial" panose="020B0604020202020204" pitchFamily="34" charset="0"/>
                <a:cs typeface="Arial" panose="020B0604020202020204" pitchFamily="34" charset="0"/>
              </a:rPr>
              <a:t>Non-destructive evaluation and analytical chemistry laboratories for in-house lot acceptance and quality assurance of products</a:t>
            </a:r>
          </a:p>
          <a:p>
            <a:pPr defTabSz="914400" eaLnBrk="1" hangingPunct="1"/>
            <a:r>
              <a:rPr lang="en-US" altLang="en-US" sz="1400" dirty="0">
                <a:latin typeface="Arial" panose="020B0604020202020204" pitchFamily="34" charset="0"/>
                <a:cs typeface="Arial" panose="020B0604020202020204" pitchFamily="34" charset="0"/>
              </a:rPr>
              <a:t>Condition-controlled laboratories for high-fidelity </a:t>
            </a:r>
            <a:r>
              <a:rPr lang="en-US" altLang="en-US" sz="1400" dirty="0" smtClean="0">
                <a:latin typeface="Arial" panose="020B0604020202020204" pitchFamily="34" charset="0"/>
                <a:cs typeface="Arial" panose="020B0604020202020204" pitchFamily="34" charset="0"/>
              </a:rPr>
              <a:t>R&amp;D</a:t>
            </a:r>
          </a:p>
          <a:p>
            <a:pPr defTabSz="914400" eaLnBrk="1" hangingPunct="1"/>
            <a:r>
              <a:rPr lang="en-US" altLang="en-US" sz="1400" dirty="0" smtClean="0">
                <a:latin typeface="Arial" panose="020B0604020202020204" pitchFamily="34" charset="0"/>
                <a:cs typeface="Arial" panose="020B0604020202020204" pitchFamily="34" charset="0"/>
              </a:rPr>
              <a:t>Chemistry and biology labs (up to BSL-3), collective protection prototypes and over-water range testing for CBRD</a:t>
            </a:r>
            <a:endParaRPr lang="en-US" altLang="en-US" sz="1400" dirty="0">
              <a:latin typeface="Arial" panose="020B0604020202020204" pitchFamily="34" charset="0"/>
              <a:cs typeface="Arial" panose="020B0604020202020204" pitchFamily="34" charset="0"/>
            </a:endParaRPr>
          </a:p>
        </p:txBody>
      </p:sp>
      <p:sp>
        <p:nvSpPr>
          <p:cNvPr id="9" name="TextBox 8"/>
          <p:cNvSpPr txBox="1">
            <a:spLocks noChangeArrowheads="1"/>
          </p:cNvSpPr>
          <p:nvPr/>
        </p:nvSpPr>
        <p:spPr bwMode="auto">
          <a:xfrm>
            <a:off x="-89466" y="3120472"/>
            <a:ext cx="384347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1800" b="1" dirty="0">
                <a:solidFill>
                  <a:schemeClr val="tx2"/>
                </a:solidFill>
                <a:latin typeface="Arial" charset="0"/>
                <a:cs typeface="Arial" charset="0"/>
              </a:rPr>
              <a:t>Capabilities and Facilities</a:t>
            </a:r>
          </a:p>
        </p:txBody>
      </p:sp>
      <p:sp>
        <p:nvSpPr>
          <p:cNvPr id="10" name="Content Placeholder 1">
            <a:extLst>
              <a:ext uri="{FF2B5EF4-FFF2-40B4-BE49-F238E27FC236}">
                <a16:creationId xmlns:a16="http://schemas.microsoft.com/office/drawing/2014/main" id="{C8157978-AAC9-43A4-BDA0-F5843F05889A}"/>
              </a:ext>
            </a:extLst>
          </p:cNvPr>
          <p:cNvSpPr txBox="1">
            <a:spLocks/>
          </p:cNvSpPr>
          <p:nvPr/>
        </p:nvSpPr>
        <p:spPr>
          <a:xfrm>
            <a:off x="4486002" y="3788915"/>
            <a:ext cx="4573774" cy="26717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US" sz="1400" b="1" dirty="0">
                <a:solidFill>
                  <a:srgbClr val="D0AD1A"/>
                </a:solidFill>
                <a:latin typeface="Arial" panose="020B0604020202020204" pitchFamily="34" charset="0"/>
                <a:cs typeface="Arial" panose="020B0604020202020204" pitchFamily="34" charset="0"/>
              </a:rPr>
              <a:t>Research and </a:t>
            </a:r>
            <a:r>
              <a:rPr lang="en-US" sz="1400" b="1" dirty="0" smtClean="0">
                <a:solidFill>
                  <a:srgbClr val="D0AD1A"/>
                </a:solidFill>
                <a:latin typeface="Arial" panose="020B0604020202020204" pitchFamily="34" charset="0"/>
                <a:cs typeface="Arial" panose="020B0604020202020204" pitchFamily="34" charset="0"/>
              </a:rPr>
              <a:t>Development (Code R1)</a:t>
            </a:r>
            <a:endParaRPr lang="en-US" sz="1400" b="1" dirty="0">
              <a:solidFill>
                <a:srgbClr val="D0AD1A"/>
              </a:solidFill>
              <a:latin typeface="Arial" panose="020B0604020202020204" pitchFamily="34" charset="0"/>
              <a:cs typeface="Arial" panose="020B0604020202020204" pitchFamily="34" charset="0"/>
            </a:endParaRPr>
          </a:p>
          <a:p>
            <a:pPr marL="114300" indent="-114300" fontAlgn="auto">
              <a:spcAft>
                <a:spcPts val="0"/>
              </a:spcAft>
              <a:defRPr/>
            </a:pPr>
            <a:r>
              <a:rPr lang="en-US" sz="1400" dirty="0" smtClean="0">
                <a:latin typeface="Arial" panose="020B0604020202020204" pitchFamily="34" charset="0"/>
                <a:cs typeface="Arial" panose="020B0604020202020204" pitchFamily="34" charset="0"/>
              </a:rPr>
              <a:t>Energetic materials science and technology to develop new chemicals, explosives, propellants and performance measurement concepts</a:t>
            </a:r>
            <a:endParaRPr lang="en-US" sz="1400" dirty="0">
              <a:latin typeface="Arial" panose="020B0604020202020204" pitchFamily="34" charset="0"/>
              <a:cs typeface="Arial" panose="020B0604020202020204" pitchFamily="34" charset="0"/>
            </a:endParaRPr>
          </a:p>
          <a:p>
            <a:pPr marL="0" indent="0" fontAlgn="auto">
              <a:spcAft>
                <a:spcPts val="0"/>
              </a:spcAft>
              <a:buFont typeface="Arial" panose="020B0604020202020204" pitchFamily="34" charset="0"/>
              <a:buNone/>
              <a:defRPr/>
            </a:pPr>
            <a:r>
              <a:rPr lang="en-US" sz="1400" b="1" dirty="0" smtClean="0">
                <a:solidFill>
                  <a:srgbClr val="D0AD1A"/>
                </a:solidFill>
                <a:latin typeface="Arial" panose="020B0604020202020204" pitchFamily="34" charset="0"/>
                <a:cs typeface="Arial" panose="020B0604020202020204" pitchFamily="34" charset="0"/>
              </a:rPr>
              <a:t>CBRD (Code R2)</a:t>
            </a:r>
            <a:endParaRPr lang="en-US" sz="1400" b="1" dirty="0">
              <a:solidFill>
                <a:srgbClr val="D0AD1A"/>
              </a:solidFill>
              <a:latin typeface="Arial" panose="020B0604020202020204" pitchFamily="34" charset="0"/>
              <a:cs typeface="Arial" panose="020B0604020202020204" pitchFamily="34" charset="0"/>
            </a:endParaRPr>
          </a:p>
          <a:p>
            <a:pPr marL="114300" indent="-114300" fontAlgn="auto">
              <a:spcAft>
                <a:spcPts val="0"/>
              </a:spcAft>
              <a:defRPr/>
            </a:pPr>
            <a:r>
              <a:rPr lang="en-US" sz="1400" dirty="0" smtClean="0">
                <a:latin typeface="Arial" panose="020B0604020202020204" pitchFamily="34" charset="0"/>
                <a:cs typeface="Arial" panose="020B0604020202020204" pitchFamily="34" charset="0"/>
              </a:rPr>
              <a:t>Full lifecycle support for </a:t>
            </a:r>
            <a:r>
              <a:rPr lang="en-US" sz="1400" dirty="0" err="1" smtClean="0">
                <a:latin typeface="Arial" panose="020B0604020202020204" pitchFamily="34" charset="0"/>
                <a:cs typeface="Arial" panose="020B0604020202020204" pitchFamily="34" charset="0"/>
              </a:rPr>
              <a:t>CBRD</a:t>
            </a:r>
            <a:r>
              <a:rPr lang="en-US" sz="1400" dirty="0" smtClean="0">
                <a:latin typeface="Arial" panose="020B0604020202020204" pitchFamily="34" charset="0"/>
                <a:cs typeface="Arial" panose="020B0604020202020204" pitchFamily="34" charset="0"/>
              </a:rPr>
              <a:t> in a maritime environment</a:t>
            </a:r>
            <a:endParaRPr lang="en-US" sz="1400" dirty="0">
              <a:latin typeface="Arial" panose="020B0604020202020204" pitchFamily="34" charset="0"/>
              <a:cs typeface="Arial" panose="020B0604020202020204" pitchFamily="34" charset="0"/>
            </a:endParaRPr>
          </a:p>
          <a:p>
            <a:pPr marL="0" indent="0" fontAlgn="auto">
              <a:spcAft>
                <a:spcPts val="0"/>
              </a:spcAft>
              <a:buNone/>
              <a:defRPr/>
            </a:pPr>
            <a:r>
              <a:rPr lang="en-US" sz="1400" b="1" dirty="0">
                <a:solidFill>
                  <a:srgbClr val="D0AD1A"/>
                </a:solidFill>
                <a:latin typeface="Arial" panose="020B0604020202020204" pitchFamily="34" charset="0"/>
                <a:cs typeface="Arial" panose="020B0604020202020204" pitchFamily="34" charset="0"/>
              </a:rPr>
              <a:t>Test and </a:t>
            </a:r>
            <a:r>
              <a:rPr lang="en-US" sz="1400" b="1" dirty="0" smtClean="0">
                <a:solidFill>
                  <a:srgbClr val="D0AD1A"/>
                </a:solidFill>
                <a:latin typeface="Arial" panose="020B0604020202020204" pitchFamily="34" charset="0"/>
                <a:cs typeface="Arial" panose="020B0604020202020204" pitchFamily="34" charset="0"/>
              </a:rPr>
              <a:t>Evaluation (Code R3)</a:t>
            </a:r>
            <a:endParaRPr lang="en-US" sz="1400" b="1" dirty="0">
              <a:solidFill>
                <a:srgbClr val="D0AD1A"/>
              </a:solidFill>
              <a:latin typeface="Arial" panose="020B0604020202020204" pitchFamily="34" charset="0"/>
              <a:cs typeface="Arial" panose="020B0604020202020204" pitchFamily="34" charset="0"/>
            </a:endParaRPr>
          </a:p>
          <a:p>
            <a:pPr marL="114300" indent="-114300" fontAlgn="auto">
              <a:spcAft>
                <a:spcPts val="0"/>
              </a:spcAft>
              <a:defRPr/>
            </a:pPr>
            <a:r>
              <a:rPr lang="en-US" sz="1400" dirty="0" smtClean="0">
                <a:latin typeface="Arial" panose="020B0604020202020204" pitchFamily="34" charset="0"/>
                <a:cs typeface="Arial" panose="020B0604020202020204" pitchFamily="34" charset="0"/>
              </a:rPr>
              <a:t>Detonation and combustion test </a:t>
            </a:r>
            <a:r>
              <a:rPr lang="en-US" sz="1400" dirty="0">
                <a:latin typeface="Arial" panose="020B0604020202020204" pitchFamily="34" charset="0"/>
                <a:cs typeface="Arial" panose="020B0604020202020204" pitchFamily="34" charset="0"/>
              </a:rPr>
              <a:t>and </a:t>
            </a:r>
            <a:r>
              <a:rPr lang="en-US" sz="1400" dirty="0" smtClean="0">
                <a:latin typeface="Arial" panose="020B0604020202020204" pitchFamily="34" charset="0"/>
                <a:cs typeface="Arial" panose="020B0604020202020204" pitchFamily="34" charset="0"/>
              </a:rPr>
              <a:t>evaluation for performance, lifecycle analysis and lot acceptance</a:t>
            </a:r>
            <a:endParaRPr lang="en-US" sz="1400" dirty="0">
              <a:latin typeface="Arial" panose="020B0604020202020204" pitchFamily="34" charset="0"/>
              <a:cs typeface="Arial" panose="020B0604020202020204" pitchFamily="34" charset="0"/>
            </a:endParaRPr>
          </a:p>
          <a:p>
            <a:pPr fontAlgn="auto">
              <a:spcAft>
                <a:spcPts val="0"/>
              </a:spcAft>
              <a:defRPr/>
            </a:pPr>
            <a:endParaRPr lang="en-US" sz="1400" dirty="0">
              <a:latin typeface="Arial" panose="020B0604020202020204" pitchFamily="34" charset="0"/>
              <a:cs typeface="Arial" panose="020B0604020202020204" pitchFamily="34" charset="0"/>
            </a:endParaRPr>
          </a:p>
        </p:txBody>
      </p:sp>
      <p:cxnSp>
        <p:nvCxnSpPr>
          <p:cNvPr id="11" name="Straight Connector 10"/>
          <p:cNvCxnSpPr/>
          <p:nvPr/>
        </p:nvCxnSpPr>
        <p:spPr>
          <a:xfrm>
            <a:off x="4570227" y="3692624"/>
            <a:ext cx="2230623"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2" name="Title 2"/>
          <p:cNvSpPr txBox="1">
            <a:spLocks noChangeArrowheads="1"/>
          </p:cNvSpPr>
          <p:nvPr/>
        </p:nvSpPr>
        <p:spPr>
          <a:xfrm>
            <a:off x="1375872" y="163786"/>
            <a:ext cx="7137507" cy="808038"/>
          </a:xfrm>
          <a:prstGeom prst="rect">
            <a:avLst/>
          </a:prstGeom>
        </p:spPr>
        <p:txBody>
          <a:bodyPr wrap="none"/>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eaLnBrk="1" hangingPunct="1"/>
            <a:r>
              <a:rPr lang="en-US" altLang="en-US" sz="4000" dirty="0" smtClean="0"/>
              <a:t>RDT&amp;E (R) Department</a:t>
            </a:r>
          </a:p>
        </p:txBody>
      </p:sp>
      <p:cxnSp>
        <p:nvCxnSpPr>
          <p:cNvPr id="13" name="Straight Connector 12"/>
          <p:cNvCxnSpPr/>
          <p:nvPr/>
        </p:nvCxnSpPr>
        <p:spPr>
          <a:xfrm flipV="1">
            <a:off x="4569583" y="1394954"/>
            <a:ext cx="2231267" cy="1"/>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09717" y="3490359"/>
            <a:ext cx="3035025"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4616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p:cNvPr>
          <p:cNvSpPr/>
          <p:nvPr/>
        </p:nvSpPr>
        <p:spPr>
          <a:xfrm>
            <a:off x="91935" y="929194"/>
            <a:ext cx="4326387" cy="5749660"/>
          </a:xfrm>
          <a:prstGeom prst="rect">
            <a:avLst/>
          </a:prstGeom>
          <a:solidFill>
            <a:srgbClr val="E3A52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 name="Text Placeholder 5"/>
          <p:cNvSpPr txBox="1">
            <a:spLocks noChangeArrowheads="1"/>
          </p:cNvSpPr>
          <p:nvPr/>
        </p:nvSpPr>
        <p:spPr>
          <a:xfrm>
            <a:off x="4562910" y="1022689"/>
            <a:ext cx="3868737" cy="376238"/>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altLang="en-US" sz="1800" b="1" dirty="0" smtClean="0">
                <a:solidFill>
                  <a:srgbClr val="31438F"/>
                </a:solidFill>
                <a:latin typeface="Arial" charset="0"/>
                <a:cs typeface="Arial" charset="0"/>
              </a:rPr>
              <a:t>Warfighting Impact</a:t>
            </a:r>
          </a:p>
        </p:txBody>
      </p:sp>
      <p:sp>
        <p:nvSpPr>
          <p:cNvPr id="3" name="Content Placeholder 6"/>
          <p:cNvSpPr txBox="1">
            <a:spLocks noChangeArrowheads="1"/>
          </p:cNvSpPr>
          <p:nvPr/>
        </p:nvSpPr>
        <p:spPr>
          <a:xfrm>
            <a:off x="4562910" y="1454150"/>
            <a:ext cx="4246793" cy="1911350"/>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257175" eaLnBrk="1" fontAlgn="auto" hangingPunct="1">
              <a:spcBef>
                <a:spcPts val="0"/>
              </a:spcBef>
              <a:spcAft>
                <a:spcPts val="0"/>
              </a:spcAft>
              <a:buFont typeface="Arial" panose="020B0604020202020204" pitchFamily="34" charset="0"/>
              <a:buChar char="•"/>
            </a:pPr>
            <a:r>
              <a:rPr lang="en-US" altLang="en-US" sz="1200" dirty="0">
                <a:solidFill>
                  <a:prstClr val="black"/>
                </a:solidFill>
              </a:rPr>
              <a:t>Development, support and delivery of energetic system solutions across the full acquisition cycle to provide the warfighter with a kinetic advantage</a:t>
            </a:r>
          </a:p>
          <a:p>
            <a:pPr defTabSz="257175" eaLnBrk="1" fontAlgn="auto" hangingPunct="1">
              <a:spcBef>
                <a:spcPts val="0"/>
              </a:spcBef>
              <a:spcAft>
                <a:spcPts val="0"/>
              </a:spcAft>
              <a:buFont typeface="Arial" panose="020B0604020202020204" pitchFamily="34" charset="0"/>
              <a:buChar char="•"/>
            </a:pPr>
            <a:r>
              <a:rPr lang="en-US" altLang="en-US" sz="1200" dirty="0">
                <a:solidFill>
                  <a:prstClr val="black"/>
                </a:solidFill>
              </a:rPr>
              <a:t>Technical, acquisition and logistic product support across all domains (Surface, Undersea, Air, Land/Expeditionary, Space)</a:t>
            </a:r>
          </a:p>
          <a:p>
            <a:pPr defTabSz="257175" eaLnBrk="1" fontAlgn="auto" hangingPunct="1">
              <a:spcBef>
                <a:spcPts val="0"/>
              </a:spcBef>
              <a:spcAft>
                <a:spcPts val="0"/>
              </a:spcAft>
              <a:buFont typeface="Arial" panose="020B0604020202020204" pitchFamily="34" charset="0"/>
              <a:buChar char="•"/>
            </a:pPr>
            <a:r>
              <a:rPr lang="en-US" altLang="en-US" sz="1200" dirty="0">
                <a:solidFill>
                  <a:prstClr val="black"/>
                </a:solidFill>
              </a:rPr>
              <a:t>Ordnance assessments leading to service life extensions</a:t>
            </a:r>
          </a:p>
          <a:p>
            <a:pPr marL="114300" indent="-114300" eaLnBrk="1" hangingPunct="1"/>
            <a:endParaRPr lang="en-US" altLang="en-US" sz="1400" dirty="0">
              <a:latin typeface="Arial" charset="0"/>
              <a:cs typeface="Arial" charset="0"/>
            </a:endParaRPr>
          </a:p>
        </p:txBody>
      </p:sp>
      <p:sp>
        <p:nvSpPr>
          <p:cNvPr id="4" name="Text Placeholder 7"/>
          <p:cNvSpPr txBox="1">
            <a:spLocks noChangeArrowheads="1"/>
          </p:cNvSpPr>
          <p:nvPr/>
        </p:nvSpPr>
        <p:spPr>
          <a:xfrm>
            <a:off x="262822" y="940224"/>
            <a:ext cx="2856759" cy="376238"/>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altLang="en-US" sz="1800" b="1" dirty="0" smtClean="0">
                <a:solidFill>
                  <a:srgbClr val="31438F"/>
                </a:solidFill>
                <a:latin typeface="Arial" charset="0"/>
                <a:cs typeface="Arial" charset="0"/>
              </a:rPr>
              <a:t>Lines of Operation</a:t>
            </a:r>
          </a:p>
        </p:txBody>
      </p:sp>
      <p:sp>
        <p:nvSpPr>
          <p:cNvPr id="6" name="Text Placeholder 7">
            <a:extLst/>
          </p:cNvPr>
          <p:cNvSpPr txBox="1">
            <a:spLocks/>
          </p:cNvSpPr>
          <p:nvPr/>
        </p:nvSpPr>
        <p:spPr>
          <a:xfrm>
            <a:off x="5883260" y="3174289"/>
            <a:ext cx="3028950" cy="301625"/>
          </a:xfrm>
          <a:prstGeom prst="rect">
            <a:avLst/>
          </a:prstGeom>
        </p:spPr>
        <p:txBody>
          <a:bodyPr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defRPr/>
            </a:pPr>
            <a:r>
              <a:rPr lang="en-US" sz="1800" dirty="0">
                <a:solidFill>
                  <a:srgbClr val="31438F"/>
                </a:solidFill>
              </a:rPr>
              <a:t>Capabilities and Facilities</a:t>
            </a:r>
          </a:p>
        </p:txBody>
      </p:sp>
      <p:sp>
        <p:nvSpPr>
          <p:cNvPr id="13" name="Rectangle 12"/>
          <p:cNvSpPr/>
          <p:nvPr/>
        </p:nvSpPr>
        <p:spPr>
          <a:xfrm>
            <a:off x="1566041" y="267605"/>
            <a:ext cx="6865606" cy="461665"/>
          </a:xfrm>
          <a:prstGeom prst="rect">
            <a:avLst/>
          </a:prstGeom>
        </p:spPr>
        <p:txBody>
          <a:bodyPr wrap="square">
            <a:spAutoFit/>
          </a:bodyPr>
          <a:lstStyle/>
          <a:p>
            <a:pPr algn="ctr"/>
            <a:r>
              <a:rPr lang="en-US" altLang="en-US" sz="2400" b="1" dirty="0" smtClean="0">
                <a:latin typeface="Georgia" panose="02040502050405020303" pitchFamily="18" charset="0"/>
                <a:ea typeface="+mj-ea"/>
                <a:cs typeface="+mj-cs"/>
              </a:rPr>
              <a:t>Systems Engineering (E) Department</a:t>
            </a:r>
            <a:endParaRPr lang="en-US" sz="2400" b="1" dirty="0">
              <a:latin typeface="Georgia" panose="02040502050405020303" pitchFamily="18" charset="0"/>
              <a:ea typeface="+mj-ea"/>
              <a:cs typeface="+mj-cs"/>
            </a:endParaRPr>
          </a:p>
        </p:txBody>
      </p:sp>
      <p:sp>
        <p:nvSpPr>
          <p:cNvPr id="14" name="Slide Number Placeholder 13"/>
          <p:cNvSpPr>
            <a:spLocks noGrp="1"/>
          </p:cNvSpPr>
          <p:nvPr>
            <p:ph type="sldNum" sz="quarter" idx="10"/>
          </p:nvPr>
        </p:nvSpPr>
        <p:spPr/>
        <p:txBody>
          <a:bodyPr/>
          <a:lstStyle/>
          <a:p>
            <a:pPr>
              <a:defRPr/>
            </a:pPr>
            <a:fld id="{1AD3B4F1-F0D2-4323-88C6-3C856595E168}" type="slidenum">
              <a:rPr lang="en-US" smtClean="0"/>
              <a:pPr>
                <a:defRPr/>
              </a:pPr>
              <a:t>14</a:t>
            </a:fld>
            <a:endParaRPr lang="en-US" dirty="0"/>
          </a:p>
        </p:txBody>
      </p:sp>
      <p:sp>
        <p:nvSpPr>
          <p:cNvPr id="15" name="Content Placeholder 6"/>
          <p:cNvSpPr txBox="1">
            <a:spLocks noChangeArrowheads="1"/>
          </p:cNvSpPr>
          <p:nvPr/>
        </p:nvSpPr>
        <p:spPr>
          <a:xfrm>
            <a:off x="232517" y="1307427"/>
            <a:ext cx="3900282" cy="2818975"/>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114300" eaLnBrk="1" hangingPunct="1">
              <a:spcBef>
                <a:spcPts val="400"/>
              </a:spcBef>
              <a:spcAft>
                <a:spcPts val="400"/>
              </a:spcAft>
            </a:pPr>
            <a:r>
              <a:rPr lang="en-US" altLang="en-US" sz="1200" dirty="0">
                <a:latin typeface="Arial" charset="0"/>
                <a:cs typeface="Arial" charset="0"/>
              </a:rPr>
              <a:t>Energetics </a:t>
            </a:r>
            <a:r>
              <a:rPr lang="en-US" altLang="en-US" sz="1200" dirty="0" smtClean="0">
                <a:latin typeface="Arial" charset="0"/>
                <a:cs typeface="Arial" charset="0"/>
              </a:rPr>
              <a:t>technology </a:t>
            </a:r>
            <a:endParaRPr lang="en-US" altLang="en-US" sz="1200" dirty="0">
              <a:latin typeface="Arial" charset="0"/>
              <a:cs typeface="Arial" charset="0"/>
            </a:endParaRPr>
          </a:p>
          <a:p>
            <a:pPr marL="114300" indent="-114300" eaLnBrk="1" hangingPunct="1">
              <a:spcBef>
                <a:spcPts val="400"/>
              </a:spcBef>
              <a:spcAft>
                <a:spcPts val="400"/>
              </a:spcAft>
            </a:pPr>
            <a:r>
              <a:rPr lang="en-US" altLang="en-US" sz="1200" dirty="0" smtClean="0">
                <a:latin typeface="Arial" charset="0"/>
                <a:cs typeface="Arial" charset="0"/>
              </a:rPr>
              <a:t>Micro-electrical mechanical systems, </a:t>
            </a:r>
            <a:r>
              <a:rPr lang="en-US" altLang="en-US" sz="1200" dirty="0">
                <a:latin typeface="Arial" charset="0"/>
                <a:cs typeface="Arial" charset="0"/>
              </a:rPr>
              <a:t>lethality, blast effects, insensitive munitions and savings-through-simulation </a:t>
            </a:r>
          </a:p>
          <a:p>
            <a:pPr marL="114300" indent="-114300" eaLnBrk="1" hangingPunct="1">
              <a:spcBef>
                <a:spcPts val="400"/>
              </a:spcBef>
              <a:spcAft>
                <a:spcPts val="400"/>
              </a:spcAft>
            </a:pPr>
            <a:r>
              <a:rPr lang="en-US" altLang="en-US" sz="1200" dirty="0">
                <a:latin typeface="Arial" charset="0"/>
                <a:cs typeface="Arial" charset="0"/>
              </a:rPr>
              <a:t>Energetic </a:t>
            </a:r>
            <a:r>
              <a:rPr lang="en-US" altLang="en-US" sz="1200" dirty="0" smtClean="0">
                <a:latin typeface="Arial" charset="0"/>
                <a:cs typeface="Arial" charset="0"/>
              </a:rPr>
              <a:t>systems </a:t>
            </a:r>
            <a:endParaRPr lang="en-US" altLang="en-US" sz="1200" dirty="0">
              <a:latin typeface="Arial" charset="0"/>
              <a:cs typeface="Arial" charset="0"/>
            </a:endParaRPr>
          </a:p>
          <a:p>
            <a:pPr marL="114300" indent="-114300" eaLnBrk="1" hangingPunct="1">
              <a:spcBef>
                <a:spcPts val="400"/>
              </a:spcBef>
              <a:spcAft>
                <a:spcPts val="400"/>
              </a:spcAft>
            </a:pPr>
            <a:r>
              <a:rPr lang="en-US" altLang="en-US" sz="1200" dirty="0">
                <a:latin typeface="Arial" charset="0"/>
                <a:cs typeface="Arial" charset="0"/>
              </a:rPr>
              <a:t>Engineering for all warfighter domains</a:t>
            </a:r>
          </a:p>
          <a:p>
            <a:pPr marL="114300" indent="-114300" eaLnBrk="1" hangingPunct="1">
              <a:spcBef>
                <a:spcPts val="400"/>
              </a:spcBef>
              <a:spcAft>
                <a:spcPts val="400"/>
              </a:spcAft>
            </a:pPr>
            <a:r>
              <a:rPr lang="en-US" altLang="en-US" sz="1200" dirty="0">
                <a:latin typeface="Arial" charset="0"/>
                <a:cs typeface="Arial" charset="0"/>
              </a:rPr>
              <a:t>CAD/PAD support of more than 3,000 ejection system components </a:t>
            </a:r>
          </a:p>
          <a:p>
            <a:pPr marL="114300" indent="-114300" eaLnBrk="1" hangingPunct="1">
              <a:spcBef>
                <a:spcPts val="400"/>
              </a:spcBef>
              <a:spcAft>
                <a:spcPts val="400"/>
              </a:spcAft>
            </a:pPr>
            <a:endParaRPr lang="en-US" altLang="en-US" sz="1400" dirty="0">
              <a:latin typeface="Arial" charset="0"/>
              <a:cs typeface="Arial" charset="0"/>
            </a:endParaRPr>
          </a:p>
        </p:txBody>
      </p:sp>
      <p:sp>
        <p:nvSpPr>
          <p:cNvPr id="16" name="Content Placeholder 6"/>
          <p:cNvSpPr txBox="1">
            <a:spLocks noChangeArrowheads="1"/>
          </p:cNvSpPr>
          <p:nvPr/>
        </p:nvSpPr>
        <p:spPr>
          <a:xfrm>
            <a:off x="6140410" y="3666920"/>
            <a:ext cx="2640005" cy="2818975"/>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5548" indent="-95548" defTabSz="257175" eaLnBrk="1" fontAlgn="auto" hangingPunct="1">
              <a:spcBef>
                <a:spcPts val="0"/>
              </a:spcBef>
              <a:spcAft>
                <a:spcPts val="0"/>
              </a:spcAft>
              <a:buFont typeface="Arial" panose="020B0604020202020204" pitchFamily="34" charset="0"/>
              <a:buChar char="•"/>
            </a:pPr>
            <a:r>
              <a:rPr lang="en-US" altLang="en-US" sz="1200" dirty="0">
                <a:solidFill>
                  <a:prstClr val="black"/>
                </a:solidFill>
              </a:rPr>
              <a:t>MEMS explosive-certified cleanroom, characterization and test </a:t>
            </a:r>
          </a:p>
          <a:p>
            <a:pPr marL="95548" indent="-95548" defTabSz="257175" eaLnBrk="1" fontAlgn="auto" hangingPunct="1">
              <a:spcBef>
                <a:spcPts val="0"/>
              </a:spcBef>
              <a:spcAft>
                <a:spcPts val="0"/>
              </a:spcAft>
              <a:buFont typeface="Arial" panose="020B0604020202020204" pitchFamily="34" charset="0"/>
              <a:buChar char="•"/>
            </a:pPr>
            <a:r>
              <a:rPr lang="en-US" altLang="en-US" sz="1200" dirty="0">
                <a:solidFill>
                  <a:prstClr val="black"/>
                </a:solidFill>
              </a:rPr>
              <a:t>Polymer and metal additive manufacturing capability (3D printing) </a:t>
            </a:r>
          </a:p>
          <a:p>
            <a:pPr marL="95548" indent="-95548" defTabSz="257175" eaLnBrk="1" fontAlgn="auto" hangingPunct="1">
              <a:spcBef>
                <a:spcPts val="0"/>
              </a:spcBef>
              <a:spcAft>
                <a:spcPts val="0"/>
              </a:spcAft>
              <a:buFont typeface="Arial" panose="020B0604020202020204" pitchFamily="34" charset="0"/>
              <a:buChar char="•"/>
            </a:pPr>
            <a:r>
              <a:rPr lang="en-US" altLang="en-US" sz="1200" dirty="0">
                <a:solidFill>
                  <a:prstClr val="black"/>
                </a:solidFill>
              </a:rPr>
              <a:t>CAD/PAD virtual fleet support</a:t>
            </a:r>
          </a:p>
          <a:p>
            <a:pPr marL="95548" indent="-95548" defTabSz="257175" eaLnBrk="1" fontAlgn="auto" hangingPunct="1">
              <a:spcBef>
                <a:spcPts val="0"/>
              </a:spcBef>
              <a:spcAft>
                <a:spcPts val="0"/>
              </a:spcAft>
              <a:buFont typeface="Arial" panose="020B0604020202020204" pitchFamily="34" charset="0"/>
              <a:buChar char="•"/>
            </a:pPr>
            <a:r>
              <a:rPr lang="en-US" altLang="en-US" sz="1200" dirty="0">
                <a:solidFill>
                  <a:prstClr val="black"/>
                </a:solidFill>
              </a:rPr>
              <a:t>High Performance Computing (HPC) for advanced modeling and simulation</a:t>
            </a:r>
          </a:p>
          <a:p>
            <a:pPr marL="95548" indent="-95548" defTabSz="257175" eaLnBrk="1" fontAlgn="auto" hangingPunct="1">
              <a:spcBef>
                <a:spcPts val="0"/>
              </a:spcBef>
              <a:spcAft>
                <a:spcPts val="0"/>
              </a:spcAft>
              <a:buFont typeface="Arial" panose="020B0604020202020204" pitchFamily="34" charset="0"/>
              <a:buChar char="•"/>
            </a:pPr>
            <a:r>
              <a:rPr lang="en-US" altLang="en-US" sz="1200" dirty="0" err="1">
                <a:solidFill>
                  <a:prstClr val="black"/>
                </a:solidFill>
              </a:rPr>
              <a:t>Airguns</a:t>
            </a:r>
            <a:r>
              <a:rPr lang="en-US" altLang="en-US" sz="1200" dirty="0">
                <a:solidFill>
                  <a:prstClr val="black"/>
                </a:solidFill>
              </a:rPr>
              <a:t> test rounds from  3” - 21”</a:t>
            </a:r>
          </a:p>
          <a:p>
            <a:pPr marL="95548" indent="-95548" defTabSz="257175" eaLnBrk="1" fontAlgn="auto" hangingPunct="1">
              <a:spcBef>
                <a:spcPts val="0"/>
              </a:spcBef>
              <a:spcAft>
                <a:spcPts val="0"/>
              </a:spcAft>
              <a:buFont typeface="Arial" panose="020B0604020202020204" pitchFamily="34" charset="0"/>
              <a:buChar char="•"/>
            </a:pPr>
            <a:r>
              <a:rPr lang="en-US" altLang="en-US" sz="1200" dirty="0">
                <a:solidFill>
                  <a:prstClr val="black"/>
                </a:solidFill>
              </a:rPr>
              <a:t>Energetics Solutions for development efforts and existing products</a:t>
            </a:r>
          </a:p>
          <a:p>
            <a:pPr marL="95369" indent="-95369" defTabSz="257175" eaLnBrk="1" fontAlgn="auto" hangingPunct="1">
              <a:spcBef>
                <a:spcPts val="0"/>
              </a:spcBef>
              <a:spcAft>
                <a:spcPts val="0"/>
              </a:spcAft>
              <a:buFont typeface="Arial" panose="020B0604020202020204" pitchFamily="34" charset="0"/>
              <a:buChar char="•"/>
            </a:pPr>
            <a:r>
              <a:rPr lang="en-US" altLang="en-US" sz="1200" dirty="0">
                <a:solidFill>
                  <a:prstClr val="black"/>
                </a:solidFill>
              </a:rPr>
              <a:t>Exploitation</a:t>
            </a:r>
            <a:endParaRPr lang="en-US" altLang="en-US" sz="1200" dirty="0">
              <a:solidFill>
                <a:prstClr val="black"/>
              </a:solidFill>
              <a:cs typeface="Arial"/>
            </a:endParaRPr>
          </a:p>
          <a:p>
            <a:pPr marL="95369" indent="-95369" defTabSz="257175" eaLnBrk="1" fontAlgn="auto" hangingPunct="1">
              <a:spcBef>
                <a:spcPts val="0"/>
              </a:spcBef>
              <a:spcAft>
                <a:spcPts val="0"/>
              </a:spcAft>
              <a:buFont typeface="Arial" panose="020B0604020202020204" pitchFamily="34" charset="0"/>
              <a:buChar char="•"/>
            </a:pPr>
            <a:r>
              <a:rPr lang="en-US" altLang="en-US" sz="1200" dirty="0">
                <a:solidFill>
                  <a:prstClr val="black"/>
                </a:solidFill>
                <a:cs typeface="Arial"/>
              </a:rPr>
              <a:t>Electrostatic Discharge Test </a:t>
            </a:r>
            <a:r>
              <a:rPr lang="en-US" altLang="en-US" sz="1200" dirty="0" smtClean="0">
                <a:solidFill>
                  <a:prstClr val="black"/>
                </a:solidFill>
                <a:cs typeface="Arial"/>
              </a:rPr>
              <a:t>Facility</a:t>
            </a:r>
            <a:endParaRPr lang="en-US" altLang="en-US" sz="1200" dirty="0">
              <a:solidFill>
                <a:prstClr val="black"/>
              </a:solidFill>
              <a:cs typeface="Arial"/>
            </a:endParaRPr>
          </a:p>
        </p:txBody>
      </p:sp>
      <p:cxnSp>
        <p:nvCxnSpPr>
          <p:cNvPr id="17" name="Straight Connector 16"/>
          <p:cNvCxnSpPr/>
          <p:nvPr/>
        </p:nvCxnSpPr>
        <p:spPr>
          <a:xfrm>
            <a:off x="4562910" y="1387393"/>
            <a:ext cx="2237940"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883260" y="3547115"/>
            <a:ext cx="3051190"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1935" y="1315740"/>
            <a:ext cx="2237940"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154624" y="3499523"/>
            <a:ext cx="5663565" cy="3200400"/>
          </a:xfrm>
          <a:prstGeom prst="rect">
            <a:avLst/>
          </a:prstGeom>
        </p:spPr>
      </p:pic>
    </p:spTree>
    <p:extLst>
      <p:ext uri="{BB962C8B-B14F-4D97-AF65-F5344CB8AC3E}">
        <p14:creationId xmlns:p14="http://schemas.microsoft.com/office/powerpoint/2010/main" val="27544016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p:cNvPr>
          <p:cNvSpPr/>
          <p:nvPr/>
        </p:nvSpPr>
        <p:spPr>
          <a:xfrm>
            <a:off x="91935" y="929194"/>
            <a:ext cx="4326387" cy="5749660"/>
          </a:xfrm>
          <a:prstGeom prst="rect">
            <a:avLst/>
          </a:prstGeom>
          <a:solidFill>
            <a:srgbClr val="E3A52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cxnSp>
        <p:nvCxnSpPr>
          <p:cNvPr id="21" name="Straight Connector 20"/>
          <p:cNvCxnSpPr/>
          <p:nvPr/>
        </p:nvCxnSpPr>
        <p:spPr>
          <a:xfrm>
            <a:off x="4398658" y="4901400"/>
            <a:ext cx="2965703" cy="806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ext Placeholder 5"/>
          <p:cNvSpPr txBox="1">
            <a:spLocks noChangeArrowheads="1"/>
          </p:cNvSpPr>
          <p:nvPr/>
        </p:nvSpPr>
        <p:spPr>
          <a:xfrm>
            <a:off x="4418322" y="1023938"/>
            <a:ext cx="3868737" cy="376237"/>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altLang="en-US" sz="1800" b="1" dirty="0" smtClean="0">
                <a:solidFill>
                  <a:srgbClr val="394D8D"/>
                </a:solidFill>
                <a:latin typeface="Arial" charset="0"/>
                <a:cs typeface="Arial" charset="0"/>
              </a:rPr>
              <a:t>Warfighting Impact</a:t>
            </a:r>
          </a:p>
        </p:txBody>
      </p:sp>
      <p:sp>
        <p:nvSpPr>
          <p:cNvPr id="3" name="Content Placeholder 6"/>
          <p:cNvSpPr txBox="1">
            <a:spLocks noChangeArrowheads="1"/>
          </p:cNvSpPr>
          <p:nvPr/>
        </p:nvSpPr>
        <p:spPr>
          <a:xfrm>
            <a:off x="4418322" y="1400175"/>
            <a:ext cx="3424580" cy="3214688"/>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114300" eaLnBrk="1" hangingPunct="1"/>
            <a:r>
              <a:rPr lang="en-US" altLang="en-US" sz="1400" dirty="0" smtClean="0">
                <a:latin typeface="Arial" charset="0"/>
                <a:cs typeface="Arial" charset="0"/>
              </a:rPr>
              <a:t>Gun weapon systems standardized pier-side maintenance and repair</a:t>
            </a:r>
          </a:p>
          <a:p>
            <a:pPr marL="114300" indent="-114300" eaLnBrk="1" hangingPunct="1"/>
            <a:r>
              <a:rPr lang="en-US" altLang="en-US" sz="1400" dirty="0" smtClean="0">
                <a:latin typeface="Arial" charset="0"/>
                <a:cs typeface="Arial" charset="0"/>
              </a:rPr>
              <a:t>Mobile Ammunition Evaluation and Repair Unit </a:t>
            </a:r>
          </a:p>
          <a:p>
            <a:pPr marL="114300" indent="-114300" eaLnBrk="1" hangingPunct="1"/>
            <a:r>
              <a:rPr lang="en-US" altLang="en-US" sz="1400" dirty="0" smtClean="0">
                <a:latin typeface="Arial" charset="0"/>
                <a:cs typeface="Arial" charset="0"/>
              </a:rPr>
              <a:t>Gun weapon system casualty report support</a:t>
            </a:r>
          </a:p>
          <a:p>
            <a:pPr marL="114300" indent="-114300" eaLnBrk="1" hangingPunct="1"/>
            <a:r>
              <a:rPr lang="en-US" altLang="en-US" sz="1400" dirty="0" smtClean="0">
                <a:latin typeface="Arial" charset="0"/>
                <a:cs typeface="Arial" charset="0"/>
              </a:rPr>
              <a:t>Fleet liaison for guns and ammo (</a:t>
            </a:r>
            <a:r>
              <a:rPr lang="en-US" altLang="en-US" sz="1400" dirty="0" err="1" smtClean="0">
                <a:latin typeface="Arial" charset="0"/>
                <a:cs typeface="Arial" charset="0"/>
              </a:rPr>
              <a:t>LANT</a:t>
            </a:r>
            <a:r>
              <a:rPr lang="en-US" altLang="en-US" sz="1400" dirty="0" smtClean="0">
                <a:latin typeface="Arial" charset="0"/>
                <a:cs typeface="Arial" charset="0"/>
              </a:rPr>
              <a:t> FLT / PACFLEET)</a:t>
            </a:r>
          </a:p>
          <a:p>
            <a:pPr marL="114300" indent="-114300" eaLnBrk="1" hangingPunct="1"/>
            <a:r>
              <a:rPr lang="en-US" altLang="en-US" sz="1400" dirty="0" smtClean="0">
                <a:latin typeface="Arial" charset="0"/>
                <a:cs typeface="Arial" charset="0"/>
              </a:rPr>
              <a:t>PHST member of Board of Inspections and Survey, and Weapons System Explosive Safety Evaluation Board member</a:t>
            </a:r>
          </a:p>
        </p:txBody>
      </p:sp>
      <p:sp>
        <p:nvSpPr>
          <p:cNvPr id="4" name="Text Placeholder 7"/>
          <p:cNvSpPr txBox="1">
            <a:spLocks noChangeArrowheads="1"/>
          </p:cNvSpPr>
          <p:nvPr/>
        </p:nvSpPr>
        <p:spPr>
          <a:xfrm>
            <a:off x="251346" y="1020763"/>
            <a:ext cx="3455425" cy="374650"/>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altLang="en-US" sz="1800" b="1" dirty="0" smtClean="0">
                <a:solidFill>
                  <a:schemeClr val="tx2"/>
                </a:solidFill>
                <a:latin typeface="Arial" charset="0"/>
                <a:cs typeface="Arial" charset="0"/>
              </a:rPr>
              <a:t>Lines of Operation</a:t>
            </a:r>
          </a:p>
        </p:txBody>
      </p:sp>
      <p:sp>
        <p:nvSpPr>
          <p:cNvPr id="5" name="Rectangle: Single Corner Snipped 2">
            <a:extLst/>
          </p:cNvPr>
          <p:cNvSpPr/>
          <p:nvPr/>
        </p:nvSpPr>
        <p:spPr>
          <a:xfrm>
            <a:off x="188006" y="4415883"/>
            <a:ext cx="4347780" cy="2079793"/>
          </a:xfrm>
          <a:prstGeom prst="snip1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Content Placeholder 8"/>
          <p:cNvSpPr txBox="1">
            <a:spLocks noChangeArrowheads="1"/>
          </p:cNvSpPr>
          <p:nvPr/>
        </p:nvSpPr>
        <p:spPr>
          <a:xfrm>
            <a:off x="4418322" y="4950709"/>
            <a:ext cx="3681413" cy="1450089"/>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114300" eaLnBrk="1" hangingPunct="1"/>
            <a:r>
              <a:rPr lang="en-US" altLang="en-US" sz="1400" dirty="0" smtClean="0">
                <a:latin typeface="Arial" charset="0"/>
                <a:cs typeface="Arial" charset="0"/>
              </a:rPr>
              <a:t>16,000 sq. ft. </a:t>
            </a:r>
            <a:r>
              <a:rPr lang="en-US" altLang="en-US" sz="1400" dirty="0">
                <a:latin typeface="Arial" charset="0"/>
                <a:cs typeface="Arial" charset="0"/>
              </a:rPr>
              <a:t>Packaging, Handling, Storage and </a:t>
            </a:r>
            <a:r>
              <a:rPr lang="en-US" altLang="en-US" sz="1400" dirty="0" smtClean="0">
                <a:latin typeface="Arial" charset="0"/>
                <a:cs typeface="Arial" charset="0"/>
              </a:rPr>
              <a:t>Transportation test facility </a:t>
            </a:r>
          </a:p>
          <a:p>
            <a:pPr marL="114300" indent="-114300" eaLnBrk="1" hangingPunct="1"/>
            <a:r>
              <a:rPr lang="en-US" altLang="en-US" sz="1400" dirty="0" smtClean="0">
                <a:latin typeface="Arial" charset="0"/>
                <a:cs typeface="Arial" charset="0"/>
              </a:rPr>
              <a:t>Gun stand complex </a:t>
            </a:r>
          </a:p>
          <a:p>
            <a:pPr marL="114300" indent="-114300" eaLnBrk="1" hangingPunct="1"/>
            <a:r>
              <a:rPr lang="en-US" altLang="en-US" sz="1400" dirty="0" smtClean="0">
                <a:latin typeface="Arial" charset="0"/>
                <a:cs typeface="Arial" charset="0"/>
              </a:rPr>
              <a:t>12,000 sq. ft. minor caliber lab </a:t>
            </a:r>
          </a:p>
          <a:p>
            <a:pPr marL="114300" indent="-114300" eaLnBrk="1" hangingPunct="1"/>
            <a:r>
              <a:rPr lang="en-US" altLang="en-US" sz="1400" dirty="0" smtClean="0">
                <a:latin typeface="Arial" charset="0"/>
                <a:cs typeface="Arial" charset="0"/>
              </a:rPr>
              <a:t>Medium/minor caliber live fire range facility</a:t>
            </a:r>
          </a:p>
          <a:p>
            <a:pPr marL="114300" indent="-114300" eaLnBrk="1" hangingPunct="1"/>
            <a:r>
              <a:rPr lang="en-US" altLang="en-US" sz="1400" dirty="0" smtClean="0">
                <a:latin typeface="Arial" charset="0"/>
                <a:cs typeface="Arial" charset="0"/>
              </a:rPr>
              <a:t>Quad City Cartridge Case Facility</a:t>
            </a:r>
          </a:p>
        </p:txBody>
      </p:sp>
      <p:sp>
        <p:nvSpPr>
          <p:cNvPr id="7" name="Text Placeholder 7"/>
          <p:cNvSpPr txBox="1">
            <a:spLocks noChangeArrowheads="1"/>
          </p:cNvSpPr>
          <p:nvPr/>
        </p:nvSpPr>
        <p:spPr bwMode="auto">
          <a:xfrm>
            <a:off x="4418322" y="4536908"/>
            <a:ext cx="3034506"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defTabSz="914400" eaLnBrk="1" hangingPunct="1">
              <a:buFont typeface="Arial" charset="0"/>
              <a:buNone/>
            </a:pPr>
            <a:r>
              <a:rPr lang="en-US" altLang="en-US" sz="1800" b="1" dirty="0">
                <a:solidFill>
                  <a:srgbClr val="31438F"/>
                </a:solidFill>
                <a:latin typeface="Arial" charset="0"/>
                <a:cs typeface="Arial" charset="0"/>
              </a:rPr>
              <a:t>Capabilities and Facilities</a:t>
            </a:r>
          </a:p>
        </p:txBody>
      </p:sp>
      <p:sp>
        <p:nvSpPr>
          <p:cNvPr id="8" name="Content Placeholder 8"/>
          <p:cNvSpPr txBox="1">
            <a:spLocks noChangeArrowheads="1"/>
          </p:cNvSpPr>
          <p:nvPr/>
        </p:nvSpPr>
        <p:spPr bwMode="auto">
          <a:xfrm>
            <a:off x="102741" y="1413172"/>
            <a:ext cx="4144794" cy="152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indent="-114300">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defTabSz="914400" eaLnBrk="1" hangingPunct="1">
              <a:lnSpc>
                <a:spcPct val="100000"/>
              </a:lnSpc>
            </a:pPr>
            <a:r>
              <a:rPr lang="en-US" altLang="en-US" sz="1400" dirty="0">
                <a:latin typeface="Arial" charset="0"/>
                <a:cs typeface="Arial" charset="0"/>
              </a:rPr>
              <a:t>In-service engineering </a:t>
            </a:r>
            <a:r>
              <a:rPr lang="en-US" altLang="en-US" sz="1400" dirty="0" smtClean="0">
                <a:latin typeface="Arial" charset="0"/>
                <a:cs typeface="Arial" charset="0"/>
              </a:rPr>
              <a:t>agent </a:t>
            </a:r>
            <a:r>
              <a:rPr lang="en-US" altLang="en-US" sz="1400" dirty="0">
                <a:latin typeface="Arial" charset="0"/>
                <a:cs typeface="Arial" charset="0"/>
              </a:rPr>
              <a:t>and acquisition engineering agent for guns and ammo</a:t>
            </a:r>
          </a:p>
          <a:p>
            <a:pPr defTabSz="914400" eaLnBrk="1" hangingPunct="1">
              <a:lnSpc>
                <a:spcPct val="100000"/>
              </a:lnSpc>
            </a:pPr>
            <a:r>
              <a:rPr lang="en-US" altLang="en-US" sz="1400" dirty="0">
                <a:latin typeface="Arial" charset="0"/>
                <a:cs typeface="Arial" charset="0"/>
              </a:rPr>
              <a:t>Conventional ammunition commodity management</a:t>
            </a:r>
          </a:p>
          <a:p>
            <a:pPr defTabSz="914400" eaLnBrk="1" hangingPunct="1">
              <a:lnSpc>
                <a:spcPct val="100000"/>
              </a:lnSpc>
            </a:pPr>
            <a:r>
              <a:rPr lang="en-US" altLang="en-US" sz="1400" dirty="0">
                <a:latin typeface="Arial" charset="0"/>
                <a:cs typeface="Arial" charset="0"/>
              </a:rPr>
              <a:t>Weapons and armament </a:t>
            </a:r>
            <a:r>
              <a:rPr lang="en-US" altLang="en-US" sz="1400" dirty="0" smtClean="0">
                <a:latin typeface="Arial" charset="0"/>
                <a:cs typeface="Arial" charset="0"/>
              </a:rPr>
              <a:t>PHST </a:t>
            </a:r>
            <a:r>
              <a:rPr lang="en-US" altLang="en-US" sz="1400" dirty="0">
                <a:latin typeface="Arial" charset="0"/>
                <a:cs typeface="Arial" charset="0"/>
              </a:rPr>
              <a:t>design agent and ISEA</a:t>
            </a:r>
          </a:p>
        </p:txBody>
      </p:sp>
      <p:cxnSp>
        <p:nvCxnSpPr>
          <p:cNvPr id="10" name="Straight Connector 9">
            <a:extLst/>
          </p:cNvPr>
          <p:cNvCxnSpPr>
            <a:cxnSpLocks/>
          </p:cNvCxnSpPr>
          <p:nvPr/>
        </p:nvCxnSpPr>
        <p:spPr>
          <a:xfrm>
            <a:off x="11827437" y="1225905"/>
            <a:ext cx="0" cy="209518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noChangeArrowheads="1"/>
          </p:cNvSpPr>
          <p:nvPr/>
        </p:nvSpPr>
        <p:spPr>
          <a:xfrm>
            <a:off x="1061546" y="264584"/>
            <a:ext cx="7885902" cy="547268"/>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eaLnBrk="1" hangingPunct="1"/>
            <a:r>
              <a:rPr lang="en-US" altLang="en-US" sz="2400" dirty="0" smtClean="0"/>
              <a:t>Systems Integration (G) Department</a:t>
            </a:r>
          </a:p>
        </p:txBody>
      </p:sp>
      <p:sp>
        <p:nvSpPr>
          <p:cNvPr id="13" name="Slide Number Placeholder 12"/>
          <p:cNvSpPr>
            <a:spLocks noGrp="1"/>
          </p:cNvSpPr>
          <p:nvPr>
            <p:ph type="sldNum" sz="quarter" idx="10"/>
          </p:nvPr>
        </p:nvSpPr>
        <p:spPr/>
        <p:txBody>
          <a:bodyPr/>
          <a:lstStyle/>
          <a:p>
            <a:pPr>
              <a:defRPr/>
            </a:pPr>
            <a:fld id="{1AD3B4F1-F0D2-4323-88C6-3C856595E168}" type="slidenum">
              <a:rPr lang="en-US" smtClean="0"/>
              <a:pPr>
                <a:defRPr/>
              </a:pPr>
              <a:t>15</a:t>
            </a:fld>
            <a:endParaRPr lang="en-US" dirty="0"/>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r="6606"/>
          <a:stretch/>
        </p:blipFill>
        <p:spPr>
          <a:xfrm>
            <a:off x="199436" y="3234043"/>
            <a:ext cx="4120138" cy="2940615"/>
          </a:xfrm>
          <a:prstGeom prst="rect">
            <a:avLst/>
          </a:prstGeom>
        </p:spPr>
      </p:pic>
      <p:cxnSp>
        <p:nvCxnSpPr>
          <p:cNvPr id="17" name="Straight Connector 16"/>
          <p:cNvCxnSpPr/>
          <p:nvPr/>
        </p:nvCxnSpPr>
        <p:spPr>
          <a:xfrm>
            <a:off x="4398658" y="1387393"/>
            <a:ext cx="2247948"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9879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4398280" y="1399904"/>
            <a:ext cx="3179861"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9" name="Rectangle 18">
            <a:extLst/>
          </p:cNvPr>
          <p:cNvSpPr/>
          <p:nvPr/>
        </p:nvSpPr>
        <p:spPr>
          <a:xfrm>
            <a:off x="92367" y="929194"/>
            <a:ext cx="4168881" cy="5749660"/>
          </a:xfrm>
          <a:prstGeom prst="rect">
            <a:avLst/>
          </a:prstGeom>
          <a:solidFill>
            <a:srgbClr val="E3A52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p:cNvPr>
          <p:cNvSpPr/>
          <p:nvPr/>
        </p:nvSpPr>
        <p:spPr>
          <a:xfrm>
            <a:off x="12393006" y="6719178"/>
            <a:ext cx="4542980" cy="2307036"/>
          </a:xfrm>
          <a:prstGeom prst="rect">
            <a:avLst/>
          </a:prstGeom>
          <a:solidFill>
            <a:srgbClr val="C5B0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4398280" y="1051606"/>
            <a:ext cx="3983750" cy="2766681"/>
            <a:chOff x="-2102877" y="1164697"/>
            <a:chExt cx="2083314" cy="2766681"/>
          </a:xfrm>
        </p:grpSpPr>
        <p:sp>
          <p:nvSpPr>
            <p:cNvPr id="4" name="Content Placeholder 6"/>
            <p:cNvSpPr txBox="1">
              <a:spLocks noChangeArrowheads="1"/>
            </p:cNvSpPr>
            <p:nvPr/>
          </p:nvSpPr>
          <p:spPr>
            <a:xfrm>
              <a:off x="-2085281" y="1532566"/>
              <a:ext cx="2065718" cy="2398812"/>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marR="0" lvl="0" indent="-114300" algn="l" defTabSz="914400" rtl="0" eaLnBrk="1" fontAlgn="base" latinLnBrk="0" hangingPunct="1">
                <a:lnSpc>
                  <a:spcPct val="100000"/>
                </a:lnSpc>
                <a:spcBef>
                  <a:spcPts val="0"/>
                </a:spcBef>
                <a:spcAft>
                  <a:spcPct val="0"/>
                </a:spcAft>
                <a:buClrTx/>
                <a:buSzTx/>
                <a:buFont typeface="Arial" charset="0"/>
                <a:buChar char="•"/>
                <a:tabLst/>
                <a:defRPr/>
              </a:pPr>
              <a:r>
                <a:rPr kumimoji="0" lang="en-US" altLang="en-US" sz="1350" b="0" i="0" u="none" strike="noStrike" kern="1200" cap="none" spc="0" normalizeH="0" baseline="0" noProof="0" dirty="0">
                  <a:ln>
                    <a:noFill/>
                  </a:ln>
                  <a:solidFill>
                    <a:prstClr val="black"/>
                  </a:solidFill>
                  <a:effectLst/>
                  <a:uLnTx/>
                  <a:uFillTx/>
                  <a:latin typeface="Arial" charset="0"/>
                  <a:ea typeface="+mn-ea"/>
                  <a:cs typeface="Arial" charset="0"/>
                </a:rPr>
                <a:t>P</a:t>
              </a:r>
              <a:r>
                <a:rPr kumimoji="0" lang="en-US" altLang="en-US" sz="1350" b="0" i="0" u="none" strike="noStrike" kern="1200" cap="none" spc="0" normalizeH="0" baseline="0" noProof="0" dirty="0" smtClean="0">
                  <a:ln>
                    <a:noFill/>
                  </a:ln>
                  <a:solidFill>
                    <a:prstClr val="black"/>
                  </a:solidFill>
                  <a:effectLst/>
                  <a:uLnTx/>
                  <a:uFillTx/>
                  <a:latin typeface="Arial" charset="0"/>
                  <a:ea typeface="+mn-ea"/>
                  <a:cs typeface="Arial" charset="0"/>
                </a:rPr>
                <a:t>rovider </a:t>
              </a:r>
              <a:r>
                <a:rPr kumimoji="0" lang="en-US" altLang="en-US" sz="1350" b="0" i="0" u="none" strike="noStrike" kern="1200" cap="none" spc="0" normalizeH="0" baseline="0" noProof="0" dirty="0">
                  <a:ln>
                    <a:noFill/>
                  </a:ln>
                  <a:solidFill>
                    <a:prstClr val="black"/>
                  </a:solidFill>
                  <a:effectLst/>
                  <a:uLnTx/>
                  <a:uFillTx/>
                  <a:latin typeface="Arial" charset="0"/>
                  <a:ea typeface="+mn-ea"/>
                  <a:cs typeface="Arial" charset="0"/>
                </a:rPr>
                <a:t>of Otto Fuel II torpedo </a:t>
              </a:r>
              <a:r>
                <a:rPr kumimoji="0" lang="en-US" altLang="en-US" sz="1350" b="0" i="0" u="none" strike="noStrike" kern="1200" cap="none" spc="0" normalizeH="0" baseline="0" noProof="0" dirty="0" smtClean="0">
                  <a:ln>
                    <a:noFill/>
                  </a:ln>
                  <a:solidFill>
                    <a:prstClr val="black"/>
                  </a:solidFill>
                  <a:effectLst/>
                  <a:uLnTx/>
                  <a:uFillTx/>
                  <a:latin typeface="Arial" charset="0"/>
                  <a:ea typeface="+mn-ea"/>
                  <a:cs typeface="Arial" charset="0"/>
                </a:rPr>
                <a:t>fuel</a:t>
              </a:r>
            </a:p>
            <a:p>
              <a:pPr marL="114300" marR="0" lvl="0" indent="-91440" algn="l" defTabSz="914400" rtl="0" eaLnBrk="1" fontAlgn="base" latinLnBrk="0" hangingPunct="1">
                <a:lnSpc>
                  <a:spcPct val="100000"/>
                </a:lnSpc>
                <a:spcBef>
                  <a:spcPts val="0"/>
                </a:spcBef>
                <a:spcAft>
                  <a:spcPct val="0"/>
                </a:spcAft>
                <a:buClrTx/>
                <a:buSzTx/>
                <a:buFont typeface="Arial" charset="0"/>
                <a:buChar char="•"/>
                <a:tabLst/>
                <a:defRPr/>
              </a:pPr>
              <a:r>
                <a:rPr kumimoji="0" lang="en-US" altLang="en-US" sz="1350" b="0" i="0" u="none" strike="noStrike" kern="1200" cap="none" spc="0" normalizeH="0" baseline="0" noProof="0" dirty="0" smtClean="0">
                  <a:ln>
                    <a:noFill/>
                  </a:ln>
                  <a:solidFill>
                    <a:prstClr val="black"/>
                  </a:solidFill>
                  <a:effectLst/>
                  <a:uLnTx/>
                  <a:uFillTx/>
                  <a:latin typeface="Arial" charset="0"/>
                  <a:ea typeface="+mn-ea"/>
                  <a:cs typeface="Arial" charset="0"/>
                </a:rPr>
                <a:t>CAD/PAD </a:t>
              </a:r>
              <a:r>
                <a:rPr kumimoji="0" lang="en-US" altLang="en-US" sz="1350" b="0" i="0" u="none" strike="noStrike" kern="1200" cap="none" spc="0" normalizeH="0" baseline="0" noProof="0" dirty="0">
                  <a:ln>
                    <a:noFill/>
                  </a:ln>
                  <a:solidFill>
                    <a:prstClr val="black"/>
                  </a:solidFill>
                  <a:effectLst/>
                  <a:uLnTx/>
                  <a:uFillTx/>
                  <a:latin typeface="Arial" charset="0"/>
                  <a:ea typeface="+mn-ea"/>
                  <a:cs typeface="Arial" charset="0"/>
                </a:rPr>
                <a:t>manufacturing and centralized stock </a:t>
              </a:r>
              <a:r>
                <a:rPr kumimoji="0" lang="en-US" altLang="en-US" sz="1350" b="0" i="0" u="none" strike="noStrike" kern="1200" cap="none" spc="0" normalizeH="0" baseline="0" noProof="0" dirty="0" smtClean="0">
                  <a:ln>
                    <a:noFill/>
                  </a:ln>
                  <a:solidFill>
                    <a:prstClr val="black"/>
                  </a:solidFill>
                  <a:effectLst/>
                  <a:uLnTx/>
                  <a:uFillTx/>
                  <a:latin typeface="Arial" charset="0"/>
                  <a:ea typeface="+mn-ea"/>
                  <a:cs typeface="Arial" charset="0"/>
                </a:rPr>
                <a:t>point</a:t>
              </a:r>
            </a:p>
            <a:p>
              <a:pPr marL="630237" marR="0" lvl="2" indent="-171450" algn="l" defTabSz="914400" rtl="0" eaLnBrk="1" fontAlgn="base" latinLnBrk="0" hangingPunct="1">
                <a:lnSpc>
                  <a:spcPct val="100000"/>
                </a:lnSpc>
                <a:spcBef>
                  <a:spcPts val="0"/>
                </a:spcBef>
                <a:spcAft>
                  <a:spcPct val="0"/>
                </a:spcAft>
                <a:buClrTx/>
                <a:buSzTx/>
                <a:buFont typeface="Courier New" panose="02070309020205020404" pitchFamily="49" charset="0"/>
                <a:buChar char="o"/>
                <a:tabLst/>
                <a:defRPr/>
              </a:pPr>
              <a:r>
                <a:rPr kumimoji="0" lang="en-US" altLang="en-US" sz="1200" b="0" i="0" u="none" strike="noStrike" kern="1200" cap="none" spc="0" normalizeH="0" baseline="0" noProof="0" dirty="0" smtClean="0">
                  <a:ln>
                    <a:noFill/>
                  </a:ln>
                  <a:solidFill>
                    <a:prstClr val="black"/>
                  </a:solidFill>
                  <a:effectLst/>
                  <a:uLnTx/>
                  <a:uFillTx/>
                  <a:latin typeface="Arial" charset="0"/>
                  <a:ea typeface="+mn-ea"/>
                  <a:cs typeface="Arial" charset="0"/>
                </a:rPr>
                <a:t>Sole stock point of all Navy CAD/PADs</a:t>
              </a:r>
            </a:p>
            <a:p>
              <a:pPr marL="630237" marR="0" lvl="2" indent="-171450" algn="l" defTabSz="914400" rtl="0" eaLnBrk="1" fontAlgn="base" latinLnBrk="0" hangingPunct="1">
                <a:lnSpc>
                  <a:spcPct val="100000"/>
                </a:lnSpc>
                <a:spcBef>
                  <a:spcPts val="0"/>
                </a:spcBef>
                <a:spcAft>
                  <a:spcPct val="0"/>
                </a:spcAft>
                <a:buClrTx/>
                <a:buSzTx/>
                <a:buFont typeface="Courier New" panose="02070309020205020404" pitchFamily="49" charset="0"/>
                <a:buChar char="o"/>
                <a:tabLst/>
                <a:defRPr/>
              </a:pPr>
              <a:r>
                <a:rPr kumimoji="0" lang="en-US" altLang="en-US" sz="1200" b="0" i="0" u="none" strike="noStrike" kern="1200" cap="none" spc="0" normalizeH="0" baseline="0" noProof="0" dirty="0" smtClean="0">
                  <a:ln>
                    <a:noFill/>
                  </a:ln>
                  <a:solidFill>
                    <a:prstClr val="black"/>
                  </a:solidFill>
                  <a:effectLst/>
                  <a:uLnTx/>
                  <a:uFillTx/>
                  <a:latin typeface="Arial" charset="0"/>
                  <a:ea typeface="+mn-ea"/>
                  <a:cs typeface="Arial" charset="0"/>
                </a:rPr>
                <a:t>Able </a:t>
              </a:r>
              <a:r>
                <a:rPr kumimoji="0" lang="en-US" altLang="en-US" sz="1200" b="0" i="0" u="none" strike="noStrike" kern="1200" cap="none" spc="0" normalizeH="0" baseline="0" noProof="0" dirty="0">
                  <a:ln>
                    <a:noFill/>
                  </a:ln>
                  <a:solidFill>
                    <a:prstClr val="black"/>
                  </a:solidFill>
                  <a:effectLst/>
                  <a:uLnTx/>
                  <a:uFillTx/>
                  <a:latin typeface="Arial" charset="0"/>
                  <a:ea typeface="+mn-ea"/>
                  <a:cs typeface="Arial" charset="0"/>
                </a:rPr>
                <a:t>to ship parts anywhere around the </a:t>
              </a:r>
              <a:r>
                <a:rPr kumimoji="0" lang="en-US" altLang="en-US" sz="1200" b="0" i="0" u="none" strike="noStrike" kern="1200" cap="none" spc="0" normalizeH="0" baseline="0" noProof="0" dirty="0" smtClean="0">
                  <a:ln>
                    <a:noFill/>
                  </a:ln>
                  <a:solidFill>
                    <a:prstClr val="black"/>
                  </a:solidFill>
                  <a:effectLst/>
                  <a:uLnTx/>
                  <a:uFillTx/>
                  <a:latin typeface="Arial" charset="0"/>
                  <a:ea typeface="+mn-ea"/>
                  <a:cs typeface="Arial" charset="0"/>
                </a:rPr>
                <a:t>globe</a:t>
              </a:r>
              <a:endParaRPr kumimoji="0" lang="en-US" alt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3" name="Text Placeholder 5"/>
            <p:cNvSpPr txBox="1">
              <a:spLocks noChangeArrowheads="1"/>
            </p:cNvSpPr>
            <p:nvPr/>
          </p:nvSpPr>
          <p:spPr>
            <a:xfrm>
              <a:off x="-2102877" y="1164697"/>
              <a:ext cx="1533872" cy="376238"/>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en-US" sz="1700" b="1" i="0" u="none" strike="noStrike" kern="1200" cap="none" spc="0" normalizeH="0" baseline="0" noProof="0" dirty="0" smtClean="0">
                  <a:ln>
                    <a:noFill/>
                  </a:ln>
                  <a:solidFill>
                    <a:srgbClr val="394D8D"/>
                  </a:solidFill>
                  <a:effectLst/>
                  <a:uLnTx/>
                  <a:uFillTx/>
                  <a:latin typeface="Arial" charset="0"/>
                  <a:ea typeface="+mn-ea"/>
                  <a:cs typeface="Arial" charset="0"/>
                </a:rPr>
                <a:t>Warfighting Impact</a:t>
              </a:r>
            </a:p>
          </p:txBody>
        </p:sp>
      </p:grpSp>
      <p:grpSp>
        <p:nvGrpSpPr>
          <p:cNvPr id="16" name="Group 15"/>
          <p:cNvGrpSpPr/>
          <p:nvPr/>
        </p:nvGrpSpPr>
        <p:grpSpPr>
          <a:xfrm>
            <a:off x="4303961" y="2502035"/>
            <a:ext cx="4669760" cy="4092044"/>
            <a:chOff x="9610137" y="2894292"/>
            <a:chExt cx="1790260" cy="3508179"/>
          </a:xfrm>
        </p:grpSpPr>
        <p:sp>
          <p:nvSpPr>
            <p:cNvPr id="6" name="Content Placeholder 8"/>
            <p:cNvSpPr txBox="1">
              <a:spLocks noChangeArrowheads="1"/>
            </p:cNvSpPr>
            <p:nvPr/>
          </p:nvSpPr>
          <p:spPr>
            <a:xfrm>
              <a:off x="9610137" y="3278966"/>
              <a:ext cx="1790260" cy="3123505"/>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114300" defTabSz="914400" eaLnBrk="1" hangingPunct="1">
                <a:defRPr/>
              </a:pPr>
              <a:r>
                <a:rPr kumimoji="0" lang="en-US" altLang="en-US" sz="1300" b="0" i="0" u="none" strike="noStrike" kern="1200" cap="none" spc="0" normalizeH="0" baseline="0" noProof="0" dirty="0" smtClean="0">
                  <a:ln>
                    <a:noFill/>
                  </a:ln>
                  <a:solidFill>
                    <a:prstClr val="black"/>
                  </a:solidFill>
                  <a:effectLst/>
                  <a:uLnTx/>
                  <a:uFillTx/>
                  <a:latin typeface="Arial" charset="0"/>
                  <a:cs typeface="Arial" charset="0"/>
                </a:rPr>
                <a:t>Cast explosive and cast-composite</a:t>
              </a:r>
              <a:r>
                <a:rPr kumimoji="0" lang="en-US" altLang="en-US" sz="1300" b="0" i="0" u="none" strike="noStrike" kern="1200" cap="none" spc="0" normalizeH="0" noProof="0" dirty="0" smtClean="0">
                  <a:ln>
                    <a:noFill/>
                  </a:ln>
                  <a:solidFill>
                    <a:prstClr val="black"/>
                  </a:solidFill>
                  <a:effectLst/>
                  <a:uLnTx/>
                  <a:uFillTx/>
                  <a:latin typeface="Arial" charset="0"/>
                  <a:cs typeface="Arial" charset="0"/>
                </a:rPr>
                <a:t> propellant manufacture; </a:t>
              </a:r>
              <a:r>
                <a:rPr lang="en-US" altLang="en-US" sz="1300" noProof="0" dirty="0">
                  <a:solidFill>
                    <a:prstClr val="black"/>
                  </a:solidFill>
                  <a:latin typeface="Arial" charset="0"/>
                  <a:cs typeface="Arial" charset="0"/>
                </a:rPr>
                <a:t>p</a:t>
              </a:r>
              <a:r>
                <a:rPr lang="en-US" altLang="en-US" sz="1300" dirty="0" err="1" smtClean="0">
                  <a:solidFill>
                    <a:prstClr val="black"/>
                  </a:solidFill>
                  <a:latin typeface="Arial" charset="0"/>
                  <a:cs typeface="Arial" charset="0"/>
                </a:rPr>
                <a:t>ressed</a:t>
              </a:r>
              <a:r>
                <a:rPr lang="en-US" altLang="en-US" sz="1300" dirty="0" smtClean="0">
                  <a:solidFill>
                    <a:prstClr val="black"/>
                  </a:solidFill>
                  <a:latin typeface="Arial" charset="0"/>
                  <a:cs typeface="Arial" charset="0"/>
                </a:rPr>
                <a:t> </a:t>
              </a:r>
              <a:r>
                <a:rPr lang="en-US" altLang="en-US" sz="1300" dirty="0">
                  <a:solidFill>
                    <a:prstClr val="black"/>
                  </a:solidFill>
                  <a:latin typeface="Arial" charset="0"/>
                  <a:cs typeface="Arial" charset="0"/>
                </a:rPr>
                <a:t>and melt cast explosives and </a:t>
              </a:r>
              <a:r>
                <a:rPr lang="en-US" altLang="en-US" sz="1300" dirty="0" smtClean="0">
                  <a:solidFill>
                    <a:prstClr val="black"/>
                  </a:solidFill>
                  <a:latin typeface="Arial" charset="0"/>
                  <a:cs typeface="Arial" charset="0"/>
                </a:rPr>
                <a:t>warheads</a:t>
              </a:r>
              <a:endParaRPr kumimoji="0" lang="en-US" altLang="en-US" sz="1300" b="0" i="0" u="none" strike="noStrike" kern="1200" cap="none" spc="0" normalizeH="0" noProof="0" dirty="0" smtClean="0">
                <a:ln>
                  <a:noFill/>
                </a:ln>
                <a:solidFill>
                  <a:prstClr val="black"/>
                </a:solidFill>
                <a:effectLst/>
                <a:uLnTx/>
                <a:uFillTx/>
                <a:latin typeface="Arial" charset="0"/>
                <a:cs typeface="Arial" charset="0"/>
              </a:endParaRPr>
            </a:p>
            <a:p>
              <a:pPr marL="114300" marR="0" lvl="0" indent="-114300" algn="l" defTabSz="914400" rtl="0" eaLnBrk="1" fontAlgn="base" latinLnBrk="0" hangingPunct="1">
                <a:lnSpc>
                  <a:spcPct val="100000"/>
                </a:lnSpc>
                <a:spcBef>
                  <a:spcPct val="20000"/>
                </a:spcBef>
                <a:spcAft>
                  <a:spcPct val="0"/>
                </a:spcAft>
                <a:buClrTx/>
                <a:buSzTx/>
                <a:buFont typeface="Arial" charset="0"/>
                <a:buChar char="•"/>
                <a:tabLst/>
                <a:defRPr/>
              </a:pPr>
              <a:r>
                <a:rPr lang="en-US" altLang="en-US" sz="1300" baseline="0" dirty="0" smtClean="0">
                  <a:solidFill>
                    <a:prstClr val="black"/>
                  </a:solidFill>
                  <a:latin typeface="Arial" charset="0"/>
                  <a:cs typeface="Arial" charset="0"/>
                </a:rPr>
                <a:t>Large</a:t>
              </a:r>
              <a:r>
                <a:rPr lang="en-US" altLang="en-US" sz="1300" dirty="0" smtClean="0">
                  <a:solidFill>
                    <a:prstClr val="black"/>
                  </a:solidFill>
                  <a:latin typeface="Arial" charset="0"/>
                  <a:cs typeface="Arial" charset="0"/>
                </a:rPr>
                <a:t> rocket motor casting, assembly, and rework</a:t>
              </a:r>
            </a:p>
            <a:p>
              <a:pPr marL="114300" indent="-114300" defTabSz="914400" eaLnBrk="1" hangingPunct="1">
                <a:defRPr/>
              </a:pPr>
              <a:r>
                <a:rPr lang="en-US" altLang="en-US" sz="1300" dirty="0" smtClean="0">
                  <a:solidFill>
                    <a:prstClr val="black"/>
                  </a:solidFill>
                  <a:latin typeface="Arial" charset="0"/>
                  <a:cs typeface="Arial" charset="0"/>
                </a:rPr>
                <a:t>Solvent-based and </a:t>
              </a:r>
              <a:r>
                <a:rPr lang="en-US" altLang="en-US" sz="1300" dirty="0" err="1" smtClean="0">
                  <a:solidFill>
                    <a:prstClr val="black"/>
                  </a:solidFill>
                  <a:latin typeface="Arial" charset="0"/>
                  <a:cs typeface="Arial" charset="0"/>
                </a:rPr>
                <a:t>solventless</a:t>
              </a:r>
              <a:r>
                <a:rPr lang="en-US" altLang="en-US" sz="1300" dirty="0" smtClean="0">
                  <a:solidFill>
                    <a:prstClr val="black"/>
                  </a:solidFill>
                  <a:latin typeface="Arial" charset="0"/>
                  <a:cs typeface="Arial" charset="0"/>
                </a:rPr>
                <a:t> mixing and extrusion</a:t>
              </a:r>
            </a:p>
            <a:p>
              <a:pPr marL="114300" marR="0" lvl="0" indent="-1143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altLang="en-US" sz="1300" b="0" i="0" u="none" strike="noStrike" kern="1200" cap="none" spc="0" normalizeH="0" baseline="0" noProof="0" dirty="0" smtClean="0">
                  <a:ln>
                    <a:noFill/>
                  </a:ln>
                  <a:solidFill>
                    <a:prstClr val="black"/>
                  </a:solidFill>
                  <a:effectLst/>
                  <a:uLnTx/>
                  <a:uFillTx/>
                  <a:latin typeface="Arial" charset="0"/>
                  <a:cs typeface="Arial" charset="0"/>
                </a:rPr>
                <a:t>Washout</a:t>
              </a:r>
              <a:r>
                <a:rPr kumimoji="0" lang="en-US" altLang="en-US" sz="1300" b="0" i="0" u="none" strike="noStrike" kern="1200" cap="none" spc="0" normalizeH="0" noProof="0" dirty="0" smtClean="0">
                  <a:ln>
                    <a:noFill/>
                  </a:ln>
                  <a:solidFill>
                    <a:prstClr val="black"/>
                  </a:solidFill>
                  <a:effectLst/>
                  <a:uLnTx/>
                  <a:uFillTx/>
                  <a:latin typeface="Arial" charset="0"/>
                  <a:cs typeface="Arial" charset="0"/>
                </a:rPr>
                <a:t> and explosive machining</a:t>
              </a:r>
              <a:endParaRPr kumimoji="0" lang="en-US" altLang="en-US" sz="1300" b="0" i="0" u="none" strike="noStrike" kern="1200" cap="none" spc="0" normalizeH="0" baseline="0" noProof="0" dirty="0">
                <a:ln>
                  <a:noFill/>
                </a:ln>
                <a:solidFill>
                  <a:prstClr val="black"/>
                </a:solidFill>
                <a:effectLst/>
                <a:uLnTx/>
                <a:uFillTx/>
                <a:latin typeface="Arial" charset="0"/>
                <a:cs typeface="Arial" charset="0"/>
              </a:endParaRPr>
            </a:p>
            <a:p>
              <a:pPr marL="114300" marR="0" lvl="0" indent="-1143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altLang="en-US" sz="1300" b="0" i="0" u="none" strike="noStrike" kern="1200" cap="none" spc="0" normalizeH="0" baseline="0" noProof="0" dirty="0">
                  <a:ln>
                    <a:noFill/>
                  </a:ln>
                  <a:solidFill>
                    <a:prstClr val="black"/>
                  </a:solidFill>
                  <a:effectLst/>
                  <a:uLnTx/>
                  <a:uFillTx/>
                  <a:latin typeface="Arial" charset="0"/>
                  <a:cs typeface="Arial" charset="0"/>
                </a:rPr>
                <a:t>Chemical manufacturing and scale </a:t>
              </a:r>
              <a:r>
                <a:rPr kumimoji="0" lang="en-US" altLang="en-US" sz="1300" b="0" i="0" u="none" strike="noStrike" kern="1200" cap="none" spc="0" normalizeH="0" baseline="0" noProof="0" dirty="0" smtClean="0">
                  <a:ln>
                    <a:noFill/>
                  </a:ln>
                  <a:solidFill>
                    <a:prstClr val="black"/>
                  </a:solidFill>
                  <a:effectLst/>
                  <a:uLnTx/>
                  <a:uFillTx/>
                  <a:latin typeface="Arial" charset="0"/>
                  <a:cs typeface="Arial" charset="0"/>
                </a:rPr>
                <a:t>up</a:t>
              </a:r>
            </a:p>
            <a:p>
              <a:pPr marL="114300" marR="0" lvl="0" indent="-114300" algn="l" defTabSz="914400" rtl="0" eaLnBrk="1" fontAlgn="base" latinLnBrk="0" hangingPunct="1">
                <a:lnSpc>
                  <a:spcPct val="100000"/>
                </a:lnSpc>
                <a:spcBef>
                  <a:spcPct val="20000"/>
                </a:spcBef>
                <a:spcAft>
                  <a:spcPct val="0"/>
                </a:spcAft>
                <a:buClrTx/>
                <a:buSzTx/>
                <a:buFont typeface="Arial" charset="0"/>
                <a:buChar char="•"/>
                <a:tabLst/>
                <a:defRPr/>
              </a:pPr>
              <a:r>
                <a:rPr lang="en-US" altLang="en-US" sz="1300" dirty="0" smtClean="0">
                  <a:solidFill>
                    <a:prstClr val="black"/>
                  </a:solidFill>
                  <a:latin typeface="Arial" charset="0"/>
                  <a:cs typeface="Arial" charset="0"/>
                </a:rPr>
                <a:t>Agile Chemical Facility, a state-of-the-art nitration facility</a:t>
              </a:r>
              <a:endParaRPr kumimoji="0" lang="en-US" altLang="en-US" sz="1300" b="0" i="0" u="none" strike="noStrike" kern="1200" cap="none" spc="0" normalizeH="0" baseline="0" noProof="0" dirty="0">
                <a:ln>
                  <a:noFill/>
                </a:ln>
                <a:solidFill>
                  <a:prstClr val="black"/>
                </a:solidFill>
                <a:effectLst/>
                <a:uLnTx/>
                <a:uFillTx/>
                <a:latin typeface="Arial" charset="0"/>
                <a:cs typeface="Arial" charset="0"/>
              </a:endParaRPr>
            </a:p>
            <a:p>
              <a:pPr marL="114300" marR="0" lvl="0" indent="-1143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altLang="en-US" sz="1300" b="0" i="0" u="none" strike="noStrike" kern="1200" cap="none" spc="0" normalizeH="0" baseline="0" noProof="0" dirty="0" smtClean="0">
                  <a:ln>
                    <a:noFill/>
                  </a:ln>
                  <a:solidFill>
                    <a:prstClr val="black"/>
                  </a:solidFill>
                  <a:effectLst/>
                  <a:uLnTx/>
                  <a:uFillTx/>
                  <a:latin typeface="Arial" charset="0"/>
                  <a:cs typeface="Arial" charset="0"/>
                </a:rPr>
                <a:t>CAD/PAD,</a:t>
              </a:r>
              <a:r>
                <a:rPr kumimoji="0" lang="en-US" altLang="en-US" sz="1300" b="0" i="0" u="none" strike="noStrike" kern="1200" cap="none" spc="0" normalizeH="0" noProof="0" dirty="0" smtClean="0">
                  <a:ln>
                    <a:noFill/>
                  </a:ln>
                  <a:solidFill>
                    <a:prstClr val="black"/>
                  </a:solidFill>
                  <a:effectLst/>
                  <a:uLnTx/>
                  <a:uFillTx/>
                  <a:latin typeface="Arial" charset="0"/>
                  <a:cs typeface="Arial" charset="0"/>
                </a:rPr>
                <a:t> pyrotechnics and rocket motor igniters</a:t>
              </a:r>
              <a:endParaRPr kumimoji="0" lang="en-US" altLang="en-US" sz="1300" b="0" i="0" u="none" strike="noStrike" kern="1200" cap="none" spc="0" normalizeH="0" baseline="0" noProof="0" dirty="0" smtClean="0">
                <a:ln>
                  <a:noFill/>
                </a:ln>
                <a:solidFill>
                  <a:prstClr val="black"/>
                </a:solidFill>
                <a:effectLst/>
                <a:uLnTx/>
                <a:uFillTx/>
                <a:latin typeface="Arial" charset="0"/>
                <a:cs typeface="Arial" charset="0"/>
              </a:endParaRPr>
            </a:p>
            <a:p>
              <a:pPr marL="114300" marR="0" lvl="0" indent="-1143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altLang="en-US" sz="1300" b="0" i="0" u="none" strike="noStrike" kern="1200" cap="none" spc="0" normalizeH="0" baseline="0" noProof="0" dirty="0" smtClean="0">
                  <a:ln>
                    <a:noFill/>
                  </a:ln>
                  <a:solidFill>
                    <a:prstClr val="black"/>
                  </a:solidFill>
                  <a:effectLst/>
                  <a:uLnTx/>
                  <a:uFillTx/>
                  <a:latin typeface="Arial" charset="0"/>
                  <a:cs typeface="Arial" charset="0"/>
                </a:rPr>
                <a:t>Decontamination </a:t>
              </a:r>
              <a:r>
                <a:rPr kumimoji="0" lang="en-US" altLang="en-US" sz="1300" b="0" i="0" u="none" strike="noStrike" kern="1200" cap="none" spc="0" normalizeH="0" baseline="0" noProof="0" dirty="0">
                  <a:ln>
                    <a:noFill/>
                  </a:ln>
                  <a:solidFill>
                    <a:prstClr val="black"/>
                  </a:solidFill>
                  <a:effectLst/>
                  <a:uLnTx/>
                  <a:uFillTx/>
                  <a:latin typeface="Arial" charset="0"/>
                  <a:cs typeface="Arial" charset="0"/>
                </a:rPr>
                <a:t>and </a:t>
              </a:r>
              <a:r>
                <a:rPr kumimoji="0" lang="en-US" altLang="en-US" sz="1300" b="0" i="0" u="none" strike="noStrike" kern="1200" cap="none" spc="0" normalizeH="0" baseline="0" noProof="0" dirty="0" smtClean="0">
                  <a:ln>
                    <a:noFill/>
                  </a:ln>
                  <a:solidFill>
                    <a:prstClr val="black"/>
                  </a:solidFill>
                  <a:effectLst/>
                  <a:uLnTx/>
                  <a:uFillTx/>
                  <a:latin typeface="Arial" charset="0"/>
                  <a:cs typeface="Arial" charset="0"/>
                </a:rPr>
                <a:t>disposal</a:t>
              </a:r>
            </a:p>
            <a:p>
              <a:pPr marL="114300" marR="0" lvl="0" indent="-114300" algn="l" defTabSz="914400" rtl="0" eaLnBrk="1" fontAlgn="base" latinLnBrk="0" hangingPunct="1">
                <a:lnSpc>
                  <a:spcPct val="100000"/>
                </a:lnSpc>
                <a:spcBef>
                  <a:spcPct val="20000"/>
                </a:spcBef>
                <a:spcAft>
                  <a:spcPct val="0"/>
                </a:spcAft>
                <a:buClrTx/>
                <a:buSzTx/>
                <a:buFont typeface="Arial" charset="0"/>
                <a:buChar char="•"/>
                <a:tabLst/>
                <a:defRPr/>
              </a:pPr>
              <a:r>
                <a:rPr lang="en-US" altLang="en-US" sz="1300" dirty="0" smtClean="0">
                  <a:solidFill>
                    <a:prstClr val="black"/>
                  </a:solidFill>
                  <a:latin typeface="Arial" charset="0"/>
                  <a:cs typeface="Arial" charset="0"/>
                </a:rPr>
                <a:t>Advanced manufacturing machine shop</a:t>
              </a:r>
            </a:p>
            <a:p>
              <a:pPr marL="114300" marR="0" lvl="0" indent="-1143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altLang="en-US" sz="1300" b="0" i="0" u="none" strike="noStrike" kern="1200" cap="none" spc="0" normalizeH="0" baseline="0" noProof="0" dirty="0" smtClean="0">
                  <a:ln>
                    <a:noFill/>
                  </a:ln>
                  <a:solidFill>
                    <a:prstClr val="black"/>
                  </a:solidFill>
                  <a:effectLst/>
                  <a:uLnTx/>
                  <a:uFillTx/>
                  <a:latin typeface="Arial" charset="0"/>
                  <a:cs typeface="Arial" charset="0"/>
                </a:rPr>
                <a:t>Precision CNC machining; NAVAIR/AWS</a:t>
              </a:r>
              <a:r>
                <a:rPr kumimoji="0" lang="en-US" altLang="en-US" sz="1300" b="0" i="0" u="none" strike="noStrike" kern="1200" cap="none" spc="0" normalizeH="0" noProof="0" dirty="0" smtClean="0">
                  <a:ln>
                    <a:noFill/>
                  </a:ln>
                  <a:solidFill>
                    <a:prstClr val="black"/>
                  </a:solidFill>
                  <a:effectLst/>
                  <a:uLnTx/>
                  <a:uFillTx/>
                  <a:latin typeface="Arial" charset="0"/>
                  <a:cs typeface="Arial" charset="0"/>
                </a:rPr>
                <a:t> certified welding, NAVSEA certified paint inspectors; certified weight testing</a:t>
              </a:r>
            </a:p>
            <a:p>
              <a:pPr marL="114300" marR="0" lvl="0" indent="-114300" algn="l" defTabSz="914400" rtl="0" eaLnBrk="1" fontAlgn="base" latinLnBrk="0" hangingPunct="1">
                <a:lnSpc>
                  <a:spcPct val="100000"/>
                </a:lnSpc>
                <a:spcBef>
                  <a:spcPct val="20000"/>
                </a:spcBef>
                <a:spcAft>
                  <a:spcPct val="0"/>
                </a:spcAft>
                <a:buClrTx/>
                <a:buSzTx/>
                <a:buFont typeface="Arial" charset="0"/>
                <a:buChar char="•"/>
                <a:tabLst/>
                <a:defRPr/>
              </a:pPr>
              <a:r>
                <a:rPr lang="en-US" altLang="en-US" sz="1300" baseline="0" dirty="0" smtClean="0">
                  <a:solidFill>
                    <a:prstClr val="black"/>
                  </a:solidFill>
                  <a:latin typeface="Arial" charset="0"/>
                  <a:cs typeface="Arial" charset="0"/>
                </a:rPr>
                <a:t>Depot source of repair and maintenance</a:t>
              </a:r>
            </a:p>
            <a:p>
              <a:pPr marL="114300" marR="0" lvl="0" indent="-114300" algn="l" defTabSz="914400" rtl="0" eaLnBrk="1" fontAlgn="base" latinLnBrk="0" hangingPunct="1">
                <a:lnSpc>
                  <a:spcPct val="100000"/>
                </a:lnSpc>
                <a:spcBef>
                  <a:spcPct val="20000"/>
                </a:spcBef>
                <a:spcAft>
                  <a:spcPct val="0"/>
                </a:spcAft>
                <a:buClrTx/>
                <a:buSzTx/>
                <a:buFont typeface="Arial" charset="0"/>
                <a:buChar char="•"/>
                <a:tabLst/>
                <a:defRPr/>
              </a:pPr>
              <a:r>
                <a:rPr lang="en-US" altLang="en-US" sz="1300" dirty="0" smtClean="0">
                  <a:solidFill>
                    <a:prstClr val="black"/>
                  </a:solidFill>
                  <a:latin typeface="Arial" charset="0"/>
                  <a:cs typeface="Arial" charset="0"/>
                </a:rPr>
                <a:t>Designated overhaul point, Depot Source of Supply for Packaging, Handling, Storage and Transportation (PHS&amp;T)</a:t>
              </a:r>
            </a:p>
          </p:txBody>
        </p:sp>
        <p:sp>
          <p:nvSpPr>
            <p:cNvPr id="7" name="Text Placeholder 7"/>
            <p:cNvSpPr txBox="1">
              <a:spLocks noChangeArrowheads="1"/>
            </p:cNvSpPr>
            <p:nvPr/>
          </p:nvSpPr>
          <p:spPr bwMode="auto">
            <a:xfrm>
              <a:off x="9620360" y="2894292"/>
              <a:ext cx="1474583"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en-US" altLang="en-US" sz="1700" b="1" i="0" u="none" strike="noStrike" kern="1200" cap="none" spc="0" normalizeH="0" baseline="0" noProof="0" dirty="0">
                  <a:ln>
                    <a:noFill/>
                  </a:ln>
                  <a:solidFill>
                    <a:srgbClr val="31438F"/>
                  </a:solidFill>
                  <a:effectLst/>
                  <a:uLnTx/>
                  <a:uFillTx/>
                  <a:latin typeface="Arial" charset="0"/>
                  <a:ea typeface="+mn-ea"/>
                  <a:cs typeface="Arial" charset="0"/>
                </a:rPr>
                <a:t>Capabilities and Facilities</a:t>
              </a:r>
            </a:p>
          </p:txBody>
        </p:sp>
      </p:grpSp>
      <p:grpSp>
        <p:nvGrpSpPr>
          <p:cNvPr id="15" name="Group 14"/>
          <p:cNvGrpSpPr/>
          <p:nvPr/>
        </p:nvGrpSpPr>
        <p:grpSpPr>
          <a:xfrm>
            <a:off x="171311" y="1035811"/>
            <a:ext cx="4990349" cy="3148970"/>
            <a:chOff x="-1891453" y="1060374"/>
            <a:chExt cx="8589757" cy="2030254"/>
          </a:xfrm>
        </p:grpSpPr>
        <p:sp>
          <p:nvSpPr>
            <p:cNvPr id="5" name="Text Placeholder 7"/>
            <p:cNvSpPr txBox="1">
              <a:spLocks noChangeArrowheads="1"/>
            </p:cNvSpPr>
            <p:nvPr/>
          </p:nvSpPr>
          <p:spPr>
            <a:xfrm>
              <a:off x="-1891453" y="1060374"/>
              <a:ext cx="8589757" cy="344488"/>
            </a:xfrm>
            <a:prstGeom prst="rect">
              <a:avLst/>
            </a:prstGeom>
          </p:spPr>
          <p:txBody>
            <a:bodyPr>
              <a:normAutofit/>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en-US" sz="1800" b="1" i="0" u="none" strike="noStrike" kern="1200" cap="none" spc="0" normalizeH="0" baseline="0" noProof="0" dirty="0" smtClean="0">
                  <a:ln>
                    <a:noFill/>
                  </a:ln>
                  <a:solidFill>
                    <a:srgbClr val="394D8D"/>
                  </a:solidFill>
                  <a:effectLst/>
                  <a:uLnTx/>
                  <a:uFillTx/>
                  <a:latin typeface="Arial" charset="0"/>
                  <a:ea typeface="+mn-ea"/>
                  <a:cs typeface="Arial" charset="0"/>
                </a:rPr>
                <a:t>Lines of Operation</a:t>
              </a:r>
            </a:p>
          </p:txBody>
        </p:sp>
        <p:sp>
          <p:nvSpPr>
            <p:cNvPr id="8" name="Content Placeholder 8"/>
            <p:cNvSpPr txBox="1">
              <a:spLocks noChangeArrowheads="1"/>
            </p:cNvSpPr>
            <p:nvPr/>
          </p:nvSpPr>
          <p:spPr bwMode="auto">
            <a:xfrm>
              <a:off x="-1891453" y="1305035"/>
              <a:ext cx="7113422" cy="1785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indent="-114300">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114300" marR="0" lvl="0" indent="-114300" algn="l" defTabSz="914400" rtl="0" eaLnBrk="1" fontAlgn="base" latinLnBrk="0" hangingPunct="1">
                <a:lnSpc>
                  <a:spcPct val="100000"/>
                </a:lnSpc>
                <a:spcBef>
                  <a:spcPts val="600"/>
                </a:spcBef>
                <a:spcAft>
                  <a:spcPct val="0"/>
                </a:spcAft>
                <a:buClrTx/>
                <a:buSzTx/>
                <a:buFont typeface="Arial" charset="0"/>
                <a:buChar char="•"/>
                <a:tabLst/>
                <a:defRPr/>
              </a:pPr>
              <a:r>
                <a:rPr kumimoji="0" lang="en-US" altLang="en-US" sz="1350" b="0" i="0" u="none" strike="noStrike" kern="1200" cap="none" spc="0" normalizeH="0" baseline="0" noProof="0" dirty="0">
                  <a:ln>
                    <a:noFill/>
                  </a:ln>
                  <a:solidFill>
                    <a:prstClr val="black"/>
                  </a:solidFill>
                  <a:effectLst/>
                  <a:uLnTx/>
                  <a:uFillTx/>
                  <a:latin typeface="Arial" charset="0"/>
                  <a:ea typeface="+mn-ea"/>
                  <a:cs typeface="Arial" charset="0"/>
                </a:rPr>
                <a:t>Energetic development, scale-up and qualification</a:t>
              </a:r>
            </a:p>
            <a:p>
              <a:pPr marL="114300" marR="0" lvl="0" indent="-114300" algn="l" defTabSz="914400" rtl="0" eaLnBrk="1" fontAlgn="base" latinLnBrk="0" hangingPunct="1">
                <a:lnSpc>
                  <a:spcPct val="100000"/>
                </a:lnSpc>
                <a:spcBef>
                  <a:spcPts val="600"/>
                </a:spcBef>
                <a:spcAft>
                  <a:spcPct val="0"/>
                </a:spcAft>
                <a:buClrTx/>
                <a:buSzTx/>
                <a:buFont typeface="Arial" charset="0"/>
                <a:buChar char="•"/>
                <a:tabLst/>
                <a:defRPr/>
              </a:pPr>
              <a:r>
                <a:rPr kumimoji="0" lang="en-US" altLang="en-US" sz="1350" b="0" i="0" u="none" strike="noStrike" kern="1200" cap="none" spc="0" normalizeH="0" baseline="0" noProof="0" dirty="0">
                  <a:ln>
                    <a:noFill/>
                  </a:ln>
                  <a:solidFill>
                    <a:prstClr val="black"/>
                  </a:solidFill>
                  <a:effectLst/>
                  <a:uLnTx/>
                  <a:uFillTx/>
                  <a:latin typeface="Arial" charset="0"/>
                  <a:ea typeface="+mn-ea"/>
                  <a:cs typeface="Arial" charset="0"/>
                </a:rPr>
                <a:t>Design, development and low-rate initial production/full-scale production of energetic materials and ordnance end-items</a:t>
              </a:r>
            </a:p>
            <a:p>
              <a:pPr marL="114300" marR="0" lvl="0" indent="-114300" algn="l" defTabSz="914400" rtl="0" eaLnBrk="1" fontAlgn="base" latinLnBrk="0" hangingPunct="1">
                <a:lnSpc>
                  <a:spcPct val="100000"/>
                </a:lnSpc>
                <a:spcBef>
                  <a:spcPts val="600"/>
                </a:spcBef>
                <a:spcAft>
                  <a:spcPct val="0"/>
                </a:spcAft>
                <a:buClrTx/>
                <a:buSzTx/>
                <a:buFont typeface="Arial" charset="0"/>
                <a:buChar char="•"/>
                <a:tabLst/>
                <a:defRPr/>
              </a:pPr>
              <a:r>
                <a:rPr kumimoji="0" lang="en-US" altLang="en-US" sz="1350" b="0" i="0" u="none" strike="noStrike" kern="1200" cap="none" spc="0" normalizeH="0" baseline="0" noProof="0" dirty="0">
                  <a:ln>
                    <a:noFill/>
                  </a:ln>
                  <a:solidFill>
                    <a:prstClr val="black"/>
                  </a:solidFill>
                  <a:effectLst/>
                  <a:uLnTx/>
                  <a:uFillTx/>
                  <a:latin typeface="Arial" charset="0"/>
                  <a:ea typeface="+mn-ea"/>
                  <a:cs typeface="Arial" charset="0"/>
                </a:rPr>
                <a:t>Flexibility to make products from mortars to rockets through the same processing line: from 5 grams to more than </a:t>
              </a:r>
              <a:r>
                <a:rPr kumimoji="0" lang="en-US" altLang="en-US" sz="1350" b="0" i="0" u="none" strike="noStrike" kern="1200" cap="none" spc="0" normalizeH="0" baseline="0" noProof="0" dirty="0" smtClean="0">
                  <a:ln>
                    <a:noFill/>
                  </a:ln>
                  <a:solidFill>
                    <a:prstClr val="black"/>
                  </a:solidFill>
                  <a:effectLst/>
                  <a:uLnTx/>
                  <a:uFillTx/>
                  <a:latin typeface="Arial" charset="0"/>
                  <a:ea typeface="+mn-ea"/>
                  <a:cs typeface="Arial" charset="0"/>
                </a:rPr>
                <a:t>1 million pounds</a:t>
              </a:r>
              <a:endParaRPr kumimoji="0" lang="en-US" altLang="en-US" sz="1350" b="0" i="0" u="none" strike="noStrike" kern="1200" cap="none" spc="0" normalizeH="0" baseline="0" noProof="0" dirty="0">
                <a:ln>
                  <a:noFill/>
                </a:ln>
                <a:solidFill>
                  <a:prstClr val="black"/>
                </a:solidFill>
                <a:effectLst/>
                <a:uLnTx/>
                <a:uFillTx/>
                <a:latin typeface="Arial" charset="0"/>
                <a:ea typeface="+mn-ea"/>
                <a:cs typeface="Arial" charset="0"/>
              </a:endParaRPr>
            </a:p>
            <a:p>
              <a:pPr marL="114300" marR="0" lvl="0" indent="-114300" algn="l" defTabSz="914400" rtl="0" eaLnBrk="1" fontAlgn="base" latinLnBrk="0" hangingPunct="1">
                <a:lnSpc>
                  <a:spcPct val="100000"/>
                </a:lnSpc>
                <a:spcBef>
                  <a:spcPts val="600"/>
                </a:spcBef>
                <a:spcAft>
                  <a:spcPct val="0"/>
                </a:spcAft>
                <a:buClrTx/>
                <a:buSzTx/>
                <a:buFont typeface="Arial" charset="0"/>
                <a:buChar char="•"/>
                <a:tabLst/>
                <a:defRPr/>
              </a:pPr>
              <a:r>
                <a:rPr kumimoji="0" lang="en-US" altLang="en-US" sz="1350" b="0" i="0" u="none" strike="noStrike" kern="1200" cap="none" spc="0" normalizeH="0" baseline="0" noProof="0" dirty="0">
                  <a:ln>
                    <a:noFill/>
                  </a:ln>
                  <a:solidFill>
                    <a:prstClr val="black"/>
                  </a:solidFill>
                  <a:effectLst/>
                  <a:uLnTx/>
                  <a:uFillTx/>
                  <a:latin typeface="Arial" charset="0"/>
                  <a:ea typeface="+mn-ea"/>
                  <a:cs typeface="Arial" charset="0"/>
                </a:rPr>
                <a:t>Maintains in-house energetics processing capabilities and engineering expertise to:</a:t>
              </a:r>
            </a:p>
            <a:p>
              <a:pPr marL="685800" marR="0" lvl="2" indent="-227013" algn="l" defTabSz="914400" rtl="0" eaLnBrk="1" fontAlgn="base" latinLnBrk="0" hangingPunct="1">
                <a:lnSpc>
                  <a:spcPct val="100000"/>
                </a:lnSpc>
                <a:spcBef>
                  <a:spcPts val="600"/>
                </a:spcBef>
                <a:spcAft>
                  <a:spcPct val="0"/>
                </a:spcAft>
                <a:buClr>
                  <a:prstClr val="black"/>
                </a:buClr>
                <a:buSzTx/>
                <a:buFont typeface="Courier New" panose="02070309020205020404" pitchFamily="49" charset="0"/>
                <a:buChar char="o"/>
                <a:tabLst/>
                <a:defRPr/>
              </a:pPr>
              <a:r>
                <a:rPr kumimoji="0" lang="en-US" altLang="en-US" sz="1200" b="0" i="0" u="none" strike="noStrike" kern="1200" cap="none" spc="0" normalizeH="0" baseline="0" noProof="0" dirty="0">
                  <a:ln>
                    <a:noFill/>
                  </a:ln>
                  <a:solidFill>
                    <a:prstClr val="black"/>
                  </a:solidFill>
                  <a:effectLst/>
                  <a:uLnTx/>
                  <a:uFillTx/>
                  <a:latin typeface="Arial" charset="0"/>
                  <a:ea typeface="+mn-ea"/>
                  <a:cs typeface="Arial" charset="0"/>
                </a:rPr>
                <a:t>Act as sole source, second source and emergency supplier</a:t>
              </a:r>
            </a:p>
            <a:p>
              <a:pPr marL="685800" marR="0" lvl="2" indent="-227013" algn="l" defTabSz="914400" rtl="0" eaLnBrk="1" fontAlgn="base" latinLnBrk="0" hangingPunct="1">
                <a:lnSpc>
                  <a:spcPct val="100000"/>
                </a:lnSpc>
                <a:spcBef>
                  <a:spcPts val="600"/>
                </a:spcBef>
                <a:spcAft>
                  <a:spcPct val="0"/>
                </a:spcAft>
                <a:buClr>
                  <a:prstClr val="black"/>
                </a:buClr>
                <a:buSzTx/>
                <a:buFont typeface="Courier New" panose="02070309020205020404" pitchFamily="49" charset="0"/>
                <a:buChar char="o"/>
                <a:tabLst/>
                <a:defRPr/>
              </a:pPr>
              <a:r>
                <a:rPr kumimoji="0" lang="en-US" altLang="en-US" sz="1200" b="0" i="0" u="none" strike="noStrike" kern="1200" cap="none" spc="0" normalizeH="0" baseline="0" noProof="0" dirty="0" smtClean="0">
                  <a:ln>
                    <a:noFill/>
                  </a:ln>
                  <a:solidFill>
                    <a:prstClr val="black"/>
                  </a:solidFill>
                  <a:effectLst/>
                  <a:uLnTx/>
                  <a:uFillTx/>
                  <a:latin typeface="Arial" charset="0"/>
                  <a:ea typeface="+mn-ea"/>
                  <a:cs typeface="Arial" charset="0"/>
                </a:rPr>
                <a:t>Provide </a:t>
              </a:r>
              <a:r>
                <a:rPr kumimoji="0" lang="en-US" altLang="en-US" sz="1200" b="0" i="0" u="none" strike="noStrike" kern="1200" cap="none" spc="0" normalizeH="0" baseline="0" noProof="0" dirty="0">
                  <a:ln>
                    <a:noFill/>
                  </a:ln>
                  <a:solidFill>
                    <a:prstClr val="black"/>
                  </a:solidFill>
                  <a:effectLst/>
                  <a:uLnTx/>
                  <a:uFillTx/>
                  <a:latin typeface="Arial" charset="0"/>
                  <a:ea typeface="+mn-ea"/>
                  <a:cs typeface="Arial" charset="0"/>
                </a:rPr>
                <a:t>expertise allowing program offices to act as “smart buyers” for the DoD, foreign military sales and other customers</a:t>
              </a:r>
            </a:p>
          </p:txBody>
        </p:sp>
      </p:grpSp>
      <p:cxnSp>
        <p:nvCxnSpPr>
          <p:cNvPr id="10" name="Straight Connector 9">
            <a:extLst/>
          </p:cNvPr>
          <p:cNvCxnSpPr>
            <a:cxnSpLocks/>
          </p:cNvCxnSpPr>
          <p:nvPr/>
        </p:nvCxnSpPr>
        <p:spPr>
          <a:xfrm>
            <a:off x="-3491078" y="4579352"/>
            <a:ext cx="4101" cy="291941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itle 1">
            <a:extLst/>
          </p:cNvPr>
          <p:cNvSpPr txBox="1">
            <a:spLocks noChangeArrowheads="1"/>
          </p:cNvSpPr>
          <p:nvPr/>
        </p:nvSpPr>
        <p:spPr>
          <a:xfrm>
            <a:off x="1567542" y="295610"/>
            <a:ext cx="6727371" cy="511683"/>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300" b="1" i="0" u="none" strike="noStrike" kern="1200" cap="none" spc="-20" normalizeH="0" baseline="0" noProof="0" dirty="0" smtClean="0">
                <a:ln>
                  <a:noFill/>
                </a:ln>
                <a:solidFill>
                  <a:prstClr val="black"/>
                </a:solidFill>
                <a:effectLst/>
                <a:uLnTx/>
                <a:uFillTx/>
                <a:latin typeface="Georgia" panose="02040502050405020303" pitchFamily="18" charset="0"/>
                <a:ea typeface="+mj-ea"/>
                <a:cs typeface="+mj-cs"/>
              </a:rPr>
              <a:t>Energetics Manufacturing (M) Department</a:t>
            </a:r>
            <a:endParaRPr kumimoji="0" lang="en-US" altLang="en-US" sz="2300" b="1" i="0" u="none" strike="noStrike" kern="1200" cap="none" spc="-20" normalizeH="0" baseline="0" noProof="0" dirty="0">
              <a:ln>
                <a:noFill/>
              </a:ln>
              <a:solidFill>
                <a:prstClr val="black"/>
              </a:solidFill>
              <a:effectLst/>
              <a:uLnTx/>
              <a:uFillTx/>
              <a:latin typeface="Georgia" panose="02040502050405020303" pitchFamily="18" charset="0"/>
              <a:ea typeface="+mj-ea"/>
              <a:cs typeface="+mj-cs"/>
            </a:endParaRPr>
          </a:p>
        </p:txBody>
      </p:sp>
      <p:sp>
        <p:nvSpPr>
          <p:cNvPr id="13" name="Slide Number Placeholder 12"/>
          <p:cNvSpPr>
            <a:spLocks noGrp="1"/>
          </p:cNvSpPr>
          <p:nvPr>
            <p:ph type="sldNum" sz="quarter" idx="10"/>
          </p:nvPr>
        </p:nvSpPr>
        <p:spPr>
          <a:xfrm>
            <a:off x="6875281" y="6644762"/>
            <a:ext cx="2133600" cy="1381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3B4F1-F0D2-4323-88C6-3C856595E168}" type="slidenum">
              <a:rPr kumimoji="0" lang="en-US" sz="9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0" name="Pentagon 16"/>
          <p:cNvSpPr/>
          <p:nvPr/>
        </p:nvSpPr>
        <p:spPr>
          <a:xfrm>
            <a:off x="12771032" y="-2916992"/>
            <a:ext cx="3275462" cy="4829134"/>
          </a:xfrm>
          <a:custGeom>
            <a:avLst/>
            <a:gdLst>
              <a:gd name="connsiteX0" fmla="*/ 0 w 4856813"/>
              <a:gd name="connsiteY0" fmla="*/ 0 h 4828539"/>
              <a:gd name="connsiteX1" fmla="*/ 2442544 w 4856813"/>
              <a:gd name="connsiteY1" fmla="*/ 0 h 4828539"/>
              <a:gd name="connsiteX2" fmla="*/ 4856813 w 4856813"/>
              <a:gd name="connsiteY2" fmla="*/ 2414270 h 4828539"/>
              <a:gd name="connsiteX3" fmla="*/ 2442544 w 4856813"/>
              <a:gd name="connsiteY3" fmla="*/ 4828539 h 4828539"/>
              <a:gd name="connsiteX4" fmla="*/ 0 w 4856813"/>
              <a:gd name="connsiteY4" fmla="*/ 4828539 h 4828539"/>
              <a:gd name="connsiteX5" fmla="*/ 0 w 4856813"/>
              <a:gd name="connsiteY5" fmla="*/ 0 h 4828539"/>
              <a:gd name="connsiteX0" fmla="*/ 0 w 4856813"/>
              <a:gd name="connsiteY0" fmla="*/ 0 h 4828539"/>
              <a:gd name="connsiteX1" fmla="*/ 2442544 w 4856813"/>
              <a:gd name="connsiteY1" fmla="*/ 0 h 4828539"/>
              <a:gd name="connsiteX2" fmla="*/ 4856813 w 4856813"/>
              <a:gd name="connsiteY2" fmla="*/ 2414270 h 4828539"/>
              <a:gd name="connsiteX3" fmla="*/ 2442544 w 4856813"/>
              <a:gd name="connsiteY3" fmla="*/ 4828539 h 4828539"/>
              <a:gd name="connsiteX4" fmla="*/ 0 w 4856813"/>
              <a:gd name="connsiteY4" fmla="*/ 4828539 h 4828539"/>
              <a:gd name="connsiteX5" fmla="*/ 0 w 4856813"/>
              <a:gd name="connsiteY5" fmla="*/ 0 h 4828539"/>
              <a:gd name="connsiteX0" fmla="*/ 0 w 4856813"/>
              <a:gd name="connsiteY0" fmla="*/ 0 h 4828539"/>
              <a:gd name="connsiteX1" fmla="*/ 3386924 w 4856813"/>
              <a:gd name="connsiteY1" fmla="*/ 14991 h 4828539"/>
              <a:gd name="connsiteX2" fmla="*/ 4856813 w 4856813"/>
              <a:gd name="connsiteY2" fmla="*/ 2414270 h 4828539"/>
              <a:gd name="connsiteX3" fmla="*/ 2442544 w 4856813"/>
              <a:gd name="connsiteY3" fmla="*/ 4828539 h 4828539"/>
              <a:gd name="connsiteX4" fmla="*/ 0 w 4856813"/>
              <a:gd name="connsiteY4" fmla="*/ 4828539 h 4828539"/>
              <a:gd name="connsiteX5" fmla="*/ 0 w 4856813"/>
              <a:gd name="connsiteY5" fmla="*/ 0 h 4828539"/>
              <a:gd name="connsiteX0" fmla="*/ 0 w 4856813"/>
              <a:gd name="connsiteY0" fmla="*/ 0 h 4828539"/>
              <a:gd name="connsiteX1" fmla="*/ 3386924 w 4856813"/>
              <a:gd name="connsiteY1" fmla="*/ 14991 h 4828539"/>
              <a:gd name="connsiteX2" fmla="*/ 4856813 w 4856813"/>
              <a:gd name="connsiteY2" fmla="*/ 2414270 h 4828539"/>
              <a:gd name="connsiteX3" fmla="*/ 3446885 w 4856813"/>
              <a:gd name="connsiteY3" fmla="*/ 4828539 h 4828539"/>
              <a:gd name="connsiteX4" fmla="*/ 0 w 4856813"/>
              <a:gd name="connsiteY4" fmla="*/ 4828539 h 4828539"/>
              <a:gd name="connsiteX5" fmla="*/ 0 w 4856813"/>
              <a:gd name="connsiteY5" fmla="*/ 0 h 4828539"/>
              <a:gd name="connsiteX0" fmla="*/ 0 w 4856813"/>
              <a:gd name="connsiteY0" fmla="*/ 16182 h 4844721"/>
              <a:gd name="connsiteX1" fmla="*/ 3381728 w 4856813"/>
              <a:gd name="connsiteY1" fmla="*/ 0 h 4844721"/>
              <a:gd name="connsiteX2" fmla="*/ 4856813 w 4856813"/>
              <a:gd name="connsiteY2" fmla="*/ 2430452 h 4844721"/>
              <a:gd name="connsiteX3" fmla="*/ 3446885 w 4856813"/>
              <a:gd name="connsiteY3" fmla="*/ 4844721 h 4844721"/>
              <a:gd name="connsiteX4" fmla="*/ 0 w 4856813"/>
              <a:gd name="connsiteY4" fmla="*/ 4844721 h 4844721"/>
              <a:gd name="connsiteX5" fmla="*/ 0 w 4856813"/>
              <a:gd name="connsiteY5" fmla="*/ 16182 h 4844721"/>
              <a:gd name="connsiteX0" fmla="*/ 0 w 4856813"/>
              <a:gd name="connsiteY0" fmla="*/ 16182 h 4844721"/>
              <a:gd name="connsiteX1" fmla="*/ 3381728 w 4856813"/>
              <a:gd name="connsiteY1" fmla="*/ 0 h 4844721"/>
              <a:gd name="connsiteX2" fmla="*/ 4856813 w 4856813"/>
              <a:gd name="connsiteY2" fmla="*/ 2430452 h 4844721"/>
              <a:gd name="connsiteX3" fmla="*/ 3446885 w 4856813"/>
              <a:gd name="connsiteY3" fmla="*/ 4844721 h 4844721"/>
              <a:gd name="connsiteX4" fmla="*/ 0 w 4856813"/>
              <a:gd name="connsiteY4" fmla="*/ 4844721 h 4844721"/>
              <a:gd name="connsiteX5" fmla="*/ 0 w 4856813"/>
              <a:gd name="connsiteY5" fmla="*/ 16182 h 4844721"/>
              <a:gd name="connsiteX0" fmla="*/ 0 w 4856813"/>
              <a:gd name="connsiteY0" fmla="*/ 10986 h 4839525"/>
              <a:gd name="connsiteX1" fmla="*/ 3376533 w 4856813"/>
              <a:gd name="connsiteY1" fmla="*/ 0 h 4839525"/>
              <a:gd name="connsiteX2" fmla="*/ 4856813 w 4856813"/>
              <a:gd name="connsiteY2" fmla="*/ 2425256 h 4839525"/>
              <a:gd name="connsiteX3" fmla="*/ 3446885 w 4856813"/>
              <a:gd name="connsiteY3" fmla="*/ 4839525 h 4839525"/>
              <a:gd name="connsiteX4" fmla="*/ 0 w 4856813"/>
              <a:gd name="connsiteY4" fmla="*/ 4839525 h 4839525"/>
              <a:gd name="connsiteX5" fmla="*/ 0 w 4856813"/>
              <a:gd name="connsiteY5" fmla="*/ 10986 h 4839525"/>
              <a:gd name="connsiteX0" fmla="*/ 0 w 4856813"/>
              <a:gd name="connsiteY0" fmla="*/ 595 h 4829134"/>
              <a:gd name="connsiteX1" fmla="*/ 3376533 w 4856813"/>
              <a:gd name="connsiteY1" fmla="*/ 0 h 4829134"/>
              <a:gd name="connsiteX2" fmla="*/ 4856813 w 4856813"/>
              <a:gd name="connsiteY2" fmla="*/ 2414865 h 4829134"/>
              <a:gd name="connsiteX3" fmla="*/ 3446885 w 4856813"/>
              <a:gd name="connsiteY3" fmla="*/ 4829134 h 4829134"/>
              <a:gd name="connsiteX4" fmla="*/ 0 w 4856813"/>
              <a:gd name="connsiteY4" fmla="*/ 4829134 h 4829134"/>
              <a:gd name="connsiteX5" fmla="*/ 0 w 4856813"/>
              <a:gd name="connsiteY5" fmla="*/ 595 h 482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6813" h="4829134">
                <a:moveTo>
                  <a:pt x="0" y="595"/>
                </a:moveTo>
                <a:lnTo>
                  <a:pt x="3376533" y="0"/>
                </a:lnTo>
                <a:lnTo>
                  <a:pt x="4856813" y="2414865"/>
                </a:lnTo>
                <a:lnTo>
                  <a:pt x="3446885" y="4829134"/>
                </a:lnTo>
                <a:lnTo>
                  <a:pt x="0" y="4829134"/>
                </a:lnTo>
                <a:lnTo>
                  <a:pt x="0" y="595"/>
                </a:lnTo>
                <a:close/>
              </a:path>
            </a:pathLst>
          </a:custGeom>
          <a:solidFill>
            <a:srgbClr val="31438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6" name="Straight Connector 25"/>
          <p:cNvCxnSpPr/>
          <p:nvPr/>
        </p:nvCxnSpPr>
        <p:spPr>
          <a:xfrm>
            <a:off x="4431927" y="2945738"/>
            <a:ext cx="2965703" cy="806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24579" y="1393353"/>
            <a:ext cx="2237940"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894" y="4704426"/>
            <a:ext cx="2791326" cy="1861256"/>
          </a:xfrm>
          <a:prstGeom prst="rect">
            <a:avLst/>
          </a:prstGeom>
        </p:spPr>
      </p:pic>
    </p:spTree>
    <p:extLst>
      <p:ext uri="{BB962C8B-B14F-4D97-AF65-F5344CB8AC3E}">
        <p14:creationId xmlns:p14="http://schemas.microsoft.com/office/powerpoint/2010/main" val="12300114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2313457" y="1387393"/>
            <a:ext cx="4594262"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4" name="Text Placeholder 5"/>
          <p:cNvSpPr txBox="1">
            <a:spLocks noChangeArrowheads="1"/>
          </p:cNvSpPr>
          <p:nvPr/>
        </p:nvSpPr>
        <p:spPr>
          <a:xfrm>
            <a:off x="4610588" y="1028059"/>
            <a:ext cx="3867150" cy="376237"/>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altLang="en-US" sz="1800" b="1" dirty="0" smtClean="0">
                <a:solidFill>
                  <a:srgbClr val="31438F"/>
                </a:solidFill>
                <a:latin typeface="Arial" charset="0"/>
                <a:cs typeface="Arial" charset="0"/>
              </a:rPr>
              <a:t>Warfighting Impact</a:t>
            </a:r>
          </a:p>
        </p:txBody>
      </p:sp>
      <p:sp>
        <p:nvSpPr>
          <p:cNvPr id="5" name="Content Placeholder 6"/>
          <p:cNvSpPr txBox="1">
            <a:spLocks noChangeArrowheads="1"/>
          </p:cNvSpPr>
          <p:nvPr/>
        </p:nvSpPr>
        <p:spPr>
          <a:xfrm>
            <a:off x="4631226" y="1424690"/>
            <a:ext cx="4303224" cy="2039236"/>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114300" eaLnBrk="1" hangingPunct="1"/>
            <a:r>
              <a:rPr lang="en-US" altLang="en-US" sz="1100" dirty="0" smtClean="0">
                <a:latin typeface="Arial" charset="0"/>
                <a:cs typeface="Arial" charset="0"/>
              </a:rPr>
              <a:t>Technical Data and Procedures</a:t>
            </a:r>
          </a:p>
          <a:p>
            <a:pPr marL="114300" indent="-114300" eaLnBrk="1" hangingPunct="1"/>
            <a:r>
              <a:rPr lang="en-US" altLang="en-US" sz="1100" dirty="0" smtClean="0">
                <a:latin typeface="Arial" charset="0"/>
                <a:cs typeface="Arial" charset="0"/>
              </a:rPr>
              <a:t>Foreign Materiel Acquisition and Exploitation</a:t>
            </a:r>
          </a:p>
          <a:p>
            <a:pPr marL="114300" indent="-114300" eaLnBrk="1" hangingPunct="1"/>
            <a:r>
              <a:rPr lang="en-US" altLang="en-US" sz="1100" dirty="0" smtClean="0">
                <a:latin typeface="Arial" charset="0"/>
                <a:cs typeface="Arial" charset="0"/>
              </a:rPr>
              <a:t>Explosives Detection Equipment Program</a:t>
            </a:r>
          </a:p>
          <a:p>
            <a:pPr marL="114300" indent="-114300" eaLnBrk="1" hangingPunct="1"/>
            <a:r>
              <a:rPr lang="en-US" altLang="en-US" sz="1100" dirty="0" smtClean="0">
                <a:latin typeface="Arial" charset="0"/>
                <a:cs typeface="Arial" charset="0"/>
              </a:rPr>
              <a:t>Demonstration and Assessment Team and </a:t>
            </a:r>
            <a:r>
              <a:rPr lang="en-US" altLang="en-US" sz="1100" dirty="0">
                <a:latin typeface="Arial" charset="0"/>
                <a:cs typeface="Arial" charset="0"/>
              </a:rPr>
              <a:t>EOD Technology Assessment </a:t>
            </a:r>
            <a:r>
              <a:rPr lang="en-US" altLang="en-US" sz="1100" dirty="0" smtClean="0">
                <a:latin typeface="Arial" charset="0"/>
                <a:cs typeface="Arial" charset="0"/>
              </a:rPr>
              <a:t>Team</a:t>
            </a:r>
          </a:p>
          <a:p>
            <a:pPr marL="114300" indent="-114300" eaLnBrk="1" hangingPunct="1"/>
            <a:r>
              <a:rPr lang="en-US" altLang="en-US" sz="1100" dirty="0" smtClean="0">
                <a:latin typeface="Arial" charset="0"/>
                <a:cs typeface="Arial" charset="0"/>
              </a:rPr>
              <a:t>Underwater EOD</a:t>
            </a:r>
          </a:p>
          <a:p>
            <a:pPr marL="114300" indent="-114300" eaLnBrk="1" hangingPunct="1"/>
            <a:r>
              <a:rPr lang="en-US" altLang="en-US" sz="1100" dirty="0" smtClean="0">
                <a:latin typeface="Arial" charset="0"/>
                <a:cs typeface="Arial" charset="0"/>
              </a:rPr>
              <a:t>EOD Unmanned Systems</a:t>
            </a:r>
          </a:p>
          <a:p>
            <a:pPr marL="114300" indent="-114300" eaLnBrk="1" hangingPunct="1"/>
            <a:r>
              <a:rPr lang="en-US" altLang="en-US" sz="1100" dirty="0" smtClean="0">
                <a:latin typeface="Arial" charset="0"/>
                <a:cs typeface="Arial" charset="0"/>
              </a:rPr>
              <a:t>Ordnance Disrupt/Modeling &amp; Simulation</a:t>
            </a:r>
          </a:p>
          <a:p>
            <a:pPr marL="114300" indent="-114300" eaLnBrk="1" hangingPunct="1"/>
            <a:r>
              <a:rPr lang="en-US" altLang="en-US" sz="1100" dirty="0" smtClean="0">
                <a:latin typeface="Arial" charset="0"/>
                <a:cs typeface="Arial" charset="0"/>
              </a:rPr>
              <a:t>Anti-Terrorism/Force Protection</a:t>
            </a:r>
          </a:p>
          <a:p>
            <a:pPr marL="114300" indent="-114300" eaLnBrk="1" hangingPunct="1"/>
            <a:endParaRPr lang="en-US" altLang="en-US" sz="1100" dirty="0">
              <a:latin typeface="Arial" charset="0"/>
              <a:cs typeface="Arial" charset="0"/>
            </a:endParaRPr>
          </a:p>
          <a:p>
            <a:pPr marL="114300" indent="-114300" eaLnBrk="1" hangingPunct="1"/>
            <a:endParaRPr lang="en-US" altLang="en-US" sz="1100" dirty="0" smtClean="0">
              <a:latin typeface="Arial" charset="0"/>
              <a:cs typeface="Arial" charset="0"/>
            </a:endParaRPr>
          </a:p>
        </p:txBody>
      </p:sp>
      <p:sp>
        <p:nvSpPr>
          <p:cNvPr id="7" name="Content Placeholder 8"/>
          <p:cNvSpPr txBox="1">
            <a:spLocks noChangeArrowheads="1"/>
          </p:cNvSpPr>
          <p:nvPr/>
        </p:nvSpPr>
        <p:spPr>
          <a:xfrm>
            <a:off x="4642337" y="4369408"/>
            <a:ext cx="4391025" cy="2283016"/>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eaLnBrk="1" hangingPunct="1"/>
            <a:r>
              <a:rPr lang="en-US" altLang="en-US" sz="1050" dirty="0">
                <a:latin typeface="Arial" charset="0"/>
                <a:cs typeface="Arial" charset="0"/>
              </a:rPr>
              <a:t>Co-located with EOD service detachments and Joint EOD Executive Agency Support office</a:t>
            </a:r>
          </a:p>
          <a:p>
            <a:pPr marL="171450" indent="-171450" eaLnBrk="1" hangingPunct="1"/>
            <a:r>
              <a:rPr lang="en-US" altLang="en-US" sz="1050" dirty="0" smtClean="0">
                <a:latin typeface="Arial" charset="0"/>
                <a:cs typeface="Arial" charset="0"/>
              </a:rPr>
              <a:t>24-7 / 365 warfighter call-back ability to Technical Support Center </a:t>
            </a:r>
          </a:p>
          <a:p>
            <a:pPr marL="171450" indent="-171450" eaLnBrk="1" hangingPunct="1"/>
            <a:r>
              <a:rPr lang="en-US" altLang="en-US" sz="1050" dirty="0" smtClean="0">
                <a:latin typeface="Arial" charset="0"/>
                <a:cs typeface="Arial" charset="0"/>
              </a:rPr>
              <a:t>Explosive test and robotics test ranges</a:t>
            </a:r>
          </a:p>
          <a:p>
            <a:pPr marL="171450" indent="-171450" eaLnBrk="1" hangingPunct="1"/>
            <a:r>
              <a:rPr lang="en-US" altLang="en-US" sz="1050" dirty="0" smtClean="0">
                <a:latin typeface="Arial" charset="0"/>
                <a:cs typeface="Arial" charset="0"/>
              </a:rPr>
              <a:t>Magnetic Signature Test Facility</a:t>
            </a:r>
          </a:p>
          <a:p>
            <a:pPr marL="171450" indent="-171450" eaLnBrk="1" hangingPunct="1"/>
            <a:r>
              <a:rPr lang="en-US" altLang="en-US" sz="1050" dirty="0" smtClean="0">
                <a:latin typeface="Arial" charset="0"/>
                <a:cs typeface="Arial" charset="0"/>
              </a:rPr>
              <a:t>Prototyping facilities to accelerate ideas/rapid support for 3D printing </a:t>
            </a:r>
          </a:p>
          <a:p>
            <a:pPr marL="171450" indent="-171450" eaLnBrk="1" hangingPunct="1"/>
            <a:r>
              <a:rPr lang="en-US" altLang="en-US" sz="1050" dirty="0" smtClean="0">
                <a:latin typeface="Arial" charset="0"/>
                <a:cs typeface="Arial" charset="0"/>
              </a:rPr>
              <a:t>Explosive Chemistry Laboratory</a:t>
            </a:r>
          </a:p>
          <a:p>
            <a:pPr marL="171450" indent="-171450" eaLnBrk="1" hangingPunct="1"/>
            <a:r>
              <a:rPr lang="en-US" altLang="en-US" sz="1050" dirty="0" smtClean="0">
                <a:latin typeface="Arial" charset="0"/>
                <a:cs typeface="Arial" charset="0"/>
              </a:rPr>
              <a:t>Electronics Laboratory</a:t>
            </a:r>
          </a:p>
          <a:p>
            <a:pPr marL="171450" indent="-171450" eaLnBrk="1" hangingPunct="1"/>
            <a:r>
              <a:rPr lang="en-US" altLang="en-US" sz="1050" dirty="0" smtClean="0">
                <a:latin typeface="Arial" charset="0"/>
                <a:cs typeface="Arial" charset="0"/>
              </a:rPr>
              <a:t>EOD Library</a:t>
            </a:r>
          </a:p>
          <a:p>
            <a:pPr marL="171450" indent="-171450" eaLnBrk="1" hangingPunct="1"/>
            <a:r>
              <a:rPr lang="en-US" altLang="en-US" sz="1050" dirty="0" smtClean="0">
                <a:latin typeface="Arial" charset="0"/>
                <a:cs typeface="Arial" charset="0"/>
              </a:rPr>
              <a:t>Disassembly complex</a:t>
            </a:r>
          </a:p>
        </p:txBody>
      </p:sp>
      <p:sp>
        <p:nvSpPr>
          <p:cNvPr id="8" name="Text Placeholder 7"/>
          <p:cNvSpPr txBox="1">
            <a:spLocks noChangeArrowheads="1"/>
          </p:cNvSpPr>
          <p:nvPr/>
        </p:nvSpPr>
        <p:spPr bwMode="auto">
          <a:xfrm>
            <a:off x="4703671" y="3954439"/>
            <a:ext cx="3887788"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defTabSz="914400" eaLnBrk="1" hangingPunct="1">
              <a:buFont typeface="Arial" charset="0"/>
              <a:buNone/>
            </a:pPr>
            <a:r>
              <a:rPr lang="en-US" altLang="en-US" sz="1800" b="1" dirty="0">
                <a:solidFill>
                  <a:srgbClr val="31438F"/>
                </a:solidFill>
                <a:latin typeface="Arial" charset="0"/>
                <a:cs typeface="Arial" charset="0"/>
              </a:rPr>
              <a:t>Capabilities and Facilities</a:t>
            </a:r>
          </a:p>
        </p:txBody>
      </p:sp>
      <p:sp>
        <p:nvSpPr>
          <p:cNvPr id="14" name="Rectangle 13">
            <a:extLst/>
          </p:cNvPr>
          <p:cNvSpPr/>
          <p:nvPr/>
        </p:nvSpPr>
        <p:spPr>
          <a:xfrm>
            <a:off x="171450" y="934177"/>
            <a:ext cx="4235450" cy="5747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0" name="Title 1">
            <a:extLst/>
          </p:cNvPr>
          <p:cNvSpPr txBox="1">
            <a:spLocks noChangeArrowheads="1"/>
          </p:cNvSpPr>
          <p:nvPr/>
        </p:nvSpPr>
        <p:spPr>
          <a:xfrm>
            <a:off x="713618" y="124552"/>
            <a:ext cx="8430382" cy="809625"/>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eaLnBrk="1" hangingPunct="1">
              <a:defRPr/>
            </a:pPr>
            <a:r>
              <a:rPr lang="en-US" altLang="en-US" sz="2400" spc="-80" dirty="0" smtClean="0"/>
              <a:t>Explosive Ordnance Disposal </a:t>
            </a:r>
          </a:p>
          <a:p>
            <a:pPr eaLnBrk="1" hangingPunct="1">
              <a:defRPr/>
            </a:pPr>
            <a:r>
              <a:rPr lang="en-US" altLang="en-US" sz="2400" spc="-80" dirty="0" smtClean="0"/>
              <a:t>(D) Department</a:t>
            </a:r>
            <a:endParaRPr lang="en-US" altLang="en-US" sz="2400" spc="-80" dirty="0"/>
          </a:p>
        </p:txBody>
      </p:sp>
      <p:sp>
        <p:nvSpPr>
          <p:cNvPr id="11" name="Slide Number Placeholder 10"/>
          <p:cNvSpPr>
            <a:spLocks noGrp="1"/>
          </p:cNvSpPr>
          <p:nvPr>
            <p:ph type="sldNum" sz="quarter" idx="10"/>
          </p:nvPr>
        </p:nvSpPr>
        <p:spPr/>
        <p:txBody>
          <a:bodyPr/>
          <a:lstStyle/>
          <a:p>
            <a:pPr>
              <a:defRPr/>
            </a:pPr>
            <a:fld id="{1AD3B4F1-F0D2-4323-88C6-3C856595E168}" type="slidenum">
              <a:rPr lang="en-US" smtClean="0"/>
              <a:pPr>
                <a:defRPr/>
              </a:pPr>
              <a:t>17</a:t>
            </a:fld>
            <a:endParaRPr lang="en-US" dirty="0"/>
          </a:p>
        </p:txBody>
      </p:sp>
      <p:sp>
        <p:nvSpPr>
          <p:cNvPr id="2" name="Rectangle 1">
            <a:extLst/>
          </p:cNvPr>
          <p:cNvSpPr/>
          <p:nvPr/>
        </p:nvSpPr>
        <p:spPr>
          <a:xfrm>
            <a:off x="80514" y="941726"/>
            <a:ext cx="4261518" cy="5749660"/>
          </a:xfrm>
          <a:prstGeom prst="rect">
            <a:avLst/>
          </a:prstGeom>
          <a:solidFill>
            <a:srgbClr val="E3A52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nvGrpSpPr>
          <p:cNvPr id="3" name="Group 2"/>
          <p:cNvGrpSpPr/>
          <p:nvPr/>
        </p:nvGrpSpPr>
        <p:grpSpPr>
          <a:xfrm>
            <a:off x="170382" y="3190286"/>
            <a:ext cx="4041859" cy="4216686"/>
            <a:chOff x="170382" y="3540202"/>
            <a:chExt cx="4041859" cy="3913661"/>
          </a:xfrm>
        </p:grpSpPr>
        <p:sp>
          <p:nvSpPr>
            <p:cNvPr id="6" name="Text Placeholder 7"/>
            <p:cNvSpPr txBox="1">
              <a:spLocks noChangeArrowheads="1"/>
            </p:cNvSpPr>
            <p:nvPr/>
          </p:nvSpPr>
          <p:spPr>
            <a:xfrm>
              <a:off x="247828" y="3540202"/>
              <a:ext cx="3670122" cy="376237"/>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altLang="en-US" sz="1800" b="1" dirty="0" smtClean="0">
                  <a:solidFill>
                    <a:srgbClr val="31438F"/>
                  </a:solidFill>
                  <a:latin typeface="Arial" charset="0"/>
                  <a:cs typeface="Arial" charset="0"/>
                </a:rPr>
                <a:t>Lines of Operation</a:t>
              </a:r>
            </a:p>
          </p:txBody>
        </p:sp>
        <p:sp>
          <p:nvSpPr>
            <p:cNvPr id="9" name="Content Placeholder 8">
              <a:extLst/>
            </p:cNvPr>
            <p:cNvSpPr txBox="1">
              <a:spLocks/>
            </p:cNvSpPr>
            <p:nvPr/>
          </p:nvSpPr>
          <p:spPr>
            <a:xfrm>
              <a:off x="170382" y="3897092"/>
              <a:ext cx="4041859" cy="35567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114300" fontAlgn="auto">
                <a:spcAft>
                  <a:spcPts val="0"/>
                </a:spcAft>
                <a:defRPr/>
              </a:pPr>
              <a:r>
                <a:rPr lang="en-US" sz="1200" b="1" dirty="0" smtClean="0"/>
                <a:t>EOD Information </a:t>
              </a:r>
              <a:r>
                <a:rPr lang="en-US" sz="1200" b="1" dirty="0"/>
                <a:t>Management</a:t>
              </a:r>
            </a:p>
            <a:p>
              <a:pPr lvl="1" fontAlgn="auto">
                <a:spcAft>
                  <a:spcPts val="0"/>
                </a:spcAft>
                <a:buFont typeface="Courier New" panose="02070309020205020404" pitchFamily="49" charset="0"/>
                <a:buChar char="o"/>
                <a:defRPr/>
              </a:pPr>
              <a:r>
                <a:rPr lang="en-US" sz="1100" dirty="0"/>
                <a:t>Collection, analysis, development and dissemination of </a:t>
              </a:r>
              <a:r>
                <a:rPr lang="en-US" sz="1100" dirty="0" smtClean="0"/>
                <a:t>procedures and countermeasures information </a:t>
              </a:r>
              <a:r>
                <a:rPr lang="en-US" sz="1100" dirty="0"/>
                <a:t>to the Joint Service </a:t>
              </a:r>
              <a:r>
                <a:rPr lang="en-US" sz="1100" dirty="0" smtClean="0"/>
                <a:t>EOD community </a:t>
              </a:r>
              <a:endParaRPr lang="en-US" sz="1100" dirty="0"/>
            </a:p>
            <a:p>
              <a:pPr marL="114300" indent="-114300" fontAlgn="auto">
                <a:spcAft>
                  <a:spcPts val="0"/>
                </a:spcAft>
                <a:defRPr/>
              </a:pPr>
              <a:r>
                <a:rPr lang="en-US" sz="1200" b="1" dirty="0" smtClean="0"/>
                <a:t>EOD Systems  </a:t>
              </a:r>
              <a:endParaRPr lang="en-US" sz="1200" b="1" dirty="0"/>
            </a:p>
            <a:p>
              <a:pPr lvl="1" fontAlgn="auto">
                <a:lnSpc>
                  <a:spcPct val="100000"/>
                </a:lnSpc>
                <a:spcAft>
                  <a:spcPts val="0"/>
                </a:spcAft>
                <a:buFont typeface="Courier New" panose="02070309020205020404" pitchFamily="49" charset="0"/>
                <a:buChar char="o"/>
                <a:defRPr/>
              </a:pPr>
              <a:r>
                <a:rPr lang="en-US" sz="1100" dirty="0"/>
                <a:t>Provides EOD support across the Development and Acquisition Spectrum: S&amp;T, prototyping, POR development, T&amp;E, engineering agent/ISEA, support/sustainment, disposal  </a:t>
              </a:r>
            </a:p>
            <a:p>
              <a:pPr marL="114300" indent="-114300" fontAlgn="auto">
                <a:spcAft>
                  <a:spcPts val="0"/>
                </a:spcAft>
                <a:defRPr/>
              </a:pPr>
              <a:r>
                <a:rPr lang="en-US" sz="1200" b="1" dirty="0" smtClean="0"/>
                <a:t>Battle Lab </a:t>
              </a:r>
              <a:endParaRPr lang="en-US" sz="1200" b="1" dirty="0"/>
            </a:p>
            <a:p>
              <a:pPr lvl="1" fontAlgn="auto">
                <a:lnSpc>
                  <a:spcPct val="100000"/>
                </a:lnSpc>
                <a:spcAft>
                  <a:spcPts val="0"/>
                </a:spcAft>
                <a:buFont typeface="Courier New" panose="02070309020205020404" pitchFamily="49" charset="0"/>
                <a:buChar char="o"/>
                <a:defRPr/>
              </a:pPr>
              <a:r>
                <a:rPr lang="en-US" sz="1100" dirty="0" smtClean="0"/>
                <a:t>Provides </a:t>
              </a:r>
              <a:r>
                <a:rPr lang="en-US" sz="1100" dirty="0"/>
                <a:t>a cycle of equipment review and evaluation to feed capability gap assessment, COTS/MCOTS buying decisions, requirements development, and technology implementation at the speed of relevance</a:t>
              </a:r>
            </a:p>
          </p:txBody>
        </p:sp>
      </p:grpSp>
      <p:grpSp>
        <p:nvGrpSpPr>
          <p:cNvPr id="15" name="Group 1"/>
          <p:cNvGrpSpPr>
            <a:grpSpLocks/>
          </p:cNvGrpSpPr>
          <p:nvPr/>
        </p:nvGrpSpPr>
        <p:grpSpPr bwMode="auto">
          <a:xfrm>
            <a:off x="423022" y="1206167"/>
            <a:ext cx="3536577" cy="1882425"/>
            <a:chOff x="460979" y="1062038"/>
            <a:chExt cx="7540026" cy="5715827"/>
          </a:xfrm>
        </p:grpSpPr>
        <p:pic>
          <p:nvPicPr>
            <p:cNvPr id="16" name="Picture 2" descr="Memorial ni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979" y="1062038"/>
              <a:ext cx="7540026" cy="5715827"/>
            </a:xfrm>
            <a:prstGeom prst="rect">
              <a:avLst/>
            </a:prstGeom>
            <a:noFill/>
            <a:ln w="12700">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4"/>
            <p:cNvSpPr>
              <a:spLocks noChangeArrowheads="1"/>
            </p:cNvSpPr>
            <p:nvPr/>
          </p:nvSpPr>
          <p:spPr bwMode="auto">
            <a:xfrm>
              <a:off x="1142999" y="5663585"/>
              <a:ext cx="6629401" cy="556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gn="ctr">
                <a:buClr>
                  <a:srgbClr val="CC0000"/>
                </a:buClr>
                <a:buFont typeface="Wingdings" pitchFamily="2" charset="2"/>
                <a:buNone/>
              </a:pPr>
              <a:r>
                <a:rPr lang="en-US" sz="900" b="1" i="1" dirty="0">
                  <a:solidFill>
                    <a:schemeClr val="bg1"/>
                  </a:solidFill>
                  <a:latin typeface="SerpentineDBol" pitchFamily="34" charset="0"/>
                  <a:cs typeface="Tahoma" pitchFamily="34" charset="0"/>
                </a:rPr>
                <a:t>Keep Them Off The Wall</a:t>
              </a:r>
            </a:p>
          </p:txBody>
        </p:sp>
      </p:grpSp>
      <p:cxnSp>
        <p:nvCxnSpPr>
          <p:cNvPr id="18" name="Straight Connector 17"/>
          <p:cNvCxnSpPr/>
          <p:nvPr/>
        </p:nvCxnSpPr>
        <p:spPr>
          <a:xfrm>
            <a:off x="105519" y="3559938"/>
            <a:ext cx="2965703" cy="806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612816" y="4352295"/>
            <a:ext cx="2965703" cy="806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8100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p:cNvPr>
          <p:cNvSpPr/>
          <p:nvPr/>
        </p:nvSpPr>
        <p:spPr>
          <a:xfrm>
            <a:off x="202562" y="967902"/>
            <a:ext cx="4207465" cy="5684522"/>
          </a:xfrm>
          <a:prstGeom prst="rect">
            <a:avLst/>
          </a:prstGeom>
          <a:solidFill>
            <a:srgbClr val="E3A52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 Placeholder 5"/>
          <p:cNvSpPr txBox="1">
            <a:spLocks noChangeArrowheads="1"/>
          </p:cNvSpPr>
          <p:nvPr/>
        </p:nvSpPr>
        <p:spPr>
          <a:xfrm>
            <a:off x="458104" y="3462251"/>
            <a:ext cx="3868737" cy="376238"/>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en-US" sz="1800" b="1" i="0" u="none" strike="noStrike" kern="1200" cap="none" spc="0" normalizeH="0" baseline="0" noProof="0" dirty="0" smtClean="0">
                <a:ln>
                  <a:noFill/>
                </a:ln>
                <a:solidFill>
                  <a:srgbClr val="31438F"/>
                </a:solidFill>
                <a:effectLst/>
                <a:uLnTx/>
                <a:uFillTx/>
                <a:latin typeface="Arial" charset="0"/>
                <a:ea typeface="+mn-ea"/>
                <a:cs typeface="Arial" charset="0"/>
              </a:rPr>
              <a:t>Mission</a:t>
            </a:r>
          </a:p>
        </p:txBody>
      </p:sp>
      <p:sp>
        <p:nvSpPr>
          <p:cNvPr id="4" name="Content Placeholder 6">
            <a:extLst/>
          </p:cNvPr>
          <p:cNvSpPr txBox="1">
            <a:spLocks/>
          </p:cNvSpPr>
          <p:nvPr/>
        </p:nvSpPr>
        <p:spPr>
          <a:xfrm>
            <a:off x="347663" y="3806826"/>
            <a:ext cx="3952878" cy="3182283"/>
          </a:xfrm>
          <a:prstGeom prst="rect">
            <a:avLst/>
          </a:prstGeom>
        </p:spPr>
        <p:txBody>
          <a:bodyPr rtlCol="0">
            <a:normAutofit/>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eaLnBrk="1" fontAlgn="auto" hangingPunct="1">
              <a:spcAft>
                <a:spcPts val="0"/>
              </a:spcAft>
              <a:buNone/>
              <a:defRPr/>
            </a:pPr>
            <a:r>
              <a:rPr lang="en-US" sz="1400" kern="0" dirty="0">
                <a:solidFill>
                  <a:prstClr val="black"/>
                </a:solidFill>
                <a:latin typeface="Arial" panose="020B0604020202020204" pitchFamily="34" charset="0"/>
                <a:cs typeface="Arial" panose="020B0604020202020204" pitchFamily="34" charset="0"/>
              </a:rPr>
              <a:t>Technical Exploitation Platoons (</a:t>
            </a:r>
            <a:r>
              <a:rPr lang="en-US" sz="1400" kern="0" dirty="0" err="1">
                <a:solidFill>
                  <a:prstClr val="black"/>
                </a:solidFill>
                <a:latin typeface="Arial" panose="020B0604020202020204" pitchFamily="34" charset="0"/>
                <a:cs typeface="Arial" panose="020B0604020202020204" pitchFamily="34" charset="0"/>
              </a:rPr>
              <a:t>TXP</a:t>
            </a:r>
            <a:r>
              <a:rPr lang="en-US" sz="1400" kern="0" dirty="0">
                <a:solidFill>
                  <a:prstClr val="black"/>
                </a:solidFill>
                <a:latin typeface="Arial" panose="020B0604020202020204" pitchFamily="34" charset="0"/>
                <a:cs typeface="Arial" panose="020B0604020202020204" pitchFamily="34" charset="0"/>
              </a:rPr>
              <a:t>) and Advanced Exploitation Company (</a:t>
            </a:r>
            <a:r>
              <a:rPr lang="en-US" sz="1400" kern="0" dirty="0" err="1">
                <a:solidFill>
                  <a:prstClr val="black"/>
                </a:solidFill>
                <a:latin typeface="Arial" panose="020B0604020202020204" pitchFamily="34" charset="0"/>
                <a:cs typeface="Arial" panose="020B0604020202020204" pitchFamily="34" charset="0"/>
              </a:rPr>
              <a:t>AXC</a:t>
            </a:r>
            <a:r>
              <a:rPr lang="en-US" sz="1400" kern="0" dirty="0">
                <a:solidFill>
                  <a:prstClr val="black"/>
                </a:solidFill>
                <a:latin typeface="Arial" panose="020B0604020202020204" pitchFamily="34" charset="0"/>
                <a:cs typeface="Arial" panose="020B0604020202020204" pitchFamily="34" charset="0"/>
              </a:rPr>
              <a:t>) that provide expeditionary exploitation support to collect, process, exploit and analyze conventional and improvised threats in support of fleet and joint commanders, the intelligence community, interagency, allied and partner nations to prevent technical surprise, develop countermeasures and enable attribution.</a:t>
            </a:r>
            <a:endPar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 Placeholder 7"/>
          <p:cNvSpPr txBox="1">
            <a:spLocks noChangeArrowheads="1"/>
          </p:cNvSpPr>
          <p:nvPr/>
        </p:nvSpPr>
        <p:spPr>
          <a:xfrm>
            <a:off x="4604048" y="1019175"/>
            <a:ext cx="3886200" cy="376238"/>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en-US" sz="1800" b="1" i="0" u="none" strike="noStrike" kern="1200" cap="none" spc="0" normalizeH="0" baseline="0" noProof="0" dirty="0" smtClean="0">
                <a:ln>
                  <a:noFill/>
                </a:ln>
                <a:solidFill>
                  <a:srgbClr val="31438F"/>
                </a:solidFill>
                <a:effectLst/>
                <a:uLnTx/>
                <a:uFillTx/>
                <a:latin typeface="Arial" charset="0"/>
                <a:ea typeface="+mn-ea"/>
                <a:cs typeface="Arial" charset="0"/>
              </a:rPr>
              <a:t>Organization and Manning</a:t>
            </a:r>
          </a:p>
        </p:txBody>
      </p:sp>
      <p:sp>
        <p:nvSpPr>
          <p:cNvPr id="6" name="Content Placeholder 8">
            <a:extLst/>
          </p:cNvPr>
          <p:cNvSpPr txBox="1">
            <a:spLocks/>
          </p:cNvSpPr>
          <p:nvPr/>
        </p:nvSpPr>
        <p:spPr>
          <a:xfrm>
            <a:off x="4555128" y="4310122"/>
            <a:ext cx="4362450" cy="2454275"/>
          </a:xfrm>
          <a:prstGeom prst="rect">
            <a:avLst/>
          </a:prstGeom>
        </p:spPr>
        <p:txBody>
          <a:bodyPr rtlCol="0">
            <a:noAutofit/>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eaLnBrk="1" fontAlgn="auto" hangingPunct="1">
              <a:spcAft>
                <a:spcPts val="0"/>
              </a:spcAft>
              <a:buClr>
                <a:srgbClr val="00B050"/>
              </a:buClr>
              <a:buFont typeface="Wingdings" panose="05000000000000000000" pitchFamily="2" charset="2"/>
              <a:buChar char="ü"/>
              <a:defRPr/>
            </a:pPr>
            <a:r>
              <a:rPr lang="en-US" sz="1400" dirty="0" smtClean="0">
                <a:solidFill>
                  <a:prstClr val="black"/>
                </a:solidFill>
                <a:latin typeface="Arial" panose="020B0604020202020204" pitchFamily="34" charset="0"/>
                <a:cs typeface="Arial" panose="020B0604020202020204" pitchFamily="34" charset="0"/>
              </a:rPr>
              <a:t>Globally deployable</a:t>
            </a:r>
            <a:r>
              <a:rPr lang="en-US" sz="1400" dirty="0">
                <a:solidFill>
                  <a:prstClr val="black"/>
                </a:solidFill>
                <a:latin typeface="Arial" panose="020B0604020202020204" pitchFamily="34" charset="0"/>
                <a:cs typeface="Arial" panose="020B0604020202020204" pitchFamily="34" charset="0"/>
              </a:rPr>
              <a:t>, tailored to Fleet </a:t>
            </a:r>
            <a:r>
              <a:rPr lang="en-US" sz="1400" dirty="0" smtClean="0">
                <a:solidFill>
                  <a:prstClr val="black"/>
                </a:solidFill>
                <a:latin typeface="Arial" panose="020B0604020202020204" pitchFamily="34" charset="0"/>
                <a:cs typeface="Arial" panose="020B0604020202020204" pitchFamily="34" charset="0"/>
              </a:rPr>
              <a:t>requirement</a:t>
            </a:r>
          </a:p>
          <a:p>
            <a:pPr lvl="0" eaLnBrk="1" fontAlgn="auto" hangingPunct="1">
              <a:spcAft>
                <a:spcPts val="0"/>
              </a:spcAft>
              <a:buClr>
                <a:srgbClr val="00B050"/>
              </a:buClr>
              <a:buFont typeface="Wingdings" panose="05000000000000000000" pitchFamily="2" charset="2"/>
              <a:buChar char="ü"/>
              <a:defRPr/>
            </a:pPr>
            <a:r>
              <a:rPr lang="en-US" sz="1400" dirty="0" smtClean="0">
                <a:solidFill>
                  <a:prstClr val="black"/>
                </a:solidFill>
                <a:latin typeface="Arial" panose="020B0604020202020204" pitchFamily="34" charset="0"/>
                <a:cs typeface="Arial" panose="020B0604020202020204" pitchFamily="34" charset="0"/>
              </a:rPr>
              <a:t>Expeditionary Mine </a:t>
            </a:r>
            <a:r>
              <a:rPr lang="en-US" sz="1400" dirty="0">
                <a:solidFill>
                  <a:prstClr val="black"/>
                </a:solidFill>
                <a:latin typeface="Arial" panose="020B0604020202020204" pitchFamily="34" charset="0"/>
                <a:cs typeface="Arial" panose="020B0604020202020204" pitchFamily="34" charset="0"/>
              </a:rPr>
              <a:t>Countermeasures </a:t>
            </a:r>
            <a:r>
              <a:rPr lang="en-US" sz="1400" dirty="0" smtClean="0">
                <a:solidFill>
                  <a:prstClr val="black"/>
                </a:solidFill>
                <a:latin typeface="Arial" panose="020B0604020202020204" pitchFamily="34" charset="0"/>
                <a:cs typeface="Arial" panose="020B0604020202020204" pitchFamily="34" charset="0"/>
              </a:rPr>
              <a:t>Exploitation</a:t>
            </a:r>
            <a:endParaRPr lang="en-US" sz="1400" dirty="0">
              <a:solidFill>
                <a:prstClr val="black"/>
              </a:solidFill>
              <a:latin typeface="Arial" panose="020B0604020202020204" pitchFamily="34" charset="0"/>
              <a:cs typeface="Arial" panose="020B0604020202020204" pitchFamily="34" charset="0"/>
            </a:endParaRPr>
          </a:p>
          <a:p>
            <a:pPr lvl="0" eaLnBrk="1" fontAlgn="auto" hangingPunct="1">
              <a:spcAft>
                <a:spcPts val="0"/>
              </a:spcAft>
              <a:buClr>
                <a:srgbClr val="00B050"/>
              </a:buClr>
              <a:buFont typeface="Wingdings" panose="05000000000000000000" pitchFamily="2" charset="2"/>
              <a:buChar char="ü"/>
              <a:defRPr/>
            </a:pPr>
            <a:r>
              <a:rPr lang="en-US" sz="1400" dirty="0" smtClean="0">
                <a:solidFill>
                  <a:prstClr val="black"/>
                </a:solidFill>
                <a:latin typeface="Arial" panose="020B0604020202020204" pitchFamily="34" charset="0"/>
                <a:cs typeface="Arial" panose="020B0604020202020204" pitchFamily="34" charset="0"/>
              </a:rPr>
              <a:t>Level </a:t>
            </a:r>
            <a:r>
              <a:rPr lang="en-US" sz="1400" dirty="0">
                <a:solidFill>
                  <a:prstClr val="black"/>
                </a:solidFill>
                <a:latin typeface="Arial" panose="020B0604020202020204" pitchFamily="34" charset="0"/>
                <a:cs typeface="Arial" panose="020B0604020202020204" pitchFamily="34" charset="0"/>
              </a:rPr>
              <a:t>I Tactical Exploitation </a:t>
            </a:r>
            <a:r>
              <a:rPr lang="en-US" sz="1400" dirty="0" smtClean="0">
                <a:solidFill>
                  <a:prstClr val="black"/>
                </a:solidFill>
                <a:latin typeface="Arial" panose="020B0604020202020204" pitchFamily="34" charset="0"/>
                <a:cs typeface="Arial" panose="020B0604020202020204" pitchFamily="34" charset="0"/>
              </a:rPr>
              <a:t>(Field)</a:t>
            </a:r>
            <a:endParaRPr lang="en-US" sz="1400" dirty="0">
              <a:solidFill>
                <a:prstClr val="black"/>
              </a:solidFill>
              <a:latin typeface="Arial" panose="020B0604020202020204" pitchFamily="34" charset="0"/>
              <a:cs typeface="Arial" panose="020B0604020202020204" pitchFamily="34" charset="0"/>
            </a:endParaRPr>
          </a:p>
          <a:p>
            <a:pPr lvl="0" eaLnBrk="1" fontAlgn="auto" hangingPunct="1">
              <a:spcAft>
                <a:spcPts val="0"/>
              </a:spcAft>
              <a:buClr>
                <a:srgbClr val="00B050"/>
              </a:buClr>
              <a:buFont typeface="Wingdings" panose="05000000000000000000" pitchFamily="2" charset="2"/>
              <a:buChar char="ü"/>
              <a:defRPr/>
            </a:pPr>
            <a:r>
              <a:rPr lang="en-US" sz="1400" dirty="0" smtClean="0">
                <a:solidFill>
                  <a:prstClr val="black"/>
                </a:solidFill>
                <a:latin typeface="Arial" panose="020B0604020202020204" pitchFamily="34" charset="0"/>
                <a:cs typeface="Arial" panose="020B0604020202020204" pitchFamily="34" charset="0"/>
              </a:rPr>
              <a:t>Level </a:t>
            </a:r>
            <a:r>
              <a:rPr lang="en-US" sz="1400" dirty="0">
                <a:solidFill>
                  <a:prstClr val="black"/>
                </a:solidFill>
                <a:latin typeface="Arial" panose="020B0604020202020204" pitchFamily="34" charset="0"/>
                <a:cs typeface="Arial" panose="020B0604020202020204" pitchFamily="34" charset="0"/>
              </a:rPr>
              <a:t>Level II Operational Exploitation (</a:t>
            </a:r>
            <a:r>
              <a:rPr lang="en-US" sz="1400" dirty="0" smtClean="0">
                <a:solidFill>
                  <a:prstClr val="black"/>
                </a:solidFill>
                <a:latin typeface="Arial" panose="020B0604020202020204" pitchFamily="34" charset="0"/>
                <a:cs typeface="Arial" panose="020B0604020202020204" pitchFamily="34" charset="0"/>
              </a:rPr>
              <a:t>Lab)</a:t>
            </a:r>
          </a:p>
          <a:p>
            <a:pPr lvl="0" eaLnBrk="1" fontAlgn="auto" hangingPunct="1">
              <a:spcAft>
                <a:spcPts val="0"/>
              </a:spcAft>
              <a:buClr>
                <a:srgbClr val="00B050"/>
              </a:buClr>
              <a:buFont typeface="Wingdings" panose="05000000000000000000" pitchFamily="2" charset="2"/>
              <a:buChar char="ü"/>
              <a:defRPr/>
            </a:pPr>
            <a:r>
              <a:rPr lang="en-US" sz="1400" dirty="0" smtClean="0">
                <a:solidFill>
                  <a:prstClr val="black"/>
                </a:solidFill>
                <a:latin typeface="Arial" panose="020B0604020202020204" pitchFamily="34" charset="0"/>
                <a:cs typeface="Arial" panose="020B0604020202020204" pitchFamily="34" charset="0"/>
              </a:rPr>
              <a:t>Level </a:t>
            </a:r>
            <a:r>
              <a:rPr lang="en-US" sz="1400" dirty="0">
                <a:solidFill>
                  <a:prstClr val="black"/>
                </a:solidFill>
                <a:latin typeface="Arial" panose="020B0604020202020204" pitchFamily="34" charset="0"/>
                <a:cs typeface="Arial" panose="020B0604020202020204" pitchFamily="34" charset="0"/>
              </a:rPr>
              <a:t>III Reach back (</a:t>
            </a:r>
            <a:r>
              <a:rPr lang="en-US" sz="1400" dirty="0" smtClean="0">
                <a:solidFill>
                  <a:prstClr val="black"/>
                </a:solidFill>
                <a:latin typeface="Arial" panose="020B0604020202020204" pitchFamily="34" charset="0"/>
                <a:cs typeface="Arial" panose="020B0604020202020204" pitchFamily="34" charset="0"/>
              </a:rPr>
              <a:t>CONUS)</a:t>
            </a:r>
            <a:endParaRPr lang="en-US" sz="1400" dirty="0">
              <a:solidFill>
                <a:prstClr val="black"/>
              </a:solidFill>
              <a:latin typeface="Arial" panose="020B0604020202020204" pitchFamily="34" charset="0"/>
              <a:cs typeface="Arial" panose="020B0604020202020204" pitchFamily="34" charset="0"/>
            </a:endParaRPr>
          </a:p>
          <a:p>
            <a:pPr lvl="0" eaLnBrk="1" fontAlgn="auto" hangingPunct="1">
              <a:spcAft>
                <a:spcPts val="0"/>
              </a:spcAft>
              <a:buClr>
                <a:srgbClr val="00B050"/>
              </a:buClr>
              <a:buFont typeface="Wingdings" panose="05000000000000000000" pitchFamily="2" charset="2"/>
              <a:buChar char="ü"/>
              <a:defRPr/>
            </a:pPr>
            <a:r>
              <a:rPr lang="en-US" sz="1400" dirty="0" smtClean="0">
                <a:solidFill>
                  <a:prstClr val="black"/>
                </a:solidFill>
                <a:latin typeface="Arial" panose="020B0604020202020204" pitchFamily="34" charset="0"/>
                <a:cs typeface="Arial" panose="020B0604020202020204" pitchFamily="34" charset="0"/>
              </a:rPr>
              <a:t>Foreign Materiel Acquisition </a:t>
            </a:r>
            <a:endParaRPr lang="en-US" sz="1400" dirty="0">
              <a:solidFill>
                <a:prstClr val="black"/>
              </a:solidFill>
              <a:latin typeface="Arial" panose="020B0604020202020204" pitchFamily="34" charset="0"/>
              <a:cs typeface="Arial" panose="020B0604020202020204" pitchFamily="34" charset="0"/>
            </a:endParaRPr>
          </a:p>
          <a:p>
            <a:pPr lvl="0" eaLnBrk="1" fontAlgn="auto" hangingPunct="1">
              <a:spcAft>
                <a:spcPts val="0"/>
              </a:spcAft>
              <a:buClr>
                <a:srgbClr val="00B050"/>
              </a:buClr>
              <a:buFont typeface="Wingdings" panose="05000000000000000000" pitchFamily="2" charset="2"/>
              <a:buChar char="ü"/>
              <a:defRPr/>
            </a:pPr>
            <a:r>
              <a:rPr lang="en-US" sz="1400" dirty="0" smtClean="0">
                <a:solidFill>
                  <a:prstClr val="black"/>
                </a:solidFill>
                <a:latin typeface="Arial" panose="020B0604020202020204" pitchFamily="34" charset="0"/>
                <a:cs typeface="Arial" panose="020B0604020202020204" pitchFamily="34" charset="0"/>
              </a:rPr>
              <a:t>Intelligence Community </a:t>
            </a:r>
            <a:r>
              <a:rPr lang="en-US" sz="1400" dirty="0">
                <a:solidFill>
                  <a:prstClr val="black"/>
                </a:solidFill>
                <a:latin typeface="Arial" panose="020B0604020202020204" pitchFamily="34" charset="0"/>
                <a:cs typeface="Arial" panose="020B0604020202020204" pitchFamily="34" charset="0"/>
              </a:rPr>
              <a:t>&amp; </a:t>
            </a:r>
            <a:r>
              <a:rPr lang="en-US" sz="1400" dirty="0" err="1">
                <a:solidFill>
                  <a:prstClr val="black"/>
                </a:solidFill>
                <a:latin typeface="Arial" panose="020B0604020202020204" pitchFamily="34" charset="0"/>
                <a:cs typeface="Arial" panose="020B0604020202020204" pitchFamily="34" charset="0"/>
              </a:rPr>
              <a:t>SOF</a:t>
            </a:r>
            <a:r>
              <a:rPr lang="en-US" sz="1400" dirty="0">
                <a:solidFill>
                  <a:prstClr val="black"/>
                </a:solidFill>
                <a:latin typeface="Arial" panose="020B0604020202020204" pitchFamily="34" charset="0"/>
                <a:cs typeface="Arial" panose="020B0604020202020204" pitchFamily="34" charset="0"/>
              </a:rPr>
              <a:t> </a:t>
            </a:r>
            <a:r>
              <a:rPr lang="en-US" sz="1400" dirty="0" smtClean="0">
                <a:solidFill>
                  <a:prstClr val="black"/>
                </a:solidFill>
                <a:latin typeface="Arial" panose="020B0604020202020204" pitchFamily="34" charset="0"/>
                <a:cs typeface="Arial" panose="020B0604020202020204" pitchFamily="34" charset="0"/>
              </a:rPr>
              <a:t>Interoperability </a:t>
            </a:r>
          </a:p>
          <a:p>
            <a:pPr lvl="0" eaLnBrk="1" fontAlgn="auto" hangingPunct="1">
              <a:spcAft>
                <a:spcPts val="0"/>
              </a:spcAft>
              <a:buClr>
                <a:srgbClr val="00B050"/>
              </a:buClr>
              <a:buFont typeface="Wingdings" panose="05000000000000000000" pitchFamily="2" charset="2"/>
              <a:buChar char="ü"/>
              <a:defRPr/>
            </a:pPr>
            <a:r>
              <a:rPr lang="en-US" sz="1400" dirty="0" smtClean="0">
                <a:solidFill>
                  <a:prstClr val="black"/>
                </a:solidFill>
                <a:latin typeface="Arial" panose="020B0604020202020204" pitchFamily="34" charset="0"/>
                <a:cs typeface="Arial" panose="020B0604020202020204" pitchFamily="34" charset="0"/>
              </a:rPr>
              <a:t>Surface and </a:t>
            </a:r>
            <a:r>
              <a:rPr lang="en-US" sz="1400" dirty="0">
                <a:solidFill>
                  <a:prstClr val="black"/>
                </a:solidFill>
                <a:latin typeface="Arial" panose="020B0604020202020204" pitchFamily="34" charset="0"/>
                <a:cs typeface="Arial" panose="020B0604020202020204" pitchFamily="34" charset="0"/>
              </a:rPr>
              <a:t>Underwater </a:t>
            </a:r>
            <a:r>
              <a:rPr lang="en-US" sz="1400" dirty="0" smtClean="0">
                <a:solidFill>
                  <a:prstClr val="black"/>
                </a:solidFill>
                <a:latin typeface="Arial" panose="020B0604020202020204" pitchFamily="34" charset="0"/>
                <a:cs typeface="Arial" panose="020B0604020202020204" pitchFamily="34" charset="0"/>
              </a:rPr>
              <a:t>Post Blast </a:t>
            </a:r>
            <a:r>
              <a:rPr lang="en-US" sz="1400" dirty="0">
                <a:solidFill>
                  <a:prstClr val="black"/>
                </a:solidFill>
                <a:latin typeface="Arial" panose="020B0604020202020204" pitchFamily="34" charset="0"/>
                <a:cs typeface="Arial" panose="020B0604020202020204" pitchFamily="34" charset="0"/>
              </a:rPr>
              <a:t>Analysis</a:t>
            </a:r>
          </a:p>
          <a:p>
            <a:pPr lvl="0" eaLnBrk="1" fontAlgn="auto" hangingPunct="1">
              <a:spcAft>
                <a:spcPts val="0"/>
              </a:spcAft>
              <a:buClr>
                <a:srgbClr val="00B050"/>
              </a:buClr>
              <a:buFont typeface="Wingdings" panose="05000000000000000000" pitchFamily="2" charset="2"/>
              <a:buChar char="ü"/>
              <a:defRPr/>
            </a:pPr>
            <a:r>
              <a:rPr lang="en-US" sz="1400" dirty="0" smtClean="0">
                <a:solidFill>
                  <a:prstClr val="black"/>
                </a:solidFill>
                <a:latin typeface="Arial" panose="020B0604020202020204" pitchFamily="34" charset="0"/>
                <a:cs typeface="Arial" panose="020B0604020202020204" pitchFamily="34" charset="0"/>
              </a:rPr>
              <a:t>Electronic Exploitation </a:t>
            </a:r>
          </a:p>
        </p:txBody>
      </p:sp>
      <p:sp>
        <p:nvSpPr>
          <p:cNvPr id="7" name="Text Placeholder 7"/>
          <p:cNvSpPr txBox="1">
            <a:spLocks noChangeArrowheads="1"/>
          </p:cNvSpPr>
          <p:nvPr/>
        </p:nvSpPr>
        <p:spPr bwMode="auto">
          <a:xfrm>
            <a:off x="4693924" y="4007991"/>
            <a:ext cx="187028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l" defTabSz="914400" rtl="0" eaLnBrk="1" fontAlgn="base" latinLnBrk="0" hangingPunct="1">
              <a:lnSpc>
                <a:spcPct val="90000"/>
              </a:lnSpc>
              <a:spcBef>
                <a:spcPct val="20000"/>
              </a:spcBef>
              <a:spcAft>
                <a:spcPct val="0"/>
              </a:spcAft>
              <a:buClrTx/>
              <a:buSzTx/>
              <a:buFont typeface="Arial" charset="0"/>
              <a:buNone/>
              <a:tabLst/>
              <a:defRPr/>
            </a:pPr>
            <a:r>
              <a:rPr kumimoji="0" lang="en-US" altLang="en-US" sz="1800" b="1" i="0" u="none" strike="noStrike" kern="1200" cap="none" spc="0" normalizeH="0" baseline="0" noProof="0" dirty="0">
                <a:ln>
                  <a:noFill/>
                </a:ln>
                <a:solidFill>
                  <a:srgbClr val="31438F"/>
                </a:solidFill>
                <a:effectLst/>
                <a:uLnTx/>
                <a:uFillTx/>
                <a:latin typeface="Arial" charset="0"/>
                <a:ea typeface="+mn-ea"/>
                <a:cs typeface="Arial" charset="0"/>
              </a:rPr>
              <a:t>Capabilities</a:t>
            </a:r>
          </a:p>
        </p:txBody>
      </p:sp>
      <p:sp>
        <p:nvSpPr>
          <p:cNvPr id="8" name="Content Placeholder 8"/>
          <p:cNvSpPr txBox="1">
            <a:spLocks noChangeArrowheads="1"/>
          </p:cNvSpPr>
          <p:nvPr/>
        </p:nvSpPr>
        <p:spPr bwMode="auto">
          <a:xfrm>
            <a:off x="4604047" y="1332315"/>
            <a:ext cx="4336467"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228600" marR="0" lvl="0" indent="-228600" algn="l" defTabSz="914400" rtl="0" eaLnBrk="1" fontAlgn="base" latinLnBrk="0" hangingPunct="1">
              <a:lnSpc>
                <a:spcPct val="100000"/>
              </a:lnSpc>
              <a:spcBef>
                <a:spcPts val="0"/>
              </a:spcBef>
              <a:spcAft>
                <a:spcPct val="0"/>
              </a:spcAft>
              <a:buClrTx/>
              <a:buSzTx/>
              <a:buFont typeface="Arial" charset="0"/>
              <a:buChar char="•"/>
              <a:tabLst/>
              <a:defRPr/>
            </a:pPr>
            <a:r>
              <a:rPr lang="en-US" altLang="en-US" sz="1400" dirty="0">
                <a:solidFill>
                  <a:prstClr val="black"/>
                </a:solidFill>
                <a:latin typeface="Arial" panose="020B0604020202020204" pitchFamily="34" charset="0"/>
                <a:cs typeface="Arial" panose="020B0604020202020204" pitchFamily="34" charset="0"/>
              </a:rPr>
              <a:t>Type II Sea Duty Operational Command (</a:t>
            </a:r>
            <a:r>
              <a:rPr lang="en-US" altLang="en-US" sz="1400" dirty="0" err="1">
                <a:solidFill>
                  <a:prstClr val="black"/>
                </a:solidFill>
                <a:latin typeface="Arial" panose="020B0604020202020204" pitchFamily="34" charset="0"/>
                <a:cs typeface="Arial" panose="020B0604020202020204" pitchFamily="34" charset="0"/>
              </a:rPr>
              <a:t>Ech</a:t>
            </a:r>
            <a:r>
              <a:rPr lang="en-US" altLang="en-US" sz="1400" dirty="0">
                <a:solidFill>
                  <a:prstClr val="black"/>
                </a:solidFill>
                <a:latin typeface="Arial" panose="020B0604020202020204" pitchFamily="34" charset="0"/>
                <a:cs typeface="Arial" panose="020B0604020202020204" pitchFamily="34" charset="0"/>
              </a:rPr>
              <a:t> V)</a:t>
            </a:r>
          </a:p>
          <a:p>
            <a:pPr marL="228600" marR="0" lvl="0" indent="-228600" algn="l" defTabSz="914400" rtl="0" eaLnBrk="1" fontAlgn="base" latinLnBrk="0" hangingPunct="1">
              <a:lnSpc>
                <a:spcPct val="100000"/>
              </a:lnSpc>
              <a:spcBef>
                <a:spcPts val="0"/>
              </a:spcBef>
              <a:spcAft>
                <a:spcPct val="0"/>
              </a:spcAft>
              <a:buClrTx/>
              <a:buSzTx/>
              <a:buFont typeface="Arial" charset="0"/>
              <a:buChar char="•"/>
              <a:tabLst/>
              <a:defRPr/>
            </a:pPr>
            <a:r>
              <a:rPr lang="en-US" altLang="en-US" sz="1400" dirty="0">
                <a:solidFill>
                  <a:prstClr val="black"/>
                </a:solidFill>
                <a:latin typeface="Arial" panose="020B0604020202020204" pitchFamily="34" charset="0"/>
                <a:cs typeface="Arial" panose="020B0604020202020204" pitchFamily="34" charset="0"/>
              </a:rPr>
              <a:t>ISIC: NSWC Indian Head Division </a:t>
            </a:r>
          </a:p>
        </p:txBody>
      </p:sp>
      <p:sp>
        <p:nvSpPr>
          <p:cNvPr id="15" name="Title 1">
            <a:extLst/>
          </p:cNvPr>
          <p:cNvSpPr txBox="1">
            <a:spLocks noChangeArrowheads="1"/>
          </p:cNvSpPr>
          <p:nvPr/>
        </p:nvSpPr>
        <p:spPr>
          <a:xfrm>
            <a:off x="1113421" y="313569"/>
            <a:ext cx="7376828" cy="508089"/>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120" normalizeH="0" baseline="0" noProof="0" dirty="0" smtClean="0">
                <a:ln>
                  <a:noFill/>
                </a:ln>
                <a:solidFill>
                  <a:prstClr val="black"/>
                </a:solidFill>
                <a:effectLst/>
                <a:uLnTx/>
                <a:uFillTx/>
                <a:latin typeface="Georgia" panose="02040502050405020303" pitchFamily="18" charset="0"/>
                <a:ea typeface="+mj-ea"/>
                <a:cs typeface="+mj-cs"/>
              </a:rPr>
              <a:t>Expeditionary Exploitation Unit One (EXU-1)</a:t>
            </a:r>
            <a:endParaRPr kumimoji="0" lang="en-US" altLang="en-US" sz="2400" b="1" i="0" u="none" strike="noStrike" kern="1200" cap="none" spc="-120" normalizeH="0" baseline="0" noProof="0" dirty="0">
              <a:ln>
                <a:noFill/>
              </a:ln>
              <a:solidFill>
                <a:prstClr val="black"/>
              </a:solidFill>
              <a:effectLst/>
              <a:uLnTx/>
              <a:uFillTx/>
              <a:latin typeface="Georgia" panose="02040502050405020303" pitchFamily="18" charset="0"/>
              <a:ea typeface="+mj-ea"/>
              <a:cs typeface="+mj-cs"/>
            </a:endParaRPr>
          </a:p>
        </p:txBody>
      </p:sp>
      <p:sp>
        <p:nvSpPr>
          <p:cNvPr id="16" name="Slide Number Placeholder 15"/>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prstClr val="black">
                    <a:tint val="75000"/>
                  </a:prstClr>
                </a:solidFill>
                <a:effectLst/>
                <a:uLnTx/>
                <a:uFillTx/>
                <a:latin typeface="Calibri"/>
                <a:ea typeface="+mn-ea"/>
                <a:cs typeface="+mn-cs"/>
              </a:rPr>
              <a:t>  </a:t>
            </a:r>
            <a:fld id="{1AD3B4F1-F0D2-4323-88C6-3C856595E168}" type="slidenum">
              <a:rPr kumimoji="0" lang="en-US" sz="9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9" name="Picture 8"/>
          <p:cNvPicPr>
            <a:picLocks noChangeAspect="1"/>
          </p:cNvPicPr>
          <p:nvPr/>
        </p:nvPicPr>
        <p:blipFill rotWithShape="1">
          <a:blip r:embed="rId3"/>
          <a:srcRect l="3792" r="1798"/>
          <a:stretch/>
        </p:blipFill>
        <p:spPr>
          <a:xfrm>
            <a:off x="4822095" y="1962199"/>
            <a:ext cx="2003445" cy="1407037"/>
          </a:xfrm>
          <a:prstGeom prst="rect">
            <a:avLst/>
          </a:prstGeom>
          <a:ln w="12700">
            <a:solidFill>
              <a:schemeClr val="tx1"/>
            </a:solidFill>
          </a:ln>
          <a:effectLst/>
        </p:spPr>
      </p:pic>
      <p:pic>
        <p:nvPicPr>
          <p:cNvPr id="12" name="Picture 11"/>
          <p:cNvPicPr>
            <a:picLocks noChangeAspect="1"/>
          </p:cNvPicPr>
          <p:nvPr/>
        </p:nvPicPr>
        <p:blipFill>
          <a:blip r:embed="rId4"/>
          <a:stretch>
            <a:fillRect/>
          </a:stretch>
        </p:blipFill>
        <p:spPr>
          <a:xfrm>
            <a:off x="458104" y="1152168"/>
            <a:ext cx="1795843" cy="2215093"/>
          </a:xfrm>
          <a:prstGeom prst="rect">
            <a:avLst/>
          </a:prstGeom>
          <a:ln w="12700">
            <a:solidFill>
              <a:schemeClr val="tx1"/>
            </a:solidFill>
          </a:ln>
          <a:effectLst/>
        </p:spPr>
      </p:pic>
      <p:pic>
        <p:nvPicPr>
          <p:cNvPr id="13" name="Picture 12"/>
          <p:cNvPicPr>
            <a:picLocks noChangeAspect="1"/>
          </p:cNvPicPr>
          <p:nvPr/>
        </p:nvPicPr>
        <p:blipFill>
          <a:blip r:embed="rId5"/>
          <a:stretch>
            <a:fillRect/>
          </a:stretch>
        </p:blipFill>
        <p:spPr>
          <a:xfrm>
            <a:off x="2483092" y="1152168"/>
            <a:ext cx="1661320" cy="2215093"/>
          </a:xfrm>
          <a:prstGeom prst="rect">
            <a:avLst/>
          </a:prstGeom>
          <a:ln w="12700">
            <a:solidFill>
              <a:schemeClr val="tx1"/>
            </a:solidFill>
          </a:ln>
          <a:effec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747021" y="2199218"/>
            <a:ext cx="1837267" cy="1377950"/>
          </a:xfrm>
          <a:prstGeom prst="rect">
            <a:avLst/>
          </a:prstGeom>
          <a:ln w="12700">
            <a:solidFill>
              <a:schemeClr val="tx1"/>
            </a:solidFill>
          </a:ln>
        </p:spPr>
      </p:pic>
      <p:pic>
        <p:nvPicPr>
          <p:cNvPr id="20" name="Picture 19"/>
          <p:cNvPicPr>
            <a:picLocks noChangeAspect="1"/>
          </p:cNvPicPr>
          <p:nvPr/>
        </p:nvPicPr>
        <p:blipFill rotWithShape="1">
          <a:blip r:embed="rId7"/>
          <a:srcRect l="1454" t="3624" r="2089" b="8719"/>
          <a:stretch/>
        </p:blipFill>
        <p:spPr>
          <a:xfrm>
            <a:off x="4978401" y="3267169"/>
            <a:ext cx="2323591" cy="695442"/>
          </a:xfrm>
          <a:prstGeom prst="rect">
            <a:avLst/>
          </a:prstGeom>
          <a:ln w="12700">
            <a:solidFill>
              <a:schemeClr val="tx1"/>
            </a:solidFill>
          </a:ln>
        </p:spPr>
      </p:pic>
    </p:spTree>
    <p:extLst>
      <p:ext uri="{BB962C8B-B14F-4D97-AF65-F5344CB8AC3E}">
        <p14:creationId xmlns:p14="http://schemas.microsoft.com/office/powerpoint/2010/main" val="311830878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p:cNvSpPr txBox="1">
            <a:spLocks noChangeArrowheads="1"/>
          </p:cNvSpPr>
          <p:nvPr/>
        </p:nvSpPr>
        <p:spPr>
          <a:xfrm>
            <a:off x="628650" y="126259"/>
            <a:ext cx="8267522" cy="808038"/>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r>
              <a:rPr lang="en-US" altLang="en-US" sz="4000" dirty="0" smtClean="0"/>
              <a:t>Questions?</a:t>
            </a:r>
          </a:p>
        </p:txBody>
      </p:sp>
      <p:sp>
        <p:nvSpPr>
          <p:cNvPr id="4" name="Slide Number Placeholder 3"/>
          <p:cNvSpPr>
            <a:spLocks noGrp="1"/>
          </p:cNvSpPr>
          <p:nvPr>
            <p:ph type="sldNum" sz="quarter" idx="10"/>
          </p:nvPr>
        </p:nvSpPr>
        <p:spPr/>
        <p:txBody>
          <a:bodyPr/>
          <a:lstStyle/>
          <a:p>
            <a:pPr>
              <a:defRPr/>
            </a:pPr>
            <a:fld id="{1AD3B4F1-F0D2-4323-88C6-3C856595E168}" type="slidenum">
              <a:rPr lang="en-US" smtClean="0"/>
              <a:pPr>
                <a:defRPr/>
              </a:pPr>
              <a:t>19</a:t>
            </a:fld>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510" y="761987"/>
            <a:ext cx="5995917" cy="5993697"/>
          </a:xfrm>
          <a:prstGeom prst="rect">
            <a:avLst/>
          </a:prstGeom>
        </p:spPr>
      </p:pic>
    </p:spTree>
    <p:extLst>
      <p:ext uri="{BB962C8B-B14F-4D97-AF65-F5344CB8AC3E}">
        <p14:creationId xmlns:p14="http://schemas.microsoft.com/office/powerpoint/2010/main" val="22733114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61151" y="1764834"/>
            <a:ext cx="8821696" cy="4017058"/>
          </a:xfrm>
          <a:prstGeom prst="rect">
            <a:avLst/>
          </a:prstGeom>
          <a:gradFill>
            <a:gsLst>
              <a:gs pos="0">
                <a:schemeClr val="accent1">
                  <a:lumMod val="5000"/>
                  <a:lumOff val="95000"/>
                  <a:alpha val="50000"/>
                </a:schemeClr>
              </a:gs>
              <a:gs pos="74000">
                <a:srgbClr val="4057A6"/>
              </a:gs>
              <a:gs pos="83000">
                <a:srgbClr val="4057A6"/>
              </a:gs>
              <a:gs pos="100000">
                <a:srgbClr val="4057A6"/>
              </a:gs>
            </a:gsLst>
            <a:lin ang="16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2" name="Slide Number Placeholder 1"/>
          <p:cNvSpPr>
            <a:spLocks noGrp="1"/>
          </p:cNvSpPr>
          <p:nvPr>
            <p:ph type="sldNum" sz="quarter" idx="10"/>
          </p:nvPr>
        </p:nvSpPr>
        <p:spPr/>
        <p:txBody>
          <a:bodyPr/>
          <a:lstStyle/>
          <a:p>
            <a:fld id="{1AD3B4F1-F0D2-4323-88C6-3C856595E168}" type="slidenum">
              <a:rPr lang="en-US" smtClean="0"/>
              <a:pPr/>
              <a:t>2</a:t>
            </a:fld>
            <a:endParaRPr lang="en-US" dirty="0"/>
          </a:p>
        </p:txBody>
      </p:sp>
      <p:sp>
        <p:nvSpPr>
          <p:cNvPr id="9218" name="Rectangle 2"/>
          <p:cNvSpPr>
            <a:spLocks noGrp="1" noChangeArrowheads="1"/>
          </p:cNvSpPr>
          <p:nvPr>
            <p:ph type="title" idx="4294967295"/>
          </p:nvPr>
        </p:nvSpPr>
        <p:spPr>
          <a:xfrm>
            <a:off x="0" y="250825"/>
            <a:ext cx="9144000" cy="552450"/>
          </a:xfrm>
        </p:spPr>
        <p:txBody>
          <a:bodyPr/>
          <a:lstStyle/>
          <a:p>
            <a:pPr eaLnBrk="1" hangingPunct="1"/>
            <a:r>
              <a:rPr lang="en-US" sz="4000" b="1" dirty="0" smtClean="0">
                <a:solidFill>
                  <a:srgbClr val="000000"/>
                </a:solidFill>
              </a:rPr>
              <a:t>Mission</a:t>
            </a:r>
            <a:endParaRPr lang="en-US" sz="4000" b="1" dirty="0"/>
          </a:p>
        </p:txBody>
      </p:sp>
      <p:cxnSp>
        <p:nvCxnSpPr>
          <p:cNvPr id="13" name="Straight Connector 12"/>
          <p:cNvCxnSpPr/>
          <p:nvPr/>
        </p:nvCxnSpPr>
        <p:spPr>
          <a:xfrm>
            <a:off x="136187" y="6523664"/>
            <a:ext cx="8821696"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5" name="Half Frame 14"/>
          <p:cNvSpPr/>
          <p:nvPr/>
        </p:nvSpPr>
        <p:spPr>
          <a:xfrm rot="10800000">
            <a:off x="0" y="-87550"/>
            <a:ext cx="9144000" cy="6941675"/>
          </a:xfrm>
          <a:prstGeom prst="halfFrame">
            <a:avLst>
              <a:gd name="adj1" fmla="val 1196"/>
              <a:gd name="adj2" fmla="val 1196"/>
            </a:avLst>
          </a:pr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Half Frame 15"/>
          <p:cNvSpPr/>
          <p:nvPr/>
        </p:nvSpPr>
        <p:spPr>
          <a:xfrm>
            <a:off x="0" y="0"/>
            <a:ext cx="9144000" cy="6721475"/>
          </a:xfrm>
          <a:prstGeom prst="halfFrame">
            <a:avLst>
              <a:gd name="adj1" fmla="val 1173"/>
              <a:gd name="adj2" fmla="val 1318"/>
            </a:avLst>
          </a:pr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18" name="Round Same Side Corner Rectangle 17"/>
          <p:cNvSpPr/>
          <p:nvPr/>
        </p:nvSpPr>
        <p:spPr>
          <a:xfrm>
            <a:off x="2800350" y="0"/>
            <a:ext cx="35433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19" name="TextBox 18"/>
          <p:cNvSpPr txBox="1"/>
          <p:nvPr/>
        </p:nvSpPr>
        <p:spPr>
          <a:xfrm>
            <a:off x="0" y="-3389"/>
            <a:ext cx="9143999" cy="261610"/>
          </a:xfrm>
          <a:prstGeom prst="rect">
            <a:avLst/>
          </a:prstGeom>
          <a:noFill/>
        </p:spPr>
        <p:txBody>
          <a:bodyPr wrap="square" lIns="0" tIns="0" rIns="0" bIns="0" rtlCol="0">
            <a:noAutofit/>
          </a:bodyPr>
          <a:lstStyle/>
          <a:p>
            <a:pPr algn="ctr"/>
            <a:r>
              <a:rPr lang="en-US" sz="1000" kern="1500" spc="600" baseline="0" dirty="0" smtClean="0">
                <a:solidFill>
                  <a:srgbClr val="FFFF00"/>
                </a:solidFill>
                <a:latin typeface="+mn-lt"/>
              </a:rPr>
              <a:t>NAVSEA WARFARE CENTERS</a:t>
            </a:r>
            <a:endParaRPr lang="en-US" sz="1000" kern="1500" spc="600" baseline="0" dirty="0">
              <a:solidFill>
                <a:srgbClr val="FFFF00"/>
              </a:solidFill>
              <a:latin typeface="+mn-lt"/>
            </a:endParaRPr>
          </a:p>
        </p:txBody>
      </p:sp>
      <p:sp>
        <p:nvSpPr>
          <p:cNvPr id="20" name="Round Same Side Corner Rectangle 19"/>
          <p:cNvSpPr/>
          <p:nvPr/>
        </p:nvSpPr>
        <p:spPr>
          <a:xfrm flipV="1">
            <a:off x="2800350" y="6682418"/>
            <a:ext cx="35433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endParaRPr>
          </a:p>
        </p:txBody>
      </p:sp>
      <p:sp>
        <p:nvSpPr>
          <p:cNvPr id="21" name="TextBox 20"/>
          <p:cNvSpPr txBox="1"/>
          <p:nvPr/>
        </p:nvSpPr>
        <p:spPr>
          <a:xfrm>
            <a:off x="0" y="6679029"/>
            <a:ext cx="9143999" cy="261610"/>
          </a:xfrm>
          <a:prstGeom prst="rect">
            <a:avLst/>
          </a:prstGeom>
          <a:noFill/>
        </p:spPr>
        <p:txBody>
          <a:bodyPr wrap="square" lIns="0" tIns="0" rIns="0" bIns="0" rtlCol="0">
            <a:noAutofit/>
          </a:bodyPr>
          <a:lstStyle/>
          <a:p>
            <a:pPr algn="ctr"/>
            <a:r>
              <a:rPr lang="en-US" sz="1000" kern="1500" spc="600" baseline="0" dirty="0" smtClean="0">
                <a:solidFill>
                  <a:srgbClr val="FFFF00"/>
                </a:solidFill>
                <a:latin typeface="+mn-lt"/>
              </a:rPr>
              <a:t>NAVSEA WARFARE CENTERS</a:t>
            </a:r>
            <a:endParaRPr lang="en-US" sz="1000" kern="1500" spc="600" baseline="0" dirty="0">
              <a:solidFill>
                <a:srgbClr val="FFFF00"/>
              </a:solidFill>
              <a:latin typeface="+mn-lt"/>
            </a:endParaRPr>
          </a:p>
        </p:txBody>
      </p:sp>
      <p:sp>
        <p:nvSpPr>
          <p:cNvPr id="14" name="Content Placeholder 2"/>
          <p:cNvSpPr txBox="1">
            <a:spLocks noChangeArrowheads="1"/>
          </p:cNvSpPr>
          <p:nvPr/>
        </p:nvSpPr>
        <p:spPr>
          <a:xfrm>
            <a:off x="136187" y="949218"/>
            <a:ext cx="8906213" cy="1036673"/>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Font typeface="Arial" charset="0"/>
              <a:buNone/>
            </a:pPr>
            <a:r>
              <a:rPr lang="en-US" altLang="en-US" sz="1500" dirty="0" smtClean="0">
                <a:latin typeface="Arial" panose="020B0604020202020204" pitchFamily="34" charset="0"/>
                <a:cs typeface="Arial" panose="020B0604020202020204" pitchFamily="34" charset="0"/>
              </a:rPr>
              <a:t>Research, develop, test, evaluate (RDT&amp;E), manufacture and provide in-service support of energetics and energetic systems. Provide Soldiers, Marines, Sailors and Airmen with information and technology to detect, locate, access, identify, render safe, recover, exploit and dispose of explosive threats.</a:t>
            </a:r>
          </a:p>
        </p:txBody>
      </p:sp>
      <p:pic>
        <p:nvPicPr>
          <p:cNvPr id="1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09029" y="1758240"/>
            <a:ext cx="6476011" cy="173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Placeholder 2"/>
          <p:cNvSpPr txBox="1">
            <a:spLocks/>
          </p:cNvSpPr>
          <p:nvPr/>
        </p:nvSpPr>
        <p:spPr>
          <a:xfrm>
            <a:off x="622570" y="5987496"/>
            <a:ext cx="7898860" cy="563721"/>
          </a:xfrm>
          <a:prstGeom prst="rect">
            <a:avLst/>
          </a:prstGeom>
          <a:ln>
            <a:noFill/>
          </a:ln>
          <a:effectLst>
            <a:outerShdw blurRad="50800" dist="38100" dir="2700000" algn="tl" rotWithShape="0">
              <a:prstClr val="black">
                <a:alpha val="40000"/>
              </a:prstClr>
            </a:outerShdw>
          </a:effectLst>
          <a:scene3d>
            <a:camera prst="orthographicFront"/>
            <a:lightRig rig="threePt" dir="t"/>
          </a:scene3d>
          <a:sp3d>
            <a:bevelT w="139700" prst="cross"/>
          </a:sp3d>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Bef>
                <a:spcPts val="1600"/>
              </a:spcBef>
              <a:buNone/>
              <a:tabLst>
                <a:tab pos="4457700" algn="ctr"/>
                <a:tab pos="8515350" algn="r"/>
              </a:tabLst>
              <a:defRPr/>
            </a:pPr>
            <a:r>
              <a:rPr lang="en-US" i="1" dirty="0" smtClean="0">
                <a:solidFill>
                  <a:srgbClr val="1C295B"/>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FLY FARTHER</a:t>
            </a:r>
            <a:r>
              <a:rPr lang="en-US" i="1" dirty="0">
                <a:solidFill>
                  <a:srgbClr val="1C295B"/>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 </a:t>
            </a:r>
            <a:r>
              <a:rPr lang="en-US" i="1" dirty="0" smtClean="0">
                <a:solidFill>
                  <a:srgbClr val="1C295B"/>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              HIT HARDER	               SAVE LIVES</a:t>
            </a:r>
            <a:endParaRPr lang="en-US" i="1" dirty="0">
              <a:solidFill>
                <a:srgbClr val="1C295B"/>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grpSp>
        <p:nvGrpSpPr>
          <p:cNvPr id="3" name="Group 2"/>
          <p:cNvGrpSpPr/>
          <p:nvPr/>
        </p:nvGrpSpPr>
        <p:grpSpPr>
          <a:xfrm>
            <a:off x="208129" y="3460337"/>
            <a:ext cx="8726414" cy="2467450"/>
            <a:chOff x="208129" y="3634505"/>
            <a:chExt cx="8726414" cy="2467450"/>
          </a:xfrm>
        </p:grpSpPr>
        <p:sp>
          <p:nvSpPr>
            <p:cNvPr id="23" name="TextBox 6"/>
            <p:cNvSpPr txBox="1">
              <a:spLocks noChangeArrowheads="1"/>
            </p:cNvSpPr>
            <p:nvPr/>
          </p:nvSpPr>
          <p:spPr bwMode="auto">
            <a:xfrm>
              <a:off x="208129" y="3634505"/>
              <a:ext cx="210312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None/>
              </a:pPr>
              <a:r>
                <a:rPr lang="en-US" altLang="en-US" sz="1800" b="1" u="sng" dirty="0" smtClean="0">
                  <a:latin typeface="Arial" charset="0"/>
                  <a:cs typeface="Arial" charset="0"/>
                </a:rPr>
                <a:t>Range and</a:t>
              </a:r>
            </a:p>
            <a:p>
              <a:pPr algn="ctr">
                <a:lnSpc>
                  <a:spcPct val="100000"/>
                </a:lnSpc>
                <a:spcBef>
                  <a:spcPct val="0"/>
                </a:spcBef>
                <a:buNone/>
              </a:pPr>
              <a:r>
                <a:rPr lang="en-US" altLang="en-US" sz="1800" b="1" u="sng" dirty="0" smtClean="0">
                  <a:latin typeface="Arial" charset="0"/>
                  <a:cs typeface="Arial" charset="0"/>
                </a:rPr>
                <a:t>Speed</a:t>
              </a:r>
            </a:p>
            <a:p>
              <a:pPr marL="114300" indent="-114300">
                <a:lnSpc>
                  <a:spcPct val="100000"/>
                </a:lnSpc>
                <a:spcBef>
                  <a:spcPct val="0"/>
                </a:spcBef>
              </a:pPr>
              <a:r>
                <a:rPr lang="en-US" altLang="en-US" sz="1400" dirty="0" smtClean="0">
                  <a:latin typeface="Arial" charset="0"/>
                  <a:cs typeface="Arial" charset="0"/>
                </a:rPr>
                <a:t>Propellants</a:t>
              </a:r>
              <a:endParaRPr lang="en-US" altLang="en-US" sz="1400" dirty="0">
                <a:latin typeface="Arial" charset="0"/>
                <a:cs typeface="Arial" charset="0"/>
              </a:endParaRPr>
            </a:p>
            <a:p>
              <a:pPr marL="114300" indent="-114300">
                <a:lnSpc>
                  <a:spcPct val="100000"/>
                </a:lnSpc>
                <a:spcBef>
                  <a:spcPct val="0"/>
                </a:spcBef>
              </a:pPr>
              <a:r>
                <a:rPr lang="en-US" altLang="en-US" sz="1400" dirty="0" smtClean="0">
                  <a:latin typeface="Arial" charset="0"/>
                  <a:cs typeface="Arial" charset="0"/>
                </a:rPr>
                <a:t>Explosives</a:t>
              </a:r>
              <a:endParaRPr lang="en-US" altLang="en-US" sz="1400" dirty="0">
                <a:latin typeface="Arial" charset="0"/>
                <a:cs typeface="Arial" charset="0"/>
              </a:endParaRPr>
            </a:p>
            <a:p>
              <a:pPr marL="114300" indent="-114300">
                <a:lnSpc>
                  <a:spcPct val="100000"/>
                </a:lnSpc>
                <a:spcBef>
                  <a:spcPct val="0"/>
                </a:spcBef>
              </a:pPr>
              <a:r>
                <a:rPr lang="en-US" altLang="en-US" sz="1400" dirty="0" smtClean="0">
                  <a:latin typeface="Arial" charset="0"/>
                  <a:cs typeface="Arial" charset="0"/>
                </a:rPr>
                <a:t>Fuels</a:t>
              </a:r>
              <a:endParaRPr lang="en-US" altLang="en-US" sz="1400" dirty="0">
                <a:latin typeface="Arial" charset="0"/>
                <a:cs typeface="Arial" charset="0"/>
              </a:endParaRPr>
            </a:p>
            <a:p>
              <a:pPr marL="114300" indent="-114300">
                <a:lnSpc>
                  <a:spcPct val="100000"/>
                </a:lnSpc>
                <a:spcBef>
                  <a:spcPct val="0"/>
                </a:spcBef>
              </a:pPr>
              <a:r>
                <a:rPr lang="en-US" altLang="en-US" sz="1400" dirty="0" smtClean="0">
                  <a:latin typeface="Arial" charset="0"/>
                  <a:cs typeface="Arial" charset="0"/>
                </a:rPr>
                <a:t>Reactive </a:t>
              </a:r>
              <a:r>
                <a:rPr lang="en-US" altLang="en-US" sz="1400" dirty="0">
                  <a:latin typeface="Arial" charset="0"/>
                  <a:cs typeface="Arial" charset="0"/>
                </a:rPr>
                <a:t>materials </a:t>
              </a:r>
              <a:endParaRPr lang="en-US" altLang="en-US" sz="1400" dirty="0" smtClean="0">
                <a:latin typeface="Arial" charset="0"/>
                <a:cs typeface="Arial" charset="0"/>
              </a:endParaRPr>
            </a:p>
            <a:p>
              <a:pPr marL="114300" indent="-114300">
                <a:lnSpc>
                  <a:spcPct val="100000"/>
                </a:lnSpc>
                <a:spcBef>
                  <a:spcPct val="0"/>
                </a:spcBef>
              </a:pPr>
              <a:r>
                <a:rPr lang="en-US" altLang="en-US" sz="1400" dirty="0" smtClean="0">
                  <a:latin typeface="Arial" charset="0"/>
                  <a:cs typeface="Arial" charset="0"/>
                </a:rPr>
                <a:t>Rocket </a:t>
              </a:r>
              <a:r>
                <a:rPr lang="en-US" altLang="en-US" sz="1400" dirty="0">
                  <a:latin typeface="Arial" charset="0"/>
                  <a:cs typeface="Arial" charset="0"/>
                </a:rPr>
                <a:t>motors</a:t>
              </a:r>
            </a:p>
            <a:p>
              <a:pPr marL="114300" indent="-114300">
                <a:lnSpc>
                  <a:spcPct val="100000"/>
                </a:lnSpc>
                <a:spcBef>
                  <a:spcPct val="0"/>
                </a:spcBef>
              </a:pPr>
              <a:r>
                <a:rPr lang="en-US" altLang="en-US" sz="1400" dirty="0" smtClean="0">
                  <a:latin typeface="Arial" charset="0"/>
                  <a:cs typeface="Arial" charset="0"/>
                </a:rPr>
                <a:t>Conventional ammunition</a:t>
              </a:r>
            </a:p>
          </p:txBody>
        </p:sp>
        <p:sp>
          <p:nvSpPr>
            <p:cNvPr id="27" name="TextBox 6"/>
            <p:cNvSpPr txBox="1">
              <a:spLocks noChangeArrowheads="1"/>
            </p:cNvSpPr>
            <p:nvPr/>
          </p:nvSpPr>
          <p:spPr bwMode="auto">
            <a:xfrm>
              <a:off x="2415894" y="3666671"/>
              <a:ext cx="210312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None/>
              </a:pPr>
              <a:r>
                <a:rPr lang="en-US" altLang="en-US" sz="1800" b="1" u="sng" dirty="0" smtClean="0">
                  <a:latin typeface="Arial" charset="0"/>
                  <a:cs typeface="Arial" charset="0"/>
                </a:rPr>
                <a:t>Lethality</a:t>
              </a:r>
              <a:endParaRPr lang="en-US" altLang="en-US" sz="1400" b="1" u="sng" dirty="0" smtClean="0">
                <a:latin typeface="Arial" charset="0"/>
                <a:cs typeface="Arial" charset="0"/>
              </a:endParaRPr>
            </a:p>
            <a:p>
              <a:pPr marL="114300" indent="-114300">
                <a:lnSpc>
                  <a:spcPct val="100000"/>
                </a:lnSpc>
                <a:spcBef>
                  <a:spcPct val="0"/>
                </a:spcBef>
              </a:pPr>
              <a:endParaRPr lang="en-US" altLang="en-US" sz="1400" dirty="0" smtClean="0">
                <a:latin typeface="Arial" charset="0"/>
                <a:cs typeface="Arial" charset="0"/>
              </a:endParaRPr>
            </a:p>
            <a:p>
              <a:pPr marL="114300" indent="-114300">
                <a:lnSpc>
                  <a:spcPct val="100000"/>
                </a:lnSpc>
                <a:spcBef>
                  <a:spcPct val="0"/>
                </a:spcBef>
              </a:pPr>
              <a:r>
                <a:rPr lang="en-US" altLang="en-US" sz="1400" dirty="0" smtClean="0">
                  <a:latin typeface="Arial" charset="0"/>
                  <a:cs typeface="Arial" charset="0"/>
                </a:rPr>
                <a:t>Novel </a:t>
              </a:r>
              <a:r>
                <a:rPr lang="en-US" altLang="en-US" sz="1400" dirty="0">
                  <a:latin typeface="Arial" charset="0"/>
                  <a:cs typeface="Arial" charset="0"/>
                </a:rPr>
                <a:t>e</a:t>
              </a:r>
              <a:r>
                <a:rPr lang="en-US" altLang="en-US" sz="1400" dirty="0" smtClean="0">
                  <a:latin typeface="Arial" charset="0"/>
                  <a:cs typeface="Arial" charset="0"/>
                </a:rPr>
                <a:t>xplosives</a:t>
              </a:r>
              <a:endParaRPr lang="en-US" altLang="en-US" sz="1400" dirty="0">
                <a:latin typeface="Arial" charset="0"/>
                <a:cs typeface="Arial" charset="0"/>
              </a:endParaRPr>
            </a:p>
            <a:p>
              <a:pPr marL="114300" indent="-114300">
                <a:lnSpc>
                  <a:spcPct val="100000"/>
                </a:lnSpc>
                <a:spcBef>
                  <a:spcPct val="0"/>
                </a:spcBef>
              </a:pPr>
              <a:r>
                <a:rPr lang="en-US" altLang="en-US" sz="1400" dirty="0" smtClean="0">
                  <a:latin typeface="Arial" charset="0"/>
                  <a:cs typeface="Arial" charset="0"/>
                </a:rPr>
                <a:t>Reactive </a:t>
              </a:r>
              <a:r>
                <a:rPr lang="en-US" altLang="en-US" sz="1400" dirty="0">
                  <a:latin typeface="Arial" charset="0"/>
                  <a:cs typeface="Arial" charset="0"/>
                </a:rPr>
                <a:t>materials </a:t>
              </a:r>
              <a:endParaRPr lang="en-US" altLang="en-US" sz="1400" dirty="0" smtClean="0">
                <a:latin typeface="Arial" charset="0"/>
                <a:cs typeface="Arial" charset="0"/>
              </a:endParaRPr>
            </a:p>
            <a:p>
              <a:pPr marL="114300" indent="-114300">
                <a:lnSpc>
                  <a:spcPct val="100000"/>
                </a:lnSpc>
                <a:spcBef>
                  <a:spcPct val="0"/>
                </a:spcBef>
              </a:pPr>
              <a:r>
                <a:rPr lang="en-US" altLang="en-US" sz="1400" dirty="0" smtClean="0">
                  <a:latin typeface="Arial" charset="0"/>
                  <a:cs typeface="Arial" charset="0"/>
                </a:rPr>
                <a:t>Warheads</a:t>
              </a:r>
              <a:endParaRPr lang="en-US" altLang="en-US" sz="1400" dirty="0">
                <a:latin typeface="Arial" charset="0"/>
                <a:cs typeface="Arial" charset="0"/>
              </a:endParaRPr>
            </a:p>
            <a:p>
              <a:pPr marL="114300" indent="-114300">
                <a:lnSpc>
                  <a:spcPct val="100000"/>
                </a:lnSpc>
                <a:spcBef>
                  <a:spcPct val="0"/>
                </a:spcBef>
              </a:pPr>
              <a:r>
                <a:rPr lang="en-US" altLang="en-US" sz="1400" dirty="0" smtClean="0">
                  <a:latin typeface="Arial" charset="0"/>
                  <a:cs typeface="Arial" charset="0"/>
                </a:rPr>
                <a:t>Casing</a:t>
              </a:r>
            </a:p>
            <a:p>
              <a:pPr marL="114300" indent="-114300">
                <a:lnSpc>
                  <a:spcPct val="100000"/>
                </a:lnSpc>
                <a:spcBef>
                  <a:spcPct val="0"/>
                </a:spcBef>
              </a:pPr>
              <a:r>
                <a:rPr lang="en-US" altLang="en-US" sz="1400" dirty="0" smtClean="0">
                  <a:latin typeface="Arial" charset="0"/>
                  <a:cs typeface="Arial" charset="0"/>
                </a:rPr>
                <a:t>Modeling and </a:t>
              </a:r>
              <a:r>
                <a:rPr lang="en-US" altLang="en-US" sz="1400" dirty="0">
                  <a:latin typeface="Arial" charset="0"/>
                  <a:cs typeface="Arial" charset="0"/>
                </a:rPr>
                <a:t>s</a:t>
              </a:r>
              <a:r>
                <a:rPr lang="en-US" altLang="en-US" sz="1400" dirty="0" smtClean="0">
                  <a:latin typeface="Arial" charset="0"/>
                  <a:cs typeface="Arial" charset="0"/>
                </a:rPr>
                <a:t>imulation (</a:t>
              </a:r>
              <a:r>
                <a:rPr lang="en-US" altLang="en-US" sz="1400" dirty="0" err="1" smtClean="0">
                  <a:latin typeface="Arial" charset="0"/>
                  <a:cs typeface="Arial" charset="0"/>
                </a:rPr>
                <a:t>M&amp;S</a:t>
              </a:r>
              <a:r>
                <a:rPr lang="en-US" altLang="en-US" sz="1400" dirty="0" smtClean="0">
                  <a:latin typeface="Arial" charset="0"/>
                  <a:cs typeface="Arial" charset="0"/>
                </a:rPr>
                <a:t>)</a:t>
              </a:r>
            </a:p>
            <a:p>
              <a:pPr marL="114300" indent="-114300">
                <a:lnSpc>
                  <a:spcPct val="100000"/>
                </a:lnSpc>
                <a:spcBef>
                  <a:spcPct val="0"/>
                </a:spcBef>
              </a:pPr>
              <a:r>
                <a:rPr lang="en-US" altLang="en-US" sz="1400" dirty="0" smtClean="0">
                  <a:latin typeface="Arial" charset="0"/>
                  <a:cs typeface="Arial" charset="0"/>
                </a:rPr>
                <a:t>Conventional ammunition</a:t>
              </a:r>
            </a:p>
          </p:txBody>
        </p:sp>
        <p:sp>
          <p:nvSpPr>
            <p:cNvPr id="28" name="TextBox 6"/>
            <p:cNvSpPr txBox="1">
              <a:spLocks noChangeArrowheads="1"/>
            </p:cNvSpPr>
            <p:nvPr/>
          </p:nvSpPr>
          <p:spPr bwMode="auto">
            <a:xfrm>
              <a:off x="4623659" y="3681285"/>
              <a:ext cx="210312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None/>
              </a:pPr>
              <a:r>
                <a:rPr lang="en-US" altLang="en-US" sz="1800" b="1" u="sng" dirty="0" smtClean="0">
                  <a:latin typeface="Arial" charset="0"/>
                  <a:cs typeface="Arial" charset="0"/>
                </a:rPr>
                <a:t>Signatures Management</a:t>
              </a:r>
              <a:endParaRPr lang="en-US" altLang="en-US" sz="1400" b="1" u="sng" dirty="0" smtClean="0">
                <a:latin typeface="Arial" charset="0"/>
                <a:cs typeface="Arial" charset="0"/>
              </a:endParaRPr>
            </a:p>
            <a:p>
              <a:pPr marL="114300" indent="-114300">
                <a:lnSpc>
                  <a:spcPct val="100000"/>
                </a:lnSpc>
                <a:spcBef>
                  <a:spcPct val="0"/>
                </a:spcBef>
              </a:pPr>
              <a:r>
                <a:rPr lang="en-US" altLang="en-US" sz="1400" dirty="0" smtClean="0">
                  <a:latin typeface="Arial" charset="0"/>
                  <a:cs typeface="Arial" charset="0"/>
                </a:rPr>
                <a:t>Propellants</a:t>
              </a:r>
              <a:endParaRPr lang="en-US" altLang="en-US" sz="1400" dirty="0">
                <a:latin typeface="Arial" charset="0"/>
                <a:cs typeface="Arial" charset="0"/>
              </a:endParaRPr>
            </a:p>
            <a:p>
              <a:pPr marL="114300" indent="-114300">
                <a:lnSpc>
                  <a:spcPct val="100000"/>
                </a:lnSpc>
                <a:spcBef>
                  <a:spcPct val="0"/>
                </a:spcBef>
              </a:pPr>
              <a:r>
                <a:rPr lang="en-US" altLang="en-US" sz="1400" dirty="0" smtClean="0">
                  <a:latin typeface="Arial" charset="0"/>
                  <a:cs typeface="Arial" charset="0"/>
                </a:rPr>
                <a:t>Fuels</a:t>
              </a:r>
              <a:endParaRPr lang="en-US" altLang="en-US" sz="1400" dirty="0">
                <a:latin typeface="Arial" charset="0"/>
                <a:cs typeface="Arial" charset="0"/>
              </a:endParaRPr>
            </a:p>
            <a:p>
              <a:pPr marL="114300" indent="-114300">
                <a:lnSpc>
                  <a:spcPct val="100000"/>
                </a:lnSpc>
                <a:spcBef>
                  <a:spcPct val="0"/>
                </a:spcBef>
              </a:pPr>
              <a:r>
                <a:rPr lang="en-US" altLang="en-US" sz="1400" dirty="0" smtClean="0">
                  <a:latin typeface="Arial" charset="0"/>
                  <a:cs typeface="Arial" charset="0"/>
                </a:rPr>
                <a:t>Rocket motor design</a:t>
              </a:r>
              <a:endParaRPr lang="en-US" altLang="en-US" sz="1400" dirty="0">
                <a:latin typeface="Arial" charset="0"/>
                <a:cs typeface="Arial" charset="0"/>
              </a:endParaRPr>
            </a:p>
            <a:p>
              <a:pPr marL="114300" indent="-114300">
                <a:lnSpc>
                  <a:spcPct val="100000"/>
                </a:lnSpc>
                <a:spcBef>
                  <a:spcPct val="0"/>
                </a:spcBef>
              </a:pPr>
              <a:r>
                <a:rPr lang="en-US" altLang="en-US" sz="1400" dirty="0" err="1" smtClean="0">
                  <a:latin typeface="Arial" charset="0"/>
                  <a:cs typeface="Arial" charset="0"/>
                </a:rPr>
                <a:t>M&amp;S</a:t>
              </a:r>
              <a:endParaRPr lang="en-US" altLang="en-US" sz="1400" dirty="0" smtClean="0">
                <a:latin typeface="Arial" charset="0"/>
                <a:cs typeface="Arial" charset="0"/>
              </a:endParaRPr>
            </a:p>
            <a:p>
              <a:pPr marL="114300" indent="-114300">
                <a:lnSpc>
                  <a:spcPct val="100000"/>
                </a:lnSpc>
                <a:spcBef>
                  <a:spcPct val="0"/>
                </a:spcBef>
              </a:pPr>
              <a:r>
                <a:rPr lang="en-US" altLang="en-US" sz="1400" dirty="0" smtClean="0">
                  <a:latin typeface="Arial" charset="0"/>
                  <a:cs typeface="Arial" charset="0"/>
                </a:rPr>
                <a:t>Safe and </a:t>
              </a:r>
              <a:r>
                <a:rPr lang="en-US" altLang="en-US" sz="1400" dirty="0">
                  <a:latin typeface="Arial" charset="0"/>
                  <a:cs typeface="Arial" charset="0"/>
                </a:rPr>
                <a:t>a</a:t>
              </a:r>
              <a:r>
                <a:rPr lang="en-US" altLang="en-US" sz="1400" dirty="0" smtClean="0">
                  <a:latin typeface="Arial" charset="0"/>
                  <a:cs typeface="Arial" charset="0"/>
                </a:rPr>
                <a:t>rm (</a:t>
              </a:r>
              <a:r>
                <a:rPr lang="en-US" altLang="en-US" sz="1400" dirty="0" err="1" smtClean="0">
                  <a:latin typeface="Arial" charset="0"/>
                  <a:cs typeface="Arial" charset="0"/>
                </a:rPr>
                <a:t>S&amp;A</a:t>
              </a:r>
              <a:r>
                <a:rPr lang="en-US" altLang="en-US" sz="1400" dirty="0" smtClean="0">
                  <a:latin typeface="Arial" charset="0"/>
                  <a:cs typeface="Arial" charset="0"/>
                </a:rPr>
                <a:t>) devices</a:t>
              </a:r>
            </a:p>
          </p:txBody>
        </p:sp>
        <p:sp>
          <p:nvSpPr>
            <p:cNvPr id="29" name="TextBox 6"/>
            <p:cNvSpPr txBox="1">
              <a:spLocks noChangeArrowheads="1"/>
            </p:cNvSpPr>
            <p:nvPr/>
          </p:nvSpPr>
          <p:spPr bwMode="auto">
            <a:xfrm>
              <a:off x="6831423" y="3666671"/>
              <a:ext cx="2103120" cy="243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None/>
              </a:pPr>
              <a:r>
                <a:rPr lang="en-US" altLang="en-US" sz="1800" b="1" u="sng" dirty="0" smtClean="0">
                  <a:latin typeface="Arial" charset="0"/>
                  <a:cs typeface="Arial" charset="0"/>
                </a:rPr>
                <a:t>Safety</a:t>
              </a:r>
              <a:endParaRPr lang="en-US" altLang="en-US" sz="1400" b="1" u="sng" dirty="0" smtClean="0">
                <a:latin typeface="Arial" charset="0"/>
                <a:cs typeface="Arial" charset="0"/>
              </a:endParaRPr>
            </a:p>
            <a:p>
              <a:pPr marL="114300" indent="-114300">
                <a:lnSpc>
                  <a:spcPct val="100000"/>
                </a:lnSpc>
                <a:spcBef>
                  <a:spcPct val="0"/>
                </a:spcBef>
              </a:pPr>
              <a:endParaRPr lang="en-US" altLang="en-US" sz="1400" dirty="0" smtClean="0">
                <a:latin typeface="Arial" charset="0"/>
                <a:cs typeface="Arial" charset="0"/>
              </a:endParaRPr>
            </a:p>
            <a:p>
              <a:pPr marL="114300" indent="-114300">
                <a:lnSpc>
                  <a:spcPct val="100000"/>
                </a:lnSpc>
                <a:spcBef>
                  <a:spcPct val="0"/>
                </a:spcBef>
              </a:pPr>
              <a:r>
                <a:rPr lang="en-US" altLang="en-US" sz="1400" dirty="0" smtClean="0">
                  <a:latin typeface="Arial" charset="0"/>
                  <a:cs typeface="Arial" charset="0"/>
                </a:rPr>
                <a:t>EOD</a:t>
              </a:r>
            </a:p>
            <a:p>
              <a:pPr marL="114300" indent="-114300">
                <a:lnSpc>
                  <a:spcPct val="100000"/>
                </a:lnSpc>
                <a:spcBef>
                  <a:spcPct val="0"/>
                </a:spcBef>
              </a:pPr>
              <a:r>
                <a:rPr lang="en-US" altLang="en-US" sz="1400" dirty="0" smtClean="0">
                  <a:latin typeface="Arial" charset="0"/>
                  <a:cs typeface="Arial" charset="0"/>
                </a:rPr>
                <a:t>S&amp;A / Fuzing</a:t>
              </a:r>
            </a:p>
            <a:p>
              <a:pPr marL="114300" indent="-114300">
                <a:lnSpc>
                  <a:spcPct val="100000"/>
                </a:lnSpc>
                <a:spcBef>
                  <a:spcPct val="0"/>
                </a:spcBef>
              </a:pPr>
              <a:r>
                <a:rPr lang="en-US" altLang="en-US" sz="1400" dirty="0" smtClean="0">
                  <a:latin typeface="Arial" charset="0"/>
                  <a:cs typeface="Arial" charset="0"/>
                </a:rPr>
                <a:t>Aircrew escape</a:t>
              </a:r>
            </a:p>
            <a:p>
              <a:pPr marL="114300" indent="-114300">
                <a:lnSpc>
                  <a:spcPct val="100000"/>
                </a:lnSpc>
                <a:spcBef>
                  <a:spcPct val="0"/>
                </a:spcBef>
              </a:pPr>
              <a:r>
                <a:rPr lang="en-US" altLang="en-US" sz="1400" dirty="0" smtClean="0">
                  <a:latin typeface="Arial" charset="0"/>
                  <a:cs typeface="Arial" charset="0"/>
                </a:rPr>
                <a:t>Packaging, Handling, Storage</a:t>
              </a:r>
              <a:r>
                <a:rPr lang="en-US" altLang="en-US" sz="1400" dirty="0">
                  <a:latin typeface="Arial" charset="0"/>
                  <a:cs typeface="Arial" charset="0"/>
                </a:rPr>
                <a:t>, </a:t>
              </a:r>
              <a:r>
                <a:rPr lang="en-US" altLang="en-US" sz="1400" dirty="0" smtClean="0">
                  <a:latin typeface="Arial" charset="0"/>
                  <a:cs typeface="Arial" charset="0"/>
                </a:rPr>
                <a:t>and Transportation of Energetics</a:t>
              </a:r>
            </a:p>
            <a:p>
              <a:pPr marL="114300" indent="-114300">
                <a:lnSpc>
                  <a:spcPct val="100000"/>
                </a:lnSpc>
                <a:spcBef>
                  <a:spcPct val="0"/>
                </a:spcBef>
              </a:pPr>
              <a:r>
                <a:rPr lang="en-US" altLang="en-US" sz="1400" dirty="0" smtClean="0">
                  <a:latin typeface="Arial" charset="0"/>
                  <a:cs typeface="Arial" charset="0"/>
                </a:rPr>
                <a:t>Insensitive munitions</a:t>
              </a:r>
            </a:p>
            <a:p>
              <a:pPr marL="114300" indent="-114300">
                <a:lnSpc>
                  <a:spcPct val="100000"/>
                </a:lnSpc>
                <a:spcBef>
                  <a:spcPct val="0"/>
                </a:spcBef>
              </a:pPr>
              <a:r>
                <a:rPr lang="en-US" altLang="en-US" sz="1400" dirty="0" err="1" smtClean="0">
                  <a:latin typeface="Arial" charset="0"/>
                  <a:cs typeface="Arial" charset="0"/>
                </a:rPr>
                <a:t>Chem</a:t>
              </a:r>
              <a:r>
                <a:rPr lang="en-US" altLang="en-US" sz="1400" dirty="0" smtClean="0">
                  <a:latin typeface="Arial" charset="0"/>
                  <a:cs typeface="Arial" charset="0"/>
                </a:rPr>
                <a:t> bio defeat</a:t>
              </a:r>
            </a:p>
            <a:p>
              <a:pPr marL="114300" indent="-114300">
                <a:lnSpc>
                  <a:spcPct val="100000"/>
                </a:lnSpc>
                <a:spcBef>
                  <a:spcPct val="0"/>
                </a:spcBef>
              </a:pPr>
              <a:endParaRPr lang="en-US" altLang="en-US" sz="1400" dirty="0">
                <a:latin typeface="Arial" charset="0"/>
                <a:cs typeface="Arial" charset="0"/>
              </a:endParaRPr>
            </a:p>
          </p:txBody>
        </p:sp>
      </p:grpSp>
    </p:spTree>
    <p:extLst>
      <p:ext uri="{BB962C8B-B14F-4D97-AF65-F5344CB8AC3E}">
        <p14:creationId xmlns:p14="http://schemas.microsoft.com/office/powerpoint/2010/main" val="14914266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AD3B4F1-F0D2-4323-88C6-3C856595E168}" type="slidenum">
              <a:rPr lang="en-US" smtClean="0"/>
              <a:pPr>
                <a:defRPr/>
              </a:pPr>
              <a:t>20</a:t>
            </a:fld>
            <a:endParaRPr lang="en-US" dirty="0"/>
          </a:p>
        </p:txBody>
      </p:sp>
      <p:sp>
        <p:nvSpPr>
          <p:cNvPr id="3" name="Title 2"/>
          <p:cNvSpPr txBox="1">
            <a:spLocks noChangeArrowheads="1"/>
          </p:cNvSpPr>
          <p:nvPr/>
        </p:nvSpPr>
        <p:spPr>
          <a:xfrm>
            <a:off x="890086" y="161422"/>
            <a:ext cx="8180386" cy="808038"/>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prstClr val="black"/>
                </a:solidFill>
                <a:effectLst/>
                <a:uLnTx/>
                <a:uFillTx/>
                <a:latin typeface="Georgia" panose="02040502050405020303" pitchFamily="18" charset="0"/>
                <a:ea typeface="+mj-ea"/>
                <a:cs typeface="+mj-cs"/>
              </a:rPr>
              <a:t>Back-up Slides</a:t>
            </a:r>
            <a:endParaRPr kumimoji="0" lang="en-US" altLang="en-US" sz="4000" b="1" i="0" u="none" strike="noStrike" kern="1200" cap="none" spc="0" normalizeH="0" baseline="0" noProof="0" dirty="0">
              <a:ln>
                <a:noFill/>
              </a:ln>
              <a:solidFill>
                <a:prstClr val="black"/>
              </a:solidFill>
              <a:effectLst/>
              <a:uLnTx/>
              <a:uFillTx/>
              <a:latin typeface="Georgia" panose="02040502050405020303" pitchFamily="18" charset="0"/>
              <a:ea typeface="+mj-ea"/>
              <a:cs typeface="+mj-cs"/>
            </a:endParaRPr>
          </a:p>
        </p:txBody>
      </p:sp>
      <p:sp>
        <p:nvSpPr>
          <p:cNvPr id="4" name="TextBox 3"/>
          <p:cNvSpPr txBox="1"/>
          <p:nvPr/>
        </p:nvSpPr>
        <p:spPr>
          <a:xfrm>
            <a:off x="657225" y="1449573"/>
            <a:ext cx="7670064" cy="3416320"/>
          </a:xfrm>
          <a:prstGeom prst="rect">
            <a:avLst/>
          </a:prstGeom>
          <a:noFill/>
        </p:spPr>
        <p:txBody>
          <a:bodyPr wrap="square" rtlCol="0">
            <a:spAutoFit/>
          </a:bodyPr>
          <a:lstStyle/>
          <a:p>
            <a:pPr marL="457200" indent="-457200">
              <a:spcBef>
                <a:spcPts val="1200"/>
              </a:spcBef>
              <a:spcAft>
                <a:spcPts val="1200"/>
              </a:spcAft>
              <a:buFont typeface="Arial" panose="020B0604020202020204" pitchFamily="34" charset="0"/>
              <a:buChar char="•"/>
            </a:pPr>
            <a:r>
              <a:rPr lang="en-US" sz="2800" b="1" dirty="0" smtClean="0"/>
              <a:t>Please use the following Distro A slides to compliment and tailor your brief to suit your individual audiences. Slides can be used in any amount of order based on your needs.</a:t>
            </a:r>
          </a:p>
          <a:p>
            <a:pPr marL="457200" indent="-457200">
              <a:spcBef>
                <a:spcPts val="1200"/>
              </a:spcBef>
              <a:spcAft>
                <a:spcPts val="1200"/>
              </a:spcAft>
              <a:buFont typeface="Arial" panose="020B0604020202020204" pitchFamily="34" charset="0"/>
              <a:buChar char="•"/>
            </a:pPr>
            <a:r>
              <a:rPr lang="en-US" sz="2800" b="1" dirty="0" smtClean="0"/>
              <a:t>Slides are grouped in accordance to their general characterization.</a:t>
            </a:r>
          </a:p>
        </p:txBody>
      </p:sp>
    </p:spTree>
    <p:extLst>
      <p:ext uri="{BB962C8B-B14F-4D97-AF65-F5344CB8AC3E}">
        <p14:creationId xmlns:p14="http://schemas.microsoft.com/office/powerpoint/2010/main" val="32858217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a:extLst/>
          </p:cNvPr>
          <p:cNvSpPr/>
          <p:nvPr/>
        </p:nvSpPr>
        <p:spPr>
          <a:xfrm rot="10800000" flipH="1">
            <a:off x="1916613" y="1616728"/>
            <a:ext cx="750273" cy="612338"/>
          </a:xfrm>
          <a:prstGeom prst="rightArrow">
            <a:avLst/>
          </a:prstGeom>
          <a:solidFill>
            <a:srgbClr val="98480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6">
            <a:extLst/>
          </p:cNvPr>
          <p:cNvSpPr txBox="1"/>
          <p:nvPr/>
        </p:nvSpPr>
        <p:spPr>
          <a:xfrm>
            <a:off x="0" y="3325584"/>
            <a:ext cx="9144000" cy="369332"/>
          </a:xfrm>
          <a:prstGeom prst="rect">
            <a:avLst/>
          </a:prstGeom>
          <a:ln>
            <a:noFill/>
          </a:ln>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b="1" dirty="0">
                <a:solidFill>
                  <a:srgbClr val="31438F"/>
                </a:solidFill>
                <a:latin typeface="Arial" panose="020B0604020202020204" pitchFamily="34" charset="0"/>
                <a:cs typeface="Arial" panose="020B0604020202020204" pitchFamily="34" charset="0"/>
              </a:rPr>
              <a:t>Cartridge Actuated Devices / Propellant Actuated Devices (CAD/PAD)</a:t>
            </a:r>
          </a:p>
        </p:txBody>
      </p:sp>
      <p:sp>
        <p:nvSpPr>
          <p:cNvPr id="5" name="TextBox 4">
            <a:extLst/>
          </p:cNvPr>
          <p:cNvSpPr txBox="1"/>
          <p:nvPr/>
        </p:nvSpPr>
        <p:spPr>
          <a:xfrm>
            <a:off x="0" y="1014412"/>
            <a:ext cx="9144000" cy="369332"/>
          </a:xfrm>
          <a:prstGeom prst="rect">
            <a:avLst/>
          </a:prstGeom>
          <a:noFill/>
        </p:spPr>
        <p:txBody>
          <a:bodyPr>
            <a:spAutoFit/>
          </a:bodyPr>
          <a:lstStyle/>
          <a:p>
            <a:pPr algn="ctr">
              <a:defRPr/>
            </a:pPr>
            <a:r>
              <a:rPr lang="en-US" b="1" dirty="0">
                <a:solidFill>
                  <a:srgbClr val="31438F"/>
                </a:solidFill>
                <a:latin typeface="Arial" panose="020B0604020202020204" pitchFamily="34" charset="0"/>
                <a:cs typeface="Arial" panose="020B0604020202020204" pitchFamily="34" charset="0"/>
              </a:rPr>
              <a:t>Air Launched 2.75 inch Rockets</a:t>
            </a:r>
          </a:p>
        </p:txBody>
      </p:sp>
      <p:sp>
        <p:nvSpPr>
          <p:cNvPr id="9" name="TextBox 1"/>
          <p:cNvSpPr txBox="1">
            <a:spLocks noChangeArrowheads="1"/>
          </p:cNvSpPr>
          <p:nvPr/>
        </p:nvSpPr>
        <p:spPr bwMode="auto">
          <a:xfrm>
            <a:off x="145915" y="2548647"/>
            <a:ext cx="88696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FontTx/>
              <a:buNone/>
            </a:pPr>
            <a:r>
              <a:rPr lang="en-US" altLang="en-US" sz="1400" dirty="0">
                <a:latin typeface="Arial" charset="0"/>
                <a:cs typeface="Arial" charset="0"/>
              </a:rPr>
              <a:t>The command is the Warfighter’s source for production of the 2.75 inch rocket: from propellant manufacturing to production of the warhead. We make and deliver the tools to give our </a:t>
            </a:r>
            <a:r>
              <a:rPr lang="en-US" altLang="en-US" sz="1400" dirty="0" smtClean="0">
                <a:latin typeface="Arial" charset="0"/>
                <a:cs typeface="Arial" charset="0"/>
              </a:rPr>
              <a:t>Warfighter </a:t>
            </a:r>
            <a:r>
              <a:rPr lang="en-US" altLang="en-US" sz="1400" dirty="0">
                <a:latin typeface="Arial" charset="0"/>
                <a:cs typeface="Arial" charset="0"/>
              </a:rPr>
              <a:t>the winning edge.   </a:t>
            </a:r>
          </a:p>
        </p:txBody>
      </p:sp>
      <p:sp>
        <p:nvSpPr>
          <p:cNvPr id="10" name="TextBox 19"/>
          <p:cNvSpPr txBox="1">
            <a:spLocks noChangeArrowheads="1"/>
          </p:cNvSpPr>
          <p:nvPr/>
        </p:nvSpPr>
        <p:spPr bwMode="auto">
          <a:xfrm>
            <a:off x="243191" y="4976184"/>
            <a:ext cx="86750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FontTx/>
              <a:buNone/>
            </a:pPr>
            <a:r>
              <a:rPr lang="en-US" altLang="en-US" sz="1400" dirty="0">
                <a:latin typeface="Arial" charset="0"/>
                <a:cs typeface="Arial" charset="0"/>
              </a:rPr>
              <a:t>NSWC </a:t>
            </a:r>
            <a:r>
              <a:rPr lang="en-US" altLang="en-US" sz="1400" dirty="0" smtClean="0">
                <a:latin typeface="Arial" charset="0"/>
                <a:cs typeface="Arial" charset="0"/>
              </a:rPr>
              <a:t>Indian Head Division </a:t>
            </a:r>
            <a:r>
              <a:rPr lang="en-US" altLang="en-US" sz="1400" dirty="0">
                <a:latin typeface="Arial" charset="0"/>
                <a:cs typeface="Arial" charset="0"/>
              </a:rPr>
              <a:t>manufactures </a:t>
            </a:r>
            <a:r>
              <a:rPr lang="en-US" altLang="en-US" sz="1400" dirty="0" smtClean="0">
                <a:latin typeface="Arial" charset="0"/>
                <a:cs typeface="Arial" charset="0"/>
              </a:rPr>
              <a:t>CADs/</a:t>
            </a:r>
            <a:r>
              <a:rPr lang="en-US" altLang="en-US" sz="1400" dirty="0" err="1" smtClean="0">
                <a:latin typeface="Arial" charset="0"/>
                <a:cs typeface="Arial" charset="0"/>
              </a:rPr>
              <a:t>PADs</a:t>
            </a:r>
            <a:r>
              <a:rPr lang="en-US" altLang="en-US" sz="1400" dirty="0" smtClean="0">
                <a:latin typeface="Arial" charset="0"/>
                <a:cs typeface="Arial" charset="0"/>
              </a:rPr>
              <a:t> for </a:t>
            </a:r>
            <a:r>
              <a:rPr lang="en-US" altLang="en-US" sz="1400" dirty="0">
                <a:latin typeface="Arial" charset="0"/>
                <a:cs typeface="Arial" charset="0"/>
              </a:rPr>
              <a:t>aircrew escape ejection systems. Our Virtual Fleet Support facility allows the </a:t>
            </a:r>
            <a:r>
              <a:rPr lang="en-US" altLang="en-US" sz="1400" dirty="0" smtClean="0">
                <a:latin typeface="Arial" charset="0"/>
                <a:cs typeface="Arial" charset="0"/>
              </a:rPr>
              <a:t>Warfighter </a:t>
            </a:r>
            <a:r>
              <a:rPr lang="en-US" altLang="en-US" sz="1400" dirty="0">
                <a:latin typeface="Arial" charset="0"/>
                <a:cs typeface="Arial" charset="0"/>
              </a:rPr>
              <a:t>to obtain any component within one week from order request.</a:t>
            </a:r>
          </a:p>
        </p:txBody>
      </p:sp>
      <p:graphicFrame>
        <p:nvGraphicFramePr>
          <p:cNvPr id="18" name="Diagram 17">
            <a:extLst/>
          </p:cNvPr>
          <p:cNvGraphicFramePr/>
          <p:nvPr>
            <p:extLst/>
          </p:nvPr>
        </p:nvGraphicFramePr>
        <p:xfrm>
          <a:off x="165370" y="5734797"/>
          <a:ext cx="9144000" cy="6907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Title 1"/>
          <p:cNvSpPr txBox="1">
            <a:spLocks noChangeArrowheads="1"/>
          </p:cNvSpPr>
          <p:nvPr/>
        </p:nvSpPr>
        <p:spPr>
          <a:xfrm>
            <a:off x="930329" y="294246"/>
            <a:ext cx="7776672" cy="558013"/>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r>
              <a:rPr lang="en-US" altLang="en-US" sz="2400" dirty="0" smtClean="0"/>
              <a:t>Molecule-to-Mission Across the DoD</a:t>
            </a:r>
          </a:p>
        </p:txBody>
      </p:sp>
      <p:sp>
        <p:nvSpPr>
          <p:cNvPr id="22" name="Slide Number Placeholder 21"/>
          <p:cNvSpPr>
            <a:spLocks noGrp="1"/>
          </p:cNvSpPr>
          <p:nvPr>
            <p:ph type="sldNum" sz="quarter" idx="10"/>
          </p:nvPr>
        </p:nvSpPr>
        <p:spPr/>
        <p:txBody>
          <a:bodyPr/>
          <a:lstStyle/>
          <a:p>
            <a:pPr>
              <a:defRPr/>
            </a:pPr>
            <a:fld id="{1AD3B4F1-F0D2-4323-88C6-3C856595E168}" type="slidenum">
              <a:rPr lang="en-US" smtClean="0"/>
              <a:pPr>
                <a:defRPr/>
              </a:pPr>
              <a:t>21</a:t>
            </a:fld>
            <a:endParaRPr lang="en-US" dirty="0"/>
          </a:p>
        </p:txBody>
      </p:sp>
      <p:sp>
        <p:nvSpPr>
          <p:cNvPr id="27" name="Right Arrow 26">
            <a:extLst/>
          </p:cNvPr>
          <p:cNvSpPr/>
          <p:nvPr/>
        </p:nvSpPr>
        <p:spPr>
          <a:xfrm rot="10800000" flipH="1">
            <a:off x="4068392" y="1607160"/>
            <a:ext cx="750273" cy="612338"/>
          </a:xfrm>
          <a:prstGeom prst="rightArrow">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ight Arrow 27">
            <a:extLst/>
          </p:cNvPr>
          <p:cNvSpPr/>
          <p:nvPr/>
        </p:nvSpPr>
        <p:spPr>
          <a:xfrm rot="10800000" flipH="1">
            <a:off x="6250209" y="1607160"/>
            <a:ext cx="750273" cy="612338"/>
          </a:xfrm>
          <a:prstGeom prst="rightArrow">
            <a:avLst/>
          </a:prstGeom>
          <a:solidFill>
            <a:srgbClr val="1420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ight Arrow 31">
            <a:extLst/>
          </p:cNvPr>
          <p:cNvSpPr/>
          <p:nvPr/>
        </p:nvSpPr>
        <p:spPr>
          <a:xfrm rot="10800000" flipH="1">
            <a:off x="1946791" y="4030224"/>
            <a:ext cx="750273" cy="612338"/>
          </a:xfrm>
          <a:prstGeom prst="rightArrow">
            <a:avLst/>
          </a:prstGeom>
          <a:solidFill>
            <a:srgbClr val="98480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ight Arrow 32">
            <a:extLst/>
          </p:cNvPr>
          <p:cNvSpPr/>
          <p:nvPr/>
        </p:nvSpPr>
        <p:spPr>
          <a:xfrm rot="10800000" flipH="1">
            <a:off x="4068391" y="4046966"/>
            <a:ext cx="750273" cy="612338"/>
          </a:xfrm>
          <a:prstGeom prst="rightArrow">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ight Arrow 33">
            <a:extLst/>
          </p:cNvPr>
          <p:cNvSpPr/>
          <p:nvPr/>
        </p:nvSpPr>
        <p:spPr>
          <a:xfrm rot="10800000" flipH="1">
            <a:off x="6168017" y="4030224"/>
            <a:ext cx="750273" cy="612338"/>
          </a:xfrm>
          <a:prstGeom prst="rightArrow">
            <a:avLst/>
          </a:prstGeom>
          <a:solidFill>
            <a:srgbClr val="31438F">
              <a:shade val="30000"/>
              <a:satMod val="1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4" descr="Y:\Photos1\Frequently Used Photos\Working Photos - Best with Captions Embeded\2016\E Dept\160303-N-CM812-073.jpg">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93390" y="3785015"/>
            <a:ext cx="1533342" cy="1045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ejection sea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6940209" y="3873651"/>
            <a:ext cx="1643762" cy="904070"/>
          </a:xfrm>
          <a:prstGeom prst="rect">
            <a:avLst/>
          </a:prstGeom>
          <a:effectLst>
            <a:outerShdw blurRad="50800" dist="38100" dir="2700000" algn="tl" rotWithShape="0">
              <a:prstClr val="black">
                <a:alpha val="40000"/>
              </a:prstClr>
            </a:outerShdw>
          </a:effectLst>
        </p:spPr>
      </p:pic>
      <p:cxnSp>
        <p:nvCxnSpPr>
          <p:cNvPr id="38" name="Straight Connector 37"/>
          <p:cNvCxnSpPr/>
          <p:nvPr/>
        </p:nvCxnSpPr>
        <p:spPr>
          <a:xfrm>
            <a:off x="136187" y="6523664"/>
            <a:ext cx="8821696"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715109" y="1441065"/>
            <a:ext cx="1531152" cy="1006076"/>
          </a:xfrm>
          <a:prstGeom prst="rect">
            <a:avLst/>
          </a:prstGeom>
          <a:ln>
            <a:noFill/>
          </a:ln>
          <a:effectLst>
            <a:outerShdw blurRad="292100" dist="139700" dir="2700000" algn="tl" rotWithShape="0">
              <a:srgbClr val="333333">
                <a:alpha val="65000"/>
              </a:srgbClr>
            </a:outerShdw>
          </a:effectLst>
        </p:spPr>
      </p:pic>
      <p:pic>
        <p:nvPicPr>
          <p:cNvPr id="12" name="Picture 3" descr="Y:\Josh\Command Brief\IMG_0321.jpg">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73123" y="1441064"/>
            <a:ext cx="1533342" cy="10060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918313" y="3793047"/>
            <a:ext cx="1534044" cy="1045876"/>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918313" y="1436368"/>
            <a:ext cx="1518984" cy="1010773"/>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715110" y="3785015"/>
            <a:ext cx="1531152" cy="1045875"/>
          </a:xfrm>
          <a:prstGeom prst="rect">
            <a:avLst/>
          </a:prstGeom>
          <a:ln>
            <a:noFill/>
          </a:ln>
          <a:effectLst>
            <a:outerShdw blurRad="292100" dist="139700" dir="2700000" algn="tl" rotWithShape="0">
              <a:srgbClr val="333333">
                <a:alpha val="65000"/>
              </a:srgbClr>
            </a:outerShdw>
          </a:effectLst>
        </p:spPr>
      </p:pic>
      <p:pic>
        <p:nvPicPr>
          <p:cNvPr id="19" name="2.75.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9"/>
          <a:stretch>
            <a:fillRect/>
          </a:stretch>
        </p:blipFill>
        <p:spPr>
          <a:xfrm>
            <a:off x="7027226" y="1373126"/>
            <a:ext cx="1483934" cy="10882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336992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video>
              <p:cMediaNode vol="80000">
                <p:cTn id="2" fill="hold" display="0">
                  <p:stCondLst>
                    <p:cond delay="indefinite"/>
                  </p:stCondLst>
                </p:cTn>
                <p:tgtEl>
                  <p:spTgt spid="19"/>
                </p:tgtEl>
              </p:cMediaNode>
            </p:video>
            <p:video>
              <p:cMediaNode vol="80000">
                <p:cTn id="3" fill="hold" display="0">
                  <p:stCondLst>
                    <p:cond delay="indefinite"/>
                  </p:stCondLst>
                </p:cTn>
                <p:tgtEl>
                  <p:spTgt spid="20"/>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285152" y="1733305"/>
            <a:ext cx="8234232" cy="3323987"/>
          </a:xfrm>
          <a:prstGeom prst="rect">
            <a:avLst/>
          </a:prstGeom>
          <a:noFill/>
          <a:ln>
            <a:solidFill>
              <a:schemeClr val="tx1"/>
            </a:solidFill>
          </a:ln>
        </p:spPr>
        <p:txBody>
          <a:bodyPr wrap="square" rtlCol="0">
            <a:spAutoFit/>
          </a:bodyPr>
          <a:lstStyle/>
          <a:p>
            <a:r>
              <a:rPr lang="en-US" sz="1500" b="1" u="sng" dirty="0"/>
              <a:t>Mission:</a:t>
            </a:r>
            <a:r>
              <a:rPr lang="en-US" sz="1500" b="1" dirty="0"/>
              <a:t> </a:t>
            </a:r>
            <a:r>
              <a:rPr lang="en-US" altLang="en-US" sz="1500" dirty="0">
                <a:cs typeface="Arial" panose="020B0604020202020204" pitchFamily="34" charset="0"/>
              </a:rPr>
              <a:t>Research, develop, test, evaluate (RDT&amp;E), manufacture and provide in-service support of energetics and energetic systems. Provide Soldiers, Marines, Sailors and Airmen with information and technology to detect, locate, access, identify, render safe, recover, exploit and dispose of explosive threats.</a:t>
            </a:r>
          </a:p>
          <a:p>
            <a:endParaRPr lang="en-US" sz="1500" dirty="0"/>
          </a:p>
          <a:p>
            <a:r>
              <a:rPr lang="en-US" sz="1500" b="1" u="sng" dirty="0"/>
              <a:t>Vision:</a:t>
            </a:r>
            <a:r>
              <a:rPr lang="en-US" sz="1500" b="1" dirty="0"/>
              <a:t> </a:t>
            </a:r>
            <a:r>
              <a:rPr lang="en-US" sz="1500" dirty="0"/>
              <a:t>Outpace our Adversaries</a:t>
            </a:r>
          </a:p>
          <a:p>
            <a:endParaRPr lang="en-US" sz="1500" dirty="0"/>
          </a:p>
          <a:p>
            <a:r>
              <a:rPr lang="en-US" sz="1500" b="1" u="sng" dirty="0"/>
              <a:t>Key Highlights:</a:t>
            </a:r>
          </a:p>
          <a:p>
            <a:pPr marL="257175" indent="-257175">
              <a:buFont typeface="Arial" panose="020B0604020202020204" pitchFamily="34" charset="0"/>
              <a:buChar char="•"/>
            </a:pPr>
            <a:r>
              <a:rPr lang="en-US" sz="1500" dirty="0"/>
              <a:t>Navy’s Center of Excellence for energetics</a:t>
            </a:r>
          </a:p>
          <a:p>
            <a:pPr marL="257175" indent="-257175">
              <a:buFont typeface="Arial" panose="020B0604020202020204" pitchFamily="34" charset="0"/>
              <a:buChar char="•"/>
            </a:pPr>
            <a:r>
              <a:rPr lang="en-US" sz="1500" dirty="0"/>
              <a:t>SECNAV designated </a:t>
            </a:r>
            <a:r>
              <a:rPr lang="en-US" sz="1500" b="1" u="sng" dirty="0"/>
              <a:t>Arsenal</a:t>
            </a:r>
            <a:r>
              <a:rPr lang="en-US" sz="1500" dirty="0"/>
              <a:t> for energetics                                                                                                                and ordnance systems</a:t>
            </a:r>
          </a:p>
          <a:p>
            <a:pPr marL="257175" indent="-257175">
              <a:buFont typeface="Arial" panose="020B0604020202020204" pitchFamily="34" charset="0"/>
              <a:buChar char="•"/>
            </a:pPr>
            <a:r>
              <a:rPr lang="en-US" sz="1500" dirty="0"/>
              <a:t>Only DON activity delivering full-spectrum                                                                                                energetics solutions from basic research                                                                                                through disposal</a:t>
            </a:r>
          </a:p>
        </p:txBody>
      </p:sp>
      <p:sp>
        <p:nvSpPr>
          <p:cNvPr id="40" name="Rectangle 39"/>
          <p:cNvSpPr/>
          <p:nvPr/>
        </p:nvSpPr>
        <p:spPr>
          <a:xfrm>
            <a:off x="4199397" y="2914651"/>
            <a:ext cx="4817007" cy="250480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492" tIns="34247" rIns="68492" bIns="34247" rtlCol="0" anchor="ctr"/>
          <a:lstStyle/>
          <a:p>
            <a:pPr algn="ctr"/>
            <a:endParaRPr lang="en-US" sz="1350">
              <a:solidFill>
                <a:prstClr val="white"/>
              </a:solidFill>
            </a:endParaRPr>
          </a:p>
        </p:txBody>
      </p:sp>
      <p:sp>
        <p:nvSpPr>
          <p:cNvPr id="43" name="Title 42"/>
          <p:cNvSpPr>
            <a:spLocks noGrp="1"/>
          </p:cNvSpPr>
          <p:nvPr>
            <p:ph type="title"/>
          </p:nvPr>
        </p:nvSpPr>
        <p:spPr/>
        <p:txBody>
          <a:bodyPr/>
          <a:lstStyle/>
          <a:p>
            <a:r>
              <a:rPr lang="en-US" dirty="0" smtClean="0"/>
              <a:t> NSWC Indian Head</a:t>
            </a:r>
            <a:endParaRPr lang="en-US" dirty="0"/>
          </a:p>
        </p:txBody>
      </p:sp>
      <p:sp>
        <p:nvSpPr>
          <p:cNvPr id="2" name="Slide Number Placeholder 1"/>
          <p:cNvSpPr>
            <a:spLocks noGrp="1"/>
          </p:cNvSpPr>
          <p:nvPr>
            <p:ph type="sldNum" sz="quarter" idx="4294967295"/>
          </p:nvPr>
        </p:nvSpPr>
        <p:spPr/>
        <p:txBody>
          <a:bodyPr/>
          <a:lstStyle/>
          <a:p>
            <a:pPr>
              <a:defRPr/>
            </a:pPr>
            <a:fld id="{0AA1C419-21BF-4704-B614-D7AFFEC55020}" type="slidenum">
              <a:rPr lang="en-US" smtClean="0"/>
              <a:pPr>
                <a:defRPr/>
              </a:pPr>
              <a:t>22</a:t>
            </a:fld>
            <a:endParaRPr lang="en-US" dirty="0"/>
          </a:p>
        </p:txBody>
      </p:sp>
      <p:grpSp>
        <p:nvGrpSpPr>
          <p:cNvPr id="3" name="Group 2"/>
          <p:cNvGrpSpPr/>
          <p:nvPr/>
        </p:nvGrpSpPr>
        <p:grpSpPr>
          <a:xfrm>
            <a:off x="4255220" y="2977653"/>
            <a:ext cx="4726259" cy="2448934"/>
            <a:chOff x="213360" y="1138238"/>
            <a:chExt cx="8706803" cy="4511478"/>
          </a:xfrm>
        </p:grpSpPr>
        <p:pic>
          <p:nvPicPr>
            <p:cNvPr id="5" name="Content Placeholder 1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223838" y="1138238"/>
              <a:ext cx="8696325" cy="4402137"/>
            </a:xfrm>
            <a:prstGeom prst="rect">
              <a:avLst/>
            </a:prstGeom>
          </p:spPr>
        </p:pic>
        <p:grpSp>
          <p:nvGrpSpPr>
            <p:cNvPr id="6" name="Group 27"/>
            <p:cNvGrpSpPr>
              <a:grpSpLocks/>
            </p:cNvGrpSpPr>
            <p:nvPr/>
          </p:nvGrpSpPr>
          <p:grpSpPr bwMode="auto">
            <a:xfrm>
              <a:off x="474663" y="1868488"/>
              <a:ext cx="355600" cy="412750"/>
              <a:chOff x="475440" y="1897673"/>
              <a:chExt cx="355060" cy="411868"/>
            </a:xfrm>
          </p:grpSpPr>
          <p:sp>
            <p:nvSpPr>
              <p:cNvPr id="7" name="Hexagon 6">
                <a:extLst/>
              </p:cNvPr>
              <p:cNvSpPr/>
              <p:nvPr/>
            </p:nvSpPr>
            <p:spPr>
              <a:xfrm rot="16200000">
                <a:off x="447036" y="1926077"/>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825" dirty="0">
                  <a:solidFill>
                    <a:prstClr val="black"/>
                  </a:solidFill>
                  <a:latin typeface="Arial" panose="020B0604020202020204" pitchFamily="34" charset="0"/>
                  <a:cs typeface="Arial" panose="020B0604020202020204" pitchFamily="34" charset="0"/>
                </a:endParaRPr>
              </a:p>
            </p:txBody>
          </p:sp>
          <p:sp>
            <p:nvSpPr>
              <p:cNvPr id="8" name="TextBox 23"/>
              <p:cNvSpPr txBox="1">
                <a:spLocks noChangeArrowheads="1"/>
              </p:cNvSpPr>
              <p:nvPr/>
            </p:nvSpPr>
            <p:spPr bwMode="auto">
              <a:xfrm>
                <a:off x="475440" y="1960903"/>
                <a:ext cx="355060" cy="23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825" b="1" dirty="0">
                    <a:solidFill>
                      <a:prstClr val="black"/>
                    </a:solidFill>
                    <a:latin typeface="Arial" panose="020B0604020202020204" pitchFamily="34" charset="0"/>
                    <a:cs typeface="Arial" panose="020B0604020202020204" pitchFamily="34" charset="0"/>
                  </a:rPr>
                  <a:t>6.1</a:t>
                </a:r>
              </a:p>
            </p:txBody>
          </p:sp>
        </p:grpSp>
        <p:grpSp>
          <p:nvGrpSpPr>
            <p:cNvPr id="9" name="Group 26"/>
            <p:cNvGrpSpPr>
              <a:grpSpLocks/>
            </p:cNvGrpSpPr>
            <p:nvPr/>
          </p:nvGrpSpPr>
          <p:grpSpPr bwMode="auto">
            <a:xfrm>
              <a:off x="1352550" y="1865313"/>
              <a:ext cx="355600" cy="411162"/>
              <a:chOff x="1367141" y="1894428"/>
              <a:chExt cx="355060" cy="411868"/>
            </a:xfrm>
          </p:grpSpPr>
          <p:sp>
            <p:nvSpPr>
              <p:cNvPr id="10" name="Hexagon 9">
                <a:extLst/>
              </p:cNvPr>
              <p:cNvSpPr/>
              <p:nvPr/>
            </p:nvSpPr>
            <p:spPr>
              <a:xfrm rot="16200000">
                <a:off x="1338737" y="1922832"/>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825" dirty="0">
                  <a:solidFill>
                    <a:prstClr val="black"/>
                  </a:solidFill>
                  <a:latin typeface="Arial" panose="020B0604020202020204" pitchFamily="34" charset="0"/>
                  <a:cs typeface="Arial" panose="020B0604020202020204" pitchFamily="34" charset="0"/>
                </a:endParaRPr>
              </a:p>
            </p:txBody>
          </p:sp>
          <p:sp>
            <p:nvSpPr>
              <p:cNvPr id="11" name="TextBox 25"/>
              <p:cNvSpPr txBox="1">
                <a:spLocks noChangeArrowheads="1"/>
              </p:cNvSpPr>
              <p:nvPr/>
            </p:nvSpPr>
            <p:spPr bwMode="auto">
              <a:xfrm>
                <a:off x="1367141" y="1957658"/>
                <a:ext cx="355060" cy="23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825" b="1" dirty="0">
                    <a:solidFill>
                      <a:prstClr val="black"/>
                    </a:solidFill>
                    <a:latin typeface="Arial" panose="020B0604020202020204" pitchFamily="34" charset="0"/>
                    <a:cs typeface="Arial" panose="020B0604020202020204" pitchFamily="34" charset="0"/>
                  </a:rPr>
                  <a:t>6.2</a:t>
                </a:r>
              </a:p>
            </p:txBody>
          </p:sp>
        </p:grpSp>
        <p:grpSp>
          <p:nvGrpSpPr>
            <p:cNvPr id="12" name="Group 28"/>
            <p:cNvGrpSpPr>
              <a:grpSpLocks/>
            </p:cNvGrpSpPr>
            <p:nvPr/>
          </p:nvGrpSpPr>
          <p:grpSpPr bwMode="auto">
            <a:xfrm>
              <a:off x="2203450" y="1868488"/>
              <a:ext cx="355600" cy="412750"/>
              <a:chOff x="1367141" y="1894428"/>
              <a:chExt cx="355060" cy="411868"/>
            </a:xfrm>
          </p:grpSpPr>
          <p:sp>
            <p:nvSpPr>
              <p:cNvPr id="13" name="Hexagon 12">
                <a:extLst/>
              </p:cNvPr>
              <p:cNvSpPr/>
              <p:nvPr/>
            </p:nvSpPr>
            <p:spPr>
              <a:xfrm rot="16200000">
                <a:off x="1338737" y="1922832"/>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825" dirty="0">
                  <a:solidFill>
                    <a:prstClr val="black"/>
                  </a:solidFill>
                  <a:latin typeface="Arial" panose="020B0604020202020204" pitchFamily="34" charset="0"/>
                  <a:cs typeface="Arial" panose="020B0604020202020204" pitchFamily="34" charset="0"/>
                </a:endParaRPr>
              </a:p>
            </p:txBody>
          </p:sp>
          <p:sp>
            <p:nvSpPr>
              <p:cNvPr id="14" name="TextBox 30"/>
              <p:cNvSpPr txBox="1">
                <a:spLocks noChangeArrowheads="1"/>
              </p:cNvSpPr>
              <p:nvPr/>
            </p:nvSpPr>
            <p:spPr bwMode="auto">
              <a:xfrm>
                <a:off x="1367141" y="1957658"/>
                <a:ext cx="355060" cy="23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825" b="1" dirty="0">
                    <a:solidFill>
                      <a:prstClr val="black"/>
                    </a:solidFill>
                    <a:latin typeface="Arial" panose="020B0604020202020204" pitchFamily="34" charset="0"/>
                    <a:cs typeface="Arial" panose="020B0604020202020204" pitchFamily="34" charset="0"/>
                  </a:rPr>
                  <a:t>6.3</a:t>
                </a:r>
              </a:p>
            </p:txBody>
          </p:sp>
        </p:grpSp>
        <p:grpSp>
          <p:nvGrpSpPr>
            <p:cNvPr id="15" name="Group 31"/>
            <p:cNvGrpSpPr>
              <a:grpSpLocks/>
            </p:cNvGrpSpPr>
            <p:nvPr/>
          </p:nvGrpSpPr>
          <p:grpSpPr bwMode="auto">
            <a:xfrm>
              <a:off x="3100388" y="1893888"/>
              <a:ext cx="355600" cy="411162"/>
              <a:chOff x="1367141" y="1894428"/>
              <a:chExt cx="355060" cy="411868"/>
            </a:xfrm>
          </p:grpSpPr>
          <p:sp>
            <p:nvSpPr>
              <p:cNvPr id="16" name="Hexagon 15">
                <a:extLst/>
              </p:cNvPr>
              <p:cNvSpPr/>
              <p:nvPr/>
            </p:nvSpPr>
            <p:spPr>
              <a:xfrm rot="16200000">
                <a:off x="1338737" y="1922832"/>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825" dirty="0">
                  <a:solidFill>
                    <a:prstClr val="black"/>
                  </a:solidFill>
                  <a:latin typeface="Arial" panose="020B0604020202020204" pitchFamily="34" charset="0"/>
                  <a:cs typeface="Arial" panose="020B0604020202020204" pitchFamily="34" charset="0"/>
                </a:endParaRPr>
              </a:p>
            </p:txBody>
          </p:sp>
          <p:sp>
            <p:nvSpPr>
              <p:cNvPr id="17" name="TextBox 33"/>
              <p:cNvSpPr txBox="1">
                <a:spLocks noChangeArrowheads="1"/>
              </p:cNvSpPr>
              <p:nvPr/>
            </p:nvSpPr>
            <p:spPr bwMode="auto">
              <a:xfrm>
                <a:off x="1367141" y="1957658"/>
                <a:ext cx="355060" cy="23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825" b="1" dirty="0">
                    <a:solidFill>
                      <a:prstClr val="black"/>
                    </a:solidFill>
                    <a:latin typeface="Arial" panose="020B0604020202020204" pitchFamily="34" charset="0"/>
                    <a:cs typeface="Arial" panose="020B0604020202020204" pitchFamily="34" charset="0"/>
                  </a:rPr>
                  <a:t>6.4</a:t>
                </a:r>
              </a:p>
            </p:txBody>
          </p:sp>
        </p:grpSp>
        <p:grpSp>
          <p:nvGrpSpPr>
            <p:cNvPr id="18" name="Group 34"/>
            <p:cNvGrpSpPr>
              <a:grpSpLocks/>
            </p:cNvGrpSpPr>
            <p:nvPr/>
          </p:nvGrpSpPr>
          <p:grpSpPr bwMode="auto">
            <a:xfrm>
              <a:off x="3973513" y="1897063"/>
              <a:ext cx="355600" cy="412750"/>
              <a:chOff x="1367141" y="1894428"/>
              <a:chExt cx="355060" cy="411868"/>
            </a:xfrm>
          </p:grpSpPr>
          <p:sp>
            <p:nvSpPr>
              <p:cNvPr id="19" name="Hexagon 18">
                <a:extLst/>
              </p:cNvPr>
              <p:cNvSpPr/>
              <p:nvPr/>
            </p:nvSpPr>
            <p:spPr>
              <a:xfrm rot="16200000">
                <a:off x="1338737" y="1922832"/>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825" dirty="0">
                  <a:solidFill>
                    <a:prstClr val="black"/>
                  </a:solidFill>
                  <a:latin typeface="Arial" panose="020B0604020202020204" pitchFamily="34" charset="0"/>
                  <a:cs typeface="Arial" panose="020B0604020202020204" pitchFamily="34" charset="0"/>
                </a:endParaRPr>
              </a:p>
            </p:txBody>
          </p:sp>
          <p:sp>
            <p:nvSpPr>
              <p:cNvPr id="20" name="TextBox 36"/>
              <p:cNvSpPr txBox="1">
                <a:spLocks noChangeArrowheads="1"/>
              </p:cNvSpPr>
              <p:nvPr/>
            </p:nvSpPr>
            <p:spPr bwMode="auto">
              <a:xfrm>
                <a:off x="1367141" y="1957658"/>
                <a:ext cx="355060" cy="23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825" b="1" dirty="0">
                    <a:solidFill>
                      <a:prstClr val="black"/>
                    </a:solidFill>
                    <a:latin typeface="Arial" panose="020B0604020202020204" pitchFamily="34" charset="0"/>
                    <a:cs typeface="Arial" panose="020B0604020202020204" pitchFamily="34" charset="0"/>
                  </a:rPr>
                  <a:t>6.5</a:t>
                </a:r>
              </a:p>
            </p:txBody>
          </p:sp>
        </p:grpSp>
        <p:grpSp>
          <p:nvGrpSpPr>
            <p:cNvPr id="21" name="Group 37"/>
            <p:cNvGrpSpPr>
              <a:grpSpLocks/>
            </p:cNvGrpSpPr>
            <p:nvPr/>
          </p:nvGrpSpPr>
          <p:grpSpPr bwMode="auto">
            <a:xfrm>
              <a:off x="4841875" y="1889125"/>
              <a:ext cx="354014" cy="412750"/>
              <a:chOff x="1367141" y="1894428"/>
              <a:chExt cx="355061" cy="411868"/>
            </a:xfrm>
          </p:grpSpPr>
          <p:sp>
            <p:nvSpPr>
              <p:cNvPr id="22" name="Hexagon 21">
                <a:extLst/>
              </p:cNvPr>
              <p:cNvSpPr/>
              <p:nvPr/>
            </p:nvSpPr>
            <p:spPr>
              <a:xfrm rot="16200000">
                <a:off x="1338738" y="1922832"/>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825" dirty="0">
                  <a:solidFill>
                    <a:prstClr val="black"/>
                  </a:solidFill>
                  <a:latin typeface="Arial" panose="020B0604020202020204" pitchFamily="34" charset="0"/>
                  <a:cs typeface="Arial" panose="020B0604020202020204" pitchFamily="34" charset="0"/>
                </a:endParaRPr>
              </a:p>
            </p:txBody>
          </p:sp>
          <p:sp>
            <p:nvSpPr>
              <p:cNvPr id="23" name="TextBox 39"/>
              <p:cNvSpPr txBox="1">
                <a:spLocks noChangeArrowheads="1"/>
              </p:cNvSpPr>
              <p:nvPr/>
            </p:nvSpPr>
            <p:spPr bwMode="auto">
              <a:xfrm>
                <a:off x="1367141" y="1957658"/>
                <a:ext cx="355059" cy="23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825" b="1" dirty="0">
                    <a:solidFill>
                      <a:prstClr val="black"/>
                    </a:solidFill>
                    <a:latin typeface="Arial" panose="020B0604020202020204" pitchFamily="34" charset="0"/>
                    <a:cs typeface="Arial" panose="020B0604020202020204" pitchFamily="34" charset="0"/>
                  </a:rPr>
                  <a:t>6.7</a:t>
                </a:r>
              </a:p>
            </p:txBody>
          </p:sp>
        </p:grpSp>
        <p:sp>
          <p:nvSpPr>
            <p:cNvPr id="24" name="TextBox 40"/>
            <p:cNvSpPr txBox="1">
              <a:spLocks noChangeArrowheads="1"/>
            </p:cNvSpPr>
            <p:nvPr/>
          </p:nvSpPr>
          <p:spPr bwMode="auto">
            <a:xfrm>
              <a:off x="213360" y="4890227"/>
              <a:ext cx="1878965" cy="74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675" b="1" dirty="0">
                  <a:solidFill>
                    <a:prstClr val="black"/>
                  </a:solidFill>
                  <a:latin typeface="Arial" panose="020B0604020202020204" pitchFamily="34" charset="0"/>
                  <a:cs typeface="Arial" panose="020B0604020202020204" pitchFamily="34" charset="0"/>
                </a:rPr>
                <a:t>SCIENCE AND TECHNOLOGY</a:t>
              </a:r>
            </a:p>
            <a:p>
              <a:pPr algn="ctr" defTabSz="685800" fontAlgn="base">
                <a:lnSpc>
                  <a:spcPct val="100000"/>
                </a:lnSpc>
                <a:spcBef>
                  <a:spcPct val="0"/>
                </a:spcBef>
                <a:spcAft>
                  <a:spcPct val="0"/>
                </a:spcAft>
                <a:buNone/>
                <a:defRPr/>
              </a:pPr>
              <a:r>
                <a:rPr lang="en-US" altLang="en-US" sz="675" b="1" dirty="0">
                  <a:solidFill>
                    <a:prstClr val="black"/>
                  </a:solidFill>
                  <a:latin typeface="Arial" panose="020B0604020202020204" pitchFamily="34" charset="0"/>
                  <a:cs typeface="Arial" panose="020B0604020202020204" pitchFamily="34" charset="0"/>
                </a:rPr>
                <a:t>(S&amp;T)</a:t>
              </a:r>
            </a:p>
          </p:txBody>
        </p:sp>
        <p:sp>
          <p:nvSpPr>
            <p:cNvPr id="25" name="TextBox 41"/>
            <p:cNvSpPr txBox="1">
              <a:spLocks noChangeArrowheads="1"/>
            </p:cNvSpPr>
            <p:nvPr/>
          </p:nvSpPr>
          <p:spPr bwMode="auto">
            <a:xfrm>
              <a:off x="1956434" y="4905538"/>
              <a:ext cx="1976754" cy="74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675" b="1" dirty="0">
                  <a:solidFill>
                    <a:prstClr val="black"/>
                  </a:solidFill>
                  <a:latin typeface="Arial" panose="020B0604020202020204" pitchFamily="34" charset="0"/>
                  <a:cs typeface="Arial" panose="020B0604020202020204" pitchFamily="34" charset="0"/>
                </a:rPr>
                <a:t>RESEARCH AND DEVELOPMENT </a:t>
              </a:r>
            </a:p>
            <a:p>
              <a:pPr algn="ctr" defTabSz="685800" fontAlgn="base">
                <a:lnSpc>
                  <a:spcPct val="100000"/>
                </a:lnSpc>
                <a:spcBef>
                  <a:spcPct val="0"/>
                </a:spcBef>
                <a:spcAft>
                  <a:spcPct val="0"/>
                </a:spcAft>
                <a:buNone/>
                <a:defRPr/>
              </a:pPr>
              <a:r>
                <a:rPr lang="en-US" altLang="en-US" sz="675" b="1" dirty="0">
                  <a:solidFill>
                    <a:prstClr val="black"/>
                  </a:solidFill>
                  <a:latin typeface="Arial" panose="020B0604020202020204" pitchFamily="34" charset="0"/>
                  <a:cs typeface="Arial" panose="020B0604020202020204" pitchFamily="34" charset="0"/>
                </a:rPr>
                <a:t>(R&amp;D)</a:t>
              </a:r>
            </a:p>
          </p:txBody>
        </p:sp>
        <p:sp>
          <p:nvSpPr>
            <p:cNvPr id="26" name="TextBox 42"/>
            <p:cNvSpPr txBox="1">
              <a:spLocks noChangeArrowheads="1"/>
            </p:cNvSpPr>
            <p:nvPr/>
          </p:nvSpPr>
          <p:spPr bwMode="auto">
            <a:xfrm>
              <a:off x="3856038" y="4875537"/>
              <a:ext cx="1628776" cy="74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675" b="1" dirty="0">
                  <a:solidFill>
                    <a:prstClr val="black"/>
                  </a:solidFill>
                  <a:latin typeface="Arial" panose="020B0604020202020204" pitchFamily="34" charset="0"/>
                  <a:cs typeface="Arial" panose="020B0604020202020204" pitchFamily="34" charset="0"/>
                </a:rPr>
                <a:t>TESTING AND EVALUATION (T&amp;E)</a:t>
              </a:r>
            </a:p>
          </p:txBody>
        </p:sp>
        <p:sp>
          <p:nvSpPr>
            <p:cNvPr id="27" name="TextBox 43"/>
            <p:cNvSpPr txBox="1">
              <a:spLocks noChangeArrowheads="1"/>
            </p:cNvSpPr>
            <p:nvPr/>
          </p:nvSpPr>
          <p:spPr bwMode="auto">
            <a:xfrm>
              <a:off x="5589905" y="4963680"/>
              <a:ext cx="1628776" cy="55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675" b="1" dirty="0">
                  <a:solidFill>
                    <a:prstClr val="black"/>
                  </a:solidFill>
                  <a:latin typeface="Arial" panose="020B0604020202020204" pitchFamily="34" charset="0"/>
                  <a:cs typeface="Arial" panose="020B0604020202020204" pitchFamily="34" charset="0"/>
                </a:rPr>
                <a:t>PRODUCT DELIVERY</a:t>
              </a:r>
            </a:p>
          </p:txBody>
        </p:sp>
        <p:sp>
          <p:nvSpPr>
            <p:cNvPr id="28" name="TextBox 44"/>
            <p:cNvSpPr txBox="1">
              <a:spLocks noChangeArrowheads="1"/>
            </p:cNvSpPr>
            <p:nvPr/>
          </p:nvSpPr>
          <p:spPr bwMode="auto">
            <a:xfrm>
              <a:off x="7264401" y="4978374"/>
              <a:ext cx="1628776" cy="55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675" b="1" dirty="0">
                  <a:solidFill>
                    <a:prstClr val="black"/>
                  </a:solidFill>
                  <a:latin typeface="Arial" panose="020B0604020202020204" pitchFamily="34" charset="0"/>
                  <a:cs typeface="Arial" panose="020B0604020202020204" pitchFamily="34" charset="0"/>
                </a:rPr>
                <a:t>WARFIGHTER SUPPORT</a:t>
              </a:r>
            </a:p>
          </p:txBody>
        </p:sp>
        <p:sp>
          <p:nvSpPr>
            <p:cNvPr id="29" name="TextBox 45"/>
            <p:cNvSpPr txBox="1">
              <a:spLocks noChangeArrowheads="1"/>
            </p:cNvSpPr>
            <p:nvPr/>
          </p:nvSpPr>
          <p:spPr bwMode="auto">
            <a:xfrm rot="16200000">
              <a:off x="-636588" y="3412265"/>
              <a:ext cx="2568576" cy="38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750" b="1" dirty="0">
                  <a:solidFill>
                    <a:prstClr val="white"/>
                  </a:solidFill>
                  <a:latin typeface="Arial" charset="0"/>
                  <a:cs typeface="Arial" charset="0"/>
                </a:rPr>
                <a:t>Basic Research</a:t>
              </a:r>
            </a:p>
          </p:txBody>
        </p:sp>
        <p:sp>
          <p:nvSpPr>
            <p:cNvPr id="30" name="TextBox 46"/>
            <p:cNvSpPr txBox="1">
              <a:spLocks noChangeArrowheads="1"/>
            </p:cNvSpPr>
            <p:nvPr/>
          </p:nvSpPr>
          <p:spPr bwMode="auto">
            <a:xfrm rot="16200000">
              <a:off x="221455" y="3412267"/>
              <a:ext cx="2568576" cy="38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750" b="1" dirty="0">
                  <a:solidFill>
                    <a:prstClr val="white"/>
                  </a:solidFill>
                  <a:latin typeface="Arial" charset="0"/>
                  <a:cs typeface="Arial" charset="0"/>
                </a:rPr>
                <a:t>Applied Research</a:t>
              </a:r>
            </a:p>
          </p:txBody>
        </p:sp>
        <p:sp>
          <p:nvSpPr>
            <p:cNvPr id="31" name="TextBox 47"/>
            <p:cNvSpPr txBox="1">
              <a:spLocks noChangeArrowheads="1"/>
            </p:cNvSpPr>
            <p:nvPr/>
          </p:nvSpPr>
          <p:spPr bwMode="auto">
            <a:xfrm rot="16200000">
              <a:off x="1353344" y="3263091"/>
              <a:ext cx="2085976" cy="59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750" b="1" dirty="0">
                  <a:solidFill>
                    <a:prstClr val="white"/>
                  </a:solidFill>
                  <a:latin typeface="Arial" charset="0"/>
                  <a:cs typeface="Arial" charset="0"/>
                </a:rPr>
                <a:t>Advanced Tech Development</a:t>
              </a:r>
            </a:p>
          </p:txBody>
        </p:sp>
        <p:sp>
          <p:nvSpPr>
            <p:cNvPr id="32" name="TextBox 48"/>
            <p:cNvSpPr txBox="1">
              <a:spLocks noChangeArrowheads="1"/>
            </p:cNvSpPr>
            <p:nvPr/>
          </p:nvSpPr>
          <p:spPr bwMode="auto">
            <a:xfrm rot="16200000">
              <a:off x="1970087" y="3305956"/>
              <a:ext cx="2568576" cy="59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750" b="1" dirty="0">
                  <a:solidFill>
                    <a:prstClr val="white"/>
                  </a:solidFill>
                  <a:latin typeface="Arial" charset="0"/>
                  <a:cs typeface="Arial" charset="0"/>
                </a:rPr>
                <a:t>Demonstration and </a:t>
              </a:r>
              <a:br>
                <a:rPr lang="en-US" altLang="en-US" sz="750" b="1" dirty="0">
                  <a:solidFill>
                    <a:prstClr val="white"/>
                  </a:solidFill>
                  <a:latin typeface="Arial" charset="0"/>
                  <a:cs typeface="Arial" charset="0"/>
                </a:rPr>
              </a:br>
              <a:r>
                <a:rPr lang="en-US" altLang="en-US" sz="750" b="1" dirty="0">
                  <a:solidFill>
                    <a:prstClr val="white"/>
                  </a:solidFill>
                  <a:latin typeface="Arial" charset="0"/>
                  <a:cs typeface="Arial" charset="0"/>
                </a:rPr>
                <a:t>Validation</a:t>
              </a:r>
            </a:p>
          </p:txBody>
        </p:sp>
        <p:sp>
          <p:nvSpPr>
            <p:cNvPr id="33" name="TextBox 49"/>
            <p:cNvSpPr txBox="1">
              <a:spLocks noChangeArrowheads="1"/>
            </p:cNvSpPr>
            <p:nvPr/>
          </p:nvSpPr>
          <p:spPr bwMode="auto">
            <a:xfrm rot="16200000">
              <a:off x="2905920" y="3187733"/>
              <a:ext cx="2474914" cy="8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750" b="1" dirty="0">
                  <a:solidFill>
                    <a:prstClr val="white"/>
                  </a:solidFill>
                  <a:latin typeface="Arial" charset="0"/>
                  <a:cs typeface="Arial" charset="0"/>
                </a:rPr>
                <a:t>Engineering and Manufacturing Development</a:t>
              </a:r>
            </a:p>
          </p:txBody>
        </p:sp>
        <p:sp>
          <p:nvSpPr>
            <p:cNvPr id="34" name="TextBox 50"/>
            <p:cNvSpPr txBox="1">
              <a:spLocks noChangeArrowheads="1"/>
            </p:cNvSpPr>
            <p:nvPr/>
          </p:nvSpPr>
          <p:spPr bwMode="auto">
            <a:xfrm rot="16200000">
              <a:off x="3716339" y="3305956"/>
              <a:ext cx="2568576" cy="59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750" b="1" dirty="0">
                  <a:solidFill>
                    <a:prstClr val="white"/>
                  </a:solidFill>
                  <a:latin typeface="Arial" charset="0"/>
                  <a:cs typeface="Arial" charset="0"/>
                </a:rPr>
                <a:t>Operational Systems Development</a:t>
              </a:r>
            </a:p>
          </p:txBody>
        </p:sp>
        <p:sp>
          <p:nvSpPr>
            <p:cNvPr id="35" name="TextBox 51"/>
            <p:cNvSpPr txBox="1">
              <a:spLocks noChangeArrowheads="1"/>
            </p:cNvSpPr>
            <p:nvPr/>
          </p:nvSpPr>
          <p:spPr bwMode="auto">
            <a:xfrm rot="16200000">
              <a:off x="4587874" y="3412265"/>
              <a:ext cx="2568576" cy="38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750" b="1" dirty="0">
                  <a:solidFill>
                    <a:prstClr val="white"/>
                  </a:solidFill>
                  <a:latin typeface="Arial" charset="0"/>
                  <a:cs typeface="Arial" charset="0"/>
                </a:rPr>
                <a:t>Acquisition Engineering</a:t>
              </a:r>
            </a:p>
          </p:txBody>
        </p:sp>
        <p:sp>
          <p:nvSpPr>
            <p:cNvPr id="36" name="TextBox 52"/>
            <p:cNvSpPr txBox="1">
              <a:spLocks noChangeArrowheads="1"/>
            </p:cNvSpPr>
            <p:nvPr/>
          </p:nvSpPr>
          <p:spPr bwMode="auto">
            <a:xfrm rot="16200000">
              <a:off x="5454649" y="3305956"/>
              <a:ext cx="2568576" cy="59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750" b="1" dirty="0">
                  <a:solidFill>
                    <a:prstClr val="white"/>
                  </a:solidFill>
                  <a:latin typeface="Arial" charset="0"/>
                  <a:cs typeface="Arial" charset="0"/>
                </a:rPr>
                <a:t>Manufacturing and </a:t>
              </a:r>
              <a:br>
                <a:rPr lang="en-US" altLang="en-US" sz="750" b="1" dirty="0">
                  <a:solidFill>
                    <a:prstClr val="white"/>
                  </a:solidFill>
                  <a:latin typeface="Arial" charset="0"/>
                  <a:cs typeface="Arial" charset="0"/>
                </a:rPr>
              </a:br>
              <a:r>
                <a:rPr lang="en-US" altLang="en-US" sz="750" b="1" dirty="0">
                  <a:solidFill>
                    <a:prstClr val="white"/>
                  </a:solidFill>
                  <a:latin typeface="Arial" charset="0"/>
                  <a:cs typeface="Arial" charset="0"/>
                </a:rPr>
                <a:t>In-service Engineering</a:t>
              </a:r>
            </a:p>
          </p:txBody>
        </p:sp>
        <p:sp>
          <p:nvSpPr>
            <p:cNvPr id="37" name="TextBox 53"/>
            <p:cNvSpPr txBox="1">
              <a:spLocks noChangeArrowheads="1"/>
            </p:cNvSpPr>
            <p:nvPr/>
          </p:nvSpPr>
          <p:spPr bwMode="auto">
            <a:xfrm rot="16200000">
              <a:off x="6299200" y="3412265"/>
              <a:ext cx="2568576" cy="38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750" b="1" dirty="0">
                  <a:solidFill>
                    <a:prstClr val="white"/>
                  </a:solidFill>
                  <a:latin typeface="Arial" charset="0"/>
                  <a:cs typeface="Arial" charset="0"/>
                </a:rPr>
                <a:t>Fleet Support</a:t>
              </a:r>
            </a:p>
          </p:txBody>
        </p:sp>
        <p:sp>
          <p:nvSpPr>
            <p:cNvPr id="38" name="TextBox 54"/>
            <p:cNvSpPr txBox="1">
              <a:spLocks noChangeArrowheads="1"/>
            </p:cNvSpPr>
            <p:nvPr/>
          </p:nvSpPr>
          <p:spPr bwMode="auto">
            <a:xfrm rot="16200000">
              <a:off x="7158039" y="3412265"/>
              <a:ext cx="2568576" cy="38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685800" fontAlgn="base">
                <a:lnSpc>
                  <a:spcPct val="100000"/>
                </a:lnSpc>
                <a:spcBef>
                  <a:spcPct val="0"/>
                </a:spcBef>
                <a:spcAft>
                  <a:spcPct val="0"/>
                </a:spcAft>
                <a:buNone/>
                <a:defRPr/>
              </a:pPr>
              <a:r>
                <a:rPr lang="en-US" altLang="en-US" sz="750" b="1" dirty="0">
                  <a:solidFill>
                    <a:prstClr val="white"/>
                  </a:solidFill>
                  <a:latin typeface="Arial" charset="0"/>
                  <a:cs typeface="Arial" charset="0"/>
                </a:rPr>
                <a:t>Demilitarization/Disposal</a:t>
              </a:r>
            </a:p>
          </p:txBody>
        </p:sp>
      </p:grpSp>
      <p:sp>
        <p:nvSpPr>
          <p:cNvPr id="42" name="TextBox 41"/>
          <p:cNvSpPr txBox="1"/>
          <p:nvPr/>
        </p:nvSpPr>
        <p:spPr>
          <a:xfrm>
            <a:off x="4127624" y="2741945"/>
            <a:ext cx="328936" cy="230832"/>
          </a:xfrm>
          <a:prstGeom prst="rect">
            <a:avLst/>
          </a:prstGeom>
          <a:noFill/>
        </p:spPr>
        <p:txBody>
          <a:bodyPr wrap="none" rtlCol="0">
            <a:spAutoFit/>
          </a:bodyPr>
          <a:lstStyle/>
          <a:p>
            <a:r>
              <a:rPr lang="en-US" sz="900" dirty="0"/>
              <a:t>(U)</a:t>
            </a:r>
          </a:p>
        </p:txBody>
      </p:sp>
    </p:spTree>
    <p:extLst>
      <p:ext uri="{BB962C8B-B14F-4D97-AF65-F5344CB8AC3E}">
        <p14:creationId xmlns:p14="http://schemas.microsoft.com/office/powerpoint/2010/main" val="20588992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a:t>
            </a:r>
            <a:r>
              <a:rPr lang="en-US" dirty="0"/>
              <a:t>A</a:t>
            </a:r>
            <a:r>
              <a:rPr lang="en-US" dirty="0" smtClean="0"/>
              <a:t>re Energetics?</a:t>
            </a:r>
            <a:endParaRPr lang="en-US" dirty="0"/>
          </a:p>
        </p:txBody>
      </p:sp>
      <p:sp>
        <p:nvSpPr>
          <p:cNvPr id="2" name="Slide Number Placeholder 1"/>
          <p:cNvSpPr>
            <a:spLocks noGrp="1"/>
          </p:cNvSpPr>
          <p:nvPr>
            <p:ph type="sldNum" sz="quarter" idx="4294967295"/>
          </p:nvPr>
        </p:nvSpPr>
        <p:spPr/>
        <p:txBody>
          <a:bodyPr/>
          <a:lstStyle/>
          <a:p>
            <a:pPr>
              <a:defRPr/>
            </a:pPr>
            <a:fld id="{0AA1C419-21BF-4704-B614-D7AFFEC55020}" type="slidenum">
              <a:rPr lang="en-US" smtClean="0"/>
              <a:pPr>
                <a:defRPr/>
              </a:pPr>
              <a:t>23</a:t>
            </a:fld>
            <a:endParaRPr lang="en-US" dirty="0"/>
          </a:p>
        </p:txBody>
      </p:sp>
      <p:sp>
        <p:nvSpPr>
          <p:cNvPr id="5" name="Content Placeholder 3"/>
          <p:cNvSpPr txBox="1">
            <a:spLocks/>
          </p:cNvSpPr>
          <p:nvPr/>
        </p:nvSpPr>
        <p:spPr>
          <a:xfrm>
            <a:off x="1810193" y="1803645"/>
            <a:ext cx="5574119" cy="3164763"/>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500" b="1" dirty="0" smtClean="0">
                <a:solidFill>
                  <a:schemeClr val="accent1"/>
                </a:solidFill>
              </a:rPr>
              <a:t>Energetics </a:t>
            </a:r>
            <a:r>
              <a:rPr lang="en-US" sz="1500" b="1" dirty="0">
                <a:solidFill>
                  <a:schemeClr val="accent1"/>
                </a:solidFill>
              </a:rPr>
              <a:t>define a weapon system’s performance:</a:t>
            </a:r>
          </a:p>
          <a:p>
            <a:pPr lvl="1">
              <a:spcBef>
                <a:spcPts val="0"/>
              </a:spcBef>
            </a:pPr>
            <a:r>
              <a:rPr lang="en-US" sz="1500" dirty="0"/>
              <a:t>Range, speed, lethality, signatures management, safety, logistics</a:t>
            </a:r>
          </a:p>
          <a:p>
            <a:pPr>
              <a:spcBef>
                <a:spcPts val="0"/>
              </a:spcBef>
            </a:pPr>
            <a:endParaRPr lang="en-US" sz="1500" dirty="0"/>
          </a:p>
          <a:p>
            <a:pPr marL="0" indent="0">
              <a:spcBef>
                <a:spcPts val="0"/>
              </a:spcBef>
              <a:buNone/>
            </a:pPr>
            <a:r>
              <a:rPr lang="en-US" sz="1500" b="1" dirty="0" smtClean="0">
                <a:solidFill>
                  <a:schemeClr val="accent1"/>
                </a:solidFill>
              </a:rPr>
              <a:t>Energetics </a:t>
            </a:r>
            <a:r>
              <a:rPr lang="en-US" sz="1500" b="1" dirty="0">
                <a:solidFill>
                  <a:schemeClr val="accent1"/>
                </a:solidFill>
              </a:rPr>
              <a:t>include:</a:t>
            </a:r>
          </a:p>
          <a:p>
            <a:pPr lvl="1">
              <a:spcBef>
                <a:spcPts val="225"/>
              </a:spcBef>
            </a:pPr>
            <a:r>
              <a:rPr lang="en-US" sz="1500" dirty="0"/>
              <a:t>Ingredients → Formulations → Energetic material systems</a:t>
            </a:r>
          </a:p>
          <a:p>
            <a:pPr>
              <a:spcBef>
                <a:spcPts val="0"/>
              </a:spcBef>
            </a:pPr>
            <a:endParaRPr lang="en-US" sz="1500" dirty="0"/>
          </a:p>
          <a:p>
            <a:pPr marL="0" indent="0">
              <a:spcBef>
                <a:spcPts val="0"/>
              </a:spcBef>
              <a:buNone/>
            </a:pPr>
            <a:r>
              <a:rPr lang="en-US" sz="1500" b="1" dirty="0" smtClean="0">
                <a:solidFill>
                  <a:schemeClr val="accent1"/>
                </a:solidFill>
              </a:rPr>
              <a:t>Energetics </a:t>
            </a:r>
            <a:r>
              <a:rPr lang="en-US" sz="1500" b="1" dirty="0">
                <a:solidFill>
                  <a:schemeClr val="accent1"/>
                </a:solidFill>
              </a:rPr>
              <a:t>are essential to every warfighting domain:</a:t>
            </a:r>
          </a:p>
          <a:p>
            <a:pPr lvl="1">
              <a:spcBef>
                <a:spcPts val="225"/>
              </a:spcBef>
            </a:pPr>
            <a:r>
              <a:rPr lang="en-US" sz="1500" dirty="0"/>
              <a:t>Undersea (</a:t>
            </a:r>
            <a:r>
              <a:rPr lang="en-US" sz="1500" i="1" dirty="0"/>
              <a:t>e.g.</a:t>
            </a:r>
            <a:r>
              <a:rPr lang="en-US" sz="1500" dirty="0"/>
              <a:t>, torpedo fuel, warheads, mines)</a:t>
            </a:r>
          </a:p>
          <a:p>
            <a:pPr lvl="1">
              <a:spcBef>
                <a:spcPts val="225"/>
              </a:spcBef>
            </a:pPr>
            <a:r>
              <a:rPr lang="en-US" sz="1500" dirty="0"/>
              <a:t>Surface (</a:t>
            </a:r>
            <a:r>
              <a:rPr lang="en-US" sz="1500" i="1" dirty="0"/>
              <a:t>e.g.</a:t>
            </a:r>
            <a:r>
              <a:rPr lang="en-US" sz="1500" dirty="0"/>
              <a:t>, guns, SM, ESSM)</a:t>
            </a:r>
          </a:p>
          <a:p>
            <a:pPr lvl="1">
              <a:spcBef>
                <a:spcPts val="225"/>
              </a:spcBef>
            </a:pPr>
            <a:r>
              <a:rPr lang="en-US" sz="1500" dirty="0"/>
              <a:t>Air (</a:t>
            </a:r>
            <a:r>
              <a:rPr lang="en-US" sz="1500" i="1" dirty="0"/>
              <a:t>e.g.</a:t>
            </a:r>
            <a:r>
              <a:rPr lang="en-US" sz="1500" dirty="0"/>
              <a:t>, rockets, ejection seats, bombs, Sidewinder Missile)</a:t>
            </a:r>
          </a:p>
          <a:p>
            <a:pPr lvl="1">
              <a:spcBef>
                <a:spcPts val="225"/>
              </a:spcBef>
            </a:pPr>
            <a:r>
              <a:rPr lang="en-US" sz="1500" dirty="0"/>
              <a:t>Expeditionary (</a:t>
            </a:r>
            <a:r>
              <a:rPr lang="en-US" sz="1500" i="1" dirty="0"/>
              <a:t>e.g.</a:t>
            </a:r>
            <a:r>
              <a:rPr lang="en-US" sz="1500" dirty="0"/>
              <a:t>, ordnance disposal, crew served weapons)</a:t>
            </a:r>
          </a:p>
        </p:txBody>
      </p:sp>
      <p:pic>
        <p:nvPicPr>
          <p:cNvPr id="11"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7386" y="1726727"/>
            <a:ext cx="1449128" cy="331859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975627" y="5115645"/>
            <a:ext cx="7192748" cy="507494"/>
          </a:xfrm>
          <a:prstGeom prst="rect">
            <a:avLst/>
          </a:prstGeom>
          <a:solidFill>
            <a:srgbClr val="31438F"/>
          </a:solidFill>
          <a:ln>
            <a:solidFill>
              <a:srgbClr val="31438F"/>
            </a:solidFill>
          </a:ln>
        </p:spPr>
        <p:txBody>
          <a:bodyPr wrap="square" anchor="ctr">
            <a:noAutofit/>
          </a:bodyPr>
          <a:lstStyle/>
          <a:p>
            <a:pPr algn="ctr"/>
            <a:r>
              <a:rPr lang="en-US" sz="1500" b="1" dirty="0" smtClean="0">
                <a:solidFill>
                  <a:prstClr val="white"/>
                </a:solidFill>
                <a:latin typeface="Arial" panose="020B0604020202020204" pitchFamily="34" charset="0"/>
                <a:cs typeface="Arial" panose="020B0604020202020204" pitchFamily="34" charset="0"/>
              </a:rPr>
              <a:t>Energetic </a:t>
            </a:r>
            <a:r>
              <a:rPr lang="en-US" sz="1500" b="1" dirty="0">
                <a:solidFill>
                  <a:prstClr val="white"/>
                </a:solidFill>
                <a:latin typeface="Arial" panose="020B0604020202020204" pitchFamily="34" charset="0"/>
                <a:cs typeface="Arial" panose="020B0604020202020204" pitchFamily="34" charset="0"/>
              </a:rPr>
              <a:t>material systems are a critical enabler for all combat capability</a:t>
            </a:r>
          </a:p>
        </p:txBody>
      </p:sp>
      <p:pic>
        <p:nvPicPr>
          <p:cNvPr id="7" name="Picture 7"/>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6095" r="16095"/>
          <a:stretch/>
        </p:blipFill>
        <p:spPr bwMode="auto">
          <a:xfrm>
            <a:off x="7844939" y="4255577"/>
            <a:ext cx="1014987" cy="101498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7098" t="7219" r="10214" b="53249"/>
          <a:stretch/>
        </p:blipFill>
        <p:spPr bwMode="auto">
          <a:xfrm>
            <a:off x="7825902" y="3386027"/>
            <a:ext cx="1034024" cy="101498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T21 cast Products JATO Launch"/>
          <p:cNvPicPr>
            <a:picLocks noChangeAspect="1" noChangeArrowheads="1"/>
          </p:cNvPicPr>
          <p:nvPr/>
        </p:nvPicPr>
        <p:blipFill rotWithShape="1">
          <a:blip r:embed="rId6">
            <a:extLst>
              <a:ext uri="{28A0092B-C50C-407E-A947-70E740481C1C}">
                <a14:useLocalDpi xmlns:a14="http://schemas.microsoft.com/office/drawing/2010/main" val="0"/>
              </a:ext>
            </a:extLst>
          </a:blip>
          <a:srcRect l="13515" t="29679" r="13515"/>
          <a:stretch/>
        </p:blipFill>
        <p:spPr bwMode="auto">
          <a:xfrm>
            <a:off x="7844939" y="2493212"/>
            <a:ext cx="1014987" cy="1014987"/>
          </a:xfrm>
          <a:prstGeom prst="ellipse">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5272" t="14924" r="55027" b="7899"/>
          <a:stretch/>
        </p:blipFill>
        <p:spPr bwMode="auto">
          <a:xfrm>
            <a:off x="7844939" y="1623662"/>
            <a:ext cx="1014987" cy="101498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97307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4261" y="292830"/>
            <a:ext cx="8400189" cy="443900"/>
          </a:xfrm>
        </p:spPr>
        <p:txBody>
          <a:bodyPr/>
          <a:lstStyle/>
          <a:p>
            <a:r>
              <a:rPr lang="en-US" dirty="0" smtClean="0"/>
              <a:t>The Navy’s Arsenal</a:t>
            </a:r>
            <a:endParaRPr lang="en-US" dirty="0"/>
          </a:p>
        </p:txBody>
      </p:sp>
      <p:sp>
        <p:nvSpPr>
          <p:cNvPr id="2" name="Slide Number Placeholder 1"/>
          <p:cNvSpPr>
            <a:spLocks noGrp="1"/>
          </p:cNvSpPr>
          <p:nvPr>
            <p:ph type="sldNum" sz="quarter" idx="4294967295"/>
          </p:nvPr>
        </p:nvSpPr>
        <p:spPr/>
        <p:txBody>
          <a:bodyPr/>
          <a:lstStyle/>
          <a:p>
            <a:pPr>
              <a:defRPr/>
            </a:pPr>
            <a:fld id="{0AA1C419-21BF-4704-B614-D7AFFEC55020}" type="slidenum">
              <a:rPr lang="en-US" smtClean="0"/>
              <a:pPr>
                <a:defRPr/>
              </a:pPr>
              <a:t>24</a:t>
            </a:fld>
            <a:endParaRPr lang="en-US" dirty="0"/>
          </a:p>
        </p:txBody>
      </p:sp>
      <p:pic>
        <p:nvPicPr>
          <p:cNvPr id="5" name="Picture 4"/>
          <p:cNvPicPr>
            <a:picLocks noChangeAspect="1"/>
          </p:cNvPicPr>
          <p:nvPr/>
        </p:nvPicPr>
        <p:blipFill rotWithShape="1">
          <a:blip r:embed="rId3"/>
          <a:srcRect t="7608" r="8784"/>
          <a:stretch/>
        </p:blipFill>
        <p:spPr>
          <a:xfrm>
            <a:off x="1946359" y="1556995"/>
            <a:ext cx="6988091" cy="4021109"/>
          </a:xfrm>
          <a:prstGeom prst="rect">
            <a:avLst/>
          </a:prstGeom>
        </p:spPr>
      </p:pic>
      <p:sp>
        <p:nvSpPr>
          <p:cNvPr id="6" name="Content Placeholder 9"/>
          <p:cNvSpPr txBox="1">
            <a:spLocks/>
          </p:cNvSpPr>
          <p:nvPr/>
        </p:nvSpPr>
        <p:spPr>
          <a:xfrm>
            <a:off x="227428" y="1999852"/>
            <a:ext cx="2749688" cy="2324501"/>
          </a:xfrm>
          <a:prstGeom prst="rect">
            <a:avLst/>
          </a:prstGeom>
          <a:solidFill>
            <a:schemeClr val="bg1"/>
          </a:solidFill>
          <a:ln>
            <a:solidFill>
              <a:schemeClr val="tx1"/>
            </a:solidFill>
          </a:ln>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lvl="1" indent="-257175">
              <a:spcBef>
                <a:spcPts val="900"/>
              </a:spcBef>
              <a:spcAft>
                <a:spcPts val="0"/>
              </a:spcAft>
              <a:buClr>
                <a:srgbClr val="002060"/>
              </a:buClr>
              <a:buFont typeface="Arial" panose="020B0604020202020204" pitchFamily="34" charset="0"/>
              <a:buChar char="•"/>
              <a:defRPr/>
            </a:pPr>
            <a:r>
              <a:rPr lang="en-US" sz="1800" dirty="0">
                <a:cs typeface="Arial" panose="020B0604020202020204" pitchFamily="34" charset="0"/>
              </a:rPr>
              <a:t>Purpose built in 1890</a:t>
            </a:r>
          </a:p>
          <a:p>
            <a:pPr marL="257175" lvl="1" indent="-257175">
              <a:spcBef>
                <a:spcPts val="900"/>
              </a:spcBef>
              <a:spcAft>
                <a:spcPts val="0"/>
              </a:spcAft>
              <a:buClr>
                <a:srgbClr val="002060"/>
              </a:buClr>
              <a:buFont typeface="Arial" panose="020B0604020202020204" pitchFamily="34" charset="0"/>
              <a:buChar char="•"/>
              <a:defRPr/>
            </a:pPr>
            <a:r>
              <a:rPr lang="en-US" sz="1800" dirty="0">
                <a:cs typeface="Arial" panose="020B0604020202020204" pitchFamily="34" charset="0"/>
              </a:rPr>
              <a:t>Navy’s public arsenal</a:t>
            </a:r>
          </a:p>
          <a:p>
            <a:pPr marL="257175" lvl="1" indent="-257175">
              <a:spcBef>
                <a:spcPts val="900"/>
              </a:spcBef>
              <a:spcAft>
                <a:spcPts val="0"/>
              </a:spcAft>
              <a:buClr>
                <a:srgbClr val="002060"/>
              </a:buClr>
              <a:buFont typeface="Arial" panose="020B0604020202020204" pitchFamily="34" charset="0"/>
              <a:buChar char="•"/>
              <a:defRPr/>
            </a:pPr>
            <a:r>
              <a:rPr lang="en-US" sz="1800" dirty="0">
                <a:cs typeface="Arial" panose="020B0604020202020204" pitchFamily="34" charset="0"/>
              </a:rPr>
              <a:t>Government owned</a:t>
            </a:r>
          </a:p>
          <a:p>
            <a:pPr marL="257175" lvl="1" indent="-257175">
              <a:spcBef>
                <a:spcPts val="900"/>
              </a:spcBef>
              <a:spcAft>
                <a:spcPts val="0"/>
              </a:spcAft>
              <a:buClr>
                <a:srgbClr val="002060"/>
              </a:buClr>
              <a:buFont typeface="Arial" panose="020B0604020202020204" pitchFamily="34" charset="0"/>
              <a:buChar char="•"/>
              <a:defRPr/>
            </a:pPr>
            <a:r>
              <a:rPr lang="en-US" sz="1800" dirty="0">
                <a:cs typeface="Arial" panose="020B0604020202020204" pitchFamily="34" charset="0"/>
              </a:rPr>
              <a:t>Required for surge</a:t>
            </a:r>
          </a:p>
          <a:p>
            <a:pPr marL="257175" lvl="1" indent="-257175">
              <a:spcBef>
                <a:spcPts val="900"/>
              </a:spcBef>
              <a:spcAft>
                <a:spcPts val="0"/>
              </a:spcAft>
              <a:buClr>
                <a:srgbClr val="002060"/>
              </a:buClr>
              <a:buFont typeface="Arial" panose="020B0604020202020204" pitchFamily="34" charset="0"/>
              <a:buChar char="•"/>
              <a:defRPr/>
            </a:pPr>
            <a:r>
              <a:rPr lang="en-US" sz="1800" dirty="0">
                <a:cs typeface="Arial" panose="020B0604020202020204" pitchFamily="34" charset="0"/>
              </a:rPr>
              <a:t>Leader in innovation</a:t>
            </a:r>
          </a:p>
          <a:p>
            <a:pPr marL="257175" lvl="1" indent="-257175">
              <a:spcBef>
                <a:spcPts val="900"/>
              </a:spcBef>
              <a:spcAft>
                <a:spcPts val="0"/>
              </a:spcAft>
              <a:buClr>
                <a:srgbClr val="002060"/>
              </a:buClr>
              <a:buFont typeface="Arial" panose="020B0604020202020204" pitchFamily="34" charset="0"/>
              <a:buChar char="•"/>
              <a:defRPr/>
            </a:pPr>
            <a:r>
              <a:rPr lang="en-US" sz="1800" dirty="0">
                <a:cs typeface="Arial" panose="020B0604020202020204" pitchFamily="34" charset="0"/>
              </a:rPr>
              <a:t>Navy’s trusted experts</a:t>
            </a:r>
          </a:p>
        </p:txBody>
      </p:sp>
      <p:sp>
        <p:nvSpPr>
          <p:cNvPr id="7" name="Rectangle 6"/>
          <p:cNvSpPr/>
          <p:nvPr/>
        </p:nvSpPr>
        <p:spPr>
          <a:xfrm>
            <a:off x="371906" y="5144618"/>
            <a:ext cx="8400189" cy="587720"/>
          </a:xfrm>
          <a:prstGeom prst="rect">
            <a:avLst/>
          </a:prstGeom>
          <a:solidFill>
            <a:srgbClr val="31438F"/>
          </a:solidFill>
          <a:ln>
            <a:noFill/>
          </a:ln>
        </p:spPr>
        <p:txBody>
          <a:bodyPr wrap="square" anchor="ctr">
            <a:noAutofit/>
          </a:bodyPr>
          <a:lstStyle/>
          <a:p>
            <a:pPr algn="ctr"/>
            <a:r>
              <a:rPr lang="en-US" sz="1500" b="1" dirty="0" smtClean="0">
                <a:solidFill>
                  <a:prstClr val="white"/>
                </a:solidFill>
                <a:latin typeface="Arial" panose="020B0604020202020204" pitchFamily="34" charset="0"/>
                <a:cs typeface="Arial" panose="020B0604020202020204" pitchFamily="34" charset="0"/>
              </a:rPr>
              <a:t>NSWC IHD </a:t>
            </a:r>
            <a:r>
              <a:rPr lang="en-US" sz="1500" b="1" dirty="0">
                <a:solidFill>
                  <a:prstClr val="white"/>
                </a:solidFill>
                <a:latin typeface="Arial" panose="020B0604020202020204" pitchFamily="34" charset="0"/>
                <a:cs typeface="Arial" panose="020B0604020202020204" pitchFamily="34" charset="0"/>
              </a:rPr>
              <a:t>is the Navy’s only Government owned and operated surge energetics manufacturing site with the capabilities and expertise needed for wartime mobilization</a:t>
            </a:r>
          </a:p>
        </p:txBody>
      </p:sp>
    </p:spTree>
    <p:extLst>
      <p:ext uri="{BB962C8B-B14F-4D97-AF65-F5344CB8AC3E}">
        <p14:creationId xmlns:p14="http://schemas.microsoft.com/office/powerpoint/2010/main" val="20217853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p:cNvPr>
          <p:cNvSpPr/>
          <p:nvPr/>
        </p:nvSpPr>
        <p:spPr>
          <a:xfrm>
            <a:off x="171450" y="934177"/>
            <a:ext cx="4235450" cy="5747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Slide Number Placeholder 10"/>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3B4F1-F0D2-4323-88C6-3C856595E168}" type="slidenum">
              <a:rPr kumimoji="0" lang="en-US" sz="9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itle 2"/>
          <p:cNvSpPr txBox="1">
            <a:spLocks noChangeArrowheads="1"/>
          </p:cNvSpPr>
          <p:nvPr/>
        </p:nvSpPr>
        <p:spPr>
          <a:xfrm>
            <a:off x="893379" y="126139"/>
            <a:ext cx="8009540" cy="808038"/>
          </a:xfrm>
          <a:prstGeom prst="rect">
            <a:avLst/>
          </a:prstGeom>
        </p:spPr>
        <p:txBody>
          <a:bodyPr wrap="none"/>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smtClean="0">
                <a:ln>
                  <a:noFill/>
                </a:ln>
                <a:solidFill>
                  <a:prstClr val="black"/>
                </a:solidFill>
                <a:effectLst/>
                <a:uLnTx/>
                <a:uFillTx/>
                <a:latin typeface="Georgia" panose="02040502050405020303" pitchFamily="18" charset="0"/>
                <a:ea typeface="+mj-ea"/>
                <a:cs typeface="+mj-cs"/>
              </a:rPr>
              <a:t>RDT&amp;E</a:t>
            </a:r>
            <a:r>
              <a:rPr kumimoji="0" lang="en-US" altLang="en-US" sz="3600" b="1" i="0" u="none" strike="noStrike" kern="1200" cap="none" spc="0" normalizeH="0" baseline="0" noProof="0" dirty="0" smtClean="0">
                <a:ln>
                  <a:noFill/>
                </a:ln>
                <a:solidFill>
                  <a:prstClr val="black"/>
                </a:solidFill>
                <a:effectLst/>
                <a:uLnTx/>
                <a:uFillTx/>
                <a:latin typeface="Georgia" panose="02040502050405020303" pitchFamily="18" charset="0"/>
                <a:ea typeface="+mj-ea"/>
                <a:cs typeface="+mj-cs"/>
              </a:rPr>
              <a:t> (R) Department</a:t>
            </a:r>
          </a:p>
        </p:txBody>
      </p:sp>
      <p:sp>
        <p:nvSpPr>
          <p:cNvPr id="6" name="Rounded Rectangle 5"/>
          <p:cNvSpPr/>
          <p:nvPr/>
        </p:nvSpPr>
        <p:spPr>
          <a:xfrm>
            <a:off x="168165" y="3987315"/>
            <a:ext cx="4389120" cy="2651760"/>
          </a:xfrm>
          <a:prstGeom prst="roundRect">
            <a:avLst/>
          </a:prstGeom>
          <a:solidFill>
            <a:schemeClr val="tx2">
              <a:lumMod val="20000"/>
              <a:lumOff val="80000"/>
            </a:schemeClr>
          </a:solidFill>
          <a:ln w="38100">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Top Customers</a:t>
            </a:r>
          </a:p>
        </p:txBody>
      </p:sp>
      <p:sp>
        <p:nvSpPr>
          <p:cNvPr id="7" name="Rounded Rectangle 6"/>
          <p:cNvSpPr/>
          <p:nvPr/>
        </p:nvSpPr>
        <p:spPr>
          <a:xfrm>
            <a:off x="4575418" y="3984336"/>
            <a:ext cx="4389120" cy="2651760"/>
          </a:xfrm>
          <a:prstGeom prst="roundRect">
            <a:avLst/>
          </a:prstGeom>
          <a:solidFill>
            <a:schemeClr val="tx2">
              <a:lumMod val="20000"/>
              <a:lumOff val="80000"/>
            </a:schemeClr>
          </a:solidFill>
          <a:ln w="38100">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WFC Collaborations</a:t>
            </a:r>
          </a:p>
        </p:txBody>
      </p:sp>
      <p:sp>
        <p:nvSpPr>
          <p:cNvPr id="8" name="Rounded Rectangle 7"/>
          <p:cNvSpPr/>
          <p:nvPr/>
        </p:nvSpPr>
        <p:spPr>
          <a:xfrm>
            <a:off x="168165" y="964453"/>
            <a:ext cx="8804385" cy="2994482"/>
          </a:xfrm>
          <a:prstGeom prst="roundRect">
            <a:avLst/>
          </a:prstGeom>
          <a:solidFill>
            <a:schemeClr val="tx2">
              <a:lumMod val="20000"/>
              <a:lumOff val="80000"/>
            </a:schemeClr>
          </a:solidFill>
          <a:ln w="38100">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Warfighter Impact</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graphicFrame>
        <p:nvGraphicFramePr>
          <p:cNvPr id="9" name="Chart 8"/>
          <p:cNvGraphicFramePr/>
          <p:nvPr>
            <p:extLst/>
          </p:nvPr>
        </p:nvGraphicFramePr>
        <p:xfrm>
          <a:off x="171450" y="4391212"/>
          <a:ext cx="4183118" cy="2256262"/>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4575418" y="4518255"/>
            <a:ext cx="4368757" cy="2631490"/>
          </a:xfrm>
          <a:prstGeom prst="rect">
            <a:avLst/>
          </a:prstGeom>
          <a:noFill/>
        </p:spPr>
        <p:txBody>
          <a:bodyPr wrap="square" rtlCol="0">
            <a:spAutoFit/>
          </a:bodyPr>
          <a:lstStyle/>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mn-cs"/>
              </a:rPr>
              <a:t>NSWC </a:t>
            </a:r>
            <a:r>
              <a:rPr kumimoji="0" lang="en-US" sz="1100" b="0" i="0" u="none" strike="noStrike" kern="1200" cap="none" spc="0" normalizeH="0" baseline="0" noProof="0" dirty="0" smtClean="0">
                <a:ln>
                  <a:noFill/>
                </a:ln>
                <a:solidFill>
                  <a:prstClr val="black"/>
                </a:solidFill>
                <a:effectLst/>
                <a:uLnTx/>
                <a:uFillTx/>
                <a:latin typeface="Arial" charset="0"/>
                <a:ea typeface="+mn-ea"/>
                <a:cs typeface="+mn-cs"/>
              </a:rPr>
              <a:t>DD: CBR </a:t>
            </a:r>
            <a:r>
              <a:rPr kumimoji="0" lang="en-US" sz="1100" b="0" i="0" u="none" strike="noStrike" kern="1200" cap="none" spc="0" normalizeH="0" baseline="0" noProof="0" dirty="0">
                <a:ln>
                  <a:noFill/>
                </a:ln>
                <a:solidFill>
                  <a:prstClr val="black"/>
                </a:solidFill>
                <a:effectLst/>
                <a:uLnTx/>
                <a:uFillTx/>
                <a:latin typeface="Arial" charset="0"/>
                <a:ea typeface="+mn-ea"/>
                <a:cs typeface="+mn-cs"/>
              </a:rPr>
              <a:t>Defense </a:t>
            </a:r>
            <a:r>
              <a:rPr kumimoji="0" lang="en-US" sz="1100" b="0" i="0" u="none" strike="noStrike" kern="1200" cap="none" spc="0" normalizeH="0" baseline="0" noProof="0" dirty="0" smtClean="0">
                <a:ln>
                  <a:noFill/>
                </a:ln>
                <a:solidFill>
                  <a:prstClr val="black"/>
                </a:solidFill>
                <a:effectLst/>
                <a:uLnTx/>
                <a:uFillTx/>
                <a:latin typeface="Arial" charset="0"/>
                <a:ea typeface="+mn-ea"/>
                <a:cs typeface="+mn-cs"/>
              </a:rPr>
              <a:t>– RDT&amp;E</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charset="0"/>
                <a:ea typeface="+mn-ea"/>
                <a:cs typeface="+mn-cs"/>
              </a:rPr>
              <a:t>NAWC </a:t>
            </a:r>
            <a:r>
              <a:rPr kumimoji="0" lang="en-US" sz="1100" b="0" i="0" u="none" strike="noStrike" kern="1200" cap="none" spc="0" normalizeH="0" baseline="0" noProof="0" dirty="0">
                <a:ln>
                  <a:noFill/>
                </a:ln>
                <a:solidFill>
                  <a:prstClr val="black"/>
                </a:solidFill>
                <a:effectLst/>
                <a:uLnTx/>
                <a:uFillTx/>
                <a:latin typeface="Arial" charset="0"/>
                <a:ea typeface="+mn-ea"/>
                <a:cs typeface="+mn-cs"/>
              </a:rPr>
              <a:t>WD China Lake and NSWC </a:t>
            </a:r>
            <a:r>
              <a:rPr kumimoji="0" lang="en-US" sz="1100" b="0" i="0" u="none" strike="noStrike" kern="1200" cap="none" spc="0" normalizeH="0" baseline="0" noProof="0" dirty="0" smtClean="0">
                <a:ln>
                  <a:noFill/>
                </a:ln>
                <a:solidFill>
                  <a:prstClr val="black"/>
                </a:solidFill>
                <a:effectLst/>
                <a:uLnTx/>
                <a:uFillTx/>
                <a:latin typeface="Arial" charset="0"/>
                <a:ea typeface="+mn-ea"/>
                <a:cs typeface="+mn-cs"/>
              </a:rPr>
              <a:t>DD: advanced </a:t>
            </a:r>
            <a:r>
              <a:rPr kumimoji="0" lang="en-US" sz="1100" b="0" i="0" u="none" strike="noStrike" kern="1200" cap="none" spc="0" normalizeH="0" baseline="0" noProof="0" dirty="0">
                <a:ln>
                  <a:noFill/>
                </a:ln>
                <a:solidFill>
                  <a:prstClr val="black"/>
                </a:solidFill>
                <a:effectLst/>
                <a:uLnTx/>
                <a:uFillTx/>
                <a:latin typeface="Arial" charset="0"/>
                <a:ea typeface="+mn-ea"/>
                <a:cs typeface="+mn-cs"/>
              </a:rPr>
              <a:t>gun propellants and primers and a gun launched solid fuel ramjet projectile to improve range of 5” guns; novel processing methods for enhanced performance formulations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charset="0"/>
                <a:ea typeface="+mn-ea"/>
                <a:cs typeface="+mn-cs"/>
              </a:rPr>
              <a:t>NSWC DD: Accelerated </a:t>
            </a:r>
            <a:r>
              <a:rPr kumimoji="0" lang="en-US" sz="1100" b="0" i="0" u="none" strike="noStrike" kern="1200" cap="none" spc="0" normalizeH="0" baseline="0" noProof="0" dirty="0">
                <a:ln>
                  <a:noFill/>
                </a:ln>
                <a:solidFill>
                  <a:prstClr val="black"/>
                </a:solidFill>
                <a:effectLst/>
                <a:uLnTx/>
                <a:uFillTx/>
                <a:latin typeface="Arial" charset="0"/>
                <a:ea typeface="+mn-ea"/>
                <a:cs typeface="+mn-cs"/>
              </a:rPr>
              <a:t>development of Reactive Materials technology and advanced gun propellants and primers for large caliber guns. </a:t>
            </a:r>
            <a:endParaRPr kumimoji="0" lang="en-US" sz="1100" b="0" i="0" u="none" strike="noStrike" kern="1200" cap="none" spc="0" normalizeH="0" baseline="0" noProof="0" dirty="0" smtClean="0">
              <a:ln>
                <a:noFill/>
              </a:ln>
              <a:solidFill>
                <a:prstClr val="black"/>
              </a:solidFill>
              <a:effectLst/>
              <a:uLnTx/>
              <a:uFillTx/>
              <a:latin typeface="Arial" charset="0"/>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charset="0"/>
                <a:ea typeface="+mn-ea"/>
                <a:cs typeface="+mn-cs"/>
              </a:rPr>
              <a:t>NSWC Philadelphia: Share </a:t>
            </a:r>
            <a:r>
              <a:rPr kumimoji="0" lang="en-US" sz="1100" b="0" i="0" u="none" strike="noStrike" kern="1200" cap="none" spc="0" normalizeH="0" baseline="0" noProof="0" dirty="0" err="1" smtClean="0">
                <a:ln>
                  <a:noFill/>
                </a:ln>
                <a:solidFill>
                  <a:prstClr val="black"/>
                </a:solidFill>
                <a:effectLst/>
                <a:uLnTx/>
                <a:uFillTx/>
                <a:latin typeface="Arial" charset="0"/>
                <a:ea typeface="+mn-ea"/>
                <a:cs typeface="+mn-cs"/>
              </a:rPr>
              <a:t>ColPro</a:t>
            </a:r>
            <a:r>
              <a:rPr kumimoji="0" lang="en-US" sz="1100" b="0" i="0" u="none" strike="noStrike" kern="1200" cap="none" spc="0" normalizeH="0" baseline="0" noProof="0" dirty="0" smtClean="0">
                <a:ln>
                  <a:noFill/>
                </a:ln>
                <a:solidFill>
                  <a:prstClr val="black"/>
                </a:solidFill>
                <a:effectLst/>
                <a:uLnTx/>
                <a:uFillTx/>
                <a:latin typeface="Arial" charset="0"/>
                <a:ea typeface="+mn-ea"/>
                <a:cs typeface="+mn-cs"/>
              </a:rPr>
              <a:t> engineering </a:t>
            </a:r>
            <a:r>
              <a:rPr kumimoji="0" lang="en-US" sz="1100" b="0" i="0" u="none" strike="noStrike" kern="1200" cap="none" spc="0" normalizeH="0" baseline="0" noProof="0" dirty="0">
                <a:ln>
                  <a:noFill/>
                </a:ln>
                <a:solidFill>
                  <a:prstClr val="black"/>
                </a:solidFill>
                <a:effectLst/>
                <a:uLnTx/>
                <a:uFillTx/>
                <a:latin typeface="Arial" charset="0"/>
                <a:ea typeface="+mn-ea"/>
                <a:cs typeface="+mn-cs"/>
              </a:rPr>
              <a:t>agent roles for ship integration.  </a:t>
            </a:r>
            <a:endParaRPr kumimoji="0" lang="en-US" sz="1100" b="0" i="0" u="none" strike="noStrike" kern="1200" cap="none" spc="0" normalizeH="0" baseline="0" noProof="0" dirty="0" smtClean="0">
              <a:ln>
                <a:noFill/>
              </a:ln>
              <a:solidFill>
                <a:prstClr val="black"/>
              </a:solidFill>
              <a:effectLst/>
              <a:uLnTx/>
              <a:uFillTx/>
              <a:latin typeface="Arial" charset="0"/>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charset="0"/>
                <a:ea typeface="+mn-ea"/>
                <a:cs typeface="+mn-cs"/>
              </a:rPr>
              <a:t>NSWC PCD: CBR Defense </a:t>
            </a:r>
            <a:r>
              <a:rPr kumimoji="0" lang="en-US" sz="1100" b="0" i="0" u="none" strike="noStrike" kern="1200" cap="none" spc="0" normalizeH="0" baseline="0" noProof="0" dirty="0">
                <a:ln>
                  <a:noFill/>
                </a:ln>
                <a:solidFill>
                  <a:prstClr val="black"/>
                </a:solidFill>
                <a:effectLst/>
                <a:uLnTx/>
                <a:uFillTx/>
                <a:latin typeface="Arial" charset="0"/>
                <a:ea typeface="+mn-ea"/>
                <a:cs typeface="+mn-cs"/>
              </a:rPr>
              <a:t>in the area of individual protective equipment.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rial" charset="0"/>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rial" charset="0"/>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4208" y="1050999"/>
            <a:ext cx="2116310"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5"/>
          <a:stretch>
            <a:fillRect/>
          </a:stretch>
        </p:blipFill>
        <p:spPr>
          <a:xfrm>
            <a:off x="279768" y="2439139"/>
            <a:ext cx="2178050"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4095" y="3296123"/>
            <a:ext cx="1212850" cy="1212401"/>
          </a:xfrm>
          <a:prstGeom prst="rect">
            <a:avLst/>
          </a:prstGeom>
          <a:effectLst>
            <a:outerShdw blurRad="50800" dist="38100" dir="2700000" algn="tl" rotWithShape="0">
              <a:prstClr val="black">
                <a:alpha val="40000"/>
              </a:prstClr>
            </a:outerShdw>
          </a:effectLst>
        </p:spPr>
      </p:pic>
      <p:pic>
        <p:nvPicPr>
          <p:cNvPr id="27" name="Picture 26"/>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545167" y="1164066"/>
            <a:ext cx="1019407" cy="1019029"/>
          </a:xfrm>
          <a:prstGeom prst="rect">
            <a:avLst/>
          </a:prstGeom>
          <a:effectLst>
            <a:outerShdw blurRad="50800" dist="38100" dir="2700000" algn="tl" rotWithShape="0">
              <a:prstClr val="black">
                <a:alpha val="40000"/>
              </a:prstClr>
            </a:outerShdw>
          </a:effectLst>
        </p:spPr>
      </p:pic>
      <p:pic>
        <p:nvPicPr>
          <p:cNvPr id="28" name="Picture 27"/>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2360341" y="1528090"/>
            <a:ext cx="1019407" cy="1019029"/>
          </a:xfrm>
          <a:prstGeom prst="rect">
            <a:avLst/>
          </a:prstGeom>
          <a:effectLst>
            <a:outerShdw blurRad="50800" dist="38100" dir="2700000" algn="tl" rotWithShape="0">
              <a:prstClr val="black">
                <a:alpha val="40000"/>
              </a:prstClr>
            </a:outerShdw>
          </a:effectLst>
        </p:spPr>
      </p:pic>
      <p:pic>
        <p:nvPicPr>
          <p:cNvPr id="29" name="Picture 28"/>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4073480" y="1971418"/>
            <a:ext cx="1019407" cy="1019029"/>
          </a:xfrm>
          <a:prstGeom prst="rect">
            <a:avLst/>
          </a:prstGeom>
          <a:noFill/>
          <a:effectLst>
            <a:outerShdw blurRad="50800" dist="38100" dir="2700000" algn="tl" rotWithShape="0">
              <a:prstClr val="black">
                <a:alpha val="40000"/>
              </a:prstClr>
            </a:outerShdw>
          </a:effectLst>
        </p:spPr>
      </p:pic>
      <p:pic>
        <p:nvPicPr>
          <p:cNvPr id="30" name="Picture 29"/>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5719624" y="2383176"/>
            <a:ext cx="1019407" cy="1019029"/>
          </a:xfrm>
          <a:prstGeom prst="rect">
            <a:avLst/>
          </a:prstGeom>
          <a:effectLst>
            <a:outerShdw blurRad="50800" dist="38100" dir="2700000" algn="tl" rotWithShape="0">
              <a:prstClr val="black">
                <a:alpha val="40000"/>
              </a:prstClr>
            </a:outerShdw>
          </a:effectLst>
        </p:spPr>
      </p:pic>
      <p:pic>
        <p:nvPicPr>
          <p:cNvPr id="32" name="Picture 31"/>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7665292" y="2873929"/>
            <a:ext cx="1019407" cy="1019029"/>
          </a:xfrm>
          <a:prstGeom prst="rect">
            <a:avLst/>
          </a:prstGeom>
          <a:effectLst>
            <a:outerShdw blurRad="50800" dist="38100" dir="2700000" algn="tl" rotWithShape="0">
              <a:prstClr val="black">
                <a:alpha val="40000"/>
              </a:prstClr>
            </a:outerShdw>
          </a:effectLst>
        </p:spPr>
      </p:pic>
      <p:sp>
        <p:nvSpPr>
          <p:cNvPr id="15" name="TextBox 14"/>
          <p:cNvSpPr txBox="1"/>
          <p:nvPr/>
        </p:nvSpPr>
        <p:spPr>
          <a:xfrm>
            <a:off x="282416" y="1134972"/>
            <a:ext cx="1542665" cy="1077218"/>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Qualification of PBXIH-136 </a:t>
            </a: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UW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Explosive </a:t>
            </a: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Formulation</a:t>
            </a:r>
            <a:endParaRPr kumimoji="0" lang="en-US" sz="16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6" name="TextBox 15"/>
          <p:cNvSpPr txBox="1"/>
          <p:nvPr/>
        </p:nvSpPr>
        <p:spPr>
          <a:xfrm>
            <a:off x="1753103" y="1574224"/>
            <a:ext cx="2263883" cy="1077218"/>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Chemical Biological &amp;</a:t>
            </a: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Radiological </a:t>
            </a: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Fleet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Integration &amp; Support</a:t>
            </a:r>
            <a:endParaRPr kumimoji="0" lang="en-US" sz="16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7" name="TextBox 16"/>
          <p:cNvSpPr txBox="1"/>
          <p:nvPr/>
        </p:nvSpPr>
        <p:spPr>
          <a:xfrm>
            <a:off x="4982399" y="2356177"/>
            <a:ext cx="2589639" cy="1077218"/>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Blast Assisted </a:t>
            </a:r>
            <a:endParaRPr kumimoji="0" lang="en-US" sz="1600" b="1"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Munition Advanced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Low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Cost </a:t>
            </a: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Munitions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Ordnance </a:t>
            </a: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Replacement</a:t>
            </a:r>
            <a:endParaRPr kumimoji="0" lang="en-US" sz="16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8" name="TextBox 17"/>
          <p:cNvSpPr txBox="1"/>
          <p:nvPr/>
        </p:nvSpPr>
        <p:spPr>
          <a:xfrm>
            <a:off x="7384983" y="2924992"/>
            <a:ext cx="1569126" cy="1077218"/>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Reactive Material for Enhanced Lethality</a:t>
            </a:r>
            <a:endParaRPr kumimoji="0" lang="en-US" sz="16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9" name="TextBox 18"/>
          <p:cNvSpPr txBox="1"/>
          <p:nvPr/>
        </p:nvSpPr>
        <p:spPr>
          <a:xfrm>
            <a:off x="3922454" y="2079394"/>
            <a:ext cx="1371600" cy="830997"/>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Shipboard Collective Protection</a:t>
            </a:r>
          </a:p>
        </p:txBody>
      </p:sp>
    </p:spTree>
    <p:extLst>
      <p:ext uri="{BB962C8B-B14F-4D97-AF65-F5344CB8AC3E}">
        <p14:creationId xmlns:p14="http://schemas.microsoft.com/office/powerpoint/2010/main" val="186580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p:cNvPr>
          <p:cNvSpPr txBox="1">
            <a:spLocks noChangeArrowheads="1"/>
          </p:cNvSpPr>
          <p:nvPr/>
        </p:nvSpPr>
        <p:spPr>
          <a:xfrm>
            <a:off x="1284938" y="169575"/>
            <a:ext cx="6801863" cy="511683"/>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20" normalizeH="0" baseline="0" noProof="0" dirty="0" smtClean="0">
                <a:ln>
                  <a:noFill/>
                </a:ln>
                <a:solidFill>
                  <a:prstClr val="black"/>
                </a:solidFill>
                <a:effectLst/>
                <a:uLnTx/>
                <a:uFillTx/>
                <a:latin typeface="Georgia" panose="02040502050405020303" pitchFamily="18" charset="0"/>
                <a:ea typeface="+mj-ea"/>
                <a:cs typeface="+mj-cs"/>
              </a:rPr>
              <a:t>Energetics Manufacturing (M) Department</a:t>
            </a:r>
            <a:endParaRPr kumimoji="0" lang="en-US" altLang="en-US" sz="2400" b="1" i="0" u="none" strike="noStrike" kern="1200" cap="none" spc="-20" normalizeH="0" baseline="0" noProof="0" dirty="0">
              <a:ln>
                <a:noFill/>
              </a:ln>
              <a:solidFill>
                <a:prstClr val="black"/>
              </a:solidFill>
              <a:effectLst/>
              <a:uLnTx/>
              <a:uFillTx/>
              <a:latin typeface="Georgia" panose="02040502050405020303" pitchFamily="18" charset="0"/>
              <a:ea typeface="+mj-ea"/>
              <a:cs typeface="+mj-cs"/>
            </a:endParaRPr>
          </a:p>
        </p:txBody>
      </p:sp>
      <p:sp>
        <p:nvSpPr>
          <p:cNvPr id="13" name="Slide Number Placeholder 12"/>
          <p:cNvSpPr>
            <a:spLocks noGrp="1"/>
          </p:cNvSpPr>
          <p:nvPr>
            <p:ph type="sldNum" sz="quarter" idx="10"/>
          </p:nvPr>
        </p:nvSpPr>
        <p:spPr>
          <a:xfrm>
            <a:off x="6875281" y="6644762"/>
            <a:ext cx="2133600" cy="13810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3B4F1-F0D2-4323-88C6-3C856595E168}" type="slidenum">
              <a:rPr kumimoji="0" lang="en-US" sz="9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Rounded Rectangle 3"/>
          <p:cNvSpPr/>
          <p:nvPr/>
        </p:nvSpPr>
        <p:spPr>
          <a:xfrm>
            <a:off x="168165" y="3987315"/>
            <a:ext cx="4389120" cy="2651760"/>
          </a:xfrm>
          <a:prstGeom prst="roundRect">
            <a:avLst/>
          </a:prstGeom>
          <a:solidFill>
            <a:schemeClr val="tx2">
              <a:lumMod val="20000"/>
              <a:lumOff val="80000"/>
            </a:schemeClr>
          </a:solidFill>
          <a:ln w="38100">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Top Customers</a:t>
            </a:r>
          </a:p>
        </p:txBody>
      </p:sp>
      <p:sp>
        <p:nvSpPr>
          <p:cNvPr id="5" name="Rounded Rectangle 4"/>
          <p:cNvSpPr/>
          <p:nvPr/>
        </p:nvSpPr>
        <p:spPr>
          <a:xfrm>
            <a:off x="4575418" y="3984336"/>
            <a:ext cx="4389120" cy="2651760"/>
          </a:xfrm>
          <a:prstGeom prst="roundRect">
            <a:avLst/>
          </a:prstGeom>
          <a:solidFill>
            <a:schemeClr val="tx2">
              <a:lumMod val="20000"/>
              <a:lumOff val="80000"/>
            </a:schemeClr>
          </a:solidFill>
          <a:ln w="38100">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WFC Collaborations</a:t>
            </a:r>
          </a:p>
        </p:txBody>
      </p:sp>
      <p:sp>
        <p:nvSpPr>
          <p:cNvPr id="6" name="Rounded Rectangle 5"/>
          <p:cNvSpPr/>
          <p:nvPr/>
        </p:nvSpPr>
        <p:spPr>
          <a:xfrm>
            <a:off x="168165" y="964453"/>
            <a:ext cx="8804385" cy="2994482"/>
          </a:xfrm>
          <a:prstGeom prst="roundRect">
            <a:avLst/>
          </a:prstGeom>
          <a:solidFill>
            <a:schemeClr val="tx2">
              <a:lumMod val="20000"/>
              <a:lumOff val="80000"/>
            </a:schemeClr>
          </a:solidFill>
          <a:ln w="38100">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Warfighter Impact</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graphicFrame>
        <p:nvGraphicFramePr>
          <p:cNvPr id="7" name="Chart 6"/>
          <p:cNvGraphicFramePr/>
          <p:nvPr>
            <p:extLst/>
          </p:nvPr>
        </p:nvGraphicFramePr>
        <p:xfrm>
          <a:off x="262758" y="4382813"/>
          <a:ext cx="4183118" cy="225626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4575418" y="4518255"/>
            <a:ext cx="4368757" cy="600164"/>
          </a:xfrm>
          <a:prstGeom prst="rect">
            <a:avLst/>
          </a:prstGeom>
          <a:noFill/>
        </p:spPr>
        <p:txBody>
          <a:bodyPr wrap="square" rtlCol="0">
            <a:spAutoFit/>
          </a:bodyPr>
          <a:lstStyle/>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charset="0"/>
                <a:ea typeface="+mn-ea"/>
                <a:cs typeface="+mn-cs"/>
              </a:rPr>
              <a:t>NSWC DD: Support </a:t>
            </a:r>
            <a:r>
              <a:rPr kumimoji="0" lang="en-US" sz="1100" b="0" i="0" u="none" strike="noStrike" kern="1200" cap="none" spc="0" normalizeH="0" baseline="0" noProof="0" dirty="0">
                <a:ln>
                  <a:noFill/>
                </a:ln>
                <a:solidFill>
                  <a:prstClr val="black"/>
                </a:solidFill>
                <a:effectLst/>
                <a:uLnTx/>
                <a:uFillTx/>
                <a:latin typeface="Arial" charset="0"/>
                <a:ea typeface="+mn-ea"/>
                <a:cs typeface="+mn-cs"/>
              </a:rPr>
              <a:t>Navy gun program/development</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charset="0"/>
                <a:ea typeface="+mn-ea"/>
                <a:cs typeface="+mn-cs"/>
              </a:rPr>
              <a:t>NSWC DD: Explosive </a:t>
            </a:r>
            <a:r>
              <a:rPr kumimoji="0" lang="en-US" sz="1100" b="0" i="0" u="none" strike="noStrike" kern="1200" cap="none" spc="0" normalizeH="0" baseline="0" noProof="0" dirty="0">
                <a:ln>
                  <a:noFill/>
                </a:ln>
                <a:solidFill>
                  <a:prstClr val="black"/>
                </a:solidFill>
                <a:effectLst/>
                <a:uLnTx/>
                <a:uFillTx/>
                <a:latin typeface="Arial" charset="0"/>
                <a:ea typeface="+mn-ea"/>
                <a:cs typeface="+mn-cs"/>
              </a:rPr>
              <a:t>Waste disposal</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charset="0"/>
                <a:ea typeface="+mn-ea"/>
                <a:cs typeface="+mn-cs"/>
              </a:rPr>
              <a:t>NUWC NPT: Disposal </a:t>
            </a:r>
            <a:r>
              <a:rPr kumimoji="0" lang="en-US" sz="1100" b="0" i="0" u="none" strike="noStrike" kern="1200" cap="none" spc="0" normalizeH="0" baseline="0" noProof="0" dirty="0">
                <a:ln>
                  <a:noFill/>
                </a:ln>
                <a:solidFill>
                  <a:prstClr val="black"/>
                </a:solidFill>
                <a:effectLst/>
                <a:uLnTx/>
                <a:uFillTx/>
                <a:latin typeface="Arial" charset="0"/>
                <a:ea typeface="+mn-ea"/>
                <a:cs typeface="+mn-cs"/>
              </a:rPr>
              <a:t>of Mk75 gas generators</a:t>
            </a:r>
          </a:p>
        </p:txBody>
      </p:sp>
      <p:pic>
        <p:nvPicPr>
          <p:cNvPr id="17" name="Picture 2" descr="\\Naeanrfkfs101v.nadsusea.nads.navy.mil\cs029$\NAVSEA_INHD_N00174\103\GRAPHICS\STRATEGIC PLAN ALL\STrategic Plan\151216-N-CM812-2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502" y="2492922"/>
            <a:ext cx="1828800" cy="13388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6105" y="1136331"/>
            <a:ext cx="2049303"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4095" y="3296123"/>
            <a:ext cx="1212850" cy="1212401"/>
          </a:xfrm>
          <a:prstGeom prst="rect">
            <a:avLst/>
          </a:prstGeom>
        </p:spPr>
      </p:pic>
      <p:pic>
        <p:nvPicPr>
          <p:cNvPr id="25" name="Picture 24"/>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510366" y="1219173"/>
            <a:ext cx="1019407" cy="1019029"/>
          </a:xfrm>
          <a:prstGeom prst="rect">
            <a:avLst/>
          </a:prstGeom>
          <a:effectLst>
            <a:outerShdw blurRad="50800" dist="38100" dir="2700000" algn="tl" rotWithShape="0">
              <a:prstClr val="black">
                <a:alpha val="40000"/>
              </a:prstClr>
            </a:outerShdw>
          </a:effectLst>
        </p:spPr>
      </p:pic>
      <p:pic>
        <p:nvPicPr>
          <p:cNvPr id="26" name="Picture 25"/>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2160785" y="1687252"/>
            <a:ext cx="1019407" cy="1019029"/>
          </a:xfrm>
          <a:prstGeom prst="rect">
            <a:avLst/>
          </a:prstGeom>
          <a:effectLst>
            <a:outerShdw blurRad="50800" dist="38100" dir="2700000" algn="tl" rotWithShape="0">
              <a:prstClr val="black">
                <a:alpha val="40000"/>
              </a:prstClr>
            </a:outerShdw>
          </a:effectLst>
        </p:spPr>
      </p:pic>
      <p:pic>
        <p:nvPicPr>
          <p:cNvPr id="27" name="Picture 26"/>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4028757" y="2077970"/>
            <a:ext cx="1019407" cy="1019029"/>
          </a:xfrm>
          <a:prstGeom prst="rect">
            <a:avLst/>
          </a:prstGeom>
          <a:noFill/>
          <a:effectLst>
            <a:outerShdw blurRad="50800" dist="38100" dir="2700000" algn="tl" rotWithShape="0">
              <a:prstClr val="black">
                <a:alpha val="40000"/>
              </a:prstClr>
            </a:outerShdw>
          </a:effectLst>
        </p:spPr>
      </p:pic>
      <p:pic>
        <p:nvPicPr>
          <p:cNvPr id="28" name="Picture 27"/>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5908967" y="2345148"/>
            <a:ext cx="1019407" cy="1019029"/>
          </a:xfrm>
          <a:prstGeom prst="rect">
            <a:avLst/>
          </a:prstGeom>
          <a:effectLst>
            <a:outerShdw blurRad="50800" dist="38100" dir="2700000" algn="tl" rotWithShape="0">
              <a:prstClr val="black">
                <a:alpha val="40000"/>
              </a:prstClr>
            </a:outerShdw>
          </a:effectLst>
        </p:spPr>
      </p:pic>
      <p:pic>
        <p:nvPicPr>
          <p:cNvPr id="29" name="Picture 28"/>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7649908" y="2706281"/>
            <a:ext cx="1019407" cy="1019029"/>
          </a:xfrm>
          <a:prstGeom prst="rect">
            <a:avLst/>
          </a:prstGeom>
          <a:effectLst>
            <a:outerShdw blurRad="50800" dist="38100" dir="2700000" algn="tl" rotWithShape="0">
              <a:prstClr val="black">
                <a:alpha val="40000"/>
              </a:prstClr>
            </a:outerShdw>
          </a:effectLst>
        </p:spPr>
      </p:pic>
      <p:sp>
        <p:nvSpPr>
          <p:cNvPr id="10" name="TextBox 9"/>
          <p:cNvSpPr txBox="1"/>
          <p:nvPr/>
        </p:nvSpPr>
        <p:spPr>
          <a:xfrm>
            <a:off x="201853" y="1531224"/>
            <a:ext cx="1571377" cy="338554"/>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CXM </a:t>
            </a: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AF-5/7</a:t>
            </a:r>
            <a:endParaRPr kumimoji="0" lang="en-US" sz="16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2" name="TextBox 11"/>
          <p:cNvSpPr txBox="1"/>
          <p:nvPr/>
        </p:nvSpPr>
        <p:spPr>
          <a:xfrm>
            <a:off x="1835292" y="1893317"/>
            <a:ext cx="1670596" cy="584775"/>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CKU-5 Rocket </a:t>
            </a: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Catapult</a:t>
            </a:r>
            <a:endParaRPr kumimoji="0" lang="en-US" sz="16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4" name="TextBox 13"/>
          <p:cNvSpPr txBox="1"/>
          <p:nvPr/>
        </p:nvSpPr>
        <p:spPr>
          <a:xfrm>
            <a:off x="3579673" y="2247947"/>
            <a:ext cx="1977273" cy="584775"/>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MK90 Propellant Grain </a:t>
            </a: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Production</a:t>
            </a:r>
            <a:endParaRPr kumimoji="0" lang="en-US" sz="16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5" name="TextBox 14"/>
          <p:cNvSpPr txBox="1"/>
          <p:nvPr/>
        </p:nvSpPr>
        <p:spPr>
          <a:xfrm>
            <a:off x="7375049" y="2906911"/>
            <a:ext cx="1569126" cy="584775"/>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CKU-7 Rocket </a:t>
            </a: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Catapult</a:t>
            </a:r>
            <a:endParaRPr kumimoji="0" lang="en-US" sz="16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6" name="TextBox 15"/>
          <p:cNvSpPr txBox="1"/>
          <p:nvPr/>
        </p:nvSpPr>
        <p:spPr>
          <a:xfrm>
            <a:off x="5528726" y="2663445"/>
            <a:ext cx="1765188" cy="338554"/>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Otto </a:t>
            </a: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Fuel II</a:t>
            </a:r>
            <a:endParaRPr kumimoji="0" lang="en-US" sz="16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342758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noChangeArrowheads="1"/>
          </p:cNvSpPr>
          <p:nvPr/>
        </p:nvSpPr>
        <p:spPr>
          <a:xfrm>
            <a:off x="920833" y="274212"/>
            <a:ext cx="7738757" cy="547268"/>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smtClean="0">
                <a:ln>
                  <a:noFill/>
                </a:ln>
                <a:solidFill>
                  <a:prstClr val="black"/>
                </a:solidFill>
                <a:effectLst/>
                <a:uLnTx/>
                <a:uFillTx/>
                <a:latin typeface="Georgia" panose="02040502050405020303" pitchFamily="18" charset="0"/>
                <a:ea typeface="+mj-ea"/>
                <a:cs typeface="+mj-cs"/>
              </a:rPr>
              <a:t>Systems Integration (G) Department</a:t>
            </a:r>
          </a:p>
        </p:txBody>
      </p:sp>
      <p:sp>
        <p:nvSpPr>
          <p:cNvPr id="13" name="Slide Number Placeholder 1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3B4F1-F0D2-4323-88C6-3C856595E168}" type="slidenum">
              <a:rPr kumimoji="0" lang="en-US" sz="9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Rounded Rectangle 3"/>
          <p:cNvSpPr/>
          <p:nvPr/>
        </p:nvSpPr>
        <p:spPr>
          <a:xfrm>
            <a:off x="168165" y="3987315"/>
            <a:ext cx="4389120" cy="2651760"/>
          </a:xfrm>
          <a:prstGeom prst="roundRect">
            <a:avLst/>
          </a:prstGeom>
          <a:solidFill>
            <a:schemeClr val="tx2">
              <a:lumMod val="20000"/>
              <a:lumOff val="80000"/>
            </a:schemeClr>
          </a:solidFill>
          <a:ln w="38100">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Top Customers</a:t>
            </a:r>
          </a:p>
        </p:txBody>
      </p:sp>
      <p:sp>
        <p:nvSpPr>
          <p:cNvPr id="5" name="Rounded Rectangle 4"/>
          <p:cNvSpPr/>
          <p:nvPr/>
        </p:nvSpPr>
        <p:spPr>
          <a:xfrm>
            <a:off x="4575418" y="3987315"/>
            <a:ext cx="4389120" cy="2651760"/>
          </a:xfrm>
          <a:prstGeom prst="roundRect">
            <a:avLst/>
          </a:prstGeom>
          <a:solidFill>
            <a:schemeClr val="tx2">
              <a:lumMod val="20000"/>
              <a:lumOff val="80000"/>
            </a:schemeClr>
          </a:solidFill>
          <a:ln w="38100">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WFC Collaborations</a:t>
            </a:r>
          </a:p>
        </p:txBody>
      </p:sp>
      <p:sp>
        <p:nvSpPr>
          <p:cNvPr id="6" name="Rounded Rectangle 5"/>
          <p:cNvSpPr/>
          <p:nvPr/>
        </p:nvSpPr>
        <p:spPr>
          <a:xfrm>
            <a:off x="168165" y="964453"/>
            <a:ext cx="8804385" cy="2994482"/>
          </a:xfrm>
          <a:prstGeom prst="roundRect">
            <a:avLst/>
          </a:prstGeom>
          <a:solidFill>
            <a:schemeClr val="tx2">
              <a:lumMod val="20000"/>
              <a:lumOff val="80000"/>
            </a:schemeClr>
          </a:solidFill>
          <a:ln w="38100">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Warfighter Impact</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graphicFrame>
        <p:nvGraphicFramePr>
          <p:cNvPr id="7" name="Chart 6"/>
          <p:cNvGraphicFramePr/>
          <p:nvPr>
            <p:extLst/>
          </p:nvPr>
        </p:nvGraphicFramePr>
        <p:xfrm>
          <a:off x="262758" y="4382813"/>
          <a:ext cx="4183118" cy="225626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4575418" y="4438163"/>
            <a:ext cx="4368757" cy="2051844"/>
          </a:xfrm>
          <a:prstGeom prst="rect">
            <a:avLst/>
          </a:prstGeom>
          <a:noFill/>
        </p:spPr>
        <p:txBody>
          <a:bodyPr wrap="square" rtlCol="0">
            <a:spAutoFit/>
          </a:bodyPr>
          <a:lstStyle/>
          <a:p>
            <a:pPr marL="171450" marR="0" lvl="0" indent="-171450" algn="l" defTabSz="914400" rtl="0" eaLnBrk="1" fontAlgn="base" latinLnBrk="0" hangingPunct="1">
              <a:lnSpc>
                <a:spcPct val="100000"/>
              </a:lnSpc>
              <a:spcBef>
                <a:spcPct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NSWC DD: Mk 45 Gun Weapon System Technical Enhancement Training </a:t>
            </a:r>
            <a:r>
              <a:rPr kumimoji="0" lang="en-US" sz="900" b="0" i="0" u="none" strike="noStrike" kern="1200" cap="none" spc="0" normalizeH="0" baseline="0" noProof="0" dirty="0" smtClean="0">
                <a:ln>
                  <a:noFill/>
                </a:ln>
                <a:solidFill>
                  <a:prstClr val="black"/>
                </a:solidFill>
                <a:effectLst/>
                <a:uLnTx/>
                <a:uFillTx/>
                <a:latin typeface="Arial" charset="0"/>
                <a:ea typeface="+mn-ea"/>
                <a:cs typeface="+mn-cs"/>
              </a:rPr>
              <a:t>and </a:t>
            </a:r>
            <a:r>
              <a:rPr kumimoji="0" lang="en-US" sz="900" b="0" i="0" u="none" strike="noStrike" kern="1200" cap="none" spc="0" normalizeH="0" baseline="0" noProof="0" dirty="0">
                <a:ln>
                  <a:noFill/>
                </a:ln>
                <a:solidFill>
                  <a:prstClr val="black"/>
                </a:solidFill>
                <a:effectLst/>
                <a:uLnTx/>
                <a:uFillTx/>
                <a:latin typeface="Arial" charset="0"/>
                <a:ea typeface="+mn-ea"/>
                <a:cs typeface="+mn-cs"/>
              </a:rPr>
              <a:t>Design Agent for 2T Conventional Ammunition</a:t>
            </a:r>
          </a:p>
          <a:p>
            <a:pPr marL="171450" marR="0" lvl="0" indent="-171450" algn="l" defTabSz="914400" rtl="0" eaLnBrk="1" fontAlgn="base" latinLnBrk="0" hangingPunct="1">
              <a:lnSpc>
                <a:spcPct val="100000"/>
              </a:lnSpc>
              <a:spcBef>
                <a:spcPct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Arial" charset="0"/>
                <a:ea typeface="+mn-ea"/>
                <a:cs typeface="+mn-cs"/>
              </a:rPr>
              <a:t>NSWC </a:t>
            </a:r>
            <a:r>
              <a:rPr kumimoji="0" lang="en-US" sz="900" b="0" i="0" u="none" strike="noStrike" kern="1200" cap="none" spc="0" normalizeH="0" baseline="0" noProof="0" dirty="0">
                <a:ln>
                  <a:noFill/>
                </a:ln>
                <a:solidFill>
                  <a:prstClr val="black"/>
                </a:solidFill>
                <a:effectLst/>
                <a:uLnTx/>
                <a:uFillTx/>
                <a:latin typeface="Arial" charset="0"/>
                <a:ea typeface="+mn-ea"/>
                <a:cs typeface="+mn-cs"/>
              </a:rPr>
              <a:t>PHD: Fleet Integrated Support Team (FIST) optimizes support to the fleet via the RMC’s</a:t>
            </a:r>
          </a:p>
          <a:p>
            <a:pPr marL="171450" marR="0" lvl="0" indent="-171450" algn="l" defTabSz="914400" rtl="0" eaLnBrk="1" fontAlgn="base" latinLnBrk="0" hangingPunct="1">
              <a:lnSpc>
                <a:spcPct val="100000"/>
              </a:lnSpc>
              <a:spcBef>
                <a:spcPct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smtClean="0">
                <a:ln>
                  <a:noFill/>
                </a:ln>
                <a:solidFill>
                  <a:prstClr val="black"/>
                </a:solidFill>
                <a:effectLst/>
                <a:uLnTx/>
                <a:uFillTx/>
                <a:latin typeface="Arial" charset="0"/>
                <a:ea typeface="+mn-ea"/>
                <a:cs typeface="+mn-cs"/>
              </a:rPr>
              <a:t>NUWC </a:t>
            </a:r>
            <a:r>
              <a:rPr kumimoji="0" lang="en-US" sz="900" b="0" i="0" u="none" strike="noStrike" kern="1200" cap="none" spc="0" normalizeH="0" baseline="0" noProof="0" dirty="0">
                <a:ln>
                  <a:noFill/>
                </a:ln>
                <a:solidFill>
                  <a:prstClr val="black"/>
                </a:solidFill>
                <a:effectLst/>
                <a:uLnTx/>
                <a:uFillTx/>
                <a:latin typeface="Arial" charset="0"/>
                <a:ea typeface="+mn-ea"/>
                <a:cs typeface="+mn-cs"/>
              </a:rPr>
              <a:t>&amp; NMC Pearl Harbor Detachments Stowage Density: Mk 48 Torpedo Stackable Transportation &amp; Storage Cradle Design, NSWC CR: Pyro Demo In Service &amp; Acquisition Engineering Support</a:t>
            </a:r>
          </a:p>
          <a:p>
            <a:pPr marL="171450" marR="0" lvl="0" indent="-171450" algn="l" defTabSz="914400" rtl="0" eaLnBrk="1" fontAlgn="base" latinLnBrk="0" hangingPunct="1">
              <a:lnSpc>
                <a:spcPct val="100000"/>
              </a:lnSpc>
              <a:spcBef>
                <a:spcPct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NSWC DD, NSWC </a:t>
            </a:r>
            <a:r>
              <a:rPr kumimoji="0" lang="en-US" sz="900" b="0" i="0" u="none" strike="noStrike" kern="1200" cap="none" spc="0" normalizeH="0" baseline="0" noProof="0" dirty="0" smtClean="0">
                <a:ln>
                  <a:noFill/>
                </a:ln>
                <a:solidFill>
                  <a:prstClr val="black"/>
                </a:solidFill>
                <a:effectLst/>
                <a:uLnTx/>
                <a:uFillTx/>
                <a:latin typeface="Arial" charset="0"/>
                <a:ea typeface="+mn-ea"/>
                <a:cs typeface="+mn-cs"/>
              </a:rPr>
              <a:t>IHD </a:t>
            </a:r>
            <a:r>
              <a:rPr kumimoji="0" lang="en-US" sz="900" b="0" i="0" u="none" strike="noStrike" kern="1200" cap="none" spc="0" normalizeH="0" baseline="0" noProof="0" dirty="0">
                <a:ln>
                  <a:noFill/>
                </a:ln>
                <a:solidFill>
                  <a:prstClr val="black"/>
                </a:solidFill>
                <a:effectLst/>
                <a:uLnTx/>
                <a:uFillTx/>
                <a:latin typeface="Arial" charset="0"/>
                <a:ea typeface="+mn-ea"/>
                <a:cs typeface="+mn-cs"/>
              </a:rPr>
              <a:t>Develop and test the JENGA 5 inch round</a:t>
            </a:r>
          </a:p>
          <a:p>
            <a:pPr marL="171450" marR="0" lvl="0" indent="-171450" algn="l" defTabSz="914400" rtl="0" eaLnBrk="1" fontAlgn="base" latinLnBrk="0" hangingPunct="1">
              <a:lnSpc>
                <a:spcPct val="100000"/>
              </a:lnSpc>
              <a:spcBef>
                <a:spcPct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Shipboard Weapons Integration Team (SWIT) is a NAVSEA/NAVAIR team that assures new weapon systems are properly supported and able to move as intended aboard ship</a:t>
            </a:r>
          </a:p>
          <a:p>
            <a:pPr marL="171450" marR="0" lvl="0" indent="-171450" algn="l" defTabSz="914400" rtl="0" eaLnBrk="1" fontAlgn="base" latinLnBrk="0" hangingPunct="1">
              <a:lnSpc>
                <a:spcPct val="100000"/>
              </a:lnSpc>
              <a:spcBef>
                <a:spcPct val="0"/>
              </a:spcBef>
              <a:spcAft>
                <a:spcPts val="2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Arial" charset="0"/>
                <a:ea typeface="+mn-ea"/>
                <a:cs typeface="+mn-cs"/>
              </a:rPr>
              <a:t>NSWC Crane: Collaborate with Crane to provide acquisition engineering support for PYRO Demo commodities for the </a:t>
            </a:r>
            <a:r>
              <a:rPr kumimoji="0" lang="en-US" sz="1100" b="0" i="0" u="none" strike="noStrike" kern="1200" cap="none" spc="0" normalizeH="0" baseline="0" noProof="0" dirty="0">
                <a:ln>
                  <a:noFill/>
                </a:ln>
                <a:solidFill>
                  <a:prstClr val="black"/>
                </a:solidFill>
                <a:effectLst/>
                <a:uLnTx/>
                <a:uFillTx/>
                <a:latin typeface="Arial" charset="0"/>
                <a:ea typeface="+mn-ea"/>
                <a:cs typeface="+mn-cs"/>
              </a:rPr>
              <a:t>Navy</a:t>
            </a:r>
          </a:p>
        </p:txBody>
      </p:sp>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0169" y="2529329"/>
            <a:ext cx="2075661"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p:cNvPicPr>
            <a:picLocks noChangeAspect="1"/>
          </p:cNvPicPr>
          <p:nvPr/>
        </p:nvPicPr>
        <p:blipFill rotWithShape="1">
          <a:blip r:embed="rId5" cstate="email">
            <a:extLst>
              <a:ext uri="{28A0092B-C50C-407E-A947-70E740481C1C}">
                <a14:useLocalDpi xmlns:a14="http://schemas.microsoft.com/office/drawing/2010/main"/>
              </a:ext>
            </a:extLst>
          </a:blip>
          <a:srcRect r="6606"/>
          <a:stretch/>
        </p:blipFill>
        <p:spPr>
          <a:xfrm>
            <a:off x="6893575" y="1068176"/>
            <a:ext cx="1927756"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4095" y="3296123"/>
            <a:ext cx="1212850" cy="1212401"/>
          </a:xfrm>
          <a:prstGeom prst="rect">
            <a:avLst/>
          </a:prstGeom>
        </p:spPr>
      </p:pic>
      <p:pic>
        <p:nvPicPr>
          <p:cNvPr id="27" name="Picture 26"/>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365638" y="1183166"/>
            <a:ext cx="1019407" cy="1019029"/>
          </a:xfrm>
          <a:prstGeom prst="rect">
            <a:avLst/>
          </a:prstGeom>
          <a:effectLst>
            <a:outerShdw blurRad="50800" dist="38100" dir="2700000" algn="tl" rotWithShape="0">
              <a:prstClr val="black">
                <a:alpha val="40000"/>
              </a:prstClr>
            </a:outerShdw>
          </a:effectLst>
        </p:spPr>
      </p:pic>
      <p:pic>
        <p:nvPicPr>
          <p:cNvPr id="28" name="Picture 27"/>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1787549" y="1470225"/>
            <a:ext cx="1019407" cy="1019029"/>
          </a:xfrm>
          <a:prstGeom prst="rect">
            <a:avLst/>
          </a:prstGeom>
          <a:effectLst>
            <a:outerShdw blurRad="50800" dist="38100" dir="2700000" algn="tl" rotWithShape="0">
              <a:prstClr val="black">
                <a:alpha val="40000"/>
              </a:prstClr>
            </a:outerShdw>
          </a:effectLst>
        </p:spPr>
      </p:pic>
      <p:pic>
        <p:nvPicPr>
          <p:cNvPr id="29" name="Picture 28"/>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3080821" y="1692680"/>
            <a:ext cx="1019407" cy="1019029"/>
          </a:xfrm>
          <a:prstGeom prst="rect">
            <a:avLst/>
          </a:prstGeom>
          <a:effectLst>
            <a:outerShdw blurRad="50800" dist="38100" dir="2700000" algn="tl" rotWithShape="0">
              <a:prstClr val="black">
                <a:alpha val="40000"/>
              </a:prstClr>
            </a:outerShdw>
          </a:effectLst>
        </p:spPr>
      </p:pic>
      <p:pic>
        <p:nvPicPr>
          <p:cNvPr id="30" name="Picture 29"/>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4489830" y="2082436"/>
            <a:ext cx="1019407" cy="1019029"/>
          </a:xfrm>
          <a:prstGeom prst="rect">
            <a:avLst/>
          </a:prstGeom>
          <a:effectLst>
            <a:outerShdw blurRad="50800" dist="38100" dir="2700000" algn="tl" rotWithShape="0">
              <a:prstClr val="black">
                <a:alpha val="40000"/>
              </a:prstClr>
            </a:outerShdw>
          </a:effectLst>
        </p:spPr>
      </p:pic>
      <p:pic>
        <p:nvPicPr>
          <p:cNvPr id="31" name="Picture 30"/>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6135265" y="2496416"/>
            <a:ext cx="1019407" cy="1019029"/>
          </a:xfrm>
          <a:prstGeom prst="rect">
            <a:avLst/>
          </a:prstGeom>
          <a:effectLst>
            <a:outerShdw blurRad="50800" dist="38100" dir="2700000" algn="tl" rotWithShape="0">
              <a:prstClr val="black">
                <a:alpha val="40000"/>
              </a:prstClr>
            </a:outerShdw>
          </a:effectLst>
        </p:spPr>
      </p:pic>
      <p:pic>
        <p:nvPicPr>
          <p:cNvPr id="32" name="Picture 31"/>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7640183" y="2806730"/>
            <a:ext cx="1019407" cy="1019029"/>
          </a:xfrm>
          <a:prstGeom prst="rect">
            <a:avLst/>
          </a:prstGeom>
          <a:effectLst>
            <a:outerShdw blurRad="50800" dist="38100" dir="2700000" algn="tl" rotWithShape="0">
              <a:prstClr val="black">
                <a:alpha val="40000"/>
              </a:prstClr>
            </a:outerShdw>
          </a:effectLst>
        </p:spPr>
      </p:pic>
      <p:sp>
        <p:nvSpPr>
          <p:cNvPr id="10" name="TextBox 9"/>
          <p:cNvSpPr txBox="1"/>
          <p:nvPr/>
        </p:nvSpPr>
        <p:spPr>
          <a:xfrm>
            <a:off x="191706" y="1039490"/>
            <a:ext cx="1413415" cy="1323439"/>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Standard Pier-Side Maintenance </a:t>
            </a: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&amp;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Repair (SPMR) </a:t>
            </a:r>
          </a:p>
        </p:txBody>
      </p:sp>
      <p:sp>
        <p:nvSpPr>
          <p:cNvPr id="11" name="TextBox 10"/>
          <p:cNvSpPr txBox="1"/>
          <p:nvPr/>
        </p:nvSpPr>
        <p:spPr>
          <a:xfrm>
            <a:off x="1616866" y="1423732"/>
            <a:ext cx="1353904" cy="1077218"/>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Shipboard Gun Installation Support</a:t>
            </a:r>
          </a:p>
        </p:txBody>
      </p:sp>
      <p:sp>
        <p:nvSpPr>
          <p:cNvPr id="14" name="TextBox 13"/>
          <p:cNvSpPr txBox="1"/>
          <p:nvPr/>
        </p:nvSpPr>
        <p:spPr>
          <a:xfrm>
            <a:off x="2917129" y="1663586"/>
            <a:ext cx="1353904" cy="1077218"/>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Ordnance Handling Equipment (OHE) </a:t>
            </a: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ISEA</a:t>
            </a:r>
            <a:endParaRPr kumimoji="0" lang="en-US" sz="16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5" name="TextBox 14"/>
          <p:cNvSpPr txBox="1"/>
          <p:nvPr/>
        </p:nvSpPr>
        <p:spPr>
          <a:xfrm>
            <a:off x="5603989" y="2463673"/>
            <a:ext cx="2081961" cy="1077218"/>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Mobile Ammunition Evaluation &amp; Reconditioning Unit (MAERU)</a:t>
            </a:r>
          </a:p>
        </p:txBody>
      </p:sp>
      <p:sp>
        <p:nvSpPr>
          <p:cNvPr id="16" name="TextBox 15"/>
          <p:cNvSpPr txBox="1"/>
          <p:nvPr/>
        </p:nvSpPr>
        <p:spPr>
          <a:xfrm>
            <a:off x="4250085" y="2161555"/>
            <a:ext cx="1483718" cy="830997"/>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Conventional Ammunition </a:t>
            </a: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IS &amp; </a:t>
            </a:r>
            <a:r>
              <a:rPr kumimoji="0" lang="en-US" sz="1600" b="1" i="0" u="none" strike="noStrike" kern="1200" cap="none" spc="0" normalizeH="0" baseline="0" noProof="0" dirty="0" err="1" smtClean="0">
                <a:ln>
                  <a:noFill/>
                </a:ln>
                <a:solidFill>
                  <a:prstClr val="black"/>
                </a:solidFill>
                <a:effectLst/>
                <a:uLnTx/>
                <a:uFillTx/>
                <a:latin typeface="Arial" charset="0"/>
                <a:ea typeface="+mn-ea"/>
                <a:cs typeface="+mn-cs"/>
              </a:rPr>
              <a:t>Acq</a:t>
            </a: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sz="1600" b="1" i="0" u="none" strike="noStrike" kern="1200" cap="none" spc="0" normalizeH="0" baseline="0" noProof="0" dirty="0" err="1" smtClean="0">
                <a:ln>
                  <a:noFill/>
                </a:ln>
                <a:solidFill>
                  <a:prstClr val="black"/>
                </a:solidFill>
                <a:effectLst/>
                <a:uLnTx/>
                <a:uFillTx/>
                <a:latin typeface="Arial" charset="0"/>
                <a:ea typeface="+mn-ea"/>
                <a:cs typeface="+mn-cs"/>
              </a:rPr>
              <a:t>Spt</a:t>
            </a:r>
            <a:endParaRPr kumimoji="0" lang="en-US" sz="16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7" name="TextBox 16"/>
          <p:cNvSpPr txBox="1"/>
          <p:nvPr/>
        </p:nvSpPr>
        <p:spPr>
          <a:xfrm>
            <a:off x="7365324" y="2777636"/>
            <a:ext cx="1569126" cy="1077218"/>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Quad Cities Cartridge Case Facility Reactivation</a:t>
            </a:r>
          </a:p>
        </p:txBody>
      </p:sp>
    </p:spTree>
    <p:extLst>
      <p:ext uri="{BB962C8B-B14F-4D97-AF65-F5344CB8AC3E}">
        <p14:creationId xmlns:p14="http://schemas.microsoft.com/office/powerpoint/2010/main" val="7083638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059680" y="267605"/>
            <a:ext cx="8024500"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prstClr val="black"/>
                </a:solidFill>
                <a:effectLst/>
                <a:uLnTx/>
                <a:uFillTx/>
                <a:latin typeface="Georgia" panose="02040502050405020303" pitchFamily="18" charset="0"/>
                <a:ea typeface="+mn-ea"/>
                <a:cs typeface="+mn-cs"/>
              </a:rPr>
              <a:t>Systems Engineering (E) Department</a:t>
            </a:r>
            <a:endParaRPr kumimoji="0" lang="en-US" sz="28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14" name="Slide Number Placeholder 1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3B4F1-F0D2-4323-88C6-3C856595E168}" type="slidenum">
              <a:rPr kumimoji="0" lang="en-US" sz="9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Rounded Rectangle 3"/>
          <p:cNvSpPr/>
          <p:nvPr/>
        </p:nvSpPr>
        <p:spPr>
          <a:xfrm>
            <a:off x="168165" y="3987315"/>
            <a:ext cx="4389120" cy="2651760"/>
          </a:xfrm>
          <a:prstGeom prst="roundRect">
            <a:avLst/>
          </a:prstGeom>
          <a:solidFill>
            <a:schemeClr val="tx2">
              <a:lumMod val="20000"/>
              <a:lumOff val="80000"/>
            </a:schemeClr>
          </a:solidFill>
          <a:ln w="38100">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Top Customers</a:t>
            </a:r>
          </a:p>
        </p:txBody>
      </p:sp>
      <p:sp>
        <p:nvSpPr>
          <p:cNvPr id="5" name="Rounded Rectangle 4"/>
          <p:cNvSpPr/>
          <p:nvPr/>
        </p:nvSpPr>
        <p:spPr>
          <a:xfrm>
            <a:off x="4575418" y="3958935"/>
            <a:ext cx="4389120" cy="2651760"/>
          </a:xfrm>
          <a:prstGeom prst="roundRect">
            <a:avLst/>
          </a:prstGeom>
          <a:solidFill>
            <a:schemeClr val="tx2">
              <a:lumMod val="20000"/>
              <a:lumOff val="80000"/>
            </a:schemeClr>
          </a:solidFill>
          <a:ln w="38100">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WFC Collaborations</a:t>
            </a:r>
          </a:p>
        </p:txBody>
      </p:sp>
      <p:sp>
        <p:nvSpPr>
          <p:cNvPr id="6" name="Rounded Rectangle 5"/>
          <p:cNvSpPr/>
          <p:nvPr/>
        </p:nvSpPr>
        <p:spPr>
          <a:xfrm>
            <a:off x="168165" y="964453"/>
            <a:ext cx="8804385" cy="2994482"/>
          </a:xfrm>
          <a:prstGeom prst="roundRect">
            <a:avLst/>
          </a:prstGeom>
          <a:solidFill>
            <a:schemeClr val="tx2">
              <a:lumMod val="20000"/>
              <a:lumOff val="80000"/>
            </a:schemeClr>
          </a:solidFill>
          <a:ln w="38100">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Warfighter Impact</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graphicFrame>
        <p:nvGraphicFramePr>
          <p:cNvPr id="7" name="Chart 6"/>
          <p:cNvGraphicFramePr/>
          <p:nvPr>
            <p:extLst/>
          </p:nvPr>
        </p:nvGraphicFramePr>
        <p:xfrm>
          <a:off x="262758" y="4382813"/>
          <a:ext cx="4183118" cy="225626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4575418" y="4518255"/>
            <a:ext cx="4368757" cy="1446550"/>
          </a:xfrm>
          <a:prstGeom prst="rect">
            <a:avLst/>
          </a:prstGeom>
          <a:noFill/>
        </p:spPr>
        <p:txBody>
          <a:bodyPr wrap="square" rtlCol="0">
            <a:spAutoFit/>
          </a:bodyPr>
          <a:lstStyle/>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mn-cs"/>
              </a:rPr>
              <a:t>NSWC </a:t>
            </a:r>
            <a:r>
              <a:rPr kumimoji="0" lang="en-US" sz="1100" b="0" i="0" u="none" strike="noStrike" kern="1200" cap="none" spc="0" normalizeH="0" baseline="0" noProof="0" dirty="0" smtClean="0">
                <a:ln>
                  <a:noFill/>
                </a:ln>
                <a:solidFill>
                  <a:prstClr val="black"/>
                </a:solidFill>
                <a:effectLst/>
                <a:uLnTx/>
                <a:uFillTx/>
                <a:latin typeface="Arial" charset="0"/>
                <a:ea typeface="+mn-ea"/>
                <a:cs typeface="+mn-cs"/>
              </a:rPr>
              <a:t>PCD: Autonomous </a:t>
            </a:r>
            <a:r>
              <a:rPr kumimoji="0" lang="en-US" sz="1100" b="0" i="0" u="none" strike="noStrike" kern="1200" cap="none" spc="0" normalizeH="0" baseline="0" noProof="0" dirty="0">
                <a:ln>
                  <a:noFill/>
                </a:ln>
                <a:solidFill>
                  <a:prstClr val="black"/>
                </a:solidFill>
                <a:effectLst/>
                <a:uLnTx/>
                <a:uFillTx/>
                <a:latin typeface="Arial" charset="0"/>
                <a:ea typeface="+mn-ea"/>
                <a:cs typeface="+mn-cs"/>
              </a:rPr>
              <a:t>AAV / MK154 (NISE 219)</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charset="0"/>
                <a:ea typeface="+mn-ea"/>
                <a:cs typeface="+mn-cs"/>
              </a:rPr>
              <a:t>NUWC NPT, NSWC CD: RPG </a:t>
            </a:r>
            <a:r>
              <a:rPr kumimoji="0" lang="en-US" sz="1100" b="0" i="0" u="none" strike="noStrike" kern="1200" cap="none" spc="0" normalizeH="0" baseline="0" noProof="0" dirty="0">
                <a:ln>
                  <a:noFill/>
                </a:ln>
                <a:solidFill>
                  <a:prstClr val="black"/>
                </a:solidFill>
                <a:effectLst/>
                <a:uLnTx/>
                <a:uFillTx/>
                <a:latin typeface="Arial" charset="0"/>
                <a:ea typeface="+mn-ea"/>
                <a:cs typeface="+mn-cs"/>
              </a:rPr>
              <a:t>of the </a:t>
            </a:r>
            <a:r>
              <a:rPr kumimoji="0" lang="en-US" sz="1100" b="0" i="0" u="none" strike="noStrike" kern="1200" cap="none" spc="0" normalizeH="0" baseline="0" noProof="0" dirty="0" smtClean="0">
                <a:ln>
                  <a:noFill/>
                </a:ln>
                <a:solidFill>
                  <a:prstClr val="black"/>
                </a:solidFill>
                <a:effectLst/>
                <a:uLnTx/>
                <a:uFillTx/>
                <a:latin typeface="Arial" charset="0"/>
                <a:ea typeface="+mn-ea"/>
                <a:cs typeface="+mn-cs"/>
              </a:rPr>
              <a:t>Sea</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charset="0"/>
                <a:ea typeface="+mn-ea"/>
                <a:cs typeface="+mn-cs"/>
              </a:rPr>
              <a:t>NSWC CD: Exploitation </a:t>
            </a:r>
            <a:r>
              <a:rPr kumimoji="0" lang="en-US" sz="1100" b="0" i="0" u="none" strike="noStrike" kern="1200" cap="none" spc="0" normalizeH="0" baseline="0" noProof="0" dirty="0">
                <a:ln>
                  <a:noFill/>
                </a:ln>
                <a:solidFill>
                  <a:prstClr val="black"/>
                </a:solidFill>
                <a:effectLst/>
                <a:uLnTx/>
                <a:uFillTx/>
                <a:latin typeface="Arial" charset="0"/>
                <a:ea typeface="+mn-ea"/>
                <a:cs typeface="+mn-cs"/>
              </a:rPr>
              <a:t>of Foreign Mine Influence Fuzing</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charset="0"/>
                <a:ea typeface="+mn-ea"/>
                <a:cs typeface="+mn-cs"/>
              </a:rPr>
              <a:t>NSWC DD: Clandestine </a:t>
            </a:r>
            <a:r>
              <a:rPr kumimoji="0" lang="en-US" sz="1100" b="0" i="0" u="none" strike="noStrike" kern="1200" cap="none" spc="0" normalizeH="0" baseline="0" noProof="0" dirty="0">
                <a:ln>
                  <a:noFill/>
                </a:ln>
                <a:solidFill>
                  <a:prstClr val="black"/>
                </a:solidFill>
                <a:effectLst/>
                <a:uLnTx/>
                <a:uFillTx/>
                <a:latin typeface="Arial" charset="0"/>
                <a:ea typeface="+mn-ea"/>
                <a:cs typeface="+mn-cs"/>
              </a:rPr>
              <a:t>Delivered Mine</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charset="0"/>
                <a:ea typeface="+mn-ea"/>
                <a:cs typeface="+mn-cs"/>
              </a:rPr>
              <a:t>NSWC PCD: NSWC DD: System Safety</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charset="0"/>
                <a:ea typeface="+mn-ea"/>
                <a:cs typeface="+mn-cs"/>
              </a:rPr>
              <a:t>NSWC CD: </a:t>
            </a:r>
            <a:r>
              <a:rPr kumimoji="0" lang="en-US" sz="1100" b="0" i="0" u="none" strike="noStrike" kern="1200" cap="none" spc="0" normalizeH="0" baseline="0" noProof="0" dirty="0">
                <a:ln>
                  <a:noFill/>
                </a:ln>
                <a:solidFill>
                  <a:prstClr val="black"/>
                </a:solidFill>
                <a:effectLst/>
                <a:uLnTx/>
                <a:uFillTx/>
                <a:latin typeface="Arial" charset="0"/>
                <a:ea typeface="+mn-ea"/>
                <a:cs typeface="+mn-cs"/>
              </a:rPr>
              <a:t>Dynamic System Mechanics Advanced Simulation (DYSMAS)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849" y="1127839"/>
            <a:ext cx="2057400"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14" descr="https://upload.wikimedia.org/wikipedia/commons/8/8e/Crash.arp.600pix.jpg">
            <a:hlinkClick r:id="rId5"/>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23397" y="2571029"/>
            <a:ext cx="2050861" cy="1277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4095" y="3296123"/>
            <a:ext cx="1212850" cy="1212401"/>
          </a:xfrm>
          <a:prstGeom prst="rect">
            <a:avLst/>
          </a:prstGeom>
        </p:spPr>
      </p:pic>
      <p:pic>
        <p:nvPicPr>
          <p:cNvPr id="25" name="Picture 24"/>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423397" y="1223962"/>
            <a:ext cx="1019407" cy="1019029"/>
          </a:xfrm>
          <a:prstGeom prst="rect">
            <a:avLst/>
          </a:prstGeom>
          <a:effectLst>
            <a:outerShdw blurRad="50800" dist="38100" dir="2700000" algn="tl" rotWithShape="0">
              <a:prstClr val="black">
                <a:alpha val="40000"/>
              </a:prstClr>
            </a:outerShdw>
          </a:effectLst>
        </p:spPr>
      </p:pic>
      <p:pic>
        <p:nvPicPr>
          <p:cNvPr id="26" name="Picture 25"/>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2109016" y="1612873"/>
            <a:ext cx="1019407" cy="1019029"/>
          </a:xfrm>
          <a:prstGeom prst="rect">
            <a:avLst/>
          </a:prstGeom>
          <a:effectLst>
            <a:outerShdw blurRad="50800" dist="38100" dir="2700000" algn="tl" rotWithShape="0">
              <a:prstClr val="black">
                <a:alpha val="40000"/>
              </a:prstClr>
            </a:outerShdw>
          </a:effectLst>
        </p:spPr>
      </p:pic>
      <p:pic>
        <p:nvPicPr>
          <p:cNvPr id="27" name="Picture 26"/>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4038513" y="2049833"/>
            <a:ext cx="1019407" cy="1019029"/>
          </a:xfrm>
          <a:prstGeom prst="rect">
            <a:avLst/>
          </a:prstGeom>
          <a:effectLst>
            <a:outerShdw blurRad="50800" dist="38100" dir="2700000" algn="tl" rotWithShape="0">
              <a:prstClr val="black">
                <a:alpha val="40000"/>
              </a:prstClr>
            </a:outerShdw>
          </a:effectLst>
        </p:spPr>
      </p:pic>
      <p:pic>
        <p:nvPicPr>
          <p:cNvPr id="28" name="Picture 27"/>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5674652" y="2390317"/>
            <a:ext cx="1019407" cy="1019029"/>
          </a:xfrm>
          <a:prstGeom prst="rect">
            <a:avLst/>
          </a:prstGeom>
          <a:effectLst>
            <a:outerShdw blurRad="50800" dist="38100" dir="2700000" algn="tl" rotWithShape="0">
              <a:prstClr val="black">
                <a:alpha val="40000"/>
              </a:prstClr>
            </a:outerShdw>
          </a:effectLst>
        </p:spPr>
      </p:pic>
      <p:pic>
        <p:nvPicPr>
          <p:cNvPr id="29" name="Picture 28"/>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7473654" y="2800031"/>
            <a:ext cx="1019407" cy="1019029"/>
          </a:xfrm>
          <a:prstGeom prst="rect">
            <a:avLst/>
          </a:prstGeom>
          <a:effectLst>
            <a:outerShdw blurRad="50800" dist="38100" dir="2700000" algn="tl" rotWithShape="0">
              <a:prstClr val="black">
                <a:alpha val="40000"/>
              </a:prstClr>
            </a:outerShdw>
          </a:effectLst>
        </p:spPr>
      </p:pic>
      <p:sp>
        <p:nvSpPr>
          <p:cNvPr id="10" name="TextBox 9"/>
          <p:cNvSpPr txBox="1"/>
          <p:nvPr/>
        </p:nvSpPr>
        <p:spPr>
          <a:xfrm>
            <a:off x="226394" y="1317979"/>
            <a:ext cx="1413415" cy="830997"/>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Clandestine Delivered Mine (CDM)</a:t>
            </a:r>
          </a:p>
        </p:txBody>
      </p:sp>
      <p:sp>
        <p:nvSpPr>
          <p:cNvPr id="12" name="TextBox 11"/>
          <p:cNvSpPr txBox="1"/>
          <p:nvPr/>
        </p:nvSpPr>
        <p:spPr>
          <a:xfrm>
            <a:off x="3780810" y="2083146"/>
            <a:ext cx="1545798" cy="1077218"/>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Heavy </a:t>
            </a: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Weight (HW) Torpedo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Prototype (Contender)</a:t>
            </a:r>
          </a:p>
        </p:txBody>
      </p:sp>
      <p:sp>
        <p:nvSpPr>
          <p:cNvPr id="15" name="TextBox 14"/>
          <p:cNvSpPr txBox="1"/>
          <p:nvPr/>
        </p:nvSpPr>
        <p:spPr>
          <a:xfrm>
            <a:off x="7068630" y="2770937"/>
            <a:ext cx="1829457" cy="1077218"/>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Expeditionary Program Office (NEPO) Depot </a:t>
            </a:r>
            <a:r>
              <a:rPr kumimoji="0" lang="en-US" sz="1600" b="1" i="0" u="none" strike="noStrike" kern="1200" cap="none" spc="0" normalizeH="0" baseline="0" noProof="0" dirty="0" err="1" smtClean="0">
                <a:ln>
                  <a:noFill/>
                </a:ln>
                <a:solidFill>
                  <a:prstClr val="black"/>
                </a:solidFill>
                <a:effectLst/>
                <a:uLnTx/>
                <a:uFillTx/>
                <a:latin typeface="Arial" charset="0"/>
                <a:ea typeface="+mn-ea"/>
                <a:cs typeface="+mn-cs"/>
              </a:rPr>
              <a:t>Spt</a:t>
            </a: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Services</a:t>
            </a:r>
          </a:p>
        </p:txBody>
      </p:sp>
      <p:sp>
        <p:nvSpPr>
          <p:cNvPr id="16" name="TextBox 15"/>
          <p:cNvSpPr txBox="1"/>
          <p:nvPr/>
        </p:nvSpPr>
        <p:spPr>
          <a:xfrm>
            <a:off x="5390526" y="2362737"/>
            <a:ext cx="1587840" cy="1077218"/>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Parachute Deployment Rocket Motor (PDRM) Mod 1</a:t>
            </a:r>
          </a:p>
        </p:txBody>
      </p:sp>
      <p:sp>
        <p:nvSpPr>
          <p:cNvPr id="11" name="TextBox 10"/>
          <p:cNvSpPr txBox="1"/>
          <p:nvPr/>
        </p:nvSpPr>
        <p:spPr>
          <a:xfrm>
            <a:off x="1850845" y="1750507"/>
            <a:ext cx="1638553" cy="830997"/>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Mk 70 Booster </a:t>
            </a: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Mod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for </a:t>
            </a: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GQM-163A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Target </a:t>
            </a:r>
          </a:p>
        </p:txBody>
      </p:sp>
    </p:spTree>
    <p:extLst>
      <p:ext uri="{BB962C8B-B14F-4D97-AF65-F5344CB8AC3E}">
        <p14:creationId xmlns:p14="http://schemas.microsoft.com/office/powerpoint/2010/main" val="5124188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3B4F1-F0D2-4323-88C6-3C856595E168}" type="slidenum">
              <a:rPr kumimoji="0" lang="en-US" sz="9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2" name="Rounded Rectangle 21"/>
          <p:cNvSpPr/>
          <p:nvPr/>
        </p:nvSpPr>
        <p:spPr>
          <a:xfrm>
            <a:off x="168165" y="3987315"/>
            <a:ext cx="4389120" cy="2651760"/>
          </a:xfrm>
          <a:prstGeom prst="roundRect">
            <a:avLst/>
          </a:prstGeom>
          <a:solidFill>
            <a:schemeClr val="tx2">
              <a:lumMod val="20000"/>
              <a:lumOff val="80000"/>
            </a:schemeClr>
          </a:solidFill>
          <a:ln w="38100">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Top Customers</a:t>
            </a:r>
          </a:p>
        </p:txBody>
      </p:sp>
      <p:sp>
        <p:nvSpPr>
          <p:cNvPr id="23" name="Rounded Rectangle 22"/>
          <p:cNvSpPr/>
          <p:nvPr/>
        </p:nvSpPr>
        <p:spPr>
          <a:xfrm>
            <a:off x="4575418" y="3987315"/>
            <a:ext cx="4389120" cy="2651760"/>
          </a:xfrm>
          <a:prstGeom prst="roundRect">
            <a:avLst/>
          </a:prstGeom>
          <a:solidFill>
            <a:schemeClr val="tx2">
              <a:lumMod val="20000"/>
              <a:lumOff val="80000"/>
            </a:schemeClr>
          </a:solidFill>
          <a:ln w="41275">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WFC Collaborations</a:t>
            </a:r>
          </a:p>
        </p:txBody>
      </p:sp>
      <p:sp>
        <p:nvSpPr>
          <p:cNvPr id="25" name="Rounded Rectangle 24"/>
          <p:cNvSpPr/>
          <p:nvPr/>
        </p:nvSpPr>
        <p:spPr>
          <a:xfrm>
            <a:off x="168165" y="964453"/>
            <a:ext cx="8804385" cy="2994482"/>
          </a:xfrm>
          <a:prstGeom prst="roundRect">
            <a:avLst/>
          </a:prstGeom>
          <a:solidFill>
            <a:schemeClr val="tx2">
              <a:lumMod val="20000"/>
              <a:lumOff val="80000"/>
            </a:schemeClr>
          </a:solidFill>
          <a:ln w="41275">
            <a:solidFill>
              <a:srgbClr val="CFB05E"/>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mn-cs"/>
              </a:rPr>
              <a:t>Warfighter Impact</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graphicFrame>
        <p:nvGraphicFramePr>
          <p:cNvPr id="5" name="Chart 4"/>
          <p:cNvGraphicFramePr/>
          <p:nvPr>
            <p:extLst/>
          </p:nvPr>
        </p:nvGraphicFramePr>
        <p:xfrm>
          <a:off x="262758" y="4382813"/>
          <a:ext cx="4183118" cy="225626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4575418" y="4518255"/>
            <a:ext cx="4368757" cy="1954381"/>
          </a:xfrm>
          <a:prstGeom prst="rect">
            <a:avLst/>
          </a:prstGeom>
          <a:noFill/>
        </p:spPr>
        <p:txBody>
          <a:bodyPr wrap="square" rtlCol="0">
            <a:spAutoFit/>
          </a:bodyPr>
          <a:lstStyle/>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mn-cs"/>
              </a:rPr>
              <a:t>NSWC </a:t>
            </a:r>
            <a:r>
              <a:rPr kumimoji="0" lang="en-US" sz="1100" b="0" i="0" u="none" strike="noStrike" kern="1200" cap="none" spc="0" normalizeH="0" baseline="0" noProof="0" dirty="0" smtClean="0">
                <a:ln>
                  <a:noFill/>
                </a:ln>
                <a:solidFill>
                  <a:prstClr val="black"/>
                </a:solidFill>
                <a:effectLst/>
                <a:uLnTx/>
                <a:uFillTx/>
                <a:latin typeface="Arial" charset="0"/>
                <a:ea typeface="+mn-ea"/>
                <a:cs typeface="+mn-cs"/>
              </a:rPr>
              <a:t>Crane: EOD </a:t>
            </a:r>
            <a:r>
              <a:rPr kumimoji="0" lang="en-US" sz="1100" b="0" i="0" u="none" strike="noStrike" kern="1200" cap="none" spc="0" normalizeH="0" baseline="0" noProof="0" dirty="0">
                <a:ln>
                  <a:noFill/>
                </a:ln>
                <a:solidFill>
                  <a:prstClr val="black"/>
                </a:solidFill>
                <a:effectLst/>
                <a:uLnTx/>
                <a:uFillTx/>
                <a:latin typeface="Arial" charset="0"/>
                <a:ea typeface="+mn-ea"/>
                <a:cs typeface="+mn-cs"/>
              </a:rPr>
              <a:t>and JCREW programs (Collaborate on several </a:t>
            </a:r>
            <a:r>
              <a:rPr kumimoji="0" lang="en-US" sz="1100" b="0" i="0" u="none" strike="noStrike" kern="1200" cap="none" spc="0" normalizeH="0" baseline="0" noProof="0" dirty="0" err="1">
                <a:ln>
                  <a:noFill/>
                </a:ln>
                <a:solidFill>
                  <a:prstClr val="black"/>
                </a:solidFill>
                <a:effectLst/>
                <a:uLnTx/>
                <a:uFillTx/>
                <a:latin typeface="Arial" charset="0"/>
                <a:ea typeface="+mn-ea"/>
                <a:cs typeface="+mn-cs"/>
              </a:rPr>
              <a:t>PoRs</a:t>
            </a:r>
            <a:r>
              <a:rPr kumimoji="0" lang="en-US" sz="1100" b="0" i="0" u="none" strike="noStrike" kern="1200" cap="none" spc="0" normalizeH="0" baseline="0" noProof="0" dirty="0">
                <a:ln>
                  <a:noFill/>
                </a:ln>
                <a:solidFill>
                  <a:prstClr val="black"/>
                </a:solidFill>
                <a:effectLst/>
                <a:uLnTx/>
                <a:uFillTx/>
                <a:latin typeface="Arial" charset="0"/>
                <a:ea typeface="+mn-ea"/>
                <a:cs typeface="+mn-cs"/>
              </a:rPr>
              <a:t>), also proposing Joint NISE 219 w/Crane for Hemlock program</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mn-cs"/>
              </a:rPr>
              <a:t>NSWC </a:t>
            </a:r>
            <a:r>
              <a:rPr kumimoji="0" lang="en-US" sz="1100" b="0" i="0" u="none" strike="noStrike" kern="1200" cap="none" spc="0" normalizeH="0" baseline="0" noProof="0" dirty="0" smtClean="0">
                <a:ln>
                  <a:noFill/>
                </a:ln>
                <a:solidFill>
                  <a:prstClr val="black"/>
                </a:solidFill>
                <a:effectLst/>
                <a:uLnTx/>
                <a:uFillTx/>
                <a:latin typeface="Arial" charset="0"/>
                <a:ea typeface="+mn-ea"/>
                <a:cs typeface="+mn-cs"/>
              </a:rPr>
              <a:t>Dahlgren: New/developing </a:t>
            </a:r>
            <a:r>
              <a:rPr kumimoji="0" lang="en-US" sz="1100" b="0" i="0" u="none" strike="noStrike" kern="1200" cap="none" spc="0" normalizeH="0" baseline="0" noProof="0" dirty="0">
                <a:ln>
                  <a:noFill/>
                </a:ln>
                <a:solidFill>
                  <a:prstClr val="black"/>
                </a:solidFill>
                <a:effectLst/>
                <a:uLnTx/>
                <a:uFillTx/>
                <a:latin typeface="Arial" charset="0"/>
                <a:ea typeface="+mn-ea"/>
                <a:cs typeface="+mn-cs"/>
              </a:rPr>
              <a:t>collaboration on unmanned communications utilizing IHD Developed </a:t>
            </a:r>
            <a:r>
              <a:rPr kumimoji="0" lang="en-US" sz="1100" b="0" i="0" u="none" strike="noStrike" kern="1200" cap="none" spc="0" normalizeH="0" baseline="0" noProof="0" dirty="0" err="1">
                <a:ln>
                  <a:noFill/>
                </a:ln>
                <a:solidFill>
                  <a:prstClr val="black"/>
                </a:solidFill>
                <a:effectLst/>
                <a:uLnTx/>
                <a:uFillTx/>
                <a:latin typeface="Arial" charset="0"/>
                <a:ea typeface="+mn-ea"/>
                <a:cs typeface="+mn-cs"/>
              </a:rPr>
              <a:t>FlexCSR</a:t>
            </a:r>
            <a:r>
              <a:rPr kumimoji="0" lang="en-US" sz="1100" b="0" i="0" u="none" strike="noStrike" kern="1200" cap="none" spc="0" normalizeH="0" baseline="0" noProof="0" dirty="0">
                <a:ln>
                  <a:noFill/>
                </a:ln>
                <a:solidFill>
                  <a:prstClr val="black"/>
                </a:solidFill>
                <a:effectLst/>
                <a:uLnTx/>
                <a:uFillTx/>
                <a:latin typeface="Arial" charset="0"/>
                <a:ea typeface="+mn-ea"/>
                <a:cs typeface="+mn-cs"/>
              </a:rPr>
              <a:t> Radio and encryption as well as UAS efforts (DD), future NISE 219 proposals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mn-cs"/>
              </a:rPr>
              <a:t>NSWC </a:t>
            </a:r>
            <a:r>
              <a:rPr kumimoji="0" lang="en-US" sz="1100" b="0" i="0" u="none" strike="noStrike" kern="1200" cap="none" spc="0" normalizeH="0" baseline="0" noProof="0" dirty="0" err="1" smtClean="0">
                <a:ln>
                  <a:noFill/>
                </a:ln>
                <a:solidFill>
                  <a:prstClr val="black"/>
                </a:solidFill>
                <a:effectLst/>
                <a:uLnTx/>
                <a:uFillTx/>
                <a:latin typeface="Arial" charset="0"/>
                <a:ea typeface="+mn-ea"/>
                <a:cs typeface="+mn-cs"/>
              </a:rPr>
              <a:t>Carderock</a:t>
            </a:r>
            <a:r>
              <a:rPr kumimoji="0" lang="en-US" sz="1100" b="0" i="0" u="none" strike="noStrike" kern="1200" cap="none" spc="0" normalizeH="0" baseline="0" noProof="0" dirty="0" smtClean="0">
                <a:ln>
                  <a:noFill/>
                </a:ln>
                <a:solidFill>
                  <a:prstClr val="black"/>
                </a:solidFill>
                <a:effectLst/>
                <a:uLnTx/>
                <a:uFillTx/>
                <a:latin typeface="Arial" charset="0"/>
                <a:ea typeface="+mn-ea"/>
                <a:cs typeface="+mn-cs"/>
              </a:rPr>
              <a:t>: 2017 </a:t>
            </a:r>
            <a:r>
              <a:rPr kumimoji="0" lang="en-US" sz="1100" b="0" i="0" u="none" strike="noStrike" kern="1200" cap="none" spc="0" normalizeH="0" baseline="0" noProof="0" dirty="0">
                <a:ln>
                  <a:noFill/>
                </a:ln>
                <a:solidFill>
                  <a:prstClr val="black"/>
                </a:solidFill>
                <a:effectLst/>
                <a:uLnTx/>
                <a:uFillTx/>
                <a:latin typeface="Arial" charset="0"/>
                <a:ea typeface="+mn-ea"/>
                <a:cs typeface="+mn-cs"/>
              </a:rPr>
              <a:t>ANTX UGV (IHD) launched off </a:t>
            </a:r>
            <a:r>
              <a:rPr kumimoji="0" lang="en-US" sz="1100" b="0" i="0" u="none" strike="noStrike" kern="1200" cap="none" spc="0" normalizeH="0" baseline="0" noProof="0" dirty="0" smtClean="0">
                <a:ln>
                  <a:noFill/>
                </a:ln>
                <a:solidFill>
                  <a:prstClr val="black"/>
                </a:solidFill>
                <a:effectLst/>
                <a:uLnTx/>
                <a:uFillTx/>
                <a:latin typeface="Arial" charset="0"/>
                <a:ea typeface="+mn-ea"/>
                <a:cs typeface="+mn-cs"/>
              </a:rPr>
              <a:t>USV</a:t>
            </a:r>
            <a:endParaRPr kumimoji="0" lang="en-US" sz="1100" b="0" i="0" u="none" strike="noStrike" kern="1200" cap="none" spc="0" normalizeH="0" baseline="0" noProof="0" dirty="0">
              <a:ln>
                <a:noFill/>
              </a:ln>
              <a:solidFill>
                <a:prstClr val="black"/>
              </a:solidFill>
              <a:effectLst/>
              <a:uLnTx/>
              <a:uFillTx/>
              <a:latin typeface="Arial" charset="0"/>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charset="0"/>
                <a:ea typeface="+mn-ea"/>
                <a:cs typeface="+mn-cs"/>
              </a:rPr>
              <a:t>Multiple: Unmanned </a:t>
            </a:r>
            <a:r>
              <a:rPr kumimoji="0" lang="en-US" sz="1100" b="0" i="0" u="none" strike="noStrike" kern="1200" cap="none" spc="0" normalizeH="0" baseline="0" noProof="0" dirty="0">
                <a:ln>
                  <a:noFill/>
                </a:ln>
                <a:solidFill>
                  <a:prstClr val="black"/>
                </a:solidFill>
                <a:effectLst/>
                <a:uLnTx/>
                <a:uFillTx/>
                <a:latin typeface="Arial" charset="0"/>
                <a:ea typeface="+mn-ea"/>
                <a:cs typeface="+mn-cs"/>
              </a:rPr>
              <a:t>Vehicles &amp; Autonomous Systems (UVAS) WG – Since 2017 weekly interface between WFCs on projects, unmanned systems needs, etc. </a:t>
            </a:r>
          </a:p>
        </p:txBody>
      </p:sp>
      <p:sp>
        <p:nvSpPr>
          <p:cNvPr id="17" name="Title 1">
            <a:extLst/>
          </p:cNvPr>
          <p:cNvSpPr txBox="1">
            <a:spLocks noChangeArrowheads="1"/>
          </p:cNvSpPr>
          <p:nvPr/>
        </p:nvSpPr>
        <p:spPr>
          <a:xfrm>
            <a:off x="713618" y="124552"/>
            <a:ext cx="8430382" cy="809625"/>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80" normalizeH="0" baseline="0" noProof="0" dirty="0" smtClean="0">
                <a:ln>
                  <a:noFill/>
                </a:ln>
                <a:solidFill>
                  <a:prstClr val="black"/>
                </a:solidFill>
                <a:effectLst/>
                <a:uLnTx/>
                <a:uFillTx/>
                <a:latin typeface="Georgia" panose="02040502050405020303" pitchFamily="18" charset="0"/>
                <a:ea typeface="+mj-ea"/>
                <a:cs typeface="+mj-cs"/>
              </a:rPr>
              <a:t>Explosive Ordnance Disposal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80" normalizeH="0" baseline="0" noProof="0" dirty="0" smtClean="0">
                <a:ln>
                  <a:noFill/>
                </a:ln>
                <a:solidFill>
                  <a:prstClr val="black"/>
                </a:solidFill>
                <a:effectLst/>
                <a:uLnTx/>
                <a:uFillTx/>
                <a:latin typeface="Georgia" panose="02040502050405020303" pitchFamily="18" charset="0"/>
                <a:ea typeface="+mj-ea"/>
                <a:cs typeface="+mj-cs"/>
              </a:rPr>
              <a:t>(D) Department</a:t>
            </a:r>
            <a:endParaRPr kumimoji="0" lang="en-US" altLang="en-US" sz="2400" b="1" i="0" u="none" strike="noStrike" kern="1200" cap="none" spc="-80" normalizeH="0" baseline="0" noProof="0" dirty="0">
              <a:ln>
                <a:noFill/>
              </a:ln>
              <a:solidFill>
                <a:prstClr val="black"/>
              </a:solidFill>
              <a:effectLst/>
              <a:uLnTx/>
              <a:uFillTx/>
              <a:latin typeface="Georgia" panose="02040502050405020303" pitchFamily="18" charset="0"/>
              <a:ea typeface="+mj-ea"/>
              <a:cs typeface="+mj-cs"/>
            </a:endParaRPr>
          </a:p>
        </p:txBody>
      </p:sp>
      <p:pic>
        <p:nvPicPr>
          <p:cNvPr id="20" name="Picture 1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82656" y="1182837"/>
            <a:ext cx="2188532"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 descr="Y:\Photos1\Frequently Used Photos\Working Photos - Best with Captions Embeded\2016\D Dept\160301-N-CM812-0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435" y="2478442"/>
            <a:ext cx="2057300"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4095" y="3296123"/>
            <a:ext cx="1212850" cy="1212401"/>
          </a:xfrm>
          <a:prstGeom prst="rect">
            <a:avLst/>
          </a:prstGeom>
        </p:spPr>
      </p:pic>
      <p:pic>
        <p:nvPicPr>
          <p:cNvPr id="31" name="Picture 30"/>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479534" y="1211933"/>
            <a:ext cx="1019407" cy="1019029"/>
          </a:xfrm>
          <a:prstGeom prst="rect">
            <a:avLst/>
          </a:prstGeom>
          <a:effectLst>
            <a:outerShdw blurRad="50800" dist="38100" dir="2700000" algn="tl" rotWithShape="0">
              <a:prstClr val="black">
                <a:alpha val="40000"/>
              </a:prstClr>
            </a:outerShdw>
          </a:effectLst>
        </p:spPr>
      </p:pic>
      <p:pic>
        <p:nvPicPr>
          <p:cNvPr id="32" name="Picture 31"/>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2245750" y="1579867"/>
            <a:ext cx="1019407" cy="1019029"/>
          </a:xfrm>
          <a:prstGeom prst="rect">
            <a:avLst/>
          </a:prstGeom>
          <a:effectLst>
            <a:outerShdw blurRad="50800" dist="38100" dir="2700000" algn="tl" rotWithShape="0">
              <a:prstClr val="black">
                <a:alpha val="40000"/>
              </a:prstClr>
            </a:outerShdw>
          </a:effectLst>
        </p:spPr>
      </p:pic>
      <p:pic>
        <p:nvPicPr>
          <p:cNvPr id="33" name="Picture 32"/>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4081265" y="2039399"/>
            <a:ext cx="1019407" cy="1019029"/>
          </a:xfrm>
          <a:prstGeom prst="rect">
            <a:avLst/>
          </a:prstGeom>
          <a:effectLst>
            <a:outerShdw blurRad="50800" dist="38100" dir="2700000" algn="tl" rotWithShape="0">
              <a:prstClr val="black">
                <a:alpha val="40000"/>
              </a:prstClr>
            </a:outerShdw>
          </a:effectLst>
        </p:spPr>
      </p:pic>
      <p:pic>
        <p:nvPicPr>
          <p:cNvPr id="34" name="Picture 33"/>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5781360" y="2478442"/>
            <a:ext cx="1019407" cy="1019029"/>
          </a:xfrm>
          <a:prstGeom prst="rect">
            <a:avLst/>
          </a:prstGeom>
          <a:effectLst>
            <a:outerShdw blurRad="50800" dist="38100" dir="2700000" algn="tl" rotWithShape="0">
              <a:prstClr val="black">
                <a:alpha val="40000"/>
              </a:prstClr>
            </a:outerShdw>
          </a:effectLst>
        </p:spPr>
      </p:pic>
      <p:pic>
        <p:nvPicPr>
          <p:cNvPr id="35" name="Picture 34"/>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7479300" y="2924768"/>
            <a:ext cx="1019407" cy="1019029"/>
          </a:xfrm>
          <a:prstGeom prst="rect">
            <a:avLst/>
          </a:prstGeom>
          <a:effectLst>
            <a:outerShdw blurRad="50800" dist="38100" dir="2700000" algn="tl" rotWithShape="0">
              <a:prstClr val="black">
                <a:alpha val="40000"/>
              </a:prstClr>
            </a:outerShdw>
          </a:effectLst>
        </p:spPr>
      </p:pic>
      <p:sp>
        <p:nvSpPr>
          <p:cNvPr id="2" name="TextBox 1"/>
          <p:cNvSpPr txBox="1"/>
          <p:nvPr/>
        </p:nvSpPr>
        <p:spPr>
          <a:xfrm>
            <a:off x="30789" y="1305949"/>
            <a:ext cx="1927081" cy="830997"/>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JEOD </a:t>
            </a: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Pubs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a:t>
            </a: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AEODPS/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60-series)</a:t>
            </a:r>
          </a:p>
        </p:txBody>
      </p:sp>
      <p:sp>
        <p:nvSpPr>
          <p:cNvPr id="13" name="TextBox 12"/>
          <p:cNvSpPr txBox="1"/>
          <p:nvPr/>
        </p:nvSpPr>
        <p:spPr>
          <a:xfrm>
            <a:off x="2069654" y="1821098"/>
            <a:ext cx="1371600" cy="584775"/>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JEOD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NIPR</a:t>
            </a: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SIPR Portal</a:t>
            </a:r>
          </a:p>
        </p:txBody>
      </p:sp>
      <p:sp>
        <p:nvSpPr>
          <p:cNvPr id="14" name="TextBox 13"/>
          <p:cNvSpPr txBox="1"/>
          <p:nvPr/>
        </p:nvSpPr>
        <p:spPr>
          <a:xfrm>
            <a:off x="3909214" y="2256527"/>
            <a:ext cx="1371600" cy="584775"/>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JEOD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Robotics</a:t>
            </a:r>
          </a:p>
        </p:txBody>
      </p:sp>
      <p:sp>
        <p:nvSpPr>
          <p:cNvPr id="15" name="TextBox 14"/>
          <p:cNvSpPr txBox="1"/>
          <p:nvPr/>
        </p:nvSpPr>
        <p:spPr>
          <a:xfrm>
            <a:off x="7202062" y="2969178"/>
            <a:ext cx="1569126" cy="830997"/>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JEOD Tools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Technology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&amp; </a:t>
            </a: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Sustainment</a:t>
            </a:r>
            <a:endParaRPr kumimoji="0" lang="en-US" sz="16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6" name="TextBox 15"/>
          <p:cNvSpPr txBox="1"/>
          <p:nvPr/>
        </p:nvSpPr>
        <p:spPr>
          <a:xfrm>
            <a:off x="5606610" y="2568620"/>
            <a:ext cx="1371600" cy="830997"/>
          </a:xfrm>
          <a:prstGeom prst="rect">
            <a:avLst/>
          </a:prstGeom>
          <a:noFill/>
        </p:spPr>
        <p:txBody>
          <a:bodyPr wrap="square" numCol="1"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Explosive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Detection Equipment </a:t>
            </a:r>
            <a:endParaRPr kumimoji="0" lang="en-US" sz="1600" b="1" i="0" u="none" strike="noStrike" kern="1200" cap="none" spc="0" normalizeH="0" baseline="0" noProof="0" dirty="0" smtClean="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249952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3297" y="1276555"/>
            <a:ext cx="1722869" cy="2210369"/>
          </a:xfrm>
          <a:prstGeom prst="rect">
            <a:avLst/>
          </a:prstGeom>
        </p:spPr>
      </p:pic>
      <p:sp>
        <p:nvSpPr>
          <p:cNvPr id="3" name="Line 43"/>
          <p:cNvSpPr>
            <a:spLocks noChangeShapeType="1"/>
          </p:cNvSpPr>
          <p:nvPr/>
        </p:nvSpPr>
        <p:spPr bwMode="auto">
          <a:xfrm>
            <a:off x="4457700" y="1714704"/>
            <a:ext cx="0" cy="11303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Arial" charset="0"/>
              <a:ea typeface="+mn-ea"/>
              <a:cs typeface="+mn-cs"/>
            </a:endParaRPr>
          </a:p>
        </p:txBody>
      </p:sp>
      <p:sp>
        <p:nvSpPr>
          <p:cNvPr id="4" name="Line 44"/>
          <p:cNvSpPr>
            <a:spLocks noChangeShapeType="1"/>
          </p:cNvSpPr>
          <p:nvPr/>
        </p:nvSpPr>
        <p:spPr bwMode="auto">
          <a:xfrm>
            <a:off x="1770063" y="3603829"/>
            <a:ext cx="1173162"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Arial" charset="0"/>
              <a:ea typeface="+mn-ea"/>
              <a:cs typeface="+mn-cs"/>
            </a:endParaRPr>
          </a:p>
        </p:txBody>
      </p:sp>
      <p:sp>
        <p:nvSpPr>
          <p:cNvPr id="5" name="Line 43"/>
          <p:cNvSpPr>
            <a:spLocks noChangeShapeType="1"/>
          </p:cNvSpPr>
          <p:nvPr/>
        </p:nvSpPr>
        <p:spPr bwMode="auto">
          <a:xfrm>
            <a:off x="4457700" y="1714704"/>
            <a:ext cx="0" cy="11303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Arial" charset="0"/>
              <a:ea typeface="+mn-ea"/>
              <a:cs typeface="+mn-cs"/>
            </a:endParaRPr>
          </a:p>
        </p:txBody>
      </p:sp>
      <p:sp>
        <p:nvSpPr>
          <p:cNvPr id="6" name="Line 44"/>
          <p:cNvSpPr>
            <a:spLocks noChangeShapeType="1"/>
          </p:cNvSpPr>
          <p:nvPr/>
        </p:nvSpPr>
        <p:spPr bwMode="auto">
          <a:xfrm>
            <a:off x="1770063" y="3603829"/>
            <a:ext cx="1173162"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Arial" charset="0"/>
              <a:ea typeface="+mn-ea"/>
              <a:cs typeface="+mn-cs"/>
            </a:endParaRPr>
          </a:p>
        </p:txBody>
      </p:sp>
      <p:pic>
        <p:nvPicPr>
          <p:cNvPr id="9"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62247" y="1281459"/>
            <a:ext cx="1712836" cy="220470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1E44F010-9693-4227-8C7C-524CDEDCB7DA}"/>
              </a:ext>
            </a:extLst>
          </p:cNvPr>
          <p:cNvSpPr/>
          <p:nvPr/>
        </p:nvSpPr>
        <p:spPr>
          <a:xfrm>
            <a:off x="105900" y="4080079"/>
            <a:ext cx="8956983" cy="2363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11" name="TextBox 10">
            <a:extLst>
              <a:ext uri="{FF2B5EF4-FFF2-40B4-BE49-F238E27FC236}">
                <a16:creationId xmlns:a16="http://schemas.microsoft.com/office/drawing/2014/main" id="{FE339C56-19ED-4FE8-9113-E18CC007BD21}"/>
              </a:ext>
            </a:extLst>
          </p:cNvPr>
          <p:cNvSpPr txBox="1"/>
          <p:nvPr/>
        </p:nvSpPr>
        <p:spPr>
          <a:xfrm>
            <a:off x="7163570" y="3501933"/>
            <a:ext cx="1757233" cy="1538883"/>
          </a:xfrm>
          <a:prstGeom prst="rect">
            <a:avLst/>
          </a:prstGeom>
          <a:noFill/>
          <a:effectLst>
            <a:glow rad="101600">
              <a:schemeClr val="accent1">
                <a:satMod val="175000"/>
                <a:alpha val="40000"/>
              </a:schemeClr>
            </a:glow>
          </a:effectLst>
        </p:spPr>
        <p:txBody>
          <a:bodyPr wrap="square">
            <a:spAutoFit/>
          </a:bodyPr>
          <a:lstStyle/>
          <a:p>
            <a:pPr marL="171450" marR="0" lvl="2" indent="-171450" algn="l" defTabSz="9144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Strengthen the Navy’s arsenal</a:t>
            </a:r>
          </a:p>
          <a:p>
            <a:pPr marL="171450" marR="0" lvl="2" indent="-171450" algn="l" defTabSz="9144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Molecule to mission (integrated capabilities)</a:t>
            </a:r>
          </a:p>
          <a:p>
            <a:pPr marL="171450" marR="0" lvl="2" indent="-171450" algn="l" defTabSz="914400"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Workforce flexibility and agility</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4B3AC71F-E079-4F9A-B707-CD0345EC91AC}"/>
              </a:ext>
            </a:extLst>
          </p:cNvPr>
          <p:cNvSpPr/>
          <p:nvPr/>
        </p:nvSpPr>
        <p:spPr>
          <a:xfrm>
            <a:off x="2093042" y="3520287"/>
            <a:ext cx="1632324" cy="2090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114300" marR="0" lvl="0" indent="-114300" algn="l" defTabSz="914400"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Readiness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14300" marR="0" lvl="0" indent="-114300" algn="l" defTabSz="914400"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Capabilities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14300" marR="0" lvl="0" indent="-114300" algn="l" defTabSz="914400"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Capacity</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14300" marR="0" lvl="0" indent="-114300" algn="l" defTabSz="914400"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Sailors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0"/>
          <p:cNvSpPr txBox="1">
            <a:spLocks noChangeArrowheads="1"/>
          </p:cNvSpPr>
          <p:nvPr/>
        </p:nvSpPr>
        <p:spPr bwMode="auto">
          <a:xfrm>
            <a:off x="5446917" y="3521270"/>
            <a:ext cx="176893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 indent="-1143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114300" marR="0" lvl="2" indent="-114300" algn="l" defTabSz="914400" rtl="0" eaLnBrk="1" fontAlgn="base" latinLnBrk="0" hangingPunct="1">
              <a:lnSpc>
                <a:spcPct val="100000"/>
              </a:lnSpc>
              <a:spcBef>
                <a:spcPts val="300"/>
              </a:spcBef>
              <a:spcAft>
                <a:spcPts val="300"/>
              </a:spcAft>
              <a:buClrTx/>
              <a:buSzTx/>
              <a:buFont typeface="Arial" charset="0"/>
              <a:buChar char="•"/>
              <a:tabLst/>
              <a:defRPr/>
            </a:pPr>
            <a:r>
              <a:rPr kumimoji="0" lang="en-US" altLang="en-US" sz="1200" b="0" i="0" u="none" strike="noStrike" kern="1200" cap="none" spc="0" normalizeH="0" baseline="0" noProof="0" dirty="0" smtClean="0">
                <a:ln>
                  <a:noFill/>
                </a:ln>
                <a:solidFill>
                  <a:prstClr val="black"/>
                </a:solidFill>
                <a:effectLst/>
                <a:uLnTx/>
                <a:uFillTx/>
                <a:latin typeface="Arial" charset="0"/>
                <a:ea typeface="+mn-ea"/>
                <a:cs typeface="Arial" charset="0"/>
              </a:rPr>
              <a:t>Workforce and leadership development</a:t>
            </a:r>
            <a:endParaRPr kumimoji="0" lang="en-US" altLang="en-US" sz="1200" b="0" i="0" u="none" strike="noStrike" kern="1200" cap="none" spc="0" normalizeH="0" baseline="0" noProof="0" dirty="0">
              <a:ln>
                <a:noFill/>
              </a:ln>
              <a:solidFill>
                <a:prstClr val="black"/>
              </a:solidFill>
              <a:effectLst/>
              <a:uLnTx/>
              <a:uFillTx/>
              <a:latin typeface="Arial" charset="0"/>
              <a:ea typeface="+mn-ea"/>
              <a:cs typeface="Arial" charset="0"/>
            </a:endParaRPr>
          </a:p>
          <a:p>
            <a:pPr marL="114300" marR="0" lvl="2" indent="-114300" algn="l" defTabSz="914400" rtl="0" eaLnBrk="1" fontAlgn="base" latinLnBrk="0" hangingPunct="1">
              <a:lnSpc>
                <a:spcPct val="100000"/>
              </a:lnSpc>
              <a:spcBef>
                <a:spcPts val="300"/>
              </a:spcBef>
              <a:spcAft>
                <a:spcPts val="300"/>
              </a:spcAft>
              <a:buClrTx/>
              <a:buSzTx/>
              <a:buFont typeface="Arial" charset="0"/>
              <a:buChar char="•"/>
              <a:tabLst/>
              <a:defRPr/>
            </a:pPr>
            <a:r>
              <a:rPr kumimoji="0" lang="en-US" altLang="en-US" sz="1200" b="0" i="0" u="none" strike="noStrike" kern="1200" cap="none" spc="0" normalizeH="0" baseline="0" noProof="0" dirty="0" smtClean="0">
                <a:ln>
                  <a:noFill/>
                </a:ln>
                <a:solidFill>
                  <a:prstClr val="black"/>
                </a:solidFill>
                <a:effectLst/>
                <a:uLnTx/>
                <a:uFillTx/>
                <a:latin typeface="Arial" charset="0"/>
                <a:ea typeface="+mn-ea"/>
                <a:cs typeface="Arial" charset="0"/>
              </a:rPr>
              <a:t>Mission-aligned strategies</a:t>
            </a:r>
            <a:endParaRPr kumimoji="0" lang="en-US" altLang="en-US" sz="1200" b="0" i="0" u="none" strike="noStrike" kern="1200" cap="none" spc="0" normalizeH="0" baseline="0" noProof="0" dirty="0">
              <a:ln>
                <a:noFill/>
              </a:ln>
              <a:solidFill>
                <a:prstClr val="black"/>
              </a:solidFill>
              <a:effectLst/>
              <a:uLnTx/>
              <a:uFillTx/>
              <a:latin typeface="Arial" charset="0"/>
              <a:ea typeface="+mn-ea"/>
              <a:cs typeface="Arial" charset="0"/>
            </a:endParaRPr>
          </a:p>
          <a:p>
            <a:pPr marL="114300" marR="0" lvl="2" indent="-114300" algn="l" defTabSz="914400" rtl="0" eaLnBrk="1" fontAlgn="base" latinLnBrk="0" hangingPunct="1">
              <a:lnSpc>
                <a:spcPct val="100000"/>
              </a:lnSpc>
              <a:spcBef>
                <a:spcPts val="300"/>
              </a:spcBef>
              <a:spcAft>
                <a:spcPts val="300"/>
              </a:spcAft>
              <a:buClrTx/>
              <a:buSzTx/>
              <a:buFont typeface="Arial" charset="0"/>
              <a:buChar char="•"/>
              <a:tabLst/>
              <a:defRPr/>
            </a:pPr>
            <a:r>
              <a:rPr kumimoji="0" lang="en-US" altLang="en-US" sz="1200" b="0" i="0" u="none" strike="noStrike" kern="1200" cap="none" spc="0" normalizeH="0" baseline="0" noProof="0" dirty="0" smtClean="0">
                <a:ln>
                  <a:noFill/>
                </a:ln>
                <a:solidFill>
                  <a:prstClr val="black"/>
                </a:solidFill>
                <a:effectLst/>
                <a:uLnTx/>
                <a:uFillTx/>
                <a:latin typeface="Arial" charset="0"/>
                <a:ea typeface="+mn-ea"/>
                <a:cs typeface="Arial" charset="0"/>
              </a:rPr>
              <a:t>Technical innovation and excellence</a:t>
            </a:r>
            <a:endParaRPr kumimoji="0" lang="en-US" altLang="en-US" sz="1200" b="0" i="0" u="none" strike="noStrike" kern="1200" cap="none" spc="0" normalizeH="0" baseline="0" noProof="0" dirty="0">
              <a:ln>
                <a:noFill/>
              </a:ln>
              <a:solidFill>
                <a:prstClr val="black"/>
              </a:solidFill>
              <a:effectLst/>
              <a:uLnTx/>
              <a:uFillTx/>
              <a:latin typeface="Arial" charset="0"/>
              <a:ea typeface="+mn-ea"/>
              <a:cs typeface="Arial" charset="0"/>
            </a:endParaRPr>
          </a:p>
          <a:p>
            <a:pPr marL="114300" marR="0" lvl="2" indent="-114300" algn="l" defTabSz="914400" rtl="0" eaLnBrk="1" fontAlgn="base" latinLnBrk="0" hangingPunct="1">
              <a:lnSpc>
                <a:spcPct val="100000"/>
              </a:lnSpc>
              <a:spcBef>
                <a:spcPts val="300"/>
              </a:spcBef>
              <a:spcAft>
                <a:spcPts val="300"/>
              </a:spcAft>
              <a:buClrTx/>
              <a:buSzTx/>
              <a:buFont typeface="Arial" charset="0"/>
              <a:buChar char="•"/>
              <a:tabLst/>
              <a:defRPr/>
            </a:pPr>
            <a:r>
              <a:rPr kumimoji="0" lang="en-US" altLang="en-US" sz="1200" b="0" i="0" u="none" strike="noStrike" kern="1200" cap="none" spc="0" normalizeH="0" baseline="0" noProof="0" dirty="0" smtClean="0">
                <a:ln>
                  <a:noFill/>
                </a:ln>
                <a:solidFill>
                  <a:prstClr val="black"/>
                </a:solidFill>
                <a:effectLst/>
                <a:uLnTx/>
                <a:uFillTx/>
                <a:latin typeface="Arial" charset="0"/>
                <a:ea typeface="+mn-ea"/>
                <a:cs typeface="Arial" charset="0"/>
              </a:rPr>
              <a:t>Business excellence and improvement</a:t>
            </a:r>
          </a:p>
          <a:p>
            <a:pPr marL="114300" marR="0" lvl="2" indent="-114300" algn="l" defTabSz="914400" rtl="0" eaLnBrk="1" fontAlgn="base" latinLnBrk="0" hangingPunct="1">
              <a:lnSpc>
                <a:spcPct val="100000"/>
              </a:lnSpc>
              <a:spcBef>
                <a:spcPts val="300"/>
              </a:spcBef>
              <a:spcAft>
                <a:spcPts val="300"/>
              </a:spcAft>
              <a:buClrTx/>
              <a:buSzTx/>
              <a:buFont typeface="Arial" charset="0"/>
              <a:buChar char="•"/>
              <a:tabLst/>
              <a:defRPr/>
            </a:pPr>
            <a:r>
              <a:rPr kumimoji="0" lang="en-US" altLang="en-US" sz="1200" b="0" i="0" u="none" strike="noStrike" kern="1200" cap="none" spc="0" normalizeH="0" baseline="0" noProof="0" dirty="0" smtClean="0">
                <a:ln>
                  <a:noFill/>
                </a:ln>
                <a:solidFill>
                  <a:prstClr val="black"/>
                </a:solidFill>
                <a:effectLst/>
                <a:uLnTx/>
                <a:uFillTx/>
                <a:latin typeface="Arial" charset="0"/>
                <a:ea typeface="+mn-ea"/>
                <a:cs typeface="Arial" charset="0"/>
              </a:rPr>
              <a:t>Right culture/values</a:t>
            </a:r>
          </a:p>
        </p:txBody>
      </p:sp>
      <p:sp>
        <p:nvSpPr>
          <p:cNvPr id="14" name="TextBox 10"/>
          <p:cNvSpPr txBox="1">
            <a:spLocks noChangeArrowheads="1"/>
          </p:cNvSpPr>
          <p:nvPr/>
        </p:nvSpPr>
        <p:spPr bwMode="auto">
          <a:xfrm>
            <a:off x="3759676" y="3513709"/>
            <a:ext cx="1618620"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 indent="-1143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114300" marR="0" lvl="2" indent="-114300" algn="l" defTabSz="914400" rtl="0" eaLnBrk="1" fontAlgn="base" latinLnBrk="0" hangingPunct="1">
              <a:lnSpc>
                <a:spcPct val="100000"/>
              </a:lnSpc>
              <a:spcBef>
                <a:spcPts val="300"/>
              </a:spcBef>
              <a:spcAft>
                <a:spcPts val="300"/>
              </a:spcAft>
              <a:buClrTx/>
              <a:buSzTx/>
              <a:buFont typeface="Arial" charset="0"/>
              <a:buChar char="•"/>
              <a:tabLst/>
              <a:defRPr/>
            </a:pPr>
            <a:r>
              <a:rPr kumimoji="0" lang="en-US" altLang="en-US" sz="1150" b="0" i="0" u="none" strike="noStrike" kern="1200" cap="none" spc="0" normalizeH="0" baseline="0" noProof="0" dirty="0" smtClean="0">
                <a:ln>
                  <a:noFill/>
                </a:ln>
                <a:solidFill>
                  <a:prstClr val="black"/>
                </a:solidFill>
                <a:effectLst/>
                <a:uLnTx/>
                <a:uFillTx/>
                <a:latin typeface="Arial" charset="0"/>
                <a:ea typeface="+mn-ea"/>
                <a:cs typeface="Arial" charset="0"/>
              </a:rPr>
              <a:t>Deliver combat power: on-time delivery of combat-ready ships, submarines and systems</a:t>
            </a:r>
          </a:p>
          <a:p>
            <a:pPr marL="114300" marR="0" lvl="2" indent="-114300" algn="l" defTabSz="914400" rtl="0" eaLnBrk="1" fontAlgn="base" latinLnBrk="0" hangingPunct="1">
              <a:lnSpc>
                <a:spcPct val="100000"/>
              </a:lnSpc>
              <a:spcBef>
                <a:spcPts val="300"/>
              </a:spcBef>
              <a:spcAft>
                <a:spcPts val="300"/>
              </a:spcAft>
              <a:buClrTx/>
              <a:buSzTx/>
              <a:buFont typeface="Arial" charset="0"/>
              <a:buChar char="•"/>
              <a:tabLst/>
              <a:defRPr/>
            </a:pPr>
            <a:r>
              <a:rPr kumimoji="0" lang="en-US" altLang="en-US" sz="1150" b="0" i="0" u="none" strike="noStrike" kern="1200" cap="none" spc="0" normalizeH="0" baseline="0" noProof="0" dirty="0" smtClean="0">
                <a:ln>
                  <a:noFill/>
                </a:ln>
                <a:solidFill>
                  <a:prstClr val="black"/>
                </a:solidFill>
                <a:effectLst/>
                <a:uLnTx/>
                <a:uFillTx/>
                <a:latin typeface="Arial" charset="0"/>
                <a:ea typeface="+mn-ea"/>
                <a:cs typeface="Arial" charset="0"/>
              </a:rPr>
              <a:t>Transform our digital capability</a:t>
            </a:r>
          </a:p>
          <a:p>
            <a:pPr marL="114300" marR="0" lvl="2" indent="-114300" algn="l" defTabSz="914400" rtl="0" eaLnBrk="1" fontAlgn="base" latinLnBrk="0" hangingPunct="1">
              <a:lnSpc>
                <a:spcPct val="100000"/>
              </a:lnSpc>
              <a:spcBef>
                <a:spcPts val="300"/>
              </a:spcBef>
              <a:spcAft>
                <a:spcPts val="300"/>
              </a:spcAft>
              <a:buClrTx/>
              <a:buSzTx/>
              <a:buFont typeface="Arial" charset="0"/>
              <a:buChar char="•"/>
              <a:tabLst/>
              <a:defRPr/>
            </a:pPr>
            <a:r>
              <a:rPr kumimoji="0" lang="en-US" altLang="en-US" sz="1150" b="0" i="0" u="none" strike="noStrike" kern="1200" cap="none" spc="0" normalizeH="0" baseline="0" noProof="0" dirty="0" smtClean="0">
                <a:ln>
                  <a:noFill/>
                </a:ln>
                <a:solidFill>
                  <a:prstClr val="black"/>
                </a:solidFill>
                <a:effectLst/>
                <a:uLnTx/>
                <a:uFillTx/>
                <a:latin typeface="Arial" charset="0"/>
                <a:ea typeface="+mn-ea"/>
                <a:cs typeface="Arial" charset="0"/>
              </a:rPr>
              <a:t>Build a team to compete and win</a:t>
            </a:r>
          </a:p>
        </p:txBody>
      </p:sp>
      <p:sp>
        <p:nvSpPr>
          <p:cNvPr id="30" name="Title 29"/>
          <p:cNvSpPr>
            <a:spLocks noGrp="1"/>
          </p:cNvSpPr>
          <p:nvPr>
            <p:ph type="title"/>
          </p:nvPr>
        </p:nvSpPr>
        <p:spPr/>
        <p:txBody>
          <a:bodyPr/>
          <a:lstStyle/>
          <a:p>
            <a:r>
              <a:rPr lang="en-US" dirty="0" smtClean="0"/>
              <a:t>Strategic Thrusts</a:t>
            </a:r>
            <a:endParaRPr lang="en-US" dirty="0"/>
          </a:p>
        </p:txBody>
      </p:sp>
      <p:sp>
        <p:nvSpPr>
          <p:cNvPr id="20" name="Slide Number Placeholder 19"/>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3B4F1-F0D2-4323-88C6-3C856595E168}"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cxnSp>
        <p:nvCxnSpPr>
          <p:cNvPr id="21" name="Straight Connector 20"/>
          <p:cNvCxnSpPr/>
          <p:nvPr/>
        </p:nvCxnSpPr>
        <p:spPr>
          <a:xfrm>
            <a:off x="136187" y="6424994"/>
            <a:ext cx="8821696"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B3AC71F-E079-4F9A-B707-CD0345EC91AC}"/>
              </a:ext>
            </a:extLst>
          </p:cNvPr>
          <p:cNvSpPr/>
          <p:nvPr/>
        </p:nvSpPr>
        <p:spPr>
          <a:xfrm>
            <a:off x="171759" y="3543518"/>
            <a:ext cx="1852661" cy="2090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114300" marR="0" lvl="0" indent="-114300" algn="l" defTabSz="914400"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Defending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homeland</a:t>
            </a:r>
          </a:p>
          <a:p>
            <a:pPr marL="114300" marR="0" lvl="0" indent="-114300" algn="l" defTabSz="914400"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Deterring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strategic attacks against the United States, Allies, and partners</a:t>
            </a:r>
          </a:p>
          <a:p>
            <a:pPr marL="114300" marR="0" lvl="0" indent="-114300" algn="l" defTabSz="914400"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Deterring aggression,</a:t>
            </a:r>
          </a:p>
          <a:p>
            <a:pPr marL="114300" marR="0" lvl="0" indent="-114300" algn="l" defTabSz="914400" rtl="0" eaLnBrk="1" fontAlgn="base" latinLnBrk="0" hangingPunct="1">
              <a:lnSpc>
                <a:spcPct val="100000"/>
              </a:lnSpc>
              <a:spcBef>
                <a:spcPts val="200"/>
              </a:spcBef>
              <a:spcAft>
                <a:spcPts val="2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Building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resilient Joint Force and defense ecosystem.</a:t>
            </a:r>
            <a:endParaRPr kumimoji="0" lang="en-US" sz="1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5873" y="1281459"/>
            <a:ext cx="1781406" cy="2201602"/>
          </a:xfrm>
          <a:prstGeom prst="rect">
            <a:avLst/>
          </a:prstGeom>
        </p:spPr>
      </p:pic>
      <p:sp>
        <p:nvSpPr>
          <p:cNvPr id="15" name="Right Arrow 21">
            <a:extLst>
              <a:ext uri="{FF2B5EF4-FFF2-40B4-BE49-F238E27FC236}">
                <a16:creationId xmlns:a16="http://schemas.microsoft.com/office/drawing/2014/main" id="{2CF173FA-721B-40D0-BB72-0F3F05C7C107}"/>
              </a:ext>
            </a:extLst>
          </p:cNvPr>
          <p:cNvSpPr/>
          <p:nvPr/>
        </p:nvSpPr>
        <p:spPr>
          <a:xfrm>
            <a:off x="6807621" y="956944"/>
            <a:ext cx="2209399" cy="457009"/>
          </a:xfrm>
          <a:prstGeom prst="rightArrow">
            <a:avLst>
              <a:gd name="adj1" fmla="val 50000"/>
              <a:gd name="adj2" fmla="val 51907"/>
            </a:avLst>
          </a:prstGeom>
          <a:solidFill>
            <a:srgbClr val="C5B05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Rectangle 2"/>
          <p:cNvSpPr/>
          <p:nvPr/>
        </p:nvSpPr>
        <p:spPr>
          <a:xfrm>
            <a:off x="268822" y="5857733"/>
            <a:ext cx="8595507" cy="700618"/>
          </a:xfrm>
          <a:custGeom>
            <a:avLst/>
            <a:gdLst>
              <a:gd name="connsiteX0" fmla="*/ 0 w 9975522"/>
              <a:gd name="connsiteY0" fmla="*/ 0 h 1907208"/>
              <a:gd name="connsiteX1" fmla="*/ 9975522 w 9975522"/>
              <a:gd name="connsiteY1" fmla="*/ 0 h 1907208"/>
              <a:gd name="connsiteX2" fmla="*/ 9975522 w 9975522"/>
              <a:gd name="connsiteY2" fmla="*/ 1907208 h 1907208"/>
              <a:gd name="connsiteX3" fmla="*/ 0 w 9975522"/>
              <a:gd name="connsiteY3" fmla="*/ 1907208 h 1907208"/>
              <a:gd name="connsiteX4" fmla="*/ 0 w 9975522"/>
              <a:gd name="connsiteY4" fmla="*/ 0 h 1907208"/>
              <a:gd name="connsiteX0" fmla="*/ 0 w 10837370"/>
              <a:gd name="connsiteY0" fmla="*/ 0 h 1907208"/>
              <a:gd name="connsiteX1" fmla="*/ 10837370 w 10837370"/>
              <a:gd name="connsiteY1" fmla="*/ 0 h 1907208"/>
              <a:gd name="connsiteX2" fmla="*/ 9975522 w 10837370"/>
              <a:gd name="connsiteY2" fmla="*/ 1907208 h 1907208"/>
              <a:gd name="connsiteX3" fmla="*/ 0 w 10837370"/>
              <a:gd name="connsiteY3" fmla="*/ 1907208 h 1907208"/>
              <a:gd name="connsiteX4" fmla="*/ 0 w 10837370"/>
              <a:gd name="connsiteY4" fmla="*/ 0 h 1907208"/>
              <a:gd name="connsiteX0" fmla="*/ 1614582 w 12451952"/>
              <a:gd name="connsiteY0" fmla="*/ 0 h 1920124"/>
              <a:gd name="connsiteX1" fmla="*/ 12451952 w 12451952"/>
              <a:gd name="connsiteY1" fmla="*/ 0 h 1920124"/>
              <a:gd name="connsiteX2" fmla="*/ 11590104 w 12451952"/>
              <a:gd name="connsiteY2" fmla="*/ 1907208 h 1920124"/>
              <a:gd name="connsiteX3" fmla="*/ 0 w 12451952"/>
              <a:gd name="connsiteY3" fmla="*/ 1920124 h 1920124"/>
              <a:gd name="connsiteX4" fmla="*/ 1614582 w 12451952"/>
              <a:gd name="connsiteY4" fmla="*/ 0 h 1920124"/>
              <a:gd name="connsiteX0" fmla="*/ 1614582 w 12451952"/>
              <a:gd name="connsiteY0" fmla="*/ 0 h 1920124"/>
              <a:gd name="connsiteX1" fmla="*/ 12451952 w 12451952"/>
              <a:gd name="connsiteY1" fmla="*/ 0 h 1920124"/>
              <a:gd name="connsiteX2" fmla="*/ 11590104 w 12451952"/>
              <a:gd name="connsiteY2" fmla="*/ 1907208 h 1920124"/>
              <a:gd name="connsiteX3" fmla="*/ 0 w 12451952"/>
              <a:gd name="connsiteY3" fmla="*/ 1920124 h 1920124"/>
              <a:gd name="connsiteX4" fmla="*/ 1614582 w 12451952"/>
              <a:gd name="connsiteY4" fmla="*/ 0 h 1920124"/>
              <a:gd name="connsiteX0" fmla="*/ 464999 w 12451952"/>
              <a:gd name="connsiteY0" fmla="*/ 0 h 1933041"/>
              <a:gd name="connsiteX1" fmla="*/ 12451952 w 12451952"/>
              <a:gd name="connsiteY1" fmla="*/ 12917 h 1933041"/>
              <a:gd name="connsiteX2" fmla="*/ 11590104 w 12451952"/>
              <a:gd name="connsiteY2" fmla="*/ 1920125 h 1933041"/>
              <a:gd name="connsiteX3" fmla="*/ 0 w 12451952"/>
              <a:gd name="connsiteY3" fmla="*/ 1933041 h 1933041"/>
              <a:gd name="connsiteX4" fmla="*/ 464999 w 12451952"/>
              <a:gd name="connsiteY4" fmla="*/ 0 h 193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51952" h="1933041">
                <a:moveTo>
                  <a:pt x="464999" y="0"/>
                </a:moveTo>
                <a:lnTo>
                  <a:pt x="12451952" y="12917"/>
                </a:lnTo>
                <a:lnTo>
                  <a:pt x="11590104" y="1920125"/>
                </a:lnTo>
                <a:lnTo>
                  <a:pt x="0" y="1933041"/>
                </a:lnTo>
                <a:lnTo>
                  <a:pt x="464999" y="0"/>
                </a:lnTo>
                <a:close/>
              </a:path>
            </a:pathLst>
          </a:custGeom>
          <a:solidFill>
            <a:srgbClr val="31438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smtClean="0">
                <a:ln>
                  <a:noFill/>
                </a:ln>
                <a:solidFill>
                  <a:prstClr val="white"/>
                </a:solidFill>
                <a:effectLst/>
                <a:uLnTx/>
                <a:uFillTx/>
                <a:latin typeface="Calibri"/>
                <a:ea typeface="+mn-ea"/>
                <a:cs typeface="+mn-cs"/>
              </a:rPr>
              <a:t>Vision: Outpace our Adversaries</a:t>
            </a:r>
            <a:endParaRPr kumimoji="0" lang="en-US" sz="3600" b="1" i="1" u="none" strike="noStrike" kern="1200" cap="none" spc="0" normalizeH="0" baseline="0" noProof="0" dirty="0">
              <a:ln>
                <a:noFill/>
              </a:ln>
              <a:solidFill>
                <a:prstClr val="white"/>
              </a:solidFill>
              <a:effectLst/>
              <a:uLnTx/>
              <a:uFillTx/>
              <a:latin typeface="Calibri"/>
              <a:ea typeface="+mn-ea"/>
              <a:cs typeface="+mn-cs"/>
            </a:endParaRPr>
          </a:p>
        </p:txBody>
      </p:sp>
      <p:pic>
        <p:nvPicPr>
          <p:cNvPr id="19" name="Picture 18"/>
          <p:cNvPicPr>
            <a:picLocks noChangeAspect="1"/>
          </p:cNvPicPr>
          <p:nvPr/>
        </p:nvPicPr>
        <p:blipFill rotWithShape="1">
          <a:blip r:embed="rId6"/>
          <a:srcRect l="1018" b="1013"/>
          <a:stretch/>
        </p:blipFill>
        <p:spPr>
          <a:xfrm>
            <a:off x="5457825" y="1307350"/>
            <a:ext cx="1706046" cy="2175625"/>
          </a:xfrm>
          <a:prstGeom prst="rect">
            <a:avLst/>
          </a:prstGeom>
        </p:spPr>
      </p:pic>
      <p:sp>
        <p:nvSpPr>
          <p:cNvPr id="16" name="Right Arrow 15">
            <a:extLst>
              <a:ext uri="{FF2B5EF4-FFF2-40B4-BE49-F238E27FC236}">
                <a16:creationId xmlns:a16="http://schemas.microsoft.com/office/drawing/2014/main" id="{2416A97A-516C-43C6-89F3-AD12D0A66616}"/>
              </a:ext>
            </a:extLst>
          </p:cNvPr>
          <p:cNvSpPr/>
          <p:nvPr/>
        </p:nvSpPr>
        <p:spPr>
          <a:xfrm>
            <a:off x="4495988" y="961969"/>
            <a:ext cx="2448260" cy="443018"/>
          </a:xfrm>
          <a:prstGeom prst="rightArrow">
            <a:avLst>
              <a:gd name="adj1" fmla="val 50000"/>
              <a:gd name="adj2" fmla="val 51907"/>
            </a:avLst>
          </a:prstGeom>
          <a:solidFill>
            <a:srgbClr val="E3A52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ight Arrow 16">
            <a:extLst>
              <a:ext uri="{FF2B5EF4-FFF2-40B4-BE49-F238E27FC236}">
                <a16:creationId xmlns:a16="http://schemas.microsoft.com/office/drawing/2014/main" id="{8230DAB9-BE4B-4D9E-8DC7-74A0DDF8C465}"/>
              </a:ext>
            </a:extLst>
          </p:cNvPr>
          <p:cNvSpPr/>
          <p:nvPr/>
        </p:nvSpPr>
        <p:spPr>
          <a:xfrm>
            <a:off x="2340630" y="961969"/>
            <a:ext cx="2347221" cy="443018"/>
          </a:xfrm>
          <a:prstGeom prst="rightArrow">
            <a:avLst>
              <a:gd name="adj1" fmla="val 50000"/>
              <a:gd name="adj2" fmla="val 5762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ight Arrow 17">
            <a:extLst>
              <a:ext uri="{FF2B5EF4-FFF2-40B4-BE49-F238E27FC236}">
                <a16:creationId xmlns:a16="http://schemas.microsoft.com/office/drawing/2014/main" id="{F5B9D8D5-4067-40AA-8523-77BFD9E2D4DC}"/>
              </a:ext>
            </a:extLst>
          </p:cNvPr>
          <p:cNvSpPr/>
          <p:nvPr/>
        </p:nvSpPr>
        <p:spPr>
          <a:xfrm>
            <a:off x="156780" y="966993"/>
            <a:ext cx="2317574" cy="443018"/>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p:cNvPicPr>
            <a:picLocks noChangeAspect="1"/>
          </p:cNvPicPr>
          <p:nvPr/>
        </p:nvPicPr>
        <p:blipFill rotWithShape="1">
          <a:blip r:embed="rId7"/>
          <a:srcRect l="27130" t="2469" r="27532" b="-2469"/>
          <a:stretch/>
        </p:blipFill>
        <p:spPr>
          <a:xfrm>
            <a:off x="392273" y="1366182"/>
            <a:ext cx="1343025" cy="1543050"/>
          </a:xfrm>
          <a:prstGeom prst="rect">
            <a:avLst/>
          </a:prstGeom>
        </p:spPr>
      </p:pic>
      <p:sp>
        <p:nvSpPr>
          <p:cNvPr id="24" name="TextBox 23"/>
          <p:cNvSpPr txBox="1"/>
          <p:nvPr/>
        </p:nvSpPr>
        <p:spPr>
          <a:xfrm>
            <a:off x="365136" y="2845004"/>
            <a:ext cx="1343025"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charset="0"/>
                <a:ea typeface="+mn-ea"/>
                <a:cs typeface="+mn-cs"/>
              </a:rPr>
              <a:t>2022 National Defense Strategy</a:t>
            </a:r>
            <a:endParaRPr kumimoji="0" lang="en-US" sz="14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101644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1070043" y="251209"/>
            <a:ext cx="7811134" cy="551486"/>
          </a:xfrm>
        </p:spPr>
        <p:txBody>
          <a:bodyPr/>
          <a:lstStyle/>
          <a:p>
            <a:pPr eaLnBrk="1" hangingPunct="1"/>
            <a:r>
              <a:rPr lang="en-US" sz="3200" b="1" dirty="0">
                <a:solidFill>
                  <a:srgbClr val="000000"/>
                </a:solidFill>
              </a:rPr>
              <a:t>Roles of the Warfare Centers</a:t>
            </a:r>
            <a:endParaRPr lang="en-US" sz="3200" b="1" dirty="0"/>
          </a:p>
        </p:txBody>
      </p:sp>
      <p:sp>
        <p:nvSpPr>
          <p:cNvPr id="6" name="Rectangle 5"/>
          <p:cNvSpPr/>
          <p:nvPr/>
        </p:nvSpPr>
        <p:spPr>
          <a:xfrm>
            <a:off x="324265" y="1229751"/>
            <a:ext cx="8293998" cy="1887579"/>
          </a:xfrm>
          <a:prstGeom prst="rect">
            <a:avLst/>
          </a:prstGeom>
        </p:spPr>
        <p:txBody>
          <a:bodyPr wrap="square" lIns="91322" tIns="45662" rIns="91322" bIns="45662">
            <a:spAutoFit/>
          </a:bodyPr>
          <a:lstStyle/>
          <a:p>
            <a:pPr marL="228600" indent="-228600" eaLnBrk="0" hangingPunct="0">
              <a:spcBef>
                <a:spcPts val="800"/>
              </a:spcBef>
              <a:buClr>
                <a:prstClr val="black"/>
              </a:buClr>
              <a:buSzPct val="116000"/>
              <a:buFont typeface="Arial" charset="0"/>
              <a:buChar char="•"/>
            </a:pPr>
            <a:r>
              <a:rPr lang="en-US" dirty="0">
                <a:solidFill>
                  <a:prstClr val="black"/>
                </a:solidFill>
                <a:latin typeface="Calibri"/>
              </a:rPr>
              <a:t>Make naval technical programs successful</a:t>
            </a:r>
          </a:p>
          <a:p>
            <a:pPr marL="228600" indent="-228600" eaLnBrk="0" hangingPunct="0">
              <a:spcBef>
                <a:spcPts val="800"/>
              </a:spcBef>
              <a:buClr>
                <a:prstClr val="black"/>
              </a:buClr>
              <a:buSzPct val="116000"/>
              <a:buFont typeface="Arial" charset="0"/>
              <a:buChar char="•"/>
            </a:pPr>
            <a:r>
              <a:rPr lang="en-US" dirty="0">
                <a:solidFill>
                  <a:prstClr val="black"/>
                </a:solidFill>
                <a:latin typeface="Calibri"/>
              </a:rPr>
              <a:t>Provide a bridge between the technical community and the warfighter</a:t>
            </a:r>
          </a:p>
          <a:p>
            <a:pPr marL="228600" indent="-228600" eaLnBrk="0" hangingPunct="0">
              <a:spcBef>
                <a:spcPts val="800"/>
              </a:spcBef>
              <a:buClr>
                <a:prstClr val="black"/>
              </a:buClr>
              <a:buSzPct val="116000"/>
              <a:buFont typeface="Arial" charset="0"/>
              <a:buChar char="•"/>
            </a:pPr>
            <a:r>
              <a:rPr lang="en-US" dirty="0">
                <a:solidFill>
                  <a:prstClr val="black"/>
                </a:solidFill>
                <a:latin typeface="Calibri"/>
              </a:rPr>
              <a:t>Determine and develop capabilities for the fleet</a:t>
            </a:r>
          </a:p>
          <a:p>
            <a:pPr marL="228600" indent="-228600" eaLnBrk="0" hangingPunct="0">
              <a:spcBef>
                <a:spcPts val="800"/>
              </a:spcBef>
              <a:buClr>
                <a:prstClr val="black"/>
              </a:buClr>
              <a:buSzPct val="116000"/>
              <a:buFont typeface="Arial" charset="0"/>
              <a:buChar char="•"/>
            </a:pPr>
            <a:r>
              <a:rPr lang="en-US" dirty="0">
                <a:solidFill>
                  <a:prstClr val="black"/>
                </a:solidFill>
                <a:latin typeface="Calibri"/>
              </a:rPr>
              <a:t>Verify the quality, safety, and effectiveness of platforms and systems</a:t>
            </a:r>
          </a:p>
          <a:p>
            <a:pPr marL="228600" indent="-228600" eaLnBrk="0" hangingPunct="0">
              <a:spcBef>
                <a:spcPts val="800"/>
              </a:spcBef>
              <a:buClr>
                <a:prstClr val="black"/>
              </a:buClr>
              <a:buSzPct val="116000"/>
              <a:buFont typeface="Arial" charset="0"/>
              <a:buChar char="•"/>
            </a:pPr>
            <a:r>
              <a:rPr lang="en-US" dirty="0">
                <a:solidFill>
                  <a:prstClr val="black"/>
                </a:solidFill>
                <a:latin typeface="Calibri"/>
              </a:rPr>
              <a:t>Design, develop, and field solutions for urgent operational fleet needs</a:t>
            </a:r>
          </a:p>
        </p:txBody>
      </p:sp>
      <p:sp>
        <p:nvSpPr>
          <p:cNvPr id="2" name="TextBox 1"/>
          <p:cNvSpPr txBox="1"/>
          <p:nvPr/>
        </p:nvSpPr>
        <p:spPr>
          <a:xfrm>
            <a:off x="2962150" y="3187395"/>
            <a:ext cx="3219700" cy="523220"/>
          </a:xfrm>
          <a:prstGeom prst="rect">
            <a:avLst/>
          </a:prstGeom>
          <a:noFill/>
        </p:spPr>
        <p:txBody>
          <a:bodyPr wrap="square" rtlCol="0">
            <a:spAutoFit/>
          </a:bodyPr>
          <a:lstStyle/>
          <a:p>
            <a:pPr algn="ctr"/>
            <a:r>
              <a:rPr lang="en-US" sz="2800" b="1" dirty="0">
                <a:solidFill>
                  <a:srgbClr val="000000"/>
                </a:solidFill>
                <a:latin typeface="Calibri"/>
              </a:rPr>
              <a:t>Operating Principles</a:t>
            </a:r>
          </a:p>
        </p:txBody>
      </p:sp>
      <p:sp>
        <p:nvSpPr>
          <p:cNvPr id="3" name="TextBox 2"/>
          <p:cNvSpPr txBox="1"/>
          <p:nvPr/>
        </p:nvSpPr>
        <p:spPr>
          <a:xfrm>
            <a:off x="324264" y="3748410"/>
            <a:ext cx="8456176" cy="2164695"/>
          </a:xfrm>
          <a:prstGeom prst="rect">
            <a:avLst/>
          </a:prstGeom>
          <a:noFill/>
        </p:spPr>
        <p:txBody>
          <a:bodyPr wrap="square" rtlCol="0">
            <a:spAutoFit/>
          </a:bodyPr>
          <a:lstStyle/>
          <a:p>
            <a:pPr marL="228600" indent="-228600" eaLnBrk="0" hangingPunct="0">
              <a:spcBef>
                <a:spcPts val="800"/>
              </a:spcBef>
              <a:buClr>
                <a:prstClr val="black"/>
              </a:buClr>
              <a:buSzPct val="116000"/>
              <a:buFont typeface="Arial" charset="0"/>
              <a:buChar char="•"/>
            </a:pPr>
            <a:r>
              <a:rPr lang="en-US" dirty="0">
                <a:solidFill>
                  <a:prstClr val="black"/>
                </a:solidFill>
                <a:latin typeface="Calibri"/>
              </a:rPr>
              <a:t>Part of the Naval Research &amp; Development Establishment (NR&amp;DE)</a:t>
            </a:r>
          </a:p>
          <a:p>
            <a:pPr marL="228600" indent="-228600" eaLnBrk="0" hangingPunct="0">
              <a:spcBef>
                <a:spcPts val="800"/>
              </a:spcBef>
              <a:buClr>
                <a:prstClr val="black"/>
              </a:buClr>
              <a:buSzPct val="116000"/>
              <a:buFont typeface="Arial" charset="0"/>
              <a:buChar char="•"/>
            </a:pPr>
            <a:r>
              <a:rPr lang="en-US" dirty="0">
                <a:solidFill>
                  <a:prstClr val="black"/>
                </a:solidFill>
                <a:latin typeface="Calibri"/>
              </a:rPr>
              <a:t>Technical Capabilities - disciplined process for accepting and assigning the right work to the right Division</a:t>
            </a:r>
          </a:p>
          <a:p>
            <a:pPr marL="228600" indent="-228600" eaLnBrk="0" hangingPunct="0">
              <a:spcBef>
                <a:spcPts val="800"/>
              </a:spcBef>
              <a:buClr>
                <a:prstClr val="black"/>
              </a:buClr>
              <a:buSzPct val="116000"/>
              <a:buFont typeface="Arial" charset="0"/>
              <a:buChar char="•"/>
            </a:pPr>
            <a:r>
              <a:rPr lang="en-US" dirty="0">
                <a:solidFill>
                  <a:prstClr val="black"/>
                </a:solidFill>
                <a:latin typeface="Calibri"/>
              </a:rPr>
              <a:t>Operate under the Navy Working Capital Fund business model</a:t>
            </a:r>
          </a:p>
          <a:p>
            <a:pPr marL="228600" indent="-228600" eaLnBrk="0" hangingPunct="0">
              <a:spcBef>
                <a:spcPts val="800"/>
              </a:spcBef>
              <a:buClr>
                <a:prstClr val="black"/>
              </a:buClr>
              <a:buSzPct val="116000"/>
              <a:buFont typeface="Arial" charset="0"/>
              <a:buChar char="•"/>
            </a:pPr>
            <a:r>
              <a:rPr lang="en-US" dirty="0">
                <a:solidFill>
                  <a:prstClr val="black"/>
                </a:solidFill>
                <a:latin typeface="Calibri"/>
              </a:rPr>
              <a:t>Workforce size based on funded workload</a:t>
            </a:r>
          </a:p>
          <a:p>
            <a:pPr marL="228600" indent="-228600" eaLnBrk="0" hangingPunct="0">
              <a:spcBef>
                <a:spcPts val="800"/>
              </a:spcBef>
              <a:buClr>
                <a:prstClr val="black"/>
              </a:buClr>
              <a:buSzPct val="116000"/>
              <a:buFont typeface="Arial" charset="0"/>
              <a:buChar char="•"/>
            </a:pPr>
            <a:r>
              <a:rPr lang="en-US" dirty="0">
                <a:solidFill>
                  <a:prstClr val="black"/>
                </a:solidFill>
                <a:latin typeface="Calibri"/>
              </a:rPr>
              <a:t>Perform work our industry partners can’t, won’t or shouldn’t </a:t>
            </a:r>
            <a:r>
              <a:rPr lang="en-US" dirty="0" smtClean="0">
                <a:solidFill>
                  <a:prstClr val="black"/>
                </a:solidFill>
                <a:latin typeface="Calibri"/>
              </a:rPr>
              <a:t>do</a:t>
            </a:r>
            <a:endParaRPr lang="en-US" dirty="0">
              <a:solidFill>
                <a:prstClr val="black"/>
              </a:solidFill>
              <a:latin typeface="Calibri"/>
            </a:endParaRPr>
          </a:p>
        </p:txBody>
      </p:sp>
      <p:cxnSp>
        <p:nvCxnSpPr>
          <p:cNvPr id="5" name="Straight Connector 4"/>
          <p:cNvCxnSpPr/>
          <p:nvPr/>
        </p:nvCxnSpPr>
        <p:spPr>
          <a:xfrm>
            <a:off x="425001" y="3488789"/>
            <a:ext cx="2537149" cy="0"/>
          </a:xfrm>
          <a:prstGeom prst="line">
            <a:avLst/>
          </a:prstGeom>
          <a:ln w="22225">
            <a:gradFill>
              <a:gsLst>
                <a:gs pos="0">
                  <a:schemeClr val="tx1"/>
                </a:gs>
                <a:gs pos="100000">
                  <a:srgbClr val="C4D5E9"/>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181850" y="3488789"/>
            <a:ext cx="2537149" cy="0"/>
          </a:xfrm>
          <a:prstGeom prst="line">
            <a:avLst/>
          </a:prstGeom>
          <a:ln w="22225">
            <a:gradFill>
              <a:gsLst>
                <a:gs pos="0">
                  <a:schemeClr val="tx1"/>
                </a:gs>
                <a:gs pos="100000">
                  <a:srgbClr val="C4D5E9"/>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0" y="6104863"/>
            <a:ext cx="9110507" cy="399992"/>
          </a:xfrm>
          <a:prstGeom prst="rect">
            <a:avLst/>
          </a:prstGeom>
          <a:gradFill>
            <a:gsLst>
              <a:gs pos="50000">
                <a:srgbClr val="010DA7"/>
              </a:gs>
              <a:gs pos="25000">
                <a:srgbClr val="2232FE"/>
              </a:gs>
              <a:gs pos="75000">
                <a:srgbClr val="2232FE"/>
              </a:gs>
              <a:gs pos="0">
                <a:schemeClr val="bg1">
                  <a:alpha val="0"/>
                </a:schemeClr>
              </a:gs>
              <a:gs pos="100000">
                <a:schemeClr val="bg1">
                  <a:alpha val="0"/>
                </a:schemeClr>
              </a:gs>
            </a:gsLst>
            <a:lin ang="10800000" scaled="0"/>
          </a:gradFill>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wrap="square" lIns="91322" tIns="45662" rIns="91322" bIns="45662">
            <a:spAutoFit/>
          </a:bodyPr>
          <a:lstStyle>
            <a:defPPr>
              <a:defRPr lang="en-US"/>
            </a:defPPr>
            <a:lvl1pPr algn="ctr" fontAlgn="auto">
              <a:spcBef>
                <a:spcPts val="0"/>
              </a:spcBef>
              <a:spcAft>
                <a:spcPts val="0"/>
              </a:spcAft>
              <a:defRPr sz="2000" b="1" i="1">
                <a:solidFill>
                  <a:schemeClr val="lt1"/>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dirty="0" smtClean="0">
                <a:solidFill>
                  <a:prstClr val="white"/>
                </a:solidFill>
              </a:rPr>
              <a:t>One Team: Expanding the Advantage</a:t>
            </a:r>
            <a:endParaRPr lang="en-US" dirty="0">
              <a:solidFill>
                <a:prstClr val="white"/>
              </a:solidFill>
            </a:endParaRPr>
          </a:p>
        </p:txBody>
      </p:sp>
      <p:cxnSp>
        <p:nvCxnSpPr>
          <p:cNvPr id="12" name="Straight Connector 11"/>
          <p:cNvCxnSpPr/>
          <p:nvPr/>
        </p:nvCxnSpPr>
        <p:spPr>
          <a:xfrm>
            <a:off x="136187" y="6095135"/>
            <a:ext cx="8821696"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36187" y="6504973"/>
            <a:ext cx="8821696"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5" name="Half Frame 14"/>
          <p:cNvSpPr/>
          <p:nvPr/>
        </p:nvSpPr>
        <p:spPr>
          <a:xfrm rot="10800000">
            <a:off x="0" y="-87550"/>
            <a:ext cx="9144000" cy="6941675"/>
          </a:xfrm>
          <a:prstGeom prst="halfFrame">
            <a:avLst>
              <a:gd name="adj1" fmla="val 1196"/>
              <a:gd name="adj2" fmla="val 1196"/>
            </a:avLst>
          </a:pr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6" name="Half Frame 15"/>
          <p:cNvSpPr/>
          <p:nvPr/>
        </p:nvSpPr>
        <p:spPr>
          <a:xfrm>
            <a:off x="0" y="0"/>
            <a:ext cx="9144000" cy="6721475"/>
          </a:xfrm>
          <a:prstGeom prst="halfFrame">
            <a:avLst>
              <a:gd name="adj1" fmla="val 1173"/>
              <a:gd name="adj2" fmla="val 1318"/>
            </a:avLst>
          </a:prstGeom>
          <a:gradFill>
            <a:gsLst>
              <a:gs pos="100000">
                <a:schemeClr val="bg1">
                  <a:alpha val="0"/>
                </a:schemeClr>
              </a:gs>
              <a:gs pos="2000">
                <a:srgbClr val="0000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8" name="Round Same Side Corner Rectangle 17"/>
          <p:cNvSpPr/>
          <p:nvPr/>
        </p:nvSpPr>
        <p:spPr>
          <a:xfrm>
            <a:off x="2800350" y="0"/>
            <a:ext cx="35433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9" name="TextBox 18"/>
          <p:cNvSpPr txBox="1"/>
          <p:nvPr/>
        </p:nvSpPr>
        <p:spPr>
          <a:xfrm>
            <a:off x="0" y="-3389"/>
            <a:ext cx="9143999" cy="261610"/>
          </a:xfrm>
          <a:prstGeom prst="rect">
            <a:avLst/>
          </a:prstGeom>
          <a:noFill/>
        </p:spPr>
        <p:txBody>
          <a:bodyPr wrap="square" lIns="0" tIns="0" rIns="0" bIns="0" rtlCol="0">
            <a:noAutofit/>
          </a:bodyPr>
          <a:lstStyle/>
          <a:p>
            <a:pPr algn="ctr"/>
            <a:r>
              <a:rPr lang="en-US" sz="1000" kern="1500" spc="600" dirty="0" smtClean="0">
                <a:solidFill>
                  <a:srgbClr val="FFFF00"/>
                </a:solidFill>
                <a:latin typeface="Calibri"/>
              </a:rPr>
              <a:t>NAVSEA WARFARE CENTERS</a:t>
            </a:r>
            <a:endParaRPr lang="en-US" sz="1000" kern="1500" spc="600" dirty="0">
              <a:solidFill>
                <a:srgbClr val="FFFF00"/>
              </a:solidFill>
              <a:latin typeface="Calibri"/>
            </a:endParaRPr>
          </a:p>
        </p:txBody>
      </p:sp>
      <p:sp>
        <p:nvSpPr>
          <p:cNvPr id="20" name="Round Same Side Corner Rectangle 19"/>
          <p:cNvSpPr/>
          <p:nvPr/>
        </p:nvSpPr>
        <p:spPr>
          <a:xfrm flipV="1">
            <a:off x="2800350" y="6682418"/>
            <a:ext cx="3543300" cy="161925"/>
          </a:xfrm>
          <a:prstGeom prst="round2SameRect">
            <a:avLst>
              <a:gd name="adj1" fmla="val 16667"/>
              <a:gd name="adj2" fmla="val 50000"/>
            </a:avLst>
          </a:prstGeom>
          <a:solidFill>
            <a:srgbClr val="00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1" name="TextBox 20"/>
          <p:cNvSpPr txBox="1"/>
          <p:nvPr/>
        </p:nvSpPr>
        <p:spPr>
          <a:xfrm>
            <a:off x="0" y="6679029"/>
            <a:ext cx="9143999" cy="261610"/>
          </a:xfrm>
          <a:prstGeom prst="rect">
            <a:avLst/>
          </a:prstGeom>
          <a:noFill/>
        </p:spPr>
        <p:txBody>
          <a:bodyPr wrap="square" lIns="0" tIns="0" rIns="0" bIns="0" rtlCol="0">
            <a:noAutofit/>
          </a:bodyPr>
          <a:lstStyle/>
          <a:p>
            <a:pPr algn="ctr"/>
            <a:r>
              <a:rPr lang="en-US" sz="1000" kern="1500" spc="600" dirty="0" smtClean="0">
                <a:solidFill>
                  <a:srgbClr val="FFFF00"/>
                </a:solidFill>
                <a:latin typeface="Calibri"/>
              </a:rPr>
              <a:t>NAVSEA WARFARE CENTERS</a:t>
            </a:r>
            <a:endParaRPr lang="en-US" sz="1000" kern="1500" spc="600" dirty="0">
              <a:solidFill>
                <a:srgbClr val="FFFF00"/>
              </a:solidFill>
              <a:latin typeface="Calibri"/>
            </a:endParaRPr>
          </a:p>
        </p:txBody>
      </p:sp>
    </p:spTree>
    <p:extLst>
      <p:ext uri="{BB962C8B-B14F-4D97-AF65-F5344CB8AC3E}">
        <p14:creationId xmlns:p14="http://schemas.microsoft.com/office/powerpoint/2010/main" val="182425383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Rectangle 131"/>
          <p:cNvSpPr/>
          <p:nvPr/>
        </p:nvSpPr>
        <p:spPr>
          <a:xfrm flipV="1">
            <a:off x="68208" y="5480769"/>
            <a:ext cx="8986848" cy="1277221"/>
          </a:xfrm>
          <a:prstGeom prst="rect">
            <a:avLst/>
          </a:prstGeom>
          <a:gradFill flip="none" rotWithShape="1">
            <a:gsLst>
              <a:gs pos="0">
                <a:schemeClr val="accent1">
                  <a:tint val="66000"/>
                  <a:satMod val="160000"/>
                </a:schemeClr>
              </a:gs>
              <a:gs pos="33000">
                <a:schemeClr val="accent1">
                  <a:tint val="44500"/>
                  <a:satMod val="160000"/>
                </a:schemeClr>
              </a:gs>
              <a:gs pos="100000">
                <a:schemeClr val="accent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4" name="TextBox 3"/>
          <p:cNvSpPr txBox="1"/>
          <p:nvPr/>
        </p:nvSpPr>
        <p:spPr>
          <a:xfrm>
            <a:off x="135115" y="5520028"/>
            <a:ext cx="1492580" cy="494466"/>
          </a:xfrm>
          <a:prstGeom prst="rect">
            <a:avLst/>
          </a:prstGeom>
          <a:noFill/>
          <a:ln>
            <a:noFill/>
          </a:ln>
        </p:spPr>
        <p:txBody>
          <a:bodyPr wrap="square" lIns="0" tIns="45662" rIns="0" bIns="45662" rtlCol="0">
            <a:noAutofit/>
          </a:bodyPr>
          <a:lstStyle/>
          <a:p>
            <a:pPr algn="r"/>
            <a:r>
              <a:rPr lang="en-US" sz="1400" b="1" i="1" dirty="0">
                <a:solidFill>
                  <a:srgbClr val="002060"/>
                </a:solidFill>
              </a:rPr>
              <a:t>Warfare Center</a:t>
            </a:r>
            <a:br>
              <a:rPr lang="en-US" sz="1400" b="1" i="1" dirty="0">
                <a:solidFill>
                  <a:srgbClr val="002060"/>
                </a:solidFill>
              </a:rPr>
            </a:br>
            <a:r>
              <a:rPr lang="en-US" sz="1400" b="1" i="1" dirty="0">
                <a:solidFill>
                  <a:srgbClr val="002060"/>
                </a:solidFill>
              </a:rPr>
              <a:t>Quick Facts</a:t>
            </a:r>
            <a:endParaRPr lang="en-US" sz="1400" b="1" dirty="0">
              <a:solidFill>
                <a:srgbClr val="002060"/>
              </a:solidFill>
            </a:endParaRPr>
          </a:p>
        </p:txBody>
      </p:sp>
      <p:sp>
        <p:nvSpPr>
          <p:cNvPr id="43" name="TextBox 42"/>
          <p:cNvSpPr txBox="1"/>
          <p:nvPr/>
        </p:nvSpPr>
        <p:spPr>
          <a:xfrm>
            <a:off x="1929522" y="5563457"/>
            <a:ext cx="3989495" cy="1224353"/>
          </a:xfrm>
          <a:prstGeom prst="rect">
            <a:avLst/>
          </a:prstGeom>
          <a:noFill/>
        </p:spPr>
        <p:txBody>
          <a:bodyPr wrap="square" lIns="0" tIns="45662" rIns="0" bIns="45662" rtlCol="0">
            <a:noAutofit/>
          </a:bodyPr>
          <a:lstStyle/>
          <a:p>
            <a:pPr marL="171230" indent="-171230">
              <a:spcBef>
                <a:spcPts val="600"/>
              </a:spcBef>
              <a:buClr>
                <a:prstClr val="black"/>
              </a:buClr>
              <a:buSzPct val="116000"/>
              <a:buFont typeface="Wingdings" panose="05000000000000000000" pitchFamily="2" charset="2"/>
              <a:buChar char="v"/>
            </a:pPr>
            <a:r>
              <a:rPr lang="en-US" sz="800" b="1" dirty="0">
                <a:solidFill>
                  <a:prstClr val="black"/>
                </a:solidFill>
              </a:rPr>
              <a:t>~24,479 diverse and highly educated employees focused on innovation  (~16,400 scientists, engineers, and technicians with ~750 </a:t>
            </a:r>
            <a:r>
              <a:rPr lang="en-US" sz="800" b="1" dirty="0" err="1">
                <a:solidFill>
                  <a:prstClr val="black"/>
                </a:solidFill>
              </a:rPr>
              <a:t>Ph.D.s</a:t>
            </a:r>
            <a:r>
              <a:rPr lang="en-US" sz="800" b="1" dirty="0">
                <a:solidFill>
                  <a:prstClr val="black"/>
                </a:solidFill>
              </a:rPr>
              <a:t>)</a:t>
            </a:r>
          </a:p>
          <a:p>
            <a:pPr marL="171230" indent="-171230">
              <a:spcBef>
                <a:spcPts val="600"/>
              </a:spcBef>
              <a:buClr>
                <a:prstClr val="black"/>
              </a:buClr>
              <a:buSzPct val="116000"/>
              <a:buFont typeface="Wingdings" panose="05000000000000000000" pitchFamily="2" charset="2"/>
              <a:buChar char="v"/>
            </a:pPr>
            <a:r>
              <a:rPr lang="en-US" sz="800" b="1" dirty="0">
                <a:solidFill>
                  <a:prstClr val="black"/>
                </a:solidFill>
              </a:rPr>
              <a:t>129 unique Technical Capabilities (TCs) across 10 Divisions</a:t>
            </a:r>
          </a:p>
          <a:p>
            <a:pPr marL="171230" indent="-171230">
              <a:spcBef>
                <a:spcPts val="600"/>
              </a:spcBef>
              <a:buClr>
                <a:prstClr val="black"/>
              </a:buClr>
              <a:buSzPct val="116000"/>
              <a:buFont typeface="Wingdings" panose="05000000000000000000" pitchFamily="2" charset="2"/>
              <a:buChar char="v"/>
            </a:pPr>
            <a:r>
              <a:rPr lang="en-US" sz="800" b="1" dirty="0">
                <a:solidFill>
                  <a:prstClr val="black"/>
                </a:solidFill>
              </a:rPr>
              <a:t>Operates under the Navy Working Capital Fund (NWCF) business model</a:t>
            </a:r>
          </a:p>
          <a:p>
            <a:pPr marL="171230" indent="-171230">
              <a:spcBef>
                <a:spcPts val="600"/>
              </a:spcBef>
              <a:buClr>
                <a:prstClr val="black"/>
              </a:buClr>
              <a:buSzPct val="116000"/>
              <a:buFont typeface="Wingdings" panose="05000000000000000000" pitchFamily="2" charset="2"/>
              <a:buChar char="v"/>
            </a:pPr>
            <a:r>
              <a:rPr lang="en-US" sz="800" b="1" dirty="0">
                <a:solidFill>
                  <a:prstClr val="black"/>
                </a:solidFill>
              </a:rPr>
              <a:t>Disciplined process for accepting and assigning the right work to the right WC Division based on TCs</a:t>
            </a:r>
          </a:p>
        </p:txBody>
      </p:sp>
      <p:sp>
        <p:nvSpPr>
          <p:cNvPr id="39" name="Title 1"/>
          <p:cNvSpPr>
            <a:spLocks noGrp="1"/>
          </p:cNvSpPr>
          <p:nvPr>
            <p:ph type="title" idx="4294967295"/>
          </p:nvPr>
        </p:nvSpPr>
        <p:spPr>
          <a:xfrm>
            <a:off x="914400" y="-36513"/>
            <a:ext cx="8229600" cy="1143001"/>
          </a:xfrm>
          <a:prstGeom prst="rect">
            <a:avLst/>
          </a:prstGeom>
        </p:spPr>
        <p:txBody>
          <a:bodyPr/>
          <a:lstStyle/>
          <a:p>
            <a:r>
              <a:rPr lang="en-US" sz="2400" b="1" dirty="0"/>
              <a:t>NAVSEA Warfare Centers at a Glance </a:t>
            </a:r>
          </a:p>
        </p:txBody>
      </p:sp>
      <p:cxnSp>
        <p:nvCxnSpPr>
          <p:cNvPr id="109" name="Straight Connector 108"/>
          <p:cNvCxnSpPr/>
          <p:nvPr/>
        </p:nvCxnSpPr>
        <p:spPr>
          <a:xfrm>
            <a:off x="135115" y="5460737"/>
            <a:ext cx="8882506" cy="0"/>
          </a:xfrm>
          <a:prstGeom prst="line">
            <a:avLst/>
          </a:prstGeom>
          <a:ln w="25400">
            <a:gradFill flip="none" rotWithShape="1">
              <a:gsLst>
                <a:gs pos="96364">
                  <a:srgbClr val="002060">
                    <a:alpha val="0"/>
                  </a:srgbClr>
                </a:gs>
                <a:gs pos="51000">
                  <a:srgbClr val="002060"/>
                </a:gs>
                <a:gs pos="2000">
                  <a:srgbClr val="002060">
                    <a:alpha val="0"/>
                  </a:srgbClr>
                </a:gs>
              </a:gsLst>
              <a:lin ang="10800000" scaled="0"/>
              <a:tileRect/>
            </a:gradFill>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6156455" y="5563457"/>
            <a:ext cx="2784731" cy="1126445"/>
          </a:xfrm>
          <a:prstGeom prst="rect">
            <a:avLst/>
          </a:prstGeom>
          <a:noFill/>
        </p:spPr>
        <p:txBody>
          <a:bodyPr wrap="square" lIns="0" tIns="45662" rIns="0" bIns="45662" rtlCol="0">
            <a:noAutofit/>
          </a:bodyPr>
          <a:lstStyle/>
          <a:p>
            <a:pPr marL="171230" indent="-171230">
              <a:spcBef>
                <a:spcPts val="600"/>
              </a:spcBef>
              <a:buClr>
                <a:prstClr val="black"/>
              </a:buClr>
              <a:buSzPct val="116000"/>
              <a:buFont typeface="Wingdings" panose="05000000000000000000" pitchFamily="2" charset="2"/>
              <a:buChar char="v"/>
            </a:pPr>
            <a:r>
              <a:rPr lang="en-US" sz="800" b="1" dirty="0">
                <a:solidFill>
                  <a:prstClr val="black"/>
                </a:solidFill>
              </a:rPr>
              <a:t>Part of the Naval Research &amp; Development Establishment (NR&amp;DE)</a:t>
            </a:r>
          </a:p>
          <a:p>
            <a:pPr marL="171230" indent="-171230">
              <a:spcBef>
                <a:spcPts val="600"/>
              </a:spcBef>
              <a:buClr>
                <a:prstClr val="black"/>
              </a:buClr>
              <a:buSzPct val="116000"/>
              <a:buFont typeface="Wingdings" panose="05000000000000000000" pitchFamily="2" charset="2"/>
              <a:buChar char="v"/>
            </a:pPr>
            <a:r>
              <a:rPr lang="en-US" sz="800" b="1" dirty="0">
                <a:solidFill>
                  <a:prstClr val="black"/>
                </a:solidFill>
              </a:rPr>
              <a:t>Size of the workforce is based on the funded workload</a:t>
            </a:r>
          </a:p>
          <a:p>
            <a:pPr marL="171230" indent="-171230">
              <a:spcBef>
                <a:spcPts val="600"/>
              </a:spcBef>
              <a:buClr>
                <a:prstClr val="black"/>
              </a:buClr>
              <a:buSzPct val="116000"/>
              <a:buFont typeface="Wingdings" panose="05000000000000000000" pitchFamily="2" charset="2"/>
              <a:buChar char="v"/>
            </a:pPr>
            <a:r>
              <a:rPr lang="en-US" sz="800" b="1" dirty="0">
                <a:solidFill>
                  <a:prstClr val="black"/>
                </a:solidFill>
              </a:rPr>
              <a:t>Performs work our industry partners can’t,</a:t>
            </a:r>
            <a:br>
              <a:rPr lang="en-US" sz="800" b="1" dirty="0">
                <a:solidFill>
                  <a:prstClr val="black"/>
                </a:solidFill>
              </a:rPr>
            </a:br>
            <a:r>
              <a:rPr lang="en-US" sz="800" b="1" dirty="0">
                <a:solidFill>
                  <a:prstClr val="black"/>
                </a:solidFill>
              </a:rPr>
              <a:t>won’t or shouldn’t do.</a:t>
            </a:r>
          </a:p>
          <a:p>
            <a:pPr marL="171230" indent="-171230">
              <a:spcBef>
                <a:spcPts val="600"/>
              </a:spcBef>
              <a:buClr>
                <a:prstClr val="black"/>
              </a:buClr>
              <a:buSzPct val="116000"/>
              <a:buFont typeface="Wingdings" panose="05000000000000000000" pitchFamily="2" charset="2"/>
              <a:buChar char="v"/>
            </a:pPr>
            <a:r>
              <a:rPr lang="en-US" sz="800" b="1" dirty="0">
                <a:solidFill>
                  <a:prstClr val="black"/>
                </a:solidFill>
              </a:rPr>
              <a:t>Maintains more than 164 unique RDT&amp;E facilities</a:t>
            </a:r>
          </a:p>
        </p:txBody>
      </p:sp>
      <p:sp>
        <p:nvSpPr>
          <p:cNvPr id="112" name="Rectangle 111"/>
          <p:cNvSpPr/>
          <p:nvPr/>
        </p:nvSpPr>
        <p:spPr>
          <a:xfrm>
            <a:off x="1740958" y="5595614"/>
            <a:ext cx="45719" cy="116238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pic>
        <p:nvPicPr>
          <p:cNvPr id="17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17" b="1385"/>
          <a:stretch/>
        </p:blipFill>
        <p:spPr bwMode="auto">
          <a:xfrm>
            <a:off x="947665" y="963928"/>
            <a:ext cx="7102475" cy="452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6" name="TextBox 175"/>
          <p:cNvSpPr txBox="1"/>
          <p:nvPr/>
        </p:nvSpPr>
        <p:spPr>
          <a:xfrm>
            <a:off x="7966277" y="2005532"/>
            <a:ext cx="1106393" cy="301082"/>
          </a:xfrm>
          <a:prstGeom prst="rect">
            <a:avLst/>
          </a:prstGeom>
          <a:noFill/>
        </p:spPr>
        <p:txBody>
          <a:bodyPr wrap="square" lIns="0" tIns="0" rIns="0" bIns="0" rtlCol="0">
            <a:noAutofit/>
          </a:bodyPr>
          <a:lstStyle/>
          <a:p>
            <a:pPr>
              <a:lnSpc>
                <a:spcPts val="900"/>
              </a:lnSpc>
            </a:pPr>
            <a:r>
              <a:rPr lang="en-US" sz="700" b="1" dirty="0">
                <a:solidFill>
                  <a:prstClr val="black"/>
                </a:solidFill>
              </a:rPr>
              <a:t>NSWC Philadelphia Div</a:t>
            </a:r>
            <a:br>
              <a:rPr lang="en-US" sz="700" b="1" dirty="0">
                <a:solidFill>
                  <a:prstClr val="black"/>
                </a:solidFill>
              </a:rPr>
            </a:br>
            <a:r>
              <a:rPr lang="en-US" sz="700" dirty="0">
                <a:solidFill>
                  <a:prstClr val="black">
                    <a:lumMod val="50000"/>
                    <a:lumOff val="50000"/>
                  </a:prstClr>
                </a:solidFill>
              </a:rPr>
              <a:t>Philadelphia, PA</a:t>
            </a:r>
          </a:p>
        </p:txBody>
      </p:sp>
      <p:sp>
        <p:nvSpPr>
          <p:cNvPr id="177" name="TextBox 176"/>
          <p:cNvSpPr txBox="1"/>
          <p:nvPr/>
        </p:nvSpPr>
        <p:spPr>
          <a:xfrm>
            <a:off x="7966277" y="1453396"/>
            <a:ext cx="1057231" cy="373767"/>
          </a:xfrm>
          <a:prstGeom prst="rect">
            <a:avLst/>
          </a:prstGeom>
          <a:noFill/>
        </p:spPr>
        <p:txBody>
          <a:bodyPr wrap="square" lIns="0" tIns="0" rIns="0" bIns="0" rtlCol="0">
            <a:noAutofit/>
          </a:bodyPr>
          <a:lstStyle/>
          <a:p>
            <a:pPr>
              <a:lnSpc>
                <a:spcPts val="1000"/>
              </a:lnSpc>
            </a:pPr>
            <a:r>
              <a:rPr lang="en-US" sz="700" b="1" dirty="0">
                <a:solidFill>
                  <a:prstClr val="black"/>
                </a:solidFill>
              </a:rPr>
              <a:t>NUWC Headquarters</a:t>
            </a:r>
          </a:p>
          <a:p>
            <a:pPr>
              <a:lnSpc>
                <a:spcPts val="1000"/>
              </a:lnSpc>
            </a:pPr>
            <a:r>
              <a:rPr lang="en-US" sz="700" b="1" dirty="0">
                <a:solidFill>
                  <a:prstClr val="black"/>
                </a:solidFill>
              </a:rPr>
              <a:t>NUWC Newport Div</a:t>
            </a:r>
          </a:p>
          <a:p>
            <a:pPr>
              <a:lnSpc>
                <a:spcPts val="1000"/>
              </a:lnSpc>
            </a:pPr>
            <a:r>
              <a:rPr lang="en-US" sz="700" dirty="0">
                <a:solidFill>
                  <a:prstClr val="black">
                    <a:lumMod val="50000"/>
                    <a:lumOff val="50000"/>
                  </a:prstClr>
                </a:solidFill>
              </a:rPr>
              <a:t>Newport, RI</a:t>
            </a:r>
          </a:p>
        </p:txBody>
      </p:sp>
      <p:sp>
        <p:nvSpPr>
          <p:cNvPr id="178" name="TextBox 177"/>
          <p:cNvSpPr txBox="1"/>
          <p:nvPr/>
        </p:nvSpPr>
        <p:spPr>
          <a:xfrm>
            <a:off x="7966277" y="2340848"/>
            <a:ext cx="1106393" cy="255232"/>
          </a:xfrm>
          <a:prstGeom prst="rect">
            <a:avLst/>
          </a:prstGeom>
          <a:noFill/>
        </p:spPr>
        <p:txBody>
          <a:bodyPr wrap="square" lIns="0" tIns="0" rIns="0" bIns="0" rtlCol="0">
            <a:noAutofit/>
          </a:bodyPr>
          <a:lstStyle/>
          <a:p>
            <a:pPr>
              <a:lnSpc>
                <a:spcPts val="900"/>
              </a:lnSpc>
            </a:pPr>
            <a:r>
              <a:rPr lang="en-US" sz="700" b="1" dirty="0">
                <a:solidFill>
                  <a:prstClr val="black"/>
                </a:solidFill>
              </a:rPr>
              <a:t>NSWC Carderock Div</a:t>
            </a:r>
          </a:p>
          <a:p>
            <a:pPr>
              <a:lnSpc>
                <a:spcPts val="900"/>
              </a:lnSpc>
            </a:pPr>
            <a:r>
              <a:rPr lang="en-US" sz="700" dirty="0">
                <a:solidFill>
                  <a:prstClr val="black">
                    <a:lumMod val="50000"/>
                    <a:lumOff val="50000"/>
                  </a:prstClr>
                </a:solidFill>
              </a:rPr>
              <a:t>West Bethesda, MD</a:t>
            </a:r>
          </a:p>
        </p:txBody>
      </p:sp>
      <p:sp>
        <p:nvSpPr>
          <p:cNvPr id="179" name="TextBox 178"/>
          <p:cNvSpPr txBox="1"/>
          <p:nvPr/>
        </p:nvSpPr>
        <p:spPr>
          <a:xfrm>
            <a:off x="7966277" y="2634609"/>
            <a:ext cx="1106393" cy="255232"/>
          </a:xfrm>
          <a:prstGeom prst="rect">
            <a:avLst/>
          </a:prstGeom>
          <a:noFill/>
        </p:spPr>
        <p:txBody>
          <a:bodyPr wrap="square" lIns="0" tIns="0" rIns="0" bIns="0" rtlCol="0">
            <a:noAutofit/>
          </a:bodyPr>
          <a:lstStyle/>
          <a:p>
            <a:pPr>
              <a:lnSpc>
                <a:spcPts val="900"/>
              </a:lnSpc>
            </a:pPr>
            <a:r>
              <a:rPr lang="en-US" sz="700" b="1" dirty="0">
                <a:solidFill>
                  <a:prstClr val="black"/>
                </a:solidFill>
              </a:rPr>
              <a:t>NSWC Headquarters</a:t>
            </a:r>
          </a:p>
          <a:p>
            <a:pPr>
              <a:lnSpc>
                <a:spcPts val="900"/>
              </a:lnSpc>
            </a:pPr>
            <a:r>
              <a:rPr lang="en-US" sz="700" dirty="0">
                <a:solidFill>
                  <a:prstClr val="black">
                    <a:lumMod val="50000"/>
                    <a:lumOff val="50000"/>
                  </a:prstClr>
                </a:solidFill>
              </a:rPr>
              <a:t>Washington, D.C.</a:t>
            </a:r>
          </a:p>
        </p:txBody>
      </p:sp>
      <p:sp>
        <p:nvSpPr>
          <p:cNvPr id="180" name="TextBox 179"/>
          <p:cNvSpPr txBox="1"/>
          <p:nvPr/>
        </p:nvSpPr>
        <p:spPr>
          <a:xfrm>
            <a:off x="7966277" y="2906010"/>
            <a:ext cx="1106393" cy="255232"/>
          </a:xfrm>
          <a:prstGeom prst="rect">
            <a:avLst/>
          </a:prstGeom>
          <a:noFill/>
        </p:spPr>
        <p:txBody>
          <a:bodyPr wrap="square" lIns="0" tIns="0" rIns="0" bIns="0" rtlCol="0">
            <a:noAutofit/>
          </a:bodyPr>
          <a:lstStyle/>
          <a:p>
            <a:pPr>
              <a:lnSpc>
                <a:spcPts val="900"/>
              </a:lnSpc>
            </a:pPr>
            <a:r>
              <a:rPr lang="en-US" sz="700" b="1" dirty="0">
                <a:solidFill>
                  <a:prstClr val="black"/>
                </a:solidFill>
              </a:rPr>
              <a:t>NSWC Dahlgren Div</a:t>
            </a:r>
          </a:p>
          <a:p>
            <a:pPr>
              <a:lnSpc>
                <a:spcPts val="900"/>
              </a:lnSpc>
            </a:pPr>
            <a:r>
              <a:rPr lang="en-US" sz="700" dirty="0">
                <a:solidFill>
                  <a:prstClr val="black">
                    <a:lumMod val="50000"/>
                    <a:lumOff val="50000"/>
                  </a:prstClr>
                </a:solidFill>
              </a:rPr>
              <a:t>Dahlgren, VA</a:t>
            </a:r>
          </a:p>
        </p:txBody>
      </p:sp>
      <p:sp>
        <p:nvSpPr>
          <p:cNvPr id="181" name="TextBox 180"/>
          <p:cNvSpPr txBox="1"/>
          <p:nvPr/>
        </p:nvSpPr>
        <p:spPr>
          <a:xfrm>
            <a:off x="7966277" y="3744724"/>
            <a:ext cx="1106393" cy="471483"/>
          </a:xfrm>
          <a:prstGeom prst="rect">
            <a:avLst/>
          </a:prstGeom>
          <a:noFill/>
        </p:spPr>
        <p:txBody>
          <a:bodyPr wrap="square" lIns="0" tIns="0" rIns="0" bIns="0" rtlCol="0">
            <a:noAutofit/>
          </a:bodyPr>
          <a:lstStyle/>
          <a:p>
            <a:pPr>
              <a:lnSpc>
                <a:spcPts val="800"/>
              </a:lnSpc>
            </a:pPr>
            <a:r>
              <a:rPr lang="en-US" sz="700" b="1" dirty="0">
                <a:solidFill>
                  <a:prstClr val="black"/>
                </a:solidFill>
              </a:rPr>
              <a:t>NSWC Indian Head </a:t>
            </a:r>
            <a:r>
              <a:rPr lang="en-US" sz="700" b="1" dirty="0" smtClean="0">
                <a:solidFill>
                  <a:prstClr val="black"/>
                </a:solidFill>
              </a:rPr>
              <a:t>Division</a:t>
            </a:r>
            <a:endParaRPr lang="en-US" sz="700" b="1" dirty="0">
              <a:solidFill>
                <a:prstClr val="black"/>
              </a:solidFill>
            </a:endParaRPr>
          </a:p>
          <a:p>
            <a:pPr>
              <a:lnSpc>
                <a:spcPts val="800"/>
              </a:lnSpc>
            </a:pPr>
            <a:r>
              <a:rPr lang="en-US" sz="700" dirty="0">
                <a:solidFill>
                  <a:prstClr val="black">
                    <a:lumMod val="50000"/>
                    <a:lumOff val="50000"/>
                  </a:prstClr>
                </a:solidFill>
              </a:rPr>
              <a:t>Indian Head, MD</a:t>
            </a:r>
          </a:p>
        </p:txBody>
      </p:sp>
      <p:sp>
        <p:nvSpPr>
          <p:cNvPr id="182" name="TextBox 181"/>
          <p:cNvSpPr txBox="1"/>
          <p:nvPr/>
        </p:nvSpPr>
        <p:spPr>
          <a:xfrm>
            <a:off x="7966277" y="3269596"/>
            <a:ext cx="1106393" cy="343517"/>
          </a:xfrm>
          <a:prstGeom prst="rect">
            <a:avLst/>
          </a:prstGeom>
          <a:noFill/>
        </p:spPr>
        <p:txBody>
          <a:bodyPr wrap="square" lIns="0" tIns="0" rIns="0" bIns="0" rtlCol="0">
            <a:noAutofit/>
          </a:bodyPr>
          <a:lstStyle/>
          <a:p>
            <a:pPr>
              <a:lnSpc>
                <a:spcPts val="900"/>
              </a:lnSpc>
            </a:pPr>
            <a:r>
              <a:rPr lang="en-US" sz="700" b="1" dirty="0">
                <a:solidFill>
                  <a:prstClr val="black"/>
                </a:solidFill>
              </a:rPr>
              <a:t>Combat Direction</a:t>
            </a:r>
          </a:p>
          <a:p>
            <a:pPr>
              <a:lnSpc>
                <a:spcPts val="900"/>
              </a:lnSpc>
            </a:pPr>
            <a:r>
              <a:rPr lang="en-US" sz="700" b="1" dirty="0">
                <a:solidFill>
                  <a:prstClr val="black"/>
                </a:solidFill>
              </a:rPr>
              <a:t>Systems Activity*</a:t>
            </a:r>
          </a:p>
          <a:p>
            <a:pPr>
              <a:lnSpc>
                <a:spcPts val="900"/>
              </a:lnSpc>
            </a:pPr>
            <a:r>
              <a:rPr lang="en-US" sz="700" dirty="0">
                <a:solidFill>
                  <a:prstClr val="black">
                    <a:lumMod val="50000"/>
                    <a:lumOff val="50000"/>
                  </a:prstClr>
                </a:solidFill>
              </a:rPr>
              <a:t>Dam Neck, VA</a:t>
            </a:r>
          </a:p>
        </p:txBody>
      </p:sp>
      <p:sp>
        <p:nvSpPr>
          <p:cNvPr id="183" name="TextBox 182"/>
          <p:cNvSpPr txBox="1"/>
          <p:nvPr/>
        </p:nvSpPr>
        <p:spPr>
          <a:xfrm>
            <a:off x="1366810" y="4758941"/>
            <a:ext cx="1848958" cy="376334"/>
          </a:xfrm>
          <a:prstGeom prst="roundRect">
            <a:avLst>
              <a:gd name="adj" fmla="val 25842"/>
            </a:avLst>
          </a:prstGeom>
          <a:solidFill>
            <a:schemeClr val="tx1">
              <a:alpha val="10000"/>
            </a:schemeClr>
          </a:solidFill>
        </p:spPr>
        <p:txBody>
          <a:bodyPr wrap="square" lIns="91322" tIns="0" rIns="91322" bIns="0" rtlCol="0" anchor="ctr" anchorCtr="0">
            <a:noAutofit/>
          </a:bodyPr>
          <a:lstStyle/>
          <a:p>
            <a:pPr>
              <a:lnSpc>
                <a:spcPts val="1000"/>
              </a:lnSpc>
            </a:pPr>
            <a:r>
              <a:rPr lang="en-US" sz="800" i="1" dirty="0">
                <a:solidFill>
                  <a:prstClr val="black"/>
                </a:solidFill>
              </a:rPr>
              <a:t>* Part of NSWC Dahlgren Division</a:t>
            </a:r>
          </a:p>
          <a:p>
            <a:pPr>
              <a:lnSpc>
                <a:spcPts val="1000"/>
              </a:lnSpc>
            </a:pPr>
            <a:r>
              <a:rPr lang="en-US" sz="800" i="1" dirty="0">
                <a:solidFill>
                  <a:prstClr val="black"/>
                </a:solidFill>
              </a:rPr>
              <a:t>** Part of NUWC Keyport Division</a:t>
            </a:r>
          </a:p>
        </p:txBody>
      </p:sp>
      <p:sp>
        <p:nvSpPr>
          <p:cNvPr id="184" name="Freeform 183"/>
          <p:cNvSpPr/>
          <p:nvPr/>
        </p:nvSpPr>
        <p:spPr>
          <a:xfrm>
            <a:off x="975741" y="3578327"/>
            <a:ext cx="509048" cy="45719"/>
          </a:xfrm>
          <a:custGeom>
            <a:avLst/>
            <a:gdLst>
              <a:gd name="connsiteX0" fmla="*/ 0 w 509048"/>
              <a:gd name="connsiteY0" fmla="*/ 411637 h 411637"/>
              <a:gd name="connsiteX1" fmla="*/ 138260 w 509048"/>
              <a:gd name="connsiteY1" fmla="*/ 411637 h 411637"/>
              <a:gd name="connsiteX2" fmla="*/ 138260 w 509048"/>
              <a:gd name="connsiteY2" fmla="*/ 0 h 411637"/>
              <a:gd name="connsiteX3" fmla="*/ 509048 w 509048"/>
              <a:gd name="connsiteY3" fmla="*/ 0 h 411637"/>
              <a:gd name="connsiteX0" fmla="*/ 0 w 370788"/>
              <a:gd name="connsiteY0" fmla="*/ 411637 h 411637"/>
              <a:gd name="connsiteX1" fmla="*/ 0 w 370788"/>
              <a:gd name="connsiteY1" fmla="*/ 0 h 411637"/>
              <a:gd name="connsiteX2" fmla="*/ 370788 w 370788"/>
              <a:gd name="connsiteY2" fmla="*/ 0 h 411637"/>
              <a:gd name="connsiteX0" fmla="*/ 0 w 370788"/>
              <a:gd name="connsiteY0" fmla="*/ 0 h 0"/>
              <a:gd name="connsiteX1" fmla="*/ 370788 w 370788"/>
              <a:gd name="connsiteY1" fmla="*/ 0 h 0"/>
            </a:gdLst>
            <a:ahLst/>
            <a:cxnLst>
              <a:cxn ang="0">
                <a:pos x="connsiteX0" y="connsiteY0"/>
              </a:cxn>
              <a:cxn ang="0">
                <a:pos x="connsiteX1" y="connsiteY1"/>
              </a:cxn>
            </a:cxnLst>
            <a:rect l="l" t="t" r="r" b="b"/>
            <a:pathLst>
              <a:path w="370788">
                <a:moveTo>
                  <a:pt x="0" y="0"/>
                </a:moveTo>
                <a:lnTo>
                  <a:pt x="370788"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185" name="Freeform 184"/>
          <p:cNvSpPr/>
          <p:nvPr/>
        </p:nvSpPr>
        <p:spPr>
          <a:xfrm>
            <a:off x="970188" y="3647386"/>
            <a:ext cx="647216" cy="376577"/>
          </a:xfrm>
          <a:custGeom>
            <a:avLst/>
            <a:gdLst>
              <a:gd name="connsiteX0" fmla="*/ 0 w 641023"/>
              <a:gd name="connsiteY0" fmla="*/ 754145 h 754145"/>
              <a:gd name="connsiteX1" fmla="*/ 197963 w 641023"/>
              <a:gd name="connsiteY1" fmla="*/ 754145 h 754145"/>
              <a:gd name="connsiteX2" fmla="*/ 197963 w 641023"/>
              <a:gd name="connsiteY2" fmla="*/ 0 h 754145"/>
              <a:gd name="connsiteX3" fmla="*/ 641023 w 641023"/>
              <a:gd name="connsiteY3" fmla="*/ 0 h 754145"/>
              <a:gd name="connsiteX0" fmla="*/ 0 w 197963"/>
              <a:gd name="connsiteY0" fmla="*/ 754145 h 754145"/>
              <a:gd name="connsiteX1" fmla="*/ 197963 w 197963"/>
              <a:gd name="connsiteY1" fmla="*/ 754145 h 754145"/>
              <a:gd name="connsiteX2" fmla="*/ 197963 w 197963"/>
              <a:gd name="connsiteY2" fmla="*/ 0 h 754145"/>
            </a:gdLst>
            <a:ahLst/>
            <a:cxnLst>
              <a:cxn ang="0">
                <a:pos x="connsiteX0" y="connsiteY0"/>
              </a:cxn>
              <a:cxn ang="0">
                <a:pos x="connsiteX1" y="connsiteY1"/>
              </a:cxn>
              <a:cxn ang="0">
                <a:pos x="connsiteX2" y="connsiteY2"/>
              </a:cxn>
            </a:cxnLst>
            <a:rect l="l" t="t" r="r" b="b"/>
            <a:pathLst>
              <a:path w="197963" h="754145">
                <a:moveTo>
                  <a:pt x="0" y="754145"/>
                </a:moveTo>
                <a:lnTo>
                  <a:pt x="197963" y="754145"/>
                </a:lnTo>
                <a:lnTo>
                  <a:pt x="197963"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186" name="Oval 185"/>
          <p:cNvSpPr/>
          <p:nvPr/>
        </p:nvSpPr>
        <p:spPr>
          <a:xfrm>
            <a:off x="1441626" y="3532130"/>
            <a:ext cx="82337" cy="82337"/>
          </a:xfrm>
          <a:prstGeom prst="ellipse">
            <a:avLst/>
          </a:prstGeom>
          <a:solidFill>
            <a:schemeClr val="tx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900">
              <a:solidFill>
                <a:prstClr val="white"/>
              </a:solidFill>
            </a:endParaRPr>
          </a:p>
        </p:txBody>
      </p:sp>
      <p:sp>
        <p:nvSpPr>
          <p:cNvPr id="187" name="Oval 186"/>
          <p:cNvSpPr/>
          <p:nvPr/>
        </p:nvSpPr>
        <p:spPr>
          <a:xfrm>
            <a:off x="1577313" y="3613113"/>
            <a:ext cx="82337" cy="82337"/>
          </a:xfrm>
          <a:prstGeom prst="ellipse">
            <a:avLst/>
          </a:prstGeom>
          <a:solidFill>
            <a:schemeClr val="tx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900">
              <a:solidFill>
                <a:prstClr val="white"/>
              </a:solidFill>
            </a:endParaRPr>
          </a:p>
        </p:txBody>
      </p:sp>
      <p:sp>
        <p:nvSpPr>
          <p:cNvPr id="188" name="Freeform 187"/>
          <p:cNvSpPr/>
          <p:nvPr/>
        </p:nvSpPr>
        <p:spPr>
          <a:xfrm>
            <a:off x="975739" y="1199549"/>
            <a:ext cx="603316" cy="0"/>
          </a:xfrm>
          <a:custGeom>
            <a:avLst/>
            <a:gdLst>
              <a:gd name="connsiteX0" fmla="*/ 0 w 603316"/>
              <a:gd name="connsiteY0" fmla="*/ 0 h 0"/>
              <a:gd name="connsiteX1" fmla="*/ 603316 w 603316"/>
              <a:gd name="connsiteY1" fmla="*/ 0 h 0"/>
            </a:gdLst>
            <a:ahLst/>
            <a:cxnLst>
              <a:cxn ang="0">
                <a:pos x="connsiteX0" y="connsiteY0"/>
              </a:cxn>
              <a:cxn ang="0">
                <a:pos x="connsiteX1" y="connsiteY1"/>
              </a:cxn>
            </a:cxnLst>
            <a:rect l="l" t="t" r="r" b="b"/>
            <a:pathLst>
              <a:path w="603316">
                <a:moveTo>
                  <a:pt x="0" y="0"/>
                </a:moveTo>
                <a:lnTo>
                  <a:pt x="603316"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189" name="Oval 188"/>
          <p:cNvSpPr/>
          <p:nvPr/>
        </p:nvSpPr>
        <p:spPr>
          <a:xfrm>
            <a:off x="1523963" y="1156307"/>
            <a:ext cx="82337" cy="82337"/>
          </a:xfrm>
          <a:prstGeom prst="ellipse">
            <a:avLst/>
          </a:prstGeom>
          <a:solidFill>
            <a:schemeClr val="tx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900">
              <a:solidFill>
                <a:prstClr val="white"/>
              </a:solidFill>
            </a:endParaRPr>
          </a:p>
        </p:txBody>
      </p:sp>
      <p:sp>
        <p:nvSpPr>
          <p:cNvPr id="190" name="Freeform 189"/>
          <p:cNvSpPr/>
          <p:nvPr/>
        </p:nvSpPr>
        <p:spPr>
          <a:xfrm>
            <a:off x="6029727" y="4478363"/>
            <a:ext cx="241222" cy="561155"/>
          </a:xfrm>
          <a:custGeom>
            <a:avLst/>
            <a:gdLst>
              <a:gd name="connsiteX0" fmla="*/ 0 w 215978"/>
              <a:gd name="connsiteY0" fmla="*/ 698423 h 698423"/>
              <a:gd name="connsiteX1" fmla="*/ 215978 w 215978"/>
              <a:gd name="connsiteY1" fmla="*/ 698423 h 698423"/>
              <a:gd name="connsiteX2" fmla="*/ 215978 w 215978"/>
              <a:gd name="connsiteY2" fmla="*/ 0 h 698423"/>
              <a:gd name="connsiteX3" fmla="*/ 215978 w 215978"/>
              <a:gd name="connsiteY3" fmla="*/ 5610 h 698423"/>
            </a:gdLst>
            <a:ahLst/>
            <a:cxnLst>
              <a:cxn ang="0">
                <a:pos x="connsiteX0" y="connsiteY0"/>
              </a:cxn>
              <a:cxn ang="0">
                <a:pos x="connsiteX1" y="connsiteY1"/>
              </a:cxn>
              <a:cxn ang="0">
                <a:pos x="connsiteX2" y="connsiteY2"/>
              </a:cxn>
              <a:cxn ang="0">
                <a:pos x="connsiteX3" y="connsiteY3"/>
              </a:cxn>
            </a:cxnLst>
            <a:rect l="l" t="t" r="r" b="b"/>
            <a:pathLst>
              <a:path w="215978" h="698423">
                <a:moveTo>
                  <a:pt x="0" y="698423"/>
                </a:moveTo>
                <a:lnTo>
                  <a:pt x="215978" y="698423"/>
                </a:lnTo>
                <a:lnTo>
                  <a:pt x="215978" y="0"/>
                </a:lnTo>
                <a:lnTo>
                  <a:pt x="215978" y="561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191" name="Oval 190"/>
          <p:cNvSpPr/>
          <p:nvPr/>
        </p:nvSpPr>
        <p:spPr>
          <a:xfrm>
            <a:off x="6224556" y="4418339"/>
            <a:ext cx="82337" cy="82337"/>
          </a:xfrm>
          <a:prstGeom prst="ellipse">
            <a:avLst/>
          </a:prstGeom>
          <a:solidFill>
            <a:schemeClr val="tx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900">
              <a:solidFill>
                <a:prstClr val="white"/>
              </a:solidFill>
            </a:endParaRPr>
          </a:p>
        </p:txBody>
      </p:sp>
      <p:sp>
        <p:nvSpPr>
          <p:cNvPr id="192" name="Freeform 191"/>
          <p:cNvSpPr/>
          <p:nvPr/>
        </p:nvSpPr>
        <p:spPr>
          <a:xfrm>
            <a:off x="6858001" y="1303418"/>
            <a:ext cx="164117" cy="1150146"/>
          </a:xfrm>
          <a:custGeom>
            <a:avLst/>
            <a:gdLst>
              <a:gd name="connsiteX0" fmla="*/ 0 w 90535"/>
              <a:gd name="connsiteY0" fmla="*/ 0 h 1228253"/>
              <a:gd name="connsiteX1" fmla="*/ 90535 w 90535"/>
              <a:gd name="connsiteY1" fmla="*/ 0 h 1228253"/>
              <a:gd name="connsiteX2" fmla="*/ 90535 w 90535"/>
              <a:gd name="connsiteY2" fmla="*/ 1228253 h 1228253"/>
            </a:gdLst>
            <a:ahLst/>
            <a:cxnLst>
              <a:cxn ang="0">
                <a:pos x="connsiteX0" y="connsiteY0"/>
              </a:cxn>
              <a:cxn ang="0">
                <a:pos x="connsiteX1" y="connsiteY1"/>
              </a:cxn>
              <a:cxn ang="0">
                <a:pos x="connsiteX2" y="connsiteY2"/>
              </a:cxn>
            </a:cxnLst>
            <a:rect l="l" t="t" r="r" b="b"/>
            <a:pathLst>
              <a:path w="90535" h="1228253">
                <a:moveTo>
                  <a:pt x="0" y="0"/>
                </a:moveTo>
                <a:lnTo>
                  <a:pt x="90535" y="0"/>
                </a:lnTo>
                <a:lnTo>
                  <a:pt x="90535" y="1228253"/>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193" name="Freeform 192"/>
          <p:cNvSpPr/>
          <p:nvPr/>
        </p:nvSpPr>
        <p:spPr>
          <a:xfrm>
            <a:off x="5707778" y="1156298"/>
            <a:ext cx="162599" cy="1731546"/>
          </a:xfrm>
          <a:custGeom>
            <a:avLst/>
            <a:gdLst>
              <a:gd name="connsiteX0" fmla="*/ 0 w 90535"/>
              <a:gd name="connsiteY0" fmla="*/ 0 h 1228253"/>
              <a:gd name="connsiteX1" fmla="*/ 90535 w 90535"/>
              <a:gd name="connsiteY1" fmla="*/ 0 h 1228253"/>
              <a:gd name="connsiteX2" fmla="*/ 90535 w 90535"/>
              <a:gd name="connsiteY2" fmla="*/ 1228253 h 1228253"/>
            </a:gdLst>
            <a:ahLst/>
            <a:cxnLst>
              <a:cxn ang="0">
                <a:pos x="connsiteX0" y="connsiteY0"/>
              </a:cxn>
              <a:cxn ang="0">
                <a:pos x="connsiteX1" y="connsiteY1"/>
              </a:cxn>
              <a:cxn ang="0">
                <a:pos x="connsiteX2" y="connsiteY2"/>
              </a:cxn>
            </a:cxnLst>
            <a:rect l="l" t="t" r="r" b="b"/>
            <a:pathLst>
              <a:path w="90535" h="1228253">
                <a:moveTo>
                  <a:pt x="0" y="0"/>
                </a:moveTo>
                <a:lnTo>
                  <a:pt x="90535" y="0"/>
                </a:lnTo>
                <a:lnTo>
                  <a:pt x="90535" y="1228253"/>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194" name="Oval 193"/>
          <p:cNvSpPr/>
          <p:nvPr/>
        </p:nvSpPr>
        <p:spPr>
          <a:xfrm>
            <a:off x="5825109" y="2878374"/>
            <a:ext cx="82337" cy="82337"/>
          </a:xfrm>
          <a:prstGeom prst="ellipse">
            <a:avLst/>
          </a:prstGeom>
          <a:solidFill>
            <a:schemeClr val="tx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900">
              <a:solidFill>
                <a:prstClr val="white"/>
              </a:solidFill>
            </a:endParaRPr>
          </a:p>
        </p:txBody>
      </p:sp>
      <p:sp>
        <p:nvSpPr>
          <p:cNvPr id="195" name="Rectangle 194"/>
          <p:cNvSpPr/>
          <p:nvPr/>
        </p:nvSpPr>
        <p:spPr>
          <a:xfrm>
            <a:off x="7895462" y="1480191"/>
            <a:ext cx="45719" cy="319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800">
              <a:solidFill>
                <a:prstClr val="white"/>
              </a:solidFill>
            </a:endParaRPr>
          </a:p>
        </p:txBody>
      </p:sp>
      <p:sp>
        <p:nvSpPr>
          <p:cNvPr id="196" name="Rectangle 195"/>
          <p:cNvSpPr/>
          <p:nvPr/>
        </p:nvSpPr>
        <p:spPr>
          <a:xfrm>
            <a:off x="7895462" y="2643799"/>
            <a:ext cx="45719" cy="198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800">
              <a:solidFill>
                <a:prstClr val="white"/>
              </a:solidFill>
            </a:endParaRPr>
          </a:p>
        </p:txBody>
      </p:sp>
      <p:sp>
        <p:nvSpPr>
          <p:cNvPr id="197" name="Rectangle 196"/>
          <p:cNvSpPr/>
          <p:nvPr/>
        </p:nvSpPr>
        <p:spPr>
          <a:xfrm>
            <a:off x="7895462" y="2912404"/>
            <a:ext cx="45719" cy="198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800">
              <a:solidFill>
                <a:prstClr val="white"/>
              </a:solidFill>
            </a:endParaRPr>
          </a:p>
        </p:txBody>
      </p:sp>
      <p:sp>
        <p:nvSpPr>
          <p:cNvPr id="198" name="Rectangle 197"/>
          <p:cNvSpPr/>
          <p:nvPr/>
        </p:nvSpPr>
        <p:spPr>
          <a:xfrm>
            <a:off x="7895462" y="3750400"/>
            <a:ext cx="45719" cy="3852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800">
              <a:solidFill>
                <a:prstClr val="white"/>
              </a:solidFill>
            </a:endParaRPr>
          </a:p>
        </p:txBody>
      </p:sp>
      <p:sp>
        <p:nvSpPr>
          <p:cNvPr id="199" name="TextBox 198"/>
          <p:cNvSpPr txBox="1"/>
          <p:nvPr/>
        </p:nvSpPr>
        <p:spPr>
          <a:xfrm>
            <a:off x="101631" y="1099451"/>
            <a:ext cx="820938" cy="322373"/>
          </a:xfrm>
          <a:prstGeom prst="rect">
            <a:avLst/>
          </a:prstGeom>
          <a:noFill/>
        </p:spPr>
        <p:txBody>
          <a:bodyPr wrap="square" lIns="0" tIns="0" rIns="0" bIns="0" rtlCol="0">
            <a:noAutofit/>
          </a:bodyPr>
          <a:lstStyle/>
          <a:p>
            <a:pPr algn="r">
              <a:lnSpc>
                <a:spcPts val="900"/>
              </a:lnSpc>
            </a:pPr>
            <a:r>
              <a:rPr lang="en-US" sz="700" b="1" dirty="0">
                <a:solidFill>
                  <a:prstClr val="black"/>
                </a:solidFill>
              </a:rPr>
              <a:t>NUWC Keyport Div</a:t>
            </a:r>
          </a:p>
          <a:p>
            <a:pPr algn="r">
              <a:lnSpc>
                <a:spcPts val="900"/>
              </a:lnSpc>
            </a:pPr>
            <a:r>
              <a:rPr lang="en-US" sz="700" dirty="0">
                <a:solidFill>
                  <a:prstClr val="black">
                    <a:lumMod val="50000"/>
                    <a:lumOff val="50000"/>
                  </a:prstClr>
                </a:solidFill>
              </a:rPr>
              <a:t>Keyport, WA</a:t>
            </a:r>
          </a:p>
        </p:txBody>
      </p:sp>
      <p:sp>
        <p:nvSpPr>
          <p:cNvPr id="200" name="TextBox 199"/>
          <p:cNvSpPr txBox="1"/>
          <p:nvPr/>
        </p:nvSpPr>
        <p:spPr>
          <a:xfrm>
            <a:off x="47572" y="3387642"/>
            <a:ext cx="855543" cy="322373"/>
          </a:xfrm>
          <a:prstGeom prst="rect">
            <a:avLst/>
          </a:prstGeom>
          <a:noFill/>
        </p:spPr>
        <p:txBody>
          <a:bodyPr wrap="square" lIns="0" tIns="0" rIns="0" bIns="0" rtlCol="0">
            <a:noAutofit/>
          </a:bodyPr>
          <a:lstStyle/>
          <a:p>
            <a:pPr algn="r">
              <a:lnSpc>
                <a:spcPts val="900"/>
              </a:lnSpc>
            </a:pPr>
            <a:r>
              <a:rPr lang="fr-FR" sz="700" b="1" dirty="0">
                <a:solidFill>
                  <a:prstClr val="black"/>
                </a:solidFill>
              </a:rPr>
              <a:t>NSWC Port</a:t>
            </a:r>
            <a:br>
              <a:rPr lang="fr-FR" sz="700" b="1" dirty="0">
                <a:solidFill>
                  <a:prstClr val="black"/>
                </a:solidFill>
              </a:rPr>
            </a:br>
            <a:r>
              <a:rPr lang="fr-FR" sz="700" b="1" dirty="0">
                <a:solidFill>
                  <a:prstClr val="black"/>
                </a:solidFill>
              </a:rPr>
              <a:t>Hueneme Div</a:t>
            </a:r>
          </a:p>
          <a:p>
            <a:pPr algn="r">
              <a:lnSpc>
                <a:spcPts val="900"/>
              </a:lnSpc>
            </a:pPr>
            <a:r>
              <a:rPr lang="fr-FR" sz="700" dirty="0">
                <a:solidFill>
                  <a:prstClr val="black">
                    <a:lumMod val="50000"/>
                    <a:lumOff val="50000"/>
                  </a:prstClr>
                </a:solidFill>
              </a:rPr>
              <a:t>Port Hueneme, </a:t>
            </a:r>
            <a:r>
              <a:rPr lang="fr-FR" sz="700" dirty="0" smtClean="0">
                <a:solidFill>
                  <a:prstClr val="black">
                    <a:lumMod val="50000"/>
                    <a:lumOff val="50000"/>
                  </a:prstClr>
                </a:solidFill>
              </a:rPr>
              <a:t>CA</a:t>
            </a:r>
            <a:endParaRPr lang="en-US" sz="700" dirty="0">
              <a:solidFill>
                <a:prstClr val="black">
                  <a:lumMod val="50000"/>
                  <a:lumOff val="50000"/>
                </a:prstClr>
              </a:solidFill>
            </a:endParaRPr>
          </a:p>
        </p:txBody>
      </p:sp>
      <p:sp>
        <p:nvSpPr>
          <p:cNvPr id="201" name="TextBox 200"/>
          <p:cNvSpPr txBox="1"/>
          <p:nvPr/>
        </p:nvSpPr>
        <p:spPr>
          <a:xfrm>
            <a:off x="126325" y="3913773"/>
            <a:ext cx="776799" cy="261207"/>
          </a:xfrm>
          <a:prstGeom prst="rect">
            <a:avLst/>
          </a:prstGeom>
          <a:noFill/>
        </p:spPr>
        <p:txBody>
          <a:bodyPr wrap="square" lIns="0" tIns="0" rIns="0" bIns="0" rtlCol="0">
            <a:noAutofit/>
          </a:bodyPr>
          <a:lstStyle/>
          <a:p>
            <a:pPr algn="r">
              <a:lnSpc>
                <a:spcPts val="900"/>
              </a:lnSpc>
            </a:pPr>
            <a:r>
              <a:rPr lang="fr-FR" sz="700" b="1" dirty="0">
                <a:solidFill>
                  <a:prstClr val="black"/>
                </a:solidFill>
              </a:rPr>
              <a:t>NSWC Corona Div</a:t>
            </a:r>
          </a:p>
          <a:p>
            <a:pPr algn="r">
              <a:lnSpc>
                <a:spcPts val="900"/>
              </a:lnSpc>
            </a:pPr>
            <a:r>
              <a:rPr lang="fr-FR" sz="700" dirty="0">
                <a:solidFill>
                  <a:prstClr val="black">
                    <a:lumMod val="50000"/>
                    <a:lumOff val="50000"/>
                  </a:prstClr>
                </a:solidFill>
              </a:rPr>
              <a:t>Corona, CA</a:t>
            </a:r>
            <a:endParaRPr lang="en-US" sz="700" dirty="0">
              <a:solidFill>
                <a:prstClr val="black">
                  <a:lumMod val="50000"/>
                  <a:lumOff val="50000"/>
                </a:prstClr>
              </a:solidFill>
            </a:endParaRPr>
          </a:p>
        </p:txBody>
      </p:sp>
      <p:sp>
        <p:nvSpPr>
          <p:cNvPr id="202" name="Rectangle 201"/>
          <p:cNvSpPr/>
          <p:nvPr/>
        </p:nvSpPr>
        <p:spPr>
          <a:xfrm>
            <a:off x="955759" y="3920807"/>
            <a:ext cx="45719" cy="198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203" name="Rectangle 202"/>
          <p:cNvSpPr/>
          <p:nvPr/>
        </p:nvSpPr>
        <p:spPr>
          <a:xfrm>
            <a:off x="955759" y="3410529"/>
            <a:ext cx="45719" cy="319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204" name="Rectangle 203"/>
          <p:cNvSpPr/>
          <p:nvPr/>
        </p:nvSpPr>
        <p:spPr>
          <a:xfrm>
            <a:off x="955759" y="1104952"/>
            <a:ext cx="45719" cy="198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205" name="TextBox 204"/>
          <p:cNvSpPr txBox="1"/>
          <p:nvPr/>
        </p:nvSpPr>
        <p:spPr>
          <a:xfrm>
            <a:off x="4828162" y="4924303"/>
            <a:ext cx="1139906" cy="245372"/>
          </a:xfrm>
          <a:prstGeom prst="rect">
            <a:avLst/>
          </a:prstGeom>
          <a:noFill/>
        </p:spPr>
        <p:txBody>
          <a:bodyPr wrap="square" lIns="0" tIns="0" rIns="0" bIns="0" rtlCol="0">
            <a:noAutofit/>
          </a:bodyPr>
          <a:lstStyle/>
          <a:p>
            <a:pPr algn="r">
              <a:lnSpc>
                <a:spcPts val="900"/>
              </a:lnSpc>
            </a:pPr>
            <a:r>
              <a:rPr lang="pl-PL" sz="700" b="1" dirty="0">
                <a:solidFill>
                  <a:prstClr val="black"/>
                </a:solidFill>
              </a:rPr>
              <a:t>NSWC Panama City</a:t>
            </a:r>
            <a:r>
              <a:rPr lang="en-US" sz="700" b="1" dirty="0">
                <a:solidFill>
                  <a:prstClr val="black"/>
                </a:solidFill>
              </a:rPr>
              <a:t> Div</a:t>
            </a:r>
            <a:endParaRPr lang="pl-PL" sz="700" b="1" dirty="0">
              <a:solidFill>
                <a:prstClr val="black"/>
              </a:solidFill>
            </a:endParaRPr>
          </a:p>
          <a:p>
            <a:pPr algn="r">
              <a:lnSpc>
                <a:spcPts val="900"/>
              </a:lnSpc>
            </a:pPr>
            <a:r>
              <a:rPr lang="pl-PL" sz="700" dirty="0">
                <a:solidFill>
                  <a:prstClr val="black">
                    <a:lumMod val="50000"/>
                    <a:lumOff val="50000"/>
                  </a:prstClr>
                </a:solidFill>
              </a:rPr>
              <a:t>Panama City, FL</a:t>
            </a:r>
            <a:endParaRPr lang="en-US" sz="700" dirty="0">
              <a:solidFill>
                <a:prstClr val="black">
                  <a:lumMod val="50000"/>
                  <a:lumOff val="50000"/>
                </a:prstClr>
              </a:solidFill>
            </a:endParaRPr>
          </a:p>
        </p:txBody>
      </p:sp>
      <p:sp>
        <p:nvSpPr>
          <p:cNvPr id="206" name="Rectangle 205"/>
          <p:cNvSpPr/>
          <p:nvPr/>
        </p:nvSpPr>
        <p:spPr>
          <a:xfrm>
            <a:off x="6003935" y="4936810"/>
            <a:ext cx="45719" cy="198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207" name="TextBox 206"/>
          <p:cNvSpPr txBox="1"/>
          <p:nvPr/>
        </p:nvSpPr>
        <p:spPr>
          <a:xfrm>
            <a:off x="4828160" y="1041845"/>
            <a:ext cx="847647" cy="322373"/>
          </a:xfrm>
          <a:prstGeom prst="rect">
            <a:avLst/>
          </a:prstGeom>
          <a:noFill/>
        </p:spPr>
        <p:txBody>
          <a:bodyPr wrap="square" lIns="0" tIns="0" rIns="0" bIns="0" rtlCol="0">
            <a:noAutofit/>
          </a:bodyPr>
          <a:lstStyle/>
          <a:p>
            <a:pPr algn="r">
              <a:lnSpc>
                <a:spcPts val="900"/>
              </a:lnSpc>
            </a:pPr>
            <a:r>
              <a:rPr lang="en-US" sz="700" b="1" dirty="0">
                <a:solidFill>
                  <a:prstClr val="black"/>
                </a:solidFill>
              </a:rPr>
              <a:t>NSWC Crane Div</a:t>
            </a:r>
          </a:p>
          <a:p>
            <a:pPr algn="r">
              <a:lnSpc>
                <a:spcPts val="900"/>
              </a:lnSpc>
            </a:pPr>
            <a:r>
              <a:rPr lang="en-US" sz="700" dirty="0">
                <a:solidFill>
                  <a:prstClr val="black">
                    <a:lumMod val="50000"/>
                    <a:lumOff val="50000"/>
                  </a:prstClr>
                </a:solidFill>
              </a:rPr>
              <a:t>Crane, IN</a:t>
            </a:r>
          </a:p>
        </p:txBody>
      </p:sp>
      <p:sp>
        <p:nvSpPr>
          <p:cNvPr id="208" name="TextBox 207"/>
          <p:cNvSpPr txBox="1"/>
          <p:nvPr/>
        </p:nvSpPr>
        <p:spPr>
          <a:xfrm>
            <a:off x="5764391" y="1111549"/>
            <a:ext cx="1013137" cy="373767"/>
          </a:xfrm>
          <a:prstGeom prst="rect">
            <a:avLst/>
          </a:prstGeom>
          <a:noFill/>
        </p:spPr>
        <p:txBody>
          <a:bodyPr wrap="square" lIns="0" tIns="0" rIns="0" bIns="0" rtlCol="0">
            <a:noAutofit/>
          </a:bodyPr>
          <a:lstStyle/>
          <a:p>
            <a:pPr algn="r">
              <a:lnSpc>
                <a:spcPts val="900"/>
              </a:lnSpc>
            </a:pPr>
            <a:r>
              <a:rPr lang="en-US" sz="700" b="1" dirty="0">
                <a:solidFill>
                  <a:prstClr val="black"/>
                </a:solidFill>
              </a:rPr>
              <a:t>Naval Sea Logistics</a:t>
            </a:r>
            <a:br>
              <a:rPr lang="en-US" sz="700" b="1" dirty="0">
                <a:solidFill>
                  <a:prstClr val="black"/>
                </a:solidFill>
              </a:rPr>
            </a:br>
            <a:r>
              <a:rPr lang="en-US" sz="700" b="1" dirty="0">
                <a:solidFill>
                  <a:prstClr val="black"/>
                </a:solidFill>
              </a:rPr>
              <a:t>Center (NSLC)**</a:t>
            </a:r>
          </a:p>
          <a:p>
            <a:pPr algn="r">
              <a:lnSpc>
                <a:spcPts val="900"/>
              </a:lnSpc>
            </a:pPr>
            <a:r>
              <a:rPr lang="en-US" sz="700" dirty="0">
                <a:solidFill>
                  <a:prstClr val="black">
                    <a:lumMod val="50000"/>
                    <a:lumOff val="50000"/>
                  </a:prstClr>
                </a:solidFill>
              </a:rPr>
              <a:t>Mechanicsburg, PA</a:t>
            </a:r>
          </a:p>
        </p:txBody>
      </p:sp>
      <p:sp>
        <p:nvSpPr>
          <p:cNvPr id="209" name="Rectangle 208"/>
          <p:cNvSpPr/>
          <p:nvPr/>
        </p:nvSpPr>
        <p:spPr>
          <a:xfrm>
            <a:off x="5707778" y="1057064"/>
            <a:ext cx="45719" cy="198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210" name="Oval 209"/>
          <p:cNvSpPr/>
          <p:nvPr/>
        </p:nvSpPr>
        <p:spPr>
          <a:xfrm>
            <a:off x="6984089" y="2410933"/>
            <a:ext cx="82337" cy="82337"/>
          </a:xfrm>
          <a:prstGeom prst="ellipse">
            <a:avLst/>
          </a:prstGeom>
          <a:solidFill>
            <a:schemeClr val="tx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900">
              <a:solidFill>
                <a:prstClr val="white"/>
              </a:solidFill>
            </a:endParaRPr>
          </a:p>
        </p:txBody>
      </p:sp>
      <p:sp>
        <p:nvSpPr>
          <p:cNvPr id="211" name="Oval 210"/>
          <p:cNvSpPr/>
          <p:nvPr/>
        </p:nvSpPr>
        <p:spPr>
          <a:xfrm>
            <a:off x="7100387" y="2711150"/>
            <a:ext cx="82337" cy="82337"/>
          </a:xfrm>
          <a:prstGeom prst="ellipse">
            <a:avLst/>
          </a:prstGeom>
          <a:solidFill>
            <a:schemeClr val="tx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900">
              <a:solidFill>
                <a:prstClr val="white">
                  <a:lumMod val="75000"/>
                </a:prstClr>
              </a:solidFill>
            </a:endParaRPr>
          </a:p>
        </p:txBody>
      </p:sp>
      <p:sp>
        <p:nvSpPr>
          <p:cNvPr id="212" name="Freeform 211"/>
          <p:cNvSpPr/>
          <p:nvPr/>
        </p:nvSpPr>
        <p:spPr>
          <a:xfrm>
            <a:off x="7149549" y="2655650"/>
            <a:ext cx="755989" cy="1288011"/>
          </a:xfrm>
          <a:custGeom>
            <a:avLst/>
            <a:gdLst>
              <a:gd name="connsiteX0" fmla="*/ 850070 w 850070"/>
              <a:gd name="connsiteY0" fmla="*/ 1429037 h 1429037"/>
              <a:gd name="connsiteX1" fmla="*/ 0 w 850070"/>
              <a:gd name="connsiteY1" fmla="*/ 1429037 h 1429037"/>
              <a:gd name="connsiteX2" fmla="*/ 0 w 850070"/>
              <a:gd name="connsiteY2" fmla="*/ 0 h 1429037"/>
            </a:gdLst>
            <a:ahLst/>
            <a:cxnLst>
              <a:cxn ang="0">
                <a:pos x="connsiteX0" y="connsiteY0"/>
              </a:cxn>
              <a:cxn ang="0">
                <a:pos x="connsiteX1" y="connsiteY1"/>
              </a:cxn>
              <a:cxn ang="0">
                <a:pos x="connsiteX2" y="connsiteY2"/>
              </a:cxn>
            </a:cxnLst>
            <a:rect l="l" t="t" r="r" b="b"/>
            <a:pathLst>
              <a:path w="850070" h="1429037">
                <a:moveTo>
                  <a:pt x="850070" y="1429037"/>
                </a:moveTo>
                <a:lnTo>
                  <a:pt x="0" y="1429037"/>
                </a:ln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213" name="Freeform 212"/>
          <p:cNvSpPr/>
          <p:nvPr/>
        </p:nvSpPr>
        <p:spPr>
          <a:xfrm>
            <a:off x="7726068" y="1612602"/>
            <a:ext cx="202179" cy="390573"/>
          </a:xfrm>
          <a:custGeom>
            <a:avLst/>
            <a:gdLst>
              <a:gd name="connsiteX0" fmla="*/ 0 w 202179"/>
              <a:gd name="connsiteY0" fmla="*/ 390573 h 390573"/>
              <a:gd name="connsiteX1" fmla="*/ 0 w 202179"/>
              <a:gd name="connsiteY1" fmla="*/ 0 h 390573"/>
              <a:gd name="connsiteX2" fmla="*/ 59735 w 202179"/>
              <a:gd name="connsiteY2" fmla="*/ 0 h 390573"/>
              <a:gd name="connsiteX3" fmla="*/ 202179 w 202179"/>
              <a:gd name="connsiteY3" fmla="*/ 0 h 390573"/>
            </a:gdLst>
            <a:ahLst/>
            <a:cxnLst>
              <a:cxn ang="0">
                <a:pos x="connsiteX0" y="connsiteY0"/>
              </a:cxn>
              <a:cxn ang="0">
                <a:pos x="connsiteX1" y="connsiteY1"/>
              </a:cxn>
              <a:cxn ang="0">
                <a:pos x="connsiteX2" y="connsiteY2"/>
              </a:cxn>
              <a:cxn ang="0">
                <a:pos x="connsiteX3" y="connsiteY3"/>
              </a:cxn>
            </a:cxnLst>
            <a:rect l="l" t="t" r="r" b="b"/>
            <a:pathLst>
              <a:path w="202179" h="390573">
                <a:moveTo>
                  <a:pt x="0" y="390573"/>
                </a:moveTo>
                <a:lnTo>
                  <a:pt x="0" y="0"/>
                </a:lnTo>
                <a:lnTo>
                  <a:pt x="59735" y="0"/>
                </a:lnTo>
                <a:lnTo>
                  <a:pt x="202179"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214" name="Freeform 213"/>
          <p:cNvSpPr/>
          <p:nvPr/>
        </p:nvSpPr>
        <p:spPr>
          <a:xfrm>
            <a:off x="7271155" y="2110041"/>
            <a:ext cx="647891" cy="302080"/>
          </a:xfrm>
          <a:custGeom>
            <a:avLst/>
            <a:gdLst>
              <a:gd name="connsiteX0" fmla="*/ 0 w 647891"/>
              <a:gd name="connsiteY0" fmla="*/ 257319 h 257319"/>
              <a:gd name="connsiteX1" fmla="*/ 0 w 647891"/>
              <a:gd name="connsiteY1" fmla="*/ 0 h 257319"/>
              <a:gd name="connsiteX2" fmla="*/ 647891 w 647891"/>
              <a:gd name="connsiteY2" fmla="*/ 0 h 257319"/>
            </a:gdLst>
            <a:ahLst/>
            <a:cxnLst>
              <a:cxn ang="0">
                <a:pos x="connsiteX0" y="connsiteY0"/>
              </a:cxn>
              <a:cxn ang="0">
                <a:pos x="connsiteX1" y="connsiteY1"/>
              </a:cxn>
              <a:cxn ang="0">
                <a:pos x="connsiteX2" y="connsiteY2"/>
              </a:cxn>
            </a:cxnLst>
            <a:rect l="l" t="t" r="r" b="b"/>
            <a:pathLst>
              <a:path w="647891" h="257319">
                <a:moveTo>
                  <a:pt x="0" y="257319"/>
                </a:moveTo>
                <a:lnTo>
                  <a:pt x="0" y="0"/>
                </a:lnTo>
                <a:lnTo>
                  <a:pt x="647891"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215" name="Freeform 214"/>
          <p:cNvSpPr/>
          <p:nvPr/>
        </p:nvSpPr>
        <p:spPr>
          <a:xfrm>
            <a:off x="7066415" y="2493259"/>
            <a:ext cx="847508" cy="137922"/>
          </a:xfrm>
          <a:custGeom>
            <a:avLst/>
            <a:gdLst>
              <a:gd name="connsiteX0" fmla="*/ 0 w 647891"/>
              <a:gd name="connsiteY0" fmla="*/ 257319 h 257319"/>
              <a:gd name="connsiteX1" fmla="*/ 0 w 647891"/>
              <a:gd name="connsiteY1" fmla="*/ 0 h 257319"/>
              <a:gd name="connsiteX2" fmla="*/ 647891 w 647891"/>
              <a:gd name="connsiteY2" fmla="*/ 0 h 257319"/>
            </a:gdLst>
            <a:ahLst/>
            <a:cxnLst>
              <a:cxn ang="0">
                <a:pos x="connsiteX0" y="connsiteY0"/>
              </a:cxn>
              <a:cxn ang="0">
                <a:pos x="connsiteX1" y="connsiteY1"/>
              </a:cxn>
              <a:cxn ang="0">
                <a:pos x="connsiteX2" y="connsiteY2"/>
              </a:cxn>
            </a:cxnLst>
            <a:rect l="l" t="t" r="r" b="b"/>
            <a:pathLst>
              <a:path w="647891" h="257319">
                <a:moveTo>
                  <a:pt x="0" y="257319"/>
                </a:moveTo>
                <a:lnTo>
                  <a:pt x="0" y="0"/>
                </a:lnTo>
                <a:lnTo>
                  <a:pt x="647891"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216" name="Rectangle 215"/>
          <p:cNvSpPr/>
          <p:nvPr/>
        </p:nvSpPr>
        <p:spPr>
          <a:xfrm>
            <a:off x="7895462" y="2347114"/>
            <a:ext cx="45719" cy="198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800">
              <a:solidFill>
                <a:prstClr val="white"/>
              </a:solidFill>
            </a:endParaRPr>
          </a:p>
        </p:txBody>
      </p:sp>
      <p:sp>
        <p:nvSpPr>
          <p:cNvPr id="217" name="Oval 216"/>
          <p:cNvSpPr/>
          <p:nvPr/>
        </p:nvSpPr>
        <p:spPr>
          <a:xfrm>
            <a:off x="7230532" y="2378763"/>
            <a:ext cx="82337" cy="82337"/>
          </a:xfrm>
          <a:prstGeom prst="ellipse">
            <a:avLst/>
          </a:prstGeom>
          <a:solidFill>
            <a:schemeClr val="tx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900">
              <a:solidFill>
                <a:prstClr val="white"/>
              </a:solidFill>
            </a:endParaRPr>
          </a:p>
        </p:txBody>
      </p:sp>
      <p:sp>
        <p:nvSpPr>
          <p:cNvPr id="218" name="Oval 217"/>
          <p:cNvSpPr/>
          <p:nvPr/>
        </p:nvSpPr>
        <p:spPr>
          <a:xfrm>
            <a:off x="7687129" y="1980911"/>
            <a:ext cx="82337" cy="82337"/>
          </a:xfrm>
          <a:prstGeom prst="ellipse">
            <a:avLst/>
          </a:prstGeom>
          <a:solidFill>
            <a:schemeClr val="tx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endParaRPr lang="en-US" sz="900">
              <a:solidFill>
                <a:prstClr val="white"/>
              </a:solidFill>
            </a:endParaRPr>
          </a:p>
        </p:txBody>
      </p:sp>
      <p:sp>
        <p:nvSpPr>
          <p:cNvPr id="219" name="Rectangle 218"/>
          <p:cNvSpPr/>
          <p:nvPr/>
        </p:nvSpPr>
        <p:spPr>
          <a:xfrm>
            <a:off x="6812291" y="1140300"/>
            <a:ext cx="45719" cy="3205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220" name="Oval 219"/>
          <p:cNvSpPr/>
          <p:nvPr/>
        </p:nvSpPr>
        <p:spPr>
          <a:xfrm>
            <a:off x="7026420" y="2618561"/>
            <a:ext cx="82337" cy="82337"/>
          </a:xfrm>
          <a:prstGeom prst="ellipse">
            <a:avLst/>
          </a:prstGeom>
          <a:solidFill>
            <a:schemeClr val="tx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900">
              <a:solidFill>
                <a:prstClr val="white">
                  <a:lumMod val="75000"/>
                </a:prstClr>
              </a:solidFill>
            </a:endParaRPr>
          </a:p>
        </p:txBody>
      </p:sp>
      <p:sp>
        <p:nvSpPr>
          <p:cNvPr id="221" name="Oval 220"/>
          <p:cNvSpPr/>
          <p:nvPr/>
        </p:nvSpPr>
        <p:spPr>
          <a:xfrm>
            <a:off x="7099157" y="2592477"/>
            <a:ext cx="82337" cy="82337"/>
          </a:xfrm>
          <a:prstGeom prst="ellipse">
            <a:avLst/>
          </a:prstGeom>
          <a:solidFill>
            <a:schemeClr val="tx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900">
              <a:solidFill>
                <a:prstClr val="white">
                  <a:lumMod val="75000"/>
                </a:prstClr>
              </a:solidFill>
            </a:endParaRPr>
          </a:p>
        </p:txBody>
      </p:sp>
      <p:sp>
        <p:nvSpPr>
          <p:cNvPr id="222" name="Freeform 221"/>
          <p:cNvSpPr/>
          <p:nvPr/>
        </p:nvSpPr>
        <p:spPr>
          <a:xfrm>
            <a:off x="7144530" y="2718354"/>
            <a:ext cx="774519" cy="46412"/>
          </a:xfrm>
          <a:custGeom>
            <a:avLst/>
            <a:gdLst>
              <a:gd name="connsiteX0" fmla="*/ 0 w 762765"/>
              <a:gd name="connsiteY0" fmla="*/ 0 h 252723"/>
              <a:gd name="connsiteX1" fmla="*/ 252723 w 762765"/>
              <a:gd name="connsiteY1" fmla="*/ 252723 h 252723"/>
              <a:gd name="connsiteX2" fmla="*/ 762765 w 762765"/>
              <a:gd name="connsiteY2" fmla="*/ 252723 h 252723"/>
              <a:gd name="connsiteX0" fmla="*/ 0 w 762765"/>
              <a:gd name="connsiteY0" fmla="*/ 0 h 252723"/>
              <a:gd name="connsiteX1" fmla="*/ 203668 w 762765"/>
              <a:gd name="connsiteY1" fmla="*/ 252723 h 252723"/>
              <a:gd name="connsiteX2" fmla="*/ 762765 w 762765"/>
              <a:gd name="connsiteY2" fmla="*/ 252723 h 252723"/>
            </a:gdLst>
            <a:ahLst/>
            <a:cxnLst>
              <a:cxn ang="0">
                <a:pos x="connsiteX0" y="connsiteY0"/>
              </a:cxn>
              <a:cxn ang="0">
                <a:pos x="connsiteX1" y="connsiteY1"/>
              </a:cxn>
              <a:cxn ang="0">
                <a:pos x="connsiteX2" y="connsiteY2"/>
              </a:cxn>
            </a:cxnLst>
            <a:rect l="l" t="t" r="r" b="b"/>
            <a:pathLst>
              <a:path w="762765" h="252723">
                <a:moveTo>
                  <a:pt x="0" y="0"/>
                </a:moveTo>
                <a:lnTo>
                  <a:pt x="203668" y="252723"/>
                </a:lnTo>
                <a:lnTo>
                  <a:pt x="762765" y="252723"/>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223" name="Rectangle 222"/>
          <p:cNvSpPr/>
          <p:nvPr/>
        </p:nvSpPr>
        <p:spPr>
          <a:xfrm>
            <a:off x="7895462" y="3286966"/>
            <a:ext cx="45719" cy="3037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800">
              <a:solidFill>
                <a:prstClr val="white"/>
              </a:solidFill>
            </a:endParaRPr>
          </a:p>
        </p:txBody>
      </p:sp>
      <p:sp>
        <p:nvSpPr>
          <p:cNvPr id="224" name="Rectangle 223"/>
          <p:cNvSpPr/>
          <p:nvPr/>
        </p:nvSpPr>
        <p:spPr>
          <a:xfrm>
            <a:off x="7895462" y="2009230"/>
            <a:ext cx="45719" cy="1984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800">
              <a:solidFill>
                <a:prstClr val="white"/>
              </a:solidFill>
            </a:endParaRPr>
          </a:p>
        </p:txBody>
      </p:sp>
      <p:sp>
        <p:nvSpPr>
          <p:cNvPr id="225" name="Oval 224"/>
          <p:cNvSpPr/>
          <p:nvPr/>
        </p:nvSpPr>
        <p:spPr>
          <a:xfrm>
            <a:off x="7108392" y="2661091"/>
            <a:ext cx="82337" cy="82337"/>
          </a:xfrm>
          <a:prstGeom prst="ellipse">
            <a:avLst/>
          </a:prstGeom>
          <a:solidFill>
            <a:schemeClr val="tx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900">
              <a:solidFill>
                <a:prstClr val="white">
                  <a:lumMod val="75000"/>
                </a:prstClr>
              </a:solidFill>
            </a:endParaRPr>
          </a:p>
        </p:txBody>
      </p:sp>
      <p:sp>
        <p:nvSpPr>
          <p:cNvPr id="226" name="Freeform 225"/>
          <p:cNvSpPr/>
          <p:nvPr/>
        </p:nvSpPr>
        <p:spPr>
          <a:xfrm>
            <a:off x="7181484" y="2791677"/>
            <a:ext cx="746753" cy="225134"/>
          </a:xfrm>
          <a:custGeom>
            <a:avLst/>
            <a:gdLst>
              <a:gd name="connsiteX0" fmla="*/ 0 w 762765"/>
              <a:gd name="connsiteY0" fmla="*/ 0 h 252723"/>
              <a:gd name="connsiteX1" fmla="*/ 252723 w 762765"/>
              <a:gd name="connsiteY1" fmla="*/ 252723 h 252723"/>
              <a:gd name="connsiteX2" fmla="*/ 762765 w 762765"/>
              <a:gd name="connsiteY2" fmla="*/ 252723 h 252723"/>
              <a:gd name="connsiteX0" fmla="*/ 0 w 762765"/>
              <a:gd name="connsiteY0" fmla="*/ 0 h 252723"/>
              <a:gd name="connsiteX1" fmla="*/ 203668 w 762765"/>
              <a:gd name="connsiteY1" fmla="*/ 252723 h 252723"/>
              <a:gd name="connsiteX2" fmla="*/ 762765 w 762765"/>
              <a:gd name="connsiteY2" fmla="*/ 252723 h 252723"/>
              <a:gd name="connsiteX0" fmla="*/ 0 w 762765"/>
              <a:gd name="connsiteY0" fmla="*/ 0 h 252723"/>
              <a:gd name="connsiteX1" fmla="*/ 312292 w 762765"/>
              <a:gd name="connsiteY1" fmla="*/ 247739 h 252723"/>
              <a:gd name="connsiteX2" fmla="*/ 762765 w 762765"/>
              <a:gd name="connsiteY2" fmla="*/ 252723 h 252723"/>
              <a:gd name="connsiteX0" fmla="*/ 0 w 762765"/>
              <a:gd name="connsiteY0" fmla="*/ 0 h 257707"/>
              <a:gd name="connsiteX1" fmla="*/ 319300 w 762765"/>
              <a:gd name="connsiteY1" fmla="*/ 257707 h 257707"/>
              <a:gd name="connsiteX2" fmla="*/ 762765 w 762765"/>
              <a:gd name="connsiteY2" fmla="*/ 252723 h 257707"/>
            </a:gdLst>
            <a:ahLst/>
            <a:cxnLst>
              <a:cxn ang="0">
                <a:pos x="connsiteX0" y="connsiteY0"/>
              </a:cxn>
              <a:cxn ang="0">
                <a:pos x="connsiteX1" y="connsiteY1"/>
              </a:cxn>
              <a:cxn ang="0">
                <a:pos x="connsiteX2" y="connsiteY2"/>
              </a:cxn>
            </a:cxnLst>
            <a:rect l="l" t="t" r="r" b="b"/>
            <a:pathLst>
              <a:path w="762765" h="257707">
                <a:moveTo>
                  <a:pt x="0" y="0"/>
                </a:moveTo>
                <a:lnTo>
                  <a:pt x="319300" y="257707"/>
                </a:lnTo>
                <a:lnTo>
                  <a:pt x="762765" y="252723"/>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227" name="Freeform 226"/>
          <p:cNvSpPr/>
          <p:nvPr/>
        </p:nvSpPr>
        <p:spPr>
          <a:xfrm>
            <a:off x="7312859" y="2998304"/>
            <a:ext cx="615378" cy="418780"/>
          </a:xfrm>
          <a:custGeom>
            <a:avLst/>
            <a:gdLst>
              <a:gd name="connsiteX0" fmla="*/ 0 w 762765"/>
              <a:gd name="connsiteY0" fmla="*/ 0 h 252723"/>
              <a:gd name="connsiteX1" fmla="*/ 252723 w 762765"/>
              <a:gd name="connsiteY1" fmla="*/ 252723 h 252723"/>
              <a:gd name="connsiteX2" fmla="*/ 762765 w 762765"/>
              <a:gd name="connsiteY2" fmla="*/ 252723 h 252723"/>
              <a:gd name="connsiteX0" fmla="*/ 0 w 762765"/>
              <a:gd name="connsiteY0" fmla="*/ 0 h 252723"/>
              <a:gd name="connsiteX1" fmla="*/ 203668 w 762765"/>
              <a:gd name="connsiteY1" fmla="*/ 252723 h 252723"/>
              <a:gd name="connsiteX2" fmla="*/ 762765 w 762765"/>
              <a:gd name="connsiteY2" fmla="*/ 252723 h 252723"/>
              <a:gd name="connsiteX0" fmla="*/ 0 w 762765"/>
              <a:gd name="connsiteY0" fmla="*/ 0 h 252723"/>
              <a:gd name="connsiteX1" fmla="*/ 312292 w 762765"/>
              <a:gd name="connsiteY1" fmla="*/ 247739 h 252723"/>
              <a:gd name="connsiteX2" fmla="*/ 762765 w 762765"/>
              <a:gd name="connsiteY2" fmla="*/ 252723 h 252723"/>
              <a:gd name="connsiteX0" fmla="*/ 0 w 762765"/>
              <a:gd name="connsiteY0" fmla="*/ 0 h 257707"/>
              <a:gd name="connsiteX1" fmla="*/ 319300 w 762765"/>
              <a:gd name="connsiteY1" fmla="*/ 257707 h 257707"/>
              <a:gd name="connsiteX2" fmla="*/ 762765 w 762765"/>
              <a:gd name="connsiteY2" fmla="*/ 252723 h 257707"/>
            </a:gdLst>
            <a:ahLst/>
            <a:cxnLst>
              <a:cxn ang="0">
                <a:pos x="connsiteX0" y="connsiteY0"/>
              </a:cxn>
              <a:cxn ang="0">
                <a:pos x="connsiteX1" y="connsiteY1"/>
              </a:cxn>
              <a:cxn ang="0">
                <a:pos x="connsiteX2" y="connsiteY2"/>
              </a:cxn>
            </a:cxnLst>
            <a:rect l="l" t="t" r="r" b="b"/>
            <a:pathLst>
              <a:path w="762765" h="257707">
                <a:moveTo>
                  <a:pt x="0" y="0"/>
                </a:moveTo>
                <a:lnTo>
                  <a:pt x="319300" y="257707"/>
                </a:lnTo>
                <a:lnTo>
                  <a:pt x="762765" y="252723"/>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228" name="Oval 227"/>
          <p:cNvSpPr/>
          <p:nvPr/>
        </p:nvSpPr>
        <p:spPr>
          <a:xfrm>
            <a:off x="7255364" y="2934485"/>
            <a:ext cx="82337" cy="82337"/>
          </a:xfrm>
          <a:prstGeom prst="ellipse">
            <a:avLst/>
          </a:prstGeom>
          <a:solidFill>
            <a:schemeClr val="tx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sz="900">
              <a:solidFill>
                <a:prstClr val="white"/>
              </a:solidFill>
            </a:endParaRPr>
          </a:p>
        </p:txBody>
      </p:sp>
    </p:spTree>
    <p:extLst>
      <p:ext uri="{BB962C8B-B14F-4D97-AF65-F5344CB8AC3E}">
        <p14:creationId xmlns:p14="http://schemas.microsoft.com/office/powerpoint/2010/main" val="3685169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p:cNvPr>
          <p:cNvSpPr/>
          <p:nvPr/>
        </p:nvSpPr>
        <p:spPr>
          <a:xfrm>
            <a:off x="111095" y="1044435"/>
            <a:ext cx="8896173" cy="48904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 name="Straight Arrow Connector 2">
            <a:extLst/>
          </p:cNvPr>
          <p:cNvCxnSpPr/>
          <p:nvPr/>
        </p:nvCxnSpPr>
        <p:spPr>
          <a:xfrm>
            <a:off x="6400800" y="3390900"/>
            <a:ext cx="0" cy="276225"/>
          </a:xfrm>
          <a:prstGeom prst="straightConnector1">
            <a:avLst/>
          </a:prstGeom>
          <a:ln w="38100">
            <a:solidFill>
              <a:srgbClr val="31438F"/>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p:cNvPr>
          <p:cNvCxnSpPr/>
          <p:nvPr/>
        </p:nvCxnSpPr>
        <p:spPr>
          <a:xfrm>
            <a:off x="1895948" y="3343275"/>
            <a:ext cx="16046" cy="1629848"/>
          </a:xfrm>
          <a:prstGeom prst="straightConnector1">
            <a:avLst/>
          </a:prstGeom>
          <a:ln w="38100">
            <a:solidFill>
              <a:srgbClr val="31438F"/>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p:cNvPr>
          <p:cNvCxnSpPr/>
          <p:nvPr/>
        </p:nvCxnSpPr>
        <p:spPr>
          <a:xfrm flipV="1">
            <a:off x="2133600" y="1358687"/>
            <a:ext cx="0" cy="1784349"/>
          </a:xfrm>
          <a:prstGeom prst="straightConnector1">
            <a:avLst/>
          </a:prstGeom>
          <a:ln w="38100">
            <a:solidFill>
              <a:srgbClr val="31438F"/>
            </a:solidFill>
            <a:tailEnd type="arrow"/>
          </a:ln>
        </p:spPr>
        <p:style>
          <a:lnRef idx="1">
            <a:schemeClr val="accent1"/>
          </a:lnRef>
          <a:fillRef idx="0">
            <a:schemeClr val="accent1"/>
          </a:fillRef>
          <a:effectRef idx="0">
            <a:schemeClr val="accent1"/>
          </a:effectRef>
          <a:fontRef idx="minor">
            <a:schemeClr val="tx1"/>
          </a:fontRef>
        </p:style>
      </p:cxnSp>
      <p:sp>
        <p:nvSpPr>
          <p:cNvPr id="6" name="Content Placeholder 1"/>
          <p:cNvSpPr txBox="1">
            <a:spLocks noChangeArrowheads="1"/>
          </p:cNvSpPr>
          <p:nvPr/>
        </p:nvSpPr>
        <p:spPr bwMode="auto">
          <a:xfrm>
            <a:off x="143647" y="2088335"/>
            <a:ext cx="20208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defTabSz="914400">
              <a:buFont typeface="Arial" charset="0"/>
              <a:buNone/>
            </a:pPr>
            <a:r>
              <a:rPr lang="en-US" altLang="en-US" sz="1200" b="1" dirty="0">
                <a:solidFill>
                  <a:schemeClr val="tx2"/>
                </a:solidFill>
                <a:latin typeface="Arial" charset="0"/>
                <a:cs typeface="Arial" charset="0"/>
              </a:rPr>
              <a:t>1890</a:t>
            </a:r>
            <a:r>
              <a:rPr lang="en-US" altLang="en-US" sz="1200" dirty="0">
                <a:latin typeface="Arial" charset="0"/>
                <a:cs typeface="Arial" charset="0"/>
              </a:rPr>
              <a:t>: </a:t>
            </a:r>
            <a:r>
              <a:rPr lang="en-US" altLang="en-US" sz="1000" dirty="0">
                <a:latin typeface="Arial" charset="0"/>
                <a:cs typeface="Arial" charset="0"/>
              </a:rPr>
              <a:t>Ens. Robert Dashiell takes over construction and supervision of the new Naval Proving Ground upon its relocation to Indian Head.</a:t>
            </a:r>
          </a:p>
        </p:txBody>
      </p:sp>
      <p:cxnSp>
        <p:nvCxnSpPr>
          <p:cNvPr id="7" name="Straight Arrow Connector 6">
            <a:extLst/>
          </p:cNvPr>
          <p:cNvCxnSpPr/>
          <p:nvPr/>
        </p:nvCxnSpPr>
        <p:spPr>
          <a:xfrm flipV="1">
            <a:off x="609600" y="2885131"/>
            <a:ext cx="0" cy="307975"/>
          </a:xfrm>
          <a:prstGeom prst="straightConnector1">
            <a:avLst/>
          </a:prstGeom>
          <a:ln w="38100">
            <a:solidFill>
              <a:srgbClr val="31438F"/>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p:cNvPr>
          <p:cNvCxnSpPr/>
          <p:nvPr/>
        </p:nvCxnSpPr>
        <p:spPr>
          <a:xfrm>
            <a:off x="838200" y="3377256"/>
            <a:ext cx="0" cy="457200"/>
          </a:xfrm>
          <a:prstGeom prst="straightConnector1">
            <a:avLst/>
          </a:prstGeom>
          <a:ln w="38100">
            <a:solidFill>
              <a:srgbClr val="31438F"/>
            </a:solidFill>
            <a:tailEnd type="arrow"/>
          </a:ln>
        </p:spPr>
        <p:style>
          <a:lnRef idx="1">
            <a:schemeClr val="accent1"/>
          </a:lnRef>
          <a:fillRef idx="0">
            <a:schemeClr val="accent1"/>
          </a:fillRef>
          <a:effectRef idx="0">
            <a:schemeClr val="accent1"/>
          </a:effectRef>
          <a:fontRef idx="minor">
            <a:schemeClr val="tx1"/>
          </a:fontRef>
        </p:style>
      </p:cxnSp>
      <p:sp>
        <p:nvSpPr>
          <p:cNvPr id="9" name="TextBox 52"/>
          <p:cNvSpPr txBox="1">
            <a:spLocks noChangeArrowheads="1"/>
          </p:cNvSpPr>
          <p:nvPr/>
        </p:nvSpPr>
        <p:spPr bwMode="auto">
          <a:xfrm>
            <a:off x="192388" y="3801290"/>
            <a:ext cx="1704976"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200" b="1" dirty="0">
                <a:solidFill>
                  <a:schemeClr val="tx2"/>
                </a:solidFill>
                <a:latin typeface="Arial" charset="0"/>
                <a:cs typeface="Arial" charset="0"/>
              </a:rPr>
              <a:t>1900</a:t>
            </a:r>
            <a:r>
              <a:rPr lang="en-US" altLang="en-US" sz="1200" dirty="0">
                <a:latin typeface="Arial" charset="0"/>
                <a:cs typeface="Arial" charset="0"/>
              </a:rPr>
              <a:t>: </a:t>
            </a:r>
            <a:r>
              <a:rPr lang="en-US" altLang="en-US" sz="1000" dirty="0">
                <a:latin typeface="Arial" charset="0"/>
                <a:cs typeface="Arial" charset="0"/>
              </a:rPr>
              <a:t>Indian Head begins producing smokeless powder. Dr. George Patterson is brought aboard as the station’s first chief chemist. </a:t>
            </a:r>
          </a:p>
        </p:txBody>
      </p:sp>
      <p:sp>
        <p:nvSpPr>
          <p:cNvPr id="10" name="TextBox 53"/>
          <p:cNvSpPr txBox="1">
            <a:spLocks noChangeArrowheads="1"/>
          </p:cNvSpPr>
          <p:nvPr/>
        </p:nvSpPr>
        <p:spPr bwMode="auto">
          <a:xfrm>
            <a:off x="1813355" y="1099151"/>
            <a:ext cx="2308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200" b="1" dirty="0">
                <a:solidFill>
                  <a:schemeClr val="tx2"/>
                </a:solidFill>
                <a:latin typeface="Arial" charset="0"/>
                <a:cs typeface="Arial" charset="0"/>
              </a:rPr>
              <a:t>1917</a:t>
            </a:r>
            <a:r>
              <a:rPr lang="en-US" altLang="en-US" sz="1200" dirty="0">
                <a:latin typeface="Arial" charset="0"/>
                <a:cs typeface="Arial" charset="0"/>
              </a:rPr>
              <a:t>: </a:t>
            </a:r>
            <a:r>
              <a:rPr lang="en-US" altLang="en-US" sz="1000" dirty="0">
                <a:latin typeface="Arial" charset="0"/>
                <a:cs typeface="Arial" charset="0"/>
              </a:rPr>
              <a:t>The Explosive D plant </a:t>
            </a:r>
            <a:r>
              <a:rPr lang="en-US" altLang="en-US" sz="1000" dirty="0" smtClean="0">
                <a:latin typeface="Arial" charset="0"/>
                <a:cs typeface="Arial" charset="0"/>
              </a:rPr>
              <a:t>opens.</a:t>
            </a:r>
            <a:endParaRPr lang="en-US" altLang="en-US" sz="1000" dirty="0">
              <a:latin typeface="Arial" charset="0"/>
              <a:cs typeface="Arial" charset="0"/>
            </a:endParaRPr>
          </a:p>
        </p:txBody>
      </p:sp>
      <p:cxnSp>
        <p:nvCxnSpPr>
          <p:cNvPr id="11" name="Straight Arrow Connector 10">
            <a:extLst/>
          </p:cNvPr>
          <p:cNvCxnSpPr/>
          <p:nvPr/>
        </p:nvCxnSpPr>
        <p:spPr>
          <a:xfrm>
            <a:off x="7705253" y="3381847"/>
            <a:ext cx="0" cy="812800"/>
          </a:xfrm>
          <a:prstGeom prst="straightConnector1">
            <a:avLst/>
          </a:prstGeom>
          <a:ln w="38100">
            <a:solidFill>
              <a:srgbClr val="31438F"/>
            </a:solidFill>
            <a:tailEnd type="arrow"/>
          </a:ln>
        </p:spPr>
        <p:style>
          <a:lnRef idx="1">
            <a:schemeClr val="accent1"/>
          </a:lnRef>
          <a:fillRef idx="0">
            <a:schemeClr val="accent1"/>
          </a:fillRef>
          <a:effectRef idx="0">
            <a:schemeClr val="accent1"/>
          </a:effectRef>
          <a:fontRef idx="minor">
            <a:schemeClr val="tx1"/>
          </a:fontRef>
        </p:style>
      </p:cxnSp>
      <p:sp>
        <p:nvSpPr>
          <p:cNvPr id="12" name="TextBox 56"/>
          <p:cNvSpPr txBox="1">
            <a:spLocks noChangeArrowheads="1"/>
          </p:cNvSpPr>
          <p:nvPr/>
        </p:nvSpPr>
        <p:spPr bwMode="auto">
          <a:xfrm>
            <a:off x="7239000" y="4191000"/>
            <a:ext cx="1447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200" b="1" dirty="0">
                <a:solidFill>
                  <a:schemeClr val="tx2"/>
                </a:solidFill>
                <a:latin typeface="Arial" charset="0"/>
                <a:cs typeface="Arial" charset="0"/>
              </a:rPr>
              <a:t>2015</a:t>
            </a:r>
            <a:r>
              <a:rPr lang="en-US" altLang="en-US" sz="1200" dirty="0">
                <a:latin typeface="Arial" charset="0"/>
                <a:cs typeface="Arial" charset="0"/>
              </a:rPr>
              <a:t>: </a:t>
            </a:r>
            <a:r>
              <a:rPr lang="en-US" altLang="en-US" sz="1000" dirty="0">
                <a:latin typeface="Arial" charset="0"/>
                <a:cs typeface="Arial" charset="0"/>
              </a:rPr>
              <a:t>Indian Head celebrates its 125</a:t>
            </a:r>
            <a:r>
              <a:rPr lang="en-US" altLang="en-US" sz="1000" baseline="30000" dirty="0">
                <a:latin typeface="Arial" charset="0"/>
                <a:cs typeface="Arial" charset="0"/>
              </a:rPr>
              <a:t>th</a:t>
            </a:r>
            <a:r>
              <a:rPr lang="en-US" altLang="en-US" sz="1000" dirty="0">
                <a:latin typeface="Arial" charset="0"/>
                <a:cs typeface="Arial" charset="0"/>
              </a:rPr>
              <a:t> </a:t>
            </a:r>
            <a:r>
              <a:rPr lang="en-US" altLang="en-US" sz="1000" dirty="0" smtClean="0">
                <a:latin typeface="Arial" charset="0"/>
                <a:cs typeface="Arial" charset="0"/>
              </a:rPr>
              <a:t>Anniversary.</a:t>
            </a:r>
            <a:endParaRPr lang="en-US" altLang="en-US" sz="1000" dirty="0">
              <a:latin typeface="Arial" charset="0"/>
              <a:cs typeface="Arial" charset="0"/>
            </a:endParaRPr>
          </a:p>
        </p:txBody>
      </p:sp>
      <p:cxnSp>
        <p:nvCxnSpPr>
          <p:cNvPr id="13" name="Straight Arrow Connector 12">
            <a:extLst/>
          </p:cNvPr>
          <p:cNvCxnSpPr/>
          <p:nvPr/>
        </p:nvCxnSpPr>
        <p:spPr>
          <a:xfrm flipV="1">
            <a:off x="7467600" y="2822575"/>
            <a:ext cx="0" cy="377825"/>
          </a:xfrm>
          <a:prstGeom prst="straightConnector1">
            <a:avLst/>
          </a:prstGeom>
          <a:ln w="38100">
            <a:solidFill>
              <a:srgbClr val="31438F"/>
            </a:solidFill>
            <a:tailEnd type="arrow"/>
          </a:ln>
        </p:spPr>
        <p:style>
          <a:lnRef idx="1">
            <a:schemeClr val="accent1"/>
          </a:lnRef>
          <a:fillRef idx="0">
            <a:schemeClr val="accent1"/>
          </a:fillRef>
          <a:effectRef idx="0">
            <a:schemeClr val="accent1"/>
          </a:effectRef>
          <a:fontRef idx="minor">
            <a:schemeClr val="tx1"/>
          </a:fontRef>
        </p:style>
      </p:cxnSp>
      <p:sp>
        <p:nvSpPr>
          <p:cNvPr id="14" name="TextBox 58"/>
          <p:cNvSpPr txBox="1">
            <a:spLocks noChangeArrowheads="1"/>
          </p:cNvSpPr>
          <p:nvPr/>
        </p:nvSpPr>
        <p:spPr bwMode="auto">
          <a:xfrm>
            <a:off x="6705600" y="1774482"/>
            <a:ext cx="16002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200" b="1" dirty="0">
                <a:solidFill>
                  <a:schemeClr val="tx2"/>
                </a:solidFill>
                <a:latin typeface="Arial" charset="0"/>
                <a:cs typeface="Arial" charset="0"/>
              </a:rPr>
              <a:t>2013</a:t>
            </a:r>
            <a:r>
              <a:rPr lang="en-US" altLang="en-US" sz="1200" dirty="0">
                <a:latin typeface="Arial" charset="0"/>
                <a:cs typeface="Arial" charset="0"/>
              </a:rPr>
              <a:t>: </a:t>
            </a:r>
            <a:r>
              <a:rPr lang="en-US" altLang="en-US" sz="1000" dirty="0">
                <a:latin typeface="Arial" charset="0"/>
                <a:cs typeface="Arial" charset="0"/>
              </a:rPr>
              <a:t>NAVSEA announces the merger of NSWC Indian Head Division and Naval EOD Technology. NSWC IHEODTD is formed. </a:t>
            </a:r>
          </a:p>
        </p:txBody>
      </p:sp>
      <p:sp>
        <p:nvSpPr>
          <p:cNvPr id="15" name="TextBox 60"/>
          <p:cNvSpPr txBox="1">
            <a:spLocks noChangeArrowheads="1"/>
          </p:cNvSpPr>
          <p:nvPr/>
        </p:nvSpPr>
        <p:spPr bwMode="auto">
          <a:xfrm>
            <a:off x="5791200" y="3657600"/>
            <a:ext cx="1676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200" b="1">
                <a:solidFill>
                  <a:schemeClr val="tx2"/>
                </a:solidFill>
                <a:latin typeface="Arial" charset="0"/>
                <a:cs typeface="Arial" charset="0"/>
              </a:rPr>
              <a:t>2007</a:t>
            </a:r>
            <a:r>
              <a:rPr lang="en-US" altLang="en-US" sz="1200">
                <a:latin typeface="Arial" charset="0"/>
                <a:cs typeface="Arial" charset="0"/>
              </a:rPr>
              <a:t>: </a:t>
            </a:r>
            <a:r>
              <a:rPr lang="en-US" altLang="en-US" sz="1000">
                <a:latin typeface="Arial" charset="0"/>
                <a:cs typeface="Arial" charset="0"/>
              </a:rPr>
              <a:t>Naval EOD Technology Division aligns under NAVSEA as a division of NSWC. </a:t>
            </a:r>
          </a:p>
        </p:txBody>
      </p:sp>
      <p:sp>
        <p:nvSpPr>
          <p:cNvPr id="16" name="TextBox 61"/>
          <p:cNvSpPr txBox="1">
            <a:spLocks noChangeArrowheads="1"/>
          </p:cNvSpPr>
          <p:nvPr/>
        </p:nvSpPr>
        <p:spPr bwMode="auto">
          <a:xfrm>
            <a:off x="5158113" y="1174732"/>
            <a:ext cx="16002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200" b="1" dirty="0">
                <a:solidFill>
                  <a:schemeClr val="tx2"/>
                </a:solidFill>
                <a:latin typeface="Arial" charset="0"/>
                <a:cs typeface="Arial" charset="0"/>
              </a:rPr>
              <a:t>1973</a:t>
            </a:r>
            <a:r>
              <a:rPr lang="en-US" altLang="en-US" sz="1200" dirty="0">
                <a:latin typeface="Arial" charset="0"/>
                <a:cs typeface="Arial" charset="0"/>
              </a:rPr>
              <a:t>: </a:t>
            </a:r>
            <a:r>
              <a:rPr lang="en-US" altLang="en-US" sz="1000" dirty="0">
                <a:latin typeface="Arial" charset="0"/>
                <a:cs typeface="Arial" charset="0"/>
              </a:rPr>
              <a:t>CAD/PAD work is assigned to Indian Head.</a:t>
            </a:r>
          </a:p>
        </p:txBody>
      </p:sp>
      <p:sp>
        <p:nvSpPr>
          <p:cNvPr id="17" name="TextBox 62"/>
          <p:cNvSpPr txBox="1">
            <a:spLocks noChangeArrowheads="1"/>
          </p:cNvSpPr>
          <p:nvPr/>
        </p:nvSpPr>
        <p:spPr bwMode="auto">
          <a:xfrm>
            <a:off x="3812403" y="1487488"/>
            <a:ext cx="140176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200" b="1" dirty="0">
                <a:solidFill>
                  <a:schemeClr val="tx2"/>
                </a:solidFill>
                <a:latin typeface="Arial" charset="0"/>
                <a:cs typeface="Arial" charset="0"/>
              </a:rPr>
              <a:t>1947</a:t>
            </a:r>
            <a:r>
              <a:rPr lang="en-US" altLang="en-US" sz="1200" dirty="0">
                <a:latin typeface="Arial" charset="0"/>
                <a:cs typeface="Arial" charset="0"/>
              </a:rPr>
              <a:t>: </a:t>
            </a:r>
            <a:r>
              <a:rPr lang="en-US" altLang="en-US" sz="1000" dirty="0">
                <a:latin typeface="Arial" charset="0"/>
                <a:cs typeface="Arial" charset="0"/>
              </a:rPr>
              <a:t>Indian Head establishes R&amp;D Department. </a:t>
            </a:r>
          </a:p>
        </p:txBody>
      </p:sp>
      <p:sp>
        <p:nvSpPr>
          <p:cNvPr id="18" name="TextBox 63"/>
          <p:cNvSpPr txBox="1">
            <a:spLocks noChangeArrowheads="1"/>
          </p:cNvSpPr>
          <p:nvPr/>
        </p:nvSpPr>
        <p:spPr bwMode="auto">
          <a:xfrm>
            <a:off x="2362200" y="2155482"/>
            <a:ext cx="1905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200" b="1" dirty="0">
                <a:solidFill>
                  <a:schemeClr val="tx2"/>
                </a:solidFill>
                <a:latin typeface="Arial" charset="0"/>
                <a:cs typeface="Arial" charset="0"/>
              </a:rPr>
              <a:t>1942</a:t>
            </a:r>
            <a:r>
              <a:rPr lang="en-US" altLang="en-US" sz="1200" dirty="0">
                <a:latin typeface="Arial" charset="0"/>
                <a:cs typeface="Arial" charset="0"/>
              </a:rPr>
              <a:t>: </a:t>
            </a:r>
            <a:r>
              <a:rPr lang="en-US" altLang="en-US" sz="1000" dirty="0">
                <a:latin typeface="Arial" charset="0"/>
                <a:cs typeface="Arial" charset="0"/>
              </a:rPr>
              <a:t>Explosive Investigation Laboratory established at Stump Neck Annex.</a:t>
            </a:r>
          </a:p>
        </p:txBody>
      </p:sp>
      <p:cxnSp>
        <p:nvCxnSpPr>
          <p:cNvPr id="19" name="Straight Arrow Connector 18">
            <a:extLst/>
          </p:cNvPr>
          <p:cNvCxnSpPr/>
          <p:nvPr/>
        </p:nvCxnSpPr>
        <p:spPr>
          <a:xfrm flipH="1" flipV="1">
            <a:off x="2971800" y="2743200"/>
            <a:ext cx="0" cy="431800"/>
          </a:xfrm>
          <a:prstGeom prst="straightConnector1">
            <a:avLst/>
          </a:prstGeom>
          <a:ln w="38100">
            <a:solidFill>
              <a:srgbClr val="31438F"/>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p:cNvPr>
          <p:cNvCxnSpPr/>
          <p:nvPr/>
        </p:nvCxnSpPr>
        <p:spPr>
          <a:xfrm flipV="1">
            <a:off x="4343400" y="2087563"/>
            <a:ext cx="0" cy="1173162"/>
          </a:xfrm>
          <a:prstGeom prst="straightConnector1">
            <a:avLst/>
          </a:prstGeom>
          <a:ln w="38100">
            <a:solidFill>
              <a:srgbClr val="31438F"/>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p:cNvPr>
          <p:cNvCxnSpPr/>
          <p:nvPr/>
        </p:nvCxnSpPr>
        <p:spPr>
          <a:xfrm>
            <a:off x="5257800" y="3296937"/>
            <a:ext cx="0" cy="1187150"/>
          </a:xfrm>
          <a:prstGeom prst="straightConnector1">
            <a:avLst/>
          </a:prstGeom>
          <a:ln w="38100">
            <a:solidFill>
              <a:srgbClr val="31438F"/>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p:cNvPr>
          <p:cNvCxnSpPr/>
          <p:nvPr/>
        </p:nvCxnSpPr>
        <p:spPr>
          <a:xfrm>
            <a:off x="3200400" y="3200400"/>
            <a:ext cx="0" cy="985285"/>
          </a:xfrm>
          <a:prstGeom prst="straightConnector1">
            <a:avLst/>
          </a:prstGeom>
          <a:ln w="38100">
            <a:solidFill>
              <a:srgbClr val="31438F"/>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22">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1287463"/>
            <a:ext cx="1219200" cy="769937"/>
          </a:xfrm>
          <a:prstGeom prst="rect">
            <a:avLst/>
          </a:prstGeom>
          <a:effectLst>
            <a:outerShdw blurRad="50800" dist="38100" dir="2700000" algn="tl" rotWithShape="0">
              <a:prstClr val="black">
                <a:alpha val="40000"/>
              </a:prstClr>
            </a:outerShdw>
          </a:effectLst>
        </p:spPr>
      </p:pic>
      <p:pic>
        <p:nvPicPr>
          <p:cNvPr id="24" name="Picture 23">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19375" y="4277757"/>
            <a:ext cx="1198563" cy="981075"/>
          </a:xfrm>
          <a:prstGeom prst="rect">
            <a:avLst/>
          </a:prstGeom>
          <a:effectLst>
            <a:outerShdw blurRad="50800" dist="38100" dir="2700000" algn="tl" rotWithShape="0">
              <a:prstClr val="black">
                <a:alpha val="40000"/>
              </a:prstClr>
            </a:outerShdw>
          </a:effectLst>
        </p:spPr>
      </p:pic>
      <p:sp>
        <p:nvSpPr>
          <p:cNvPr id="25" name="TextBox 73"/>
          <p:cNvSpPr txBox="1">
            <a:spLocks noChangeArrowheads="1"/>
          </p:cNvSpPr>
          <p:nvPr/>
        </p:nvSpPr>
        <p:spPr bwMode="auto">
          <a:xfrm>
            <a:off x="2503488" y="5282774"/>
            <a:ext cx="2020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200" b="1" dirty="0">
                <a:solidFill>
                  <a:schemeClr val="tx2"/>
                </a:solidFill>
                <a:latin typeface="Arial" charset="0"/>
                <a:cs typeface="Arial" charset="0"/>
              </a:rPr>
              <a:t>1946</a:t>
            </a:r>
            <a:r>
              <a:rPr lang="en-US" altLang="en-US" sz="1200" dirty="0">
                <a:latin typeface="Arial" charset="0"/>
                <a:cs typeface="Arial" charset="0"/>
              </a:rPr>
              <a:t>: </a:t>
            </a:r>
            <a:r>
              <a:rPr lang="en-US" altLang="en-US" sz="1000" dirty="0">
                <a:latin typeface="Arial" charset="0"/>
                <a:cs typeface="Arial" charset="0"/>
              </a:rPr>
              <a:t>Navy WWII veterans employed at Indian Head’s extrusion plant pose for a photo. </a:t>
            </a:r>
          </a:p>
        </p:txBody>
      </p:sp>
      <p:cxnSp>
        <p:nvCxnSpPr>
          <p:cNvPr id="26" name="Straight Arrow Connector 25">
            <a:extLst/>
          </p:cNvPr>
          <p:cNvCxnSpPr/>
          <p:nvPr/>
        </p:nvCxnSpPr>
        <p:spPr>
          <a:xfrm flipV="1">
            <a:off x="5867400" y="2566688"/>
            <a:ext cx="0" cy="631825"/>
          </a:xfrm>
          <a:prstGeom prst="straightConnector1">
            <a:avLst/>
          </a:prstGeom>
          <a:ln w="38100">
            <a:solidFill>
              <a:srgbClr val="31438F"/>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26">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39297" y="4794052"/>
            <a:ext cx="1358900" cy="919163"/>
          </a:xfrm>
          <a:prstGeom prst="rect">
            <a:avLst/>
          </a:prstGeom>
          <a:effectLst>
            <a:outerShdw blurRad="50800" dist="38100" dir="2700000" algn="tl" rotWithShape="0">
              <a:prstClr val="black">
                <a:alpha val="40000"/>
              </a:prstClr>
            </a:outerShdw>
          </a:effectLst>
        </p:spPr>
      </p:pic>
      <p:sp>
        <p:nvSpPr>
          <p:cNvPr id="28" name="TextBox 76"/>
          <p:cNvSpPr txBox="1">
            <a:spLocks noChangeArrowheads="1"/>
          </p:cNvSpPr>
          <p:nvPr/>
        </p:nvSpPr>
        <p:spPr bwMode="auto">
          <a:xfrm>
            <a:off x="4368771" y="4403750"/>
            <a:ext cx="159705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200" b="1" dirty="0">
                <a:solidFill>
                  <a:schemeClr val="tx2"/>
                </a:solidFill>
                <a:latin typeface="Arial" charset="0"/>
                <a:cs typeface="Arial" charset="0"/>
              </a:rPr>
              <a:t>1960</a:t>
            </a:r>
            <a:r>
              <a:rPr lang="en-US" altLang="en-US" sz="1200" dirty="0">
                <a:latin typeface="Arial" charset="0"/>
                <a:cs typeface="Arial" charset="0"/>
              </a:rPr>
              <a:t>: </a:t>
            </a:r>
            <a:r>
              <a:rPr lang="en-US" altLang="en-US" sz="1000" dirty="0">
                <a:latin typeface="Arial" charset="0"/>
                <a:cs typeface="Arial" charset="0"/>
              </a:rPr>
              <a:t>An overhead of the Polaris Plant. </a:t>
            </a:r>
          </a:p>
        </p:txBody>
      </p:sp>
      <p:sp>
        <p:nvSpPr>
          <p:cNvPr id="29" name="TextBox 77"/>
          <p:cNvSpPr txBox="1">
            <a:spLocks noChangeArrowheads="1"/>
          </p:cNvSpPr>
          <p:nvPr/>
        </p:nvSpPr>
        <p:spPr bwMode="auto">
          <a:xfrm>
            <a:off x="3886200" y="3657600"/>
            <a:ext cx="144303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200" b="1" dirty="0">
                <a:solidFill>
                  <a:schemeClr val="tx2"/>
                </a:solidFill>
                <a:latin typeface="Arial" charset="0"/>
                <a:cs typeface="Arial" charset="0"/>
              </a:rPr>
              <a:t>1954</a:t>
            </a:r>
            <a:r>
              <a:rPr lang="en-US" altLang="en-US" sz="1200" dirty="0">
                <a:latin typeface="Arial" charset="0"/>
                <a:cs typeface="Arial" charset="0"/>
              </a:rPr>
              <a:t>: </a:t>
            </a:r>
            <a:r>
              <a:rPr lang="en-US" altLang="en-US" sz="1000" dirty="0">
                <a:latin typeface="Arial" charset="0"/>
                <a:cs typeface="Arial" charset="0"/>
              </a:rPr>
              <a:t>The </a:t>
            </a:r>
            <a:r>
              <a:rPr lang="en-US" altLang="en-US" sz="1000" dirty="0" err="1">
                <a:latin typeface="Arial" charset="0"/>
                <a:cs typeface="Arial" charset="0"/>
              </a:rPr>
              <a:t>Biazzi</a:t>
            </a:r>
            <a:r>
              <a:rPr lang="en-US" altLang="en-US" sz="1000" dirty="0">
                <a:latin typeface="Arial" charset="0"/>
                <a:cs typeface="Arial" charset="0"/>
              </a:rPr>
              <a:t> Nitroglycerine Plant opens. </a:t>
            </a:r>
          </a:p>
        </p:txBody>
      </p:sp>
      <p:cxnSp>
        <p:nvCxnSpPr>
          <p:cNvPr id="30" name="Straight Arrow Connector 29">
            <a:extLst/>
          </p:cNvPr>
          <p:cNvCxnSpPr/>
          <p:nvPr/>
        </p:nvCxnSpPr>
        <p:spPr>
          <a:xfrm>
            <a:off x="4572000" y="3343275"/>
            <a:ext cx="0" cy="323850"/>
          </a:xfrm>
          <a:prstGeom prst="straightConnector1">
            <a:avLst/>
          </a:prstGeom>
          <a:ln w="38100">
            <a:solidFill>
              <a:srgbClr val="31438F"/>
            </a:solidFill>
            <a:tailEnd type="arrow"/>
          </a:ln>
        </p:spPr>
        <p:style>
          <a:lnRef idx="1">
            <a:schemeClr val="accent1"/>
          </a:lnRef>
          <a:fillRef idx="0">
            <a:schemeClr val="accent1"/>
          </a:fillRef>
          <a:effectRef idx="0">
            <a:schemeClr val="accent1"/>
          </a:effectRef>
          <a:fontRef idx="minor">
            <a:schemeClr val="tx1"/>
          </a:fontRef>
        </p:style>
      </p:cxnSp>
      <p:sp>
        <p:nvSpPr>
          <p:cNvPr id="31" name="TextBox 79"/>
          <p:cNvSpPr txBox="1">
            <a:spLocks noChangeArrowheads="1"/>
          </p:cNvSpPr>
          <p:nvPr/>
        </p:nvSpPr>
        <p:spPr bwMode="auto">
          <a:xfrm>
            <a:off x="941559" y="4938664"/>
            <a:ext cx="1676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200" b="1" dirty="0">
                <a:solidFill>
                  <a:schemeClr val="tx2"/>
                </a:solidFill>
                <a:latin typeface="Arial" charset="0"/>
                <a:cs typeface="Arial" charset="0"/>
              </a:rPr>
              <a:t>1927</a:t>
            </a:r>
            <a:r>
              <a:rPr lang="en-US" altLang="en-US" sz="1200" dirty="0">
                <a:latin typeface="Arial" charset="0"/>
                <a:cs typeface="Arial" charset="0"/>
              </a:rPr>
              <a:t>: </a:t>
            </a:r>
            <a:r>
              <a:rPr lang="en-US" altLang="en-US" sz="1000" dirty="0">
                <a:latin typeface="Arial" charset="0"/>
                <a:cs typeface="Arial" charset="0"/>
              </a:rPr>
              <a:t>Indian Head begins work on torpedo </a:t>
            </a:r>
            <a:r>
              <a:rPr lang="en-US" altLang="en-US" sz="1000" dirty="0" err="1">
                <a:latin typeface="Arial" charset="0"/>
                <a:cs typeface="Arial" charset="0"/>
              </a:rPr>
              <a:t>fuzes</a:t>
            </a:r>
            <a:r>
              <a:rPr lang="en-US" altLang="en-US" sz="1000" dirty="0">
                <a:latin typeface="Arial" charset="0"/>
                <a:cs typeface="Arial" charset="0"/>
              </a:rPr>
              <a:t>, anti-submarine </a:t>
            </a:r>
            <a:r>
              <a:rPr lang="en-US" altLang="en-US" sz="1000" dirty="0" err="1">
                <a:latin typeface="Arial" charset="0"/>
                <a:cs typeface="Arial" charset="0"/>
              </a:rPr>
              <a:t>fuzes</a:t>
            </a:r>
            <a:r>
              <a:rPr lang="en-US" altLang="en-US" sz="1000" dirty="0">
                <a:latin typeface="Arial" charset="0"/>
                <a:cs typeface="Arial" charset="0"/>
              </a:rPr>
              <a:t>, signals and buoys. </a:t>
            </a:r>
          </a:p>
        </p:txBody>
      </p:sp>
      <p:pic>
        <p:nvPicPr>
          <p:cNvPr id="32" name="Picture 31">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93147" y="4800600"/>
            <a:ext cx="1162788" cy="855719"/>
          </a:xfrm>
          <a:prstGeom prst="rect">
            <a:avLst/>
          </a:prstGeom>
          <a:effectLst>
            <a:outerShdw blurRad="50800" dist="38100" dir="2700000" algn="tl" rotWithShape="0">
              <a:prstClr val="black">
                <a:alpha val="40000"/>
              </a:prstClr>
            </a:outerShdw>
          </a:effectLst>
        </p:spPr>
      </p:pic>
      <p:sp>
        <p:nvSpPr>
          <p:cNvPr id="33" name="Right Arrow 3">
            <a:extLst/>
          </p:cNvPr>
          <p:cNvSpPr/>
          <p:nvPr/>
        </p:nvSpPr>
        <p:spPr>
          <a:xfrm>
            <a:off x="188912" y="2971800"/>
            <a:ext cx="8650288" cy="539750"/>
          </a:xfrm>
          <a:prstGeom prst="rightArrow">
            <a:avLst/>
          </a:prstGeom>
          <a:gradFill>
            <a:gsLst>
              <a:gs pos="93000">
                <a:schemeClr val="bg2">
                  <a:lumMod val="75000"/>
                </a:schemeClr>
              </a:gs>
              <a:gs pos="0">
                <a:srgbClr val="E3A529"/>
              </a:gs>
            </a:gsLst>
            <a:lin ang="10800000" scaled="0"/>
          </a:gradFill>
          <a:ln>
            <a:solidFill>
              <a:srgbClr val="3143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4" name="Picture 3" descr="C:\Users\calvert.t.frantom\Desktop\LOGOS ETC\INDIAN HEAD LOGO half.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33525" y="1303338"/>
            <a:ext cx="3651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8">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156325" y="4419600"/>
            <a:ext cx="701675" cy="11176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9">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301478" y="1657191"/>
            <a:ext cx="1144588" cy="8572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0">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458779" y="1442523"/>
            <a:ext cx="895350" cy="7159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15">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72345" y="4844621"/>
            <a:ext cx="569912" cy="5461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itle 7"/>
          <p:cNvSpPr txBox="1">
            <a:spLocks noChangeArrowheads="1"/>
          </p:cNvSpPr>
          <p:nvPr/>
        </p:nvSpPr>
        <p:spPr>
          <a:xfrm>
            <a:off x="838200" y="163012"/>
            <a:ext cx="8100700" cy="833437"/>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r>
              <a:rPr lang="en-US" altLang="en-US" sz="4000" dirty="0" smtClean="0"/>
              <a:t>Command Timeline</a:t>
            </a:r>
          </a:p>
        </p:txBody>
      </p:sp>
      <p:sp>
        <p:nvSpPr>
          <p:cNvPr id="40" name="Slide Number Placeholder 39"/>
          <p:cNvSpPr>
            <a:spLocks noGrp="1"/>
          </p:cNvSpPr>
          <p:nvPr>
            <p:ph type="sldNum" sz="quarter" idx="10"/>
          </p:nvPr>
        </p:nvSpPr>
        <p:spPr/>
        <p:txBody>
          <a:bodyPr/>
          <a:lstStyle/>
          <a:p>
            <a:pPr>
              <a:defRPr/>
            </a:pPr>
            <a:fld id="{1AD3B4F1-F0D2-4323-88C6-3C856595E168}" type="slidenum">
              <a:rPr lang="en-US" smtClean="0"/>
              <a:pPr>
                <a:defRPr/>
              </a:pPr>
              <a:t>32</a:t>
            </a:fld>
            <a:endParaRPr lang="en-US" dirty="0"/>
          </a:p>
        </p:txBody>
      </p:sp>
      <p:sp>
        <p:nvSpPr>
          <p:cNvPr id="41" name="Text Placeholder 2"/>
          <p:cNvSpPr txBox="1">
            <a:spLocks/>
          </p:cNvSpPr>
          <p:nvPr/>
        </p:nvSpPr>
        <p:spPr>
          <a:xfrm>
            <a:off x="622570" y="5994591"/>
            <a:ext cx="7898860" cy="563721"/>
          </a:xfrm>
          <a:prstGeom prst="rect">
            <a:avLst/>
          </a:prstGeom>
          <a:ln>
            <a:noFill/>
          </a:ln>
          <a:effectLst>
            <a:outerShdw blurRad="50800" dist="38100" dir="2700000" algn="tl" rotWithShape="0">
              <a:prstClr val="black">
                <a:alpha val="40000"/>
              </a:prstClr>
            </a:outerShdw>
          </a:effectLst>
          <a:scene3d>
            <a:camera prst="orthographicFront"/>
            <a:lightRig rig="threePt" dir="t"/>
          </a:scene3d>
          <a:sp3d>
            <a:bevelT w="139700" prst="cross"/>
          </a:sp3d>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spcBef>
                <a:spcPts val="1600"/>
              </a:spcBef>
              <a:buNone/>
              <a:tabLst>
                <a:tab pos="4457700" algn="ctr"/>
                <a:tab pos="8515350" algn="r"/>
              </a:tabLst>
              <a:defRPr/>
            </a:pPr>
            <a:r>
              <a:rPr lang="en-US" i="1" dirty="0" smtClean="0">
                <a:solidFill>
                  <a:srgbClr val="1C295B"/>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FLY FARTHER</a:t>
            </a:r>
            <a:r>
              <a:rPr lang="en-US" i="1" dirty="0">
                <a:solidFill>
                  <a:srgbClr val="1C295B"/>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 </a:t>
            </a:r>
            <a:r>
              <a:rPr lang="en-US" i="1" dirty="0" smtClean="0">
                <a:solidFill>
                  <a:srgbClr val="1C295B"/>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rPr>
              <a:t>              HIT HARDER	               SAVE LIVES</a:t>
            </a:r>
            <a:endParaRPr lang="en-US" i="1" dirty="0">
              <a:solidFill>
                <a:srgbClr val="1C295B"/>
              </a:solidFill>
              <a:effectLst>
                <a:outerShdw blurRad="38100" dist="38100" dir="2700000" algn="tl">
                  <a:srgbClr val="000000">
                    <a:alpha val="43137"/>
                  </a:srgbClr>
                </a:outerShdw>
              </a:effectLst>
              <a:latin typeface="Impact" panose="020B0806030902050204" pitchFamily="34" charset="0"/>
              <a:cs typeface="Arial" panose="020B0604020202020204" pitchFamily="34" charset="0"/>
            </a:endParaRPr>
          </a:p>
        </p:txBody>
      </p:sp>
      <p:cxnSp>
        <p:nvCxnSpPr>
          <p:cNvPr id="42" name="Straight Connector 41"/>
          <p:cNvCxnSpPr/>
          <p:nvPr/>
        </p:nvCxnSpPr>
        <p:spPr>
          <a:xfrm>
            <a:off x="136187" y="6523664"/>
            <a:ext cx="8821696"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685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70783" y="1173567"/>
            <a:ext cx="4064817" cy="5322926"/>
          </a:xfrm>
          <a:prstGeom prst="rect">
            <a:avLst/>
          </a:prstGeom>
          <a:gradFill flip="none" rotWithShape="1">
            <a:gsLst>
              <a:gs pos="0">
                <a:srgbClr val="506328"/>
              </a:gs>
              <a:gs pos="100000">
                <a:srgbClr val="76923C"/>
              </a:gs>
            </a:gsLst>
            <a:lin ang="16200000" scaled="1"/>
            <a:tileRect/>
          </a:gradFill>
          <a:ln w="12700">
            <a:noFill/>
          </a:ln>
          <a:effectLst>
            <a:outerShdw blurRad="50800" dist="38100" dir="2700000" sx="101000" sy="101000" algn="tl"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3" name="Rectangle 4">
            <a:extLst/>
          </p:cNvPr>
          <p:cNvSpPr>
            <a:spLocks noChangeArrowheads="1"/>
          </p:cNvSpPr>
          <p:nvPr/>
        </p:nvSpPr>
        <p:spPr bwMode="auto">
          <a:xfrm>
            <a:off x="5051757" y="2032889"/>
            <a:ext cx="3729666" cy="3293209"/>
          </a:xfrm>
          <a:prstGeom prst="rect">
            <a:avLst/>
          </a:prstGeom>
          <a:noFill/>
          <a:ln w="9525">
            <a:noFill/>
            <a:miter lim="800000"/>
            <a:headEnd/>
            <a:tailEnd/>
          </a:ln>
        </p:spPr>
        <p:txBody>
          <a:bodyPr wrap="square">
            <a:spAutoFit/>
          </a:bodyPr>
          <a:lstStyle/>
          <a:p>
            <a:pPr algn="ctr" defTabSz="457200" eaLnBrk="0" fontAlgn="base" hangingPunct="0">
              <a:spcBef>
                <a:spcPct val="0"/>
              </a:spcBef>
              <a:spcAft>
                <a:spcPct val="0"/>
              </a:spcAft>
              <a:defRPr/>
            </a:pPr>
            <a:r>
              <a:rPr lang="en-US" sz="2400" b="1" dirty="0">
                <a:solidFill>
                  <a:prstClr val="black"/>
                </a:solidFill>
                <a:latin typeface="Arial" panose="020B0604020202020204" pitchFamily="34" charset="0"/>
                <a:cs typeface="Arial" panose="020B0604020202020204" pitchFamily="34" charset="0"/>
              </a:rPr>
              <a:t>NSWC </a:t>
            </a:r>
            <a:r>
              <a:rPr lang="en-US" sz="2400" b="1" dirty="0" smtClean="0">
                <a:solidFill>
                  <a:prstClr val="black"/>
                </a:solidFill>
                <a:latin typeface="Arial" panose="020B0604020202020204" pitchFamily="34" charset="0"/>
                <a:cs typeface="Arial" panose="020B0604020202020204" pitchFamily="34" charset="0"/>
              </a:rPr>
              <a:t>IHD </a:t>
            </a:r>
            <a:r>
              <a:rPr lang="en-US" sz="2400" b="1" dirty="0">
                <a:solidFill>
                  <a:prstClr val="black"/>
                </a:solidFill>
                <a:latin typeface="Arial" panose="020B0604020202020204" pitchFamily="34" charset="0"/>
                <a:cs typeface="Arial" panose="020B0604020202020204" pitchFamily="34" charset="0"/>
              </a:rPr>
              <a:t/>
            </a:r>
            <a:br>
              <a:rPr lang="en-US" sz="2400" b="1" dirty="0">
                <a:solidFill>
                  <a:prstClr val="black"/>
                </a:solidFill>
                <a:latin typeface="Arial" panose="020B0604020202020204" pitchFamily="34" charset="0"/>
                <a:cs typeface="Arial" panose="020B0604020202020204" pitchFamily="34" charset="0"/>
              </a:rPr>
            </a:br>
            <a:r>
              <a:rPr lang="en-US" sz="2400" b="1" dirty="0">
                <a:solidFill>
                  <a:prstClr val="black"/>
                </a:solidFill>
                <a:latin typeface="Arial" panose="020B0604020202020204" pitchFamily="34" charset="0"/>
                <a:cs typeface="Arial" panose="020B0604020202020204" pitchFamily="34" charset="0"/>
              </a:rPr>
              <a:t>Total </a:t>
            </a:r>
            <a:r>
              <a:rPr lang="en-US" sz="2400" b="1" dirty="0" smtClean="0">
                <a:solidFill>
                  <a:prstClr val="black"/>
                </a:solidFill>
                <a:latin typeface="Arial" panose="020B0604020202020204" pitchFamily="34" charset="0"/>
                <a:cs typeface="Arial" panose="020B0604020202020204" pitchFamily="34" charset="0"/>
              </a:rPr>
              <a:t>Maryland FY22 Payroll</a:t>
            </a:r>
            <a:endParaRPr lang="en-US" sz="2400" b="1" dirty="0">
              <a:solidFill>
                <a:prstClr val="black"/>
              </a:solidFill>
              <a:latin typeface="Arial" panose="020B0604020202020204" pitchFamily="34" charset="0"/>
              <a:cs typeface="Arial" panose="020B0604020202020204" pitchFamily="34" charset="0"/>
            </a:endParaRPr>
          </a:p>
          <a:p>
            <a:pPr algn="ctr" defTabSz="457200" eaLnBrk="0" hangingPunct="0">
              <a:defRPr/>
            </a:pPr>
            <a:r>
              <a:rPr lang="en-US" sz="3200" b="1" dirty="0" smtClean="0">
                <a:solidFill>
                  <a:schemeClr val="bg1"/>
                </a:solidFill>
              </a:rPr>
              <a:t>$346 million</a:t>
            </a:r>
            <a:endParaRPr lang="en-US" sz="2400" dirty="0">
              <a:solidFill>
                <a:prstClr val="black"/>
              </a:solidFill>
              <a:latin typeface="Arial" panose="020B0604020202020204" pitchFamily="34" charset="0"/>
              <a:cs typeface="Arial" panose="020B0604020202020204" pitchFamily="34" charset="0"/>
            </a:endParaRPr>
          </a:p>
          <a:p>
            <a:pPr algn="ctr" defTabSz="457200" eaLnBrk="0" fontAlgn="base" hangingPunct="0">
              <a:spcBef>
                <a:spcPct val="0"/>
              </a:spcBef>
              <a:spcAft>
                <a:spcPct val="0"/>
              </a:spcAft>
              <a:defRPr/>
            </a:pPr>
            <a:endParaRPr lang="en-US" sz="2400" b="1" dirty="0" smtClean="0">
              <a:solidFill>
                <a:prstClr val="black"/>
              </a:solidFill>
              <a:latin typeface="Arial" panose="020B0604020202020204" pitchFamily="34" charset="0"/>
              <a:cs typeface="Arial" panose="020B0604020202020204" pitchFamily="34" charset="0"/>
            </a:endParaRPr>
          </a:p>
          <a:p>
            <a:pPr algn="ctr" defTabSz="457200" eaLnBrk="0" fontAlgn="base" hangingPunct="0">
              <a:spcBef>
                <a:spcPct val="0"/>
              </a:spcBef>
              <a:spcAft>
                <a:spcPct val="0"/>
              </a:spcAft>
              <a:defRPr/>
            </a:pPr>
            <a:r>
              <a:rPr lang="en-US" sz="2400" b="1" dirty="0" smtClean="0">
                <a:solidFill>
                  <a:prstClr val="black"/>
                </a:solidFill>
                <a:latin typeface="Arial" panose="020B0604020202020204" pitchFamily="34" charset="0"/>
                <a:cs typeface="Arial" panose="020B0604020202020204" pitchFamily="34" charset="0"/>
              </a:rPr>
              <a:t>FY22 Maryland </a:t>
            </a:r>
          </a:p>
          <a:p>
            <a:pPr algn="ctr" defTabSz="457200" eaLnBrk="0" fontAlgn="base" hangingPunct="0">
              <a:spcBef>
                <a:spcPct val="0"/>
              </a:spcBef>
              <a:spcAft>
                <a:spcPct val="0"/>
              </a:spcAft>
              <a:defRPr/>
            </a:pPr>
            <a:r>
              <a:rPr lang="en-US" sz="2400" b="1" dirty="0" smtClean="0">
                <a:solidFill>
                  <a:prstClr val="black"/>
                </a:solidFill>
                <a:latin typeface="Arial" panose="020B0604020202020204" pitchFamily="34" charset="0"/>
                <a:cs typeface="Arial" panose="020B0604020202020204" pitchFamily="34" charset="0"/>
              </a:rPr>
              <a:t>Contract Dollars </a:t>
            </a:r>
            <a:endParaRPr lang="en-US" sz="2400" b="1" dirty="0">
              <a:solidFill>
                <a:prstClr val="black"/>
              </a:solidFill>
              <a:latin typeface="Arial" panose="020B0604020202020204" pitchFamily="34" charset="0"/>
              <a:cs typeface="Arial" panose="020B0604020202020204" pitchFamily="34" charset="0"/>
            </a:endParaRPr>
          </a:p>
          <a:p>
            <a:pPr algn="ctr" defTabSz="457200" eaLnBrk="0" fontAlgn="base" hangingPunct="0">
              <a:spcBef>
                <a:spcPct val="0"/>
              </a:spcBef>
              <a:spcAft>
                <a:spcPct val="0"/>
              </a:spcAft>
              <a:defRPr/>
            </a:pPr>
            <a:r>
              <a:rPr lang="en-US" sz="3200" b="1" dirty="0" smtClean="0">
                <a:solidFill>
                  <a:schemeClr val="bg1"/>
                </a:solidFill>
                <a:latin typeface="Arial" panose="020B0604020202020204" pitchFamily="34" charset="0"/>
                <a:cs typeface="Arial" panose="020B0604020202020204" pitchFamily="34" charset="0"/>
              </a:rPr>
              <a:t>$44.6 million</a:t>
            </a:r>
            <a:endParaRPr lang="en-US" sz="3200" b="1" dirty="0">
              <a:solidFill>
                <a:schemeClr val="bg1"/>
              </a:solidFill>
              <a:latin typeface="Arial" panose="020B0604020202020204" pitchFamily="34" charset="0"/>
              <a:cs typeface="Arial" panose="020B0604020202020204" pitchFamily="34" charset="0"/>
            </a:endParaRPr>
          </a:p>
        </p:txBody>
      </p:sp>
      <p:sp>
        <p:nvSpPr>
          <p:cNvPr id="5" name="Title 5"/>
          <p:cNvSpPr txBox="1">
            <a:spLocks noChangeArrowheads="1"/>
          </p:cNvSpPr>
          <p:nvPr/>
        </p:nvSpPr>
        <p:spPr>
          <a:xfrm>
            <a:off x="782474" y="153382"/>
            <a:ext cx="8361526" cy="833437"/>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r>
              <a:rPr lang="en-US" altLang="en-US" sz="4000" dirty="0" smtClean="0"/>
              <a:t>Economic Impact</a:t>
            </a:r>
          </a:p>
        </p:txBody>
      </p:sp>
      <p:sp>
        <p:nvSpPr>
          <p:cNvPr id="6" name="Rectangle 4">
            <a:extLst/>
          </p:cNvPr>
          <p:cNvSpPr>
            <a:spLocks noChangeArrowheads="1"/>
          </p:cNvSpPr>
          <p:nvPr/>
        </p:nvSpPr>
        <p:spPr bwMode="auto">
          <a:xfrm>
            <a:off x="157635" y="1198280"/>
            <a:ext cx="4210308" cy="369332"/>
          </a:xfrm>
          <a:prstGeom prst="rect">
            <a:avLst/>
          </a:prstGeom>
          <a:noFill/>
          <a:ln w="9525">
            <a:noFill/>
            <a:miter lim="800000"/>
            <a:headEnd/>
            <a:tailEnd/>
          </a:ln>
        </p:spPr>
        <p:txBody>
          <a:bodyPr wrap="square">
            <a:spAutoFit/>
          </a:bodyPr>
          <a:lstStyle/>
          <a:p>
            <a:pPr algn="ctr" defTabSz="457200" eaLnBrk="0" fontAlgn="base" hangingPunct="0">
              <a:spcBef>
                <a:spcPct val="0"/>
              </a:spcBef>
              <a:spcAft>
                <a:spcPct val="0"/>
              </a:spcAft>
              <a:defRPr/>
            </a:pPr>
            <a:r>
              <a:rPr lang="en-US" b="1" dirty="0" smtClean="0">
                <a:solidFill>
                  <a:srgbClr val="E3A529"/>
                </a:solidFill>
                <a:latin typeface="Arial" panose="020B0604020202020204" pitchFamily="34" charset="0"/>
                <a:cs typeface="Arial" panose="020B0604020202020204" pitchFamily="34" charset="0"/>
              </a:rPr>
              <a:t>Where </a:t>
            </a:r>
            <a:r>
              <a:rPr lang="en-US" b="1" dirty="0">
                <a:solidFill>
                  <a:srgbClr val="E3A529"/>
                </a:solidFill>
                <a:latin typeface="Arial" panose="020B0604020202020204" pitchFamily="34" charset="0"/>
                <a:cs typeface="Arial" panose="020B0604020202020204" pitchFamily="34" charset="0"/>
              </a:rPr>
              <a:t>We </a:t>
            </a:r>
            <a:r>
              <a:rPr lang="en-US" b="1" dirty="0" smtClean="0">
                <a:solidFill>
                  <a:srgbClr val="E3A529"/>
                </a:solidFill>
                <a:latin typeface="Arial" panose="020B0604020202020204" pitchFamily="34" charset="0"/>
                <a:cs typeface="Arial" panose="020B0604020202020204" pitchFamily="34" charset="0"/>
              </a:rPr>
              <a:t>Live</a:t>
            </a:r>
            <a:endParaRPr lang="en-US" dirty="0">
              <a:solidFill>
                <a:prstClr val="white"/>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0"/>
          </p:nvPr>
        </p:nvSpPr>
        <p:spPr/>
        <p:txBody>
          <a:bodyPr/>
          <a:lstStyle/>
          <a:p>
            <a:pPr>
              <a:defRPr/>
            </a:pPr>
            <a:fld id="{1AD3B4F1-F0D2-4323-88C6-3C856595E168}" type="slidenum">
              <a:rPr lang="en-US" smtClean="0"/>
              <a:pPr>
                <a:defRPr/>
              </a:pPr>
              <a:t>33</a:t>
            </a:fld>
            <a:endParaRPr lang="en-US" dirty="0"/>
          </a:p>
        </p:txBody>
      </p:sp>
      <p:sp>
        <p:nvSpPr>
          <p:cNvPr id="33" name="TextBox 32"/>
          <p:cNvSpPr txBox="1"/>
          <p:nvPr/>
        </p:nvSpPr>
        <p:spPr>
          <a:xfrm>
            <a:off x="586747" y="2653297"/>
            <a:ext cx="1489466" cy="615553"/>
          </a:xfrm>
          <a:prstGeom prst="rect">
            <a:avLst/>
          </a:prstGeom>
          <a:noFill/>
        </p:spPr>
        <p:txBody>
          <a:bodyPr wrap="square" rtlCol="0">
            <a:spAutoFit/>
          </a:bodyPr>
          <a:lstStyle/>
          <a:p>
            <a:pPr algn="ctr"/>
            <a:r>
              <a:rPr lang="en-US" sz="1400" b="1" dirty="0" smtClean="0">
                <a:solidFill>
                  <a:srgbClr val="31438F"/>
                </a:solidFill>
              </a:rPr>
              <a:t>Other states:</a:t>
            </a:r>
          </a:p>
          <a:p>
            <a:pPr algn="ctr"/>
            <a:r>
              <a:rPr lang="en-US" sz="2000" b="1" dirty="0" smtClean="0">
                <a:solidFill>
                  <a:srgbClr val="31438F"/>
                </a:solidFill>
              </a:rPr>
              <a:t>21%</a:t>
            </a:r>
          </a:p>
        </p:txBody>
      </p:sp>
      <p:sp>
        <p:nvSpPr>
          <p:cNvPr id="34" name="TextBox 33"/>
          <p:cNvSpPr txBox="1"/>
          <p:nvPr/>
        </p:nvSpPr>
        <p:spPr>
          <a:xfrm>
            <a:off x="157635" y="4272244"/>
            <a:ext cx="4362451" cy="1938992"/>
          </a:xfrm>
          <a:prstGeom prst="rect">
            <a:avLst/>
          </a:prstGeom>
          <a:noFill/>
        </p:spPr>
        <p:txBody>
          <a:bodyPr wrap="square" rtlCol="0">
            <a:spAutoFit/>
          </a:bodyPr>
          <a:lstStyle/>
          <a:p>
            <a:pPr algn="ctr" defTabSz="457200" eaLnBrk="0" hangingPunct="0">
              <a:defRPr/>
            </a:pPr>
            <a:r>
              <a:rPr lang="en-US" b="1" dirty="0">
                <a:solidFill>
                  <a:srgbClr val="E3A529"/>
                </a:solidFill>
                <a:latin typeface="Arial" panose="020B0604020202020204" pitchFamily="34" charset="0"/>
                <a:cs typeface="Arial" panose="020B0604020202020204" pitchFamily="34" charset="0"/>
              </a:rPr>
              <a:t>County-by-County Breakdown (Maryland)</a:t>
            </a:r>
          </a:p>
          <a:p>
            <a:pPr marL="571500" indent="1588" defTabSz="457200" eaLnBrk="0" hangingPunct="0">
              <a:tabLst>
                <a:tab pos="3314700" algn="l"/>
              </a:tabLst>
              <a:defRPr/>
            </a:pPr>
            <a:r>
              <a:rPr lang="en-US" sz="1400" dirty="0">
                <a:solidFill>
                  <a:srgbClr val="31438F"/>
                </a:solidFill>
                <a:latin typeface="Arial" panose="020B0604020202020204" pitchFamily="34" charset="0"/>
                <a:cs typeface="Arial" panose="020B0604020202020204" pitchFamily="34" charset="0"/>
              </a:rPr>
              <a:t>Charles County	</a:t>
            </a:r>
            <a:r>
              <a:rPr lang="en-US" sz="1400" dirty="0" smtClean="0">
                <a:solidFill>
                  <a:srgbClr val="31438F"/>
                </a:solidFill>
                <a:latin typeface="Arial" panose="020B0604020202020204" pitchFamily="34" charset="0"/>
                <a:cs typeface="Arial" panose="020B0604020202020204" pitchFamily="34" charset="0"/>
              </a:rPr>
              <a:t>68%</a:t>
            </a:r>
            <a:endParaRPr lang="en-US" sz="1400" dirty="0">
              <a:solidFill>
                <a:srgbClr val="31438F"/>
              </a:solidFill>
              <a:latin typeface="Arial" panose="020B0604020202020204" pitchFamily="34" charset="0"/>
              <a:cs typeface="Arial" panose="020B0604020202020204" pitchFamily="34" charset="0"/>
            </a:endParaRPr>
          </a:p>
          <a:p>
            <a:pPr marL="571500" indent="1588" defTabSz="457200" eaLnBrk="0" hangingPunct="0">
              <a:tabLst>
                <a:tab pos="3314700" algn="l"/>
              </a:tabLst>
              <a:defRPr/>
            </a:pPr>
            <a:r>
              <a:rPr lang="en-US" sz="1400" dirty="0">
                <a:solidFill>
                  <a:srgbClr val="31438F"/>
                </a:solidFill>
                <a:latin typeface="Arial" panose="020B0604020202020204" pitchFamily="34" charset="0"/>
                <a:cs typeface="Arial" panose="020B0604020202020204" pitchFamily="34" charset="0"/>
              </a:rPr>
              <a:t>Saint Mary’s	12%</a:t>
            </a:r>
          </a:p>
          <a:p>
            <a:pPr marL="571500" indent="1588" defTabSz="457200" eaLnBrk="0" hangingPunct="0">
              <a:tabLst>
                <a:tab pos="3314700" algn="l"/>
              </a:tabLst>
              <a:defRPr/>
            </a:pPr>
            <a:r>
              <a:rPr lang="en-US" sz="1400" dirty="0">
                <a:solidFill>
                  <a:srgbClr val="31438F"/>
                </a:solidFill>
                <a:latin typeface="Arial" panose="020B0604020202020204" pitchFamily="34" charset="0"/>
                <a:cs typeface="Arial" panose="020B0604020202020204" pitchFamily="34" charset="0"/>
              </a:rPr>
              <a:t>Prince George’s	</a:t>
            </a:r>
            <a:r>
              <a:rPr lang="en-US" sz="1400" dirty="0" smtClean="0">
                <a:solidFill>
                  <a:srgbClr val="31438F"/>
                </a:solidFill>
                <a:latin typeface="Arial" panose="020B0604020202020204" pitchFamily="34" charset="0"/>
                <a:cs typeface="Arial" panose="020B0604020202020204" pitchFamily="34" charset="0"/>
              </a:rPr>
              <a:t>10%</a:t>
            </a:r>
            <a:endParaRPr lang="en-US" sz="1400" dirty="0">
              <a:solidFill>
                <a:srgbClr val="31438F"/>
              </a:solidFill>
              <a:latin typeface="Arial" panose="020B0604020202020204" pitchFamily="34" charset="0"/>
              <a:cs typeface="Arial" panose="020B0604020202020204" pitchFamily="34" charset="0"/>
            </a:endParaRPr>
          </a:p>
          <a:p>
            <a:pPr marL="571500" indent="1588" defTabSz="457200" eaLnBrk="0" hangingPunct="0">
              <a:tabLst>
                <a:tab pos="3314700" algn="l"/>
              </a:tabLst>
              <a:defRPr/>
            </a:pPr>
            <a:r>
              <a:rPr lang="en-US" sz="1400" dirty="0">
                <a:solidFill>
                  <a:srgbClr val="31438F"/>
                </a:solidFill>
                <a:latin typeface="Arial" panose="020B0604020202020204" pitchFamily="34" charset="0"/>
                <a:cs typeface="Arial" panose="020B0604020202020204" pitchFamily="34" charset="0"/>
              </a:rPr>
              <a:t>Calvert	3%</a:t>
            </a:r>
          </a:p>
          <a:p>
            <a:pPr marL="571500" indent="1588" defTabSz="457200" eaLnBrk="0" hangingPunct="0">
              <a:tabLst>
                <a:tab pos="3314700" algn="l"/>
              </a:tabLst>
              <a:defRPr/>
            </a:pPr>
            <a:r>
              <a:rPr lang="en-US" sz="1400" dirty="0">
                <a:solidFill>
                  <a:srgbClr val="31438F"/>
                </a:solidFill>
                <a:latin typeface="Arial" panose="020B0604020202020204" pitchFamily="34" charset="0"/>
                <a:cs typeface="Arial" panose="020B0604020202020204" pitchFamily="34" charset="0"/>
              </a:rPr>
              <a:t>Anne Arundel	3%</a:t>
            </a:r>
          </a:p>
          <a:p>
            <a:pPr marL="571500" indent="1588" defTabSz="457200" eaLnBrk="0" hangingPunct="0">
              <a:tabLst>
                <a:tab pos="3314700" algn="l"/>
              </a:tabLst>
              <a:defRPr/>
            </a:pPr>
            <a:r>
              <a:rPr lang="en-US" sz="1400" dirty="0">
                <a:solidFill>
                  <a:srgbClr val="31438F"/>
                </a:solidFill>
                <a:latin typeface="Arial" panose="020B0604020202020204" pitchFamily="34" charset="0"/>
                <a:cs typeface="Arial" panose="020B0604020202020204" pitchFamily="34" charset="0"/>
              </a:rPr>
              <a:t>Other	4%</a:t>
            </a:r>
          </a:p>
        </p:txBody>
      </p:sp>
      <p:grpSp>
        <p:nvGrpSpPr>
          <p:cNvPr id="49" name="Group 48"/>
          <p:cNvGrpSpPr/>
          <p:nvPr/>
        </p:nvGrpSpPr>
        <p:grpSpPr>
          <a:xfrm>
            <a:off x="421773" y="2265369"/>
            <a:ext cx="2943036" cy="1878960"/>
            <a:chOff x="-5281399" y="1811649"/>
            <a:chExt cx="3372766" cy="2153318"/>
          </a:xfrm>
          <a:solidFill>
            <a:srgbClr val="9DBFE2"/>
          </a:solidFill>
        </p:grpSpPr>
        <p:sp>
          <p:nvSpPr>
            <p:cNvPr id="46" name="Trapezoid 45"/>
            <p:cNvSpPr/>
            <p:nvPr/>
          </p:nvSpPr>
          <p:spPr>
            <a:xfrm rot="5846368">
              <a:off x="-3971119" y="1902480"/>
              <a:ext cx="2153318" cy="1971655"/>
            </a:xfrm>
            <a:custGeom>
              <a:avLst/>
              <a:gdLst>
                <a:gd name="connsiteX0" fmla="*/ 0 w 2342439"/>
                <a:gd name="connsiteY0" fmla="*/ 1192713 h 1192713"/>
                <a:gd name="connsiteX1" fmla="*/ 298178 w 2342439"/>
                <a:gd name="connsiteY1" fmla="*/ 0 h 1192713"/>
                <a:gd name="connsiteX2" fmla="*/ 2044261 w 2342439"/>
                <a:gd name="connsiteY2" fmla="*/ 0 h 1192713"/>
                <a:gd name="connsiteX3" fmla="*/ 2342439 w 2342439"/>
                <a:gd name="connsiteY3" fmla="*/ 1192713 h 1192713"/>
                <a:gd name="connsiteX4" fmla="*/ 0 w 2342439"/>
                <a:gd name="connsiteY4" fmla="*/ 1192713 h 1192713"/>
                <a:gd name="connsiteX0" fmla="*/ 0 w 2329164"/>
                <a:gd name="connsiteY0" fmla="*/ 1192713 h 1971655"/>
                <a:gd name="connsiteX1" fmla="*/ 298178 w 2329164"/>
                <a:gd name="connsiteY1" fmla="*/ 0 h 1971655"/>
                <a:gd name="connsiteX2" fmla="*/ 2044261 w 2329164"/>
                <a:gd name="connsiteY2" fmla="*/ 0 h 1971655"/>
                <a:gd name="connsiteX3" fmla="*/ 2329164 w 2329164"/>
                <a:gd name="connsiteY3" fmla="*/ 1971655 h 1971655"/>
                <a:gd name="connsiteX4" fmla="*/ 0 w 2329164"/>
                <a:gd name="connsiteY4" fmla="*/ 1192713 h 1971655"/>
                <a:gd name="connsiteX0" fmla="*/ 0 w 2329164"/>
                <a:gd name="connsiteY0" fmla="*/ 1192713 h 1971655"/>
                <a:gd name="connsiteX1" fmla="*/ 298178 w 2329164"/>
                <a:gd name="connsiteY1" fmla="*/ 0 h 1971655"/>
                <a:gd name="connsiteX2" fmla="*/ 2044261 w 2329164"/>
                <a:gd name="connsiteY2" fmla="*/ 0 h 1971655"/>
                <a:gd name="connsiteX3" fmla="*/ 2329164 w 2329164"/>
                <a:gd name="connsiteY3" fmla="*/ 1971655 h 1971655"/>
                <a:gd name="connsiteX4" fmla="*/ 0 w 2329164"/>
                <a:gd name="connsiteY4" fmla="*/ 1192713 h 1971655"/>
                <a:gd name="connsiteX0" fmla="*/ 0 w 2566586"/>
                <a:gd name="connsiteY0" fmla="*/ 1015080 h 1971655"/>
                <a:gd name="connsiteX1" fmla="*/ 535600 w 2566586"/>
                <a:gd name="connsiteY1" fmla="*/ 0 h 1971655"/>
                <a:gd name="connsiteX2" fmla="*/ 2281683 w 2566586"/>
                <a:gd name="connsiteY2" fmla="*/ 0 h 1971655"/>
                <a:gd name="connsiteX3" fmla="*/ 2566586 w 2566586"/>
                <a:gd name="connsiteY3" fmla="*/ 1971655 h 1971655"/>
                <a:gd name="connsiteX4" fmla="*/ 0 w 2566586"/>
                <a:gd name="connsiteY4" fmla="*/ 1015080 h 1971655"/>
                <a:gd name="connsiteX0" fmla="*/ 0 w 2566586"/>
                <a:gd name="connsiteY0" fmla="*/ 1015080 h 1971655"/>
                <a:gd name="connsiteX1" fmla="*/ 535600 w 2566586"/>
                <a:gd name="connsiteY1" fmla="*/ 0 h 1971655"/>
                <a:gd name="connsiteX2" fmla="*/ 1290612 w 2566586"/>
                <a:gd name="connsiteY2" fmla="*/ 12092 h 1971655"/>
                <a:gd name="connsiteX3" fmla="*/ 2281683 w 2566586"/>
                <a:gd name="connsiteY3" fmla="*/ 0 h 1971655"/>
                <a:gd name="connsiteX4" fmla="*/ 2566586 w 2566586"/>
                <a:gd name="connsiteY4" fmla="*/ 1971655 h 1971655"/>
                <a:gd name="connsiteX5" fmla="*/ 0 w 2566586"/>
                <a:gd name="connsiteY5" fmla="*/ 1015080 h 1971655"/>
                <a:gd name="connsiteX0" fmla="*/ 0 w 2566586"/>
                <a:gd name="connsiteY0" fmla="*/ 1015080 h 1971655"/>
                <a:gd name="connsiteX1" fmla="*/ 310635 w 2566586"/>
                <a:gd name="connsiteY1" fmla="*/ 441475 h 1971655"/>
                <a:gd name="connsiteX2" fmla="*/ 535600 w 2566586"/>
                <a:gd name="connsiteY2" fmla="*/ 0 h 1971655"/>
                <a:gd name="connsiteX3" fmla="*/ 1290612 w 2566586"/>
                <a:gd name="connsiteY3" fmla="*/ 12092 h 1971655"/>
                <a:gd name="connsiteX4" fmla="*/ 2281683 w 2566586"/>
                <a:gd name="connsiteY4" fmla="*/ 0 h 1971655"/>
                <a:gd name="connsiteX5" fmla="*/ 2566586 w 2566586"/>
                <a:gd name="connsiteY5" fmla="*/ 1971655 h 1971655"/>
                <a:gd name="connsiteX6" fmla="*/ 0 w 2566586"/>
                <a:gd name="connsiteY6" fmla="*/ 1015080 h 1971655"/>
                <a:gd name="connsiteX0" fmla="*/ 0 w 2566586"/>
                <a:gd name="connsiteY0" fmla="*/ 1015080 h 1971655"/>
                <a:gd name="connsiteX1" fmla="*/ 310635 w 2566586"/>
                <a:gd name="connsiteY1" fmla="*/ 441475 h 1971655"/>
                <a:gd name="connsiteX2" fmla="*/ 702774 w 2566586"/>
                <a:gd name="connsiteY2" fmla="*/ 625736 h 1971655"/>
                <a:gd name="connsiteX3" fmla="*/ 1290612 w 2566586"/>
                <a:gd name="connsiteY3" fmla="*/ 12092 h 1971655"/>
                <a:gd name="connsiteX4" fmla="*/ 2281683 w 2566586"/>
                <a:gd name="connsiteY4" fmla="*/ 0 h 1971655"/>
                <a:gd name="connsiteX5" fmla="*/ 2566586 w 2566586"/>
                <a:gd name="connsiteY5" fmla="*/ 1971655 h 1971655"/>
                <a:gd name="connsiteX6" fmla="*/ 0 w 2566586"/>
                <a:gd name="connsiteY6" fmla="*/ 1015080 h 1971655"/>
                <a:gd name="connsiteX0" fmla="*/ 0 w 2566586"/>
                <a:gd name="connsiteY0" fmla="*/ 1015080 h 1971655"/>
                <a:gd name="connsiteX1" fmla="*/ 310635 w 2566586"/>
                <a:gd name="connsiteY1" fmla="*/ 441475 h 1971655"/>
                <a:gd name="connsiteX2" fmla="*/ 702774 w 2566586"/>
                <a:gd name="connsiteY2" fmla="*/ 625736 h 1971655"/>
                <a:gd name="connsiteX3" fmla="*/ 1290612 w 2566586"/>
                <a:gd name="connsiteY3" fmla="*/ 12092 h 1971655"/>
                <a:gd name="connsiteX4" fmla="*/ 2281683 w 2566586"/>
                <a:gd name="connsiteY4" fmla="*/ 0 h 1971655"/>
                <a:gd name="connsiteX5" fmla="*/ 2566586 w 2566586"/>
                <a:gd name="connsiteY5" fmla="*/ 1971655 h 1971655"/>
                <a:gd name="connsiteX6" fmla="*/ 984301 w 2566586"/>
                <a:gd name="connsiteY6" fmla="*/ 1406936 h 1971655"/>
                <a:gd name="connsiteX7" fmla="*/ 0 w 2566586"/>
                <a:gd name="connsiteY7" fmla="*/ 1015080 h 1971655"/>
                <a:gd name="connsiteX0" fmla="*/ 0 w 2566586"/>
                <a:gd name="connsiteY0" fmla="*/ 1015080 h 1971655"/>
                <a:gd name="connsiteX1" fmla="*/ 310635 w 2566586"/>
                <a:gd name="connsiteY1" fmla="*/ 441475 h 1971655"/>
                <a:gd name="connsiteX2" fmla="*/ 702774 w 2566586"/>
                <a:gd name="connsiteY2" fmla="*/ 625736 h 1971655"/>
                <a:gd name="connsiteX3" fmla="*/ 1290612 w 2566586"/>
                <a:gd name="connsiteY3" fmla="*/ 12092 h 1971655"/>
                <a:gd name="connsiteX4" fmla="*/ 2281683 w 2566586"/>
                <a:gd name="connsiteY4" fmla="*/ 0 h 1971655"/>
                <a:gd name="connsiteX5" fmla="*/ 2566586 w 2566586"/>
                <a:gd name="connsiteY5" fmla="*/ 1971655 h 1971655"/>
                <a:gd name="connsiteX6" fmla="*/ 984301 w 2566586"/>
                <a:gd name="connsiteY6" fmla="*/ 1406936 h 1971655"/>
                <a:gd name="connsiteX7" fmla="*/ 375651 w 2566586"/>
                <a:gd name="connsiteY7" fmla="*/ 1195503 h 1971655"/>
                <a:gd name="connsiteX8" fmla="*/ 0 w 2566586"/>
                <a:gd name="connsiteY8" fmla="*/ 1015080 h 1971655"/>
                <a:gd name="connsiteX0" fmla="*/ 0 w 2566586"/>
                <a:gd name="connsiteY0" fmla="*/ 1015080 h 1971655"/>
                <a:gd name="connsiteX1" fmla="*/ 310635 w 2566586"/>
                <a:gd name="connsiteY1" fmla="*/ 441475 h 1971655"/>
                <a:gd name="connsiteX2" fmla="*/ 702774 w 2566586"/>
                <a:gd name="connsiteY2" fmla="*/ 625736 h 1971655"/>
                <a:gd name="connsiteX3" fmla="*/ 1290612 w 2566586"/>
                <a:gd name="connsiteY3" fmla="*/ 12092 h 1971655"/>
                <a:gd name="connsiteX4" fmla="*/ 2281683 w 2566586"/>
                <a:gd name="connsiteY4" fmla="*/ 0 h 1971655"/>
                <a:gd name="connsiteX5" fmla="*/ 2566586 w 2566586"/>
                <a:gd name="connsiteY5" fmla="*/ 1971655 h 1971655"/>
                <a:gd name="connsiteX6" fmla="*/ 984301 w 2566586"/>
                <a:gd name="connsiteY6" fmla="*/ 1406936 h 1971655"/>
                <a:gd name="connsiteX7" fmla="*/ 439844 w 2566586"/>
                <a:gd name="connsiteY7" fmla="*/ 1495858 h 1971655"/>
                <a:gd name="connsiteX8" fmla="*/ 0 w 2566586"/>
                <a:gd name="connsiteY8" fmla="*/ 1015080 h 1971655"/>
                <a:gd name="connsiteX0" fmla="*/ 0 w 2566586"/>
                <a:gd name="connsiteY0" fmla="*/ 1015080 h 1971655"/>
                <a:gd name="connsiteX1" fmla="*/ 310635 w 2566586"/>
                <a:gd name="connsiteY1" fmla="*/ 441475 h 1971655"/>
                <a:gd name="connsiteX2" fmla="*/ 702774 w 2566586"/>
                <a:gd name="connsiteY2" fmla="*/ 625736 h 1971655"/>
                <a:gd name="connsiteX3" fmla="*/ 1409208 w 2566586"/>
                <a:gd name="connsiteY3" fmla="*/ 9089 h 1971655"/>
                <a:gd name="connsiteX4" fmla="*/ 2281683 w 2566586"/>
                <a:gd name="connsiteY4" fmla="*/ 0 h 1971655"/>
                <a:gd name="connsiteX5" fmla="*/ 2566586 w 2566586"/>
                <a:gd name="connsiteY5" fmla="*/ 1971655 h 1971655"/>
                <a:gd name="connsiteX6" fmla="*/ 984301 w 2566586"/>
                <a:gd name="connsiteY6" fmla="*/ 1406936 h 1971655"/>
                <a:gd name="connsiteX7" fmla="*/ 439844 w 2566586"/>
                <a:gd name="connsiteY7" fmla="*/ 1495858 h 1971655"/>
                <a:gd name="connsiteX8" fmla="*/ 0 w 2566586"/>
                <a:gd name="connsiteY8" fmla="*/ 1015080 h 197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6586" h="1971655">
                  <a:moveTo>
                    <a:pt x="0" y="1015080"/>
                  </a:moveTo>
                  <a:lnTo>
                    <a:pt x="310635" y="441475"/>
                  </a:lnTo>
                  <a:lnTo>
                    <a:pt x="702774" y="625736"/>
                  </a:lnTo>
                  <a:lnTo>
                    <a:pt x="1409208" y="9089"/>
                  </a:lnTo>
                  <a:lnTo>
                    <a:pt x="2281683" y="0"/>
                  </a:lnTo>
                  <a:lnTo>
                    <a:pt x="2566586" y="1971655"/>
                  </a:lnTo>
                  <a:lnTo>
                    <a:pt x="984301" y="1406936"/>
                  </a:lnTo>
                  <a:lnTo>
                    <a:pt x="439844" y="1495858"/>
                  </a:lnTo>
                  <a:lnTo>
                    <a:pt x="0" y="1015080"/>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47" name="Trapezoid 45"/>
            <p:cNvSpPr/>
            <p:nvPr/>
          </p:nvSpPr>
          <p:spPr>
            <a:xfrm rot="16030024" flipH="1">
              <a:off x="-3960932" y="2415668"/>
              <a:ext cx="585098" cy="2300128"/>
            </a:xfrm>
            <a:custGeom>
              <a:avLst/>
              <a:gdLst>
                <a:gd name="connsiteX0" fmla="*/ 0 w 2342439"/>
                <a:gd name="connsiteY0" fmla="*/ 1192713 h 1192713"/>
                <a:gd name="connsiteX1" fmla="*/ 298178 w 2342439"/>
                <a:gd name="connsiteY1" fmla="*/ 0 h 1192713"/>
                <a:gd name="connsiteX2" fmla="*/ 2044261 w 2342439"/>
                <a:gd name="connsiteY2" fmla="*/ 0 h 1192713"/>
                <a:gd name="connsiteX3" fmla="*/ 2342439 w 2342439"/>
                <a:gd name="connsiteY3" fmla="*/ 1192713 h 1192713"/>
                <a:gd name="connsiteX4" fmla="*/ 0 w 2342439"/>
                <a:gd name="connsiteY4" fmla="*/ 1192713 h 1192713"/>
                <a:gd name="connsiteX0" fmla="*/ 0 w 2329164"/>
                <a:gd name="connsiteY0" fmla="*/ 1192713 h 1971655"/>
                <a:gd name="connsiteX1" fmla="*/ 298178 w 2329164"/>
                <a:gd name="connsiteY1" fmla="*/ 0 h 1971655"/>
                <a:gd name="connsiteX2" fmla="*/ 2044261 w 2329164"/>
                <a:gd name="connsiteY2" fmla="*/ 0 h 1971655"/>
                <a:gd name="connsiteX3" fmla="*/ 2329164 w 2329164"/>
                <a:gd name="connsiteY3" fmla="*/ 1971655 h 1971655"/>
                <a:gd name="connsiteX4" fmla="*/ 0 w 2329164"/>
                <a:gd name="connsiteY4" fmla="*/ 1192713 h 1971655"/>
                <a:gd name="connsiteX0" fmla="*/ 0 w 2329164"/>
                <a:gd name="connsiteY0" fmla="*/ 1192713 h 1971655"/>
                <a:gd name="connsiteX1" fmla="*/ 298178 w 2329164"/>
                <a:gd name="connsiteY1" fmla="*/ 0 h 1971655"/>
                <a:gd name="connsiteX2" fmla="*/ 2044261 w 2329164"/>
                <a:gd name="connsiteY2" fmla="*/ 0 h 1971655"/>
                <a:gd name="connsiteX3" fmla="*/ 2329164 w 2329164"/>
                <a:gd name="connsiteY3" fmla="*/ 1971655 h 1971655"/>
                <a:gd name="connsiteX4" fmla="*/ 0 w 2329164"/>
                <a:gd name="connsiteY4" fmla="*/ 1192713 h 1971655"/>
                <a:gd name="connsiteX0" fmla="*/ 0 w 2566586"/>
                <a:gd name="connsiteY0" fmla="*/ 1015080 h 1971655"/>
                <a:gd name="connsiteX1" fmla="*/ 535600 w 2566586"/>
                <a:gd name="connsiteY1" fmla="*/ 0 h 1971655"/>
                <a:gd name="connsiteX2" fmla="*/ 2281683 w 2566586"/>
                <a:gd name="connsiteY2" fmla="*/ 0 h 1971655"/>
                <a:gd name="connsiteX3" fmla="*/ 2566586 w 2566586"/>
                <a:gd name="connsiteY3" fmla="*/ 1971655 h 1971655"/>
                <a:gd name="connsiteX4" fmla="*/ 0 w 2566586"/>
                <a:gd name="connsiteY4" fmla="*/ 1015080 h 1971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6586" h="1971655">
                  <a:moveTo>
                    <a:pt x="0" y="1015080"/>
                  </a:moveTo>
                  <a:lnTo>
                    <a:pt x="535600" y="0"/>
                  </a:lnTo>
                  <a:lnTo>
                    <a:pt x="2281683" y="0"/>
                  </a:lnTo>
                  <a:lnTo>
                    <a:pt x="2566586" y="1971655"/>
                  </a:lnTo>
                  <a:lnTo>
                    <a:pt x="0" y="1015080"/>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48" name="Trapezoid 45"/>
            <p:cNvSpPr/>
            <p:nvPr/>
          </p:nvSpPr>
          <p:spPr>
            <a:xfrm rot="5564959">
              <a:off x="-5044138" y="3009658"/>
              <a:ext cx="636942" cy="1111463"/>
            </a:xfrm>
            <a:custGeom>
              <a:avLst/>
              <a:gdLst>
                <a:gd name="connsiteX0" fmla="*/ 0 w 2342439"/>
                <a:gd name="connsiteY0" fmla="*/ 1192713 h 1192713"/>
                <a:gd name="connsiteX1" fmla="*/ 298178 w 2342439"/>
                <a:gd name="connsiteY1" fmla="*/ 0 h 1192713"/>
                <a:gd name="connsiteX2" fmla="*/ 2044261 w 2342439"/>
                <a:gd name="connsiteY2" fmla="*/ 0 h 1192713"/>
                <a:gd name="connsiteX3" fmla="*/ 2342439 w 2342439"/>
                <a:gd name="connsiteY3" fmla="*/ 1192713 h 1192713"/>
                <a:gd name="connsiteX4" fmla="*/ 0 w 2342439"/>
                <a:gd name="connsiteY4" fmla="*/ 1192713 h 1192713"/>
                <a:gd name="connsiteX0" fmla="*/ 0 w 2329164"/>
                <a:gd name="connsiteY0" fmla="*/ 1192713 h 1971655"/>
                <a:gd name="connsiteX1" fmla="*/ 298178 w 2329164"/>
                <a:gd name="connsiteY1" fmla="*/ 0 h 1971655"/>
                <a:gd name="connsiteX2" fmla="*/ 2044261 w 2329164"/>
                <a:gd name="connsiteY2" fmla="*/ 0 h 1971655"/>
                <a:gd name="connsiteX3" fmla="*/ 2329164 w 2329164"/>
                <a:gd name="connsiteY3" fmla="*/ 1971655 h 1971655"/>
                <a:gd name="connsiteX4" fmla="*/ 0 w 2329164"/>
                <a:gd name="connsiteY4" fmla="*/ 1192713 h 1971655"/>
                <a:gd name="connsiteX0" fmla="*/ 0 w 2329164"/>
                <a:gd name="connsiteY0" fmla="*/ 1192713 h 1971655"/>
                <a:gd name="connsiteX1" fmla="*/ 298178 w 2329164"/>
                <a:gd name="connsiteY1" fmla="*/ 0 h 1971655"/>
                <a:gd name="connsiteX2" fmla="*/ 2044261 w 2329164"/>
                <a:gd name="connsiteY2" fmla="*/ 0 h 1971655"/>
                <a:gd name="connsiteX3" fmla="*/ 2329164 w 2329164"/>
                <a:gd name="connsiteY3" fmla="*/ 1971655 h 1971655"/>
                <a:gd name="connsiteX4" fmla="*/ 0 w 2329164"/>
                <a:gd name="connsiteY4" fmla="*/ 1192713 h 1971655"/>
                <a:gd name="connsiteX0" fmla="*/ 0 w 2566586"/>
                <a:gd name="connsiteY0" fmla="*/ 1015080 h 1971655"/>
                <a:gd name="connsiteX1" fmla="*/ 535600 w 2566586"/>
                <a:gd name="connsiteY1" fmla="*/ 0 h 1971655"/>
                <a:gd name="connsiteX2" fmla="*/ 2281683 w 2566586"/>
                <a:gd name="connsiteY2" fmla="*/ 0 h 1971655"/>
                <a:gd name="connsiteX3" fmla="*/ 2566586 w 2566586"/>
                <a:gd name="connsiteY3" fmla="*/ 1971655 h 1971655"/>
                <a:gd name="connsiteX4" fmla="*/ 0 w 2566586"/>
                <a:gd name="connsiteY4" fmla="*/ 1015080 h 1971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6586" h="1971655">
                  <a:moveTo>
                    <a:pt x="0" y="1015080"/>
                  </a:moveTo>
                  <a:lnTo>
                    <a:pt x="535600" y="0"/>
                  </a:lnTo>
                  <a:lnTo>
                    <a:pt x="2281683" y="0"/>
                  </a:lnTo>
                  <a:lnTo>
                    <a:pt x="2566586" y="1971655"/>
                  </a:lnTo>
                  <a:lnTo>
                    <a:pt x="0" y="1015080"/>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grpSp>
      <p:grpSp>
        <p:nvGrpSpPr>
          <p:cNvPr id="45" name="Group 44"/>
          <p:cNvGrpSpPr/>
          <p:nvPr/>
        </p:nvGrpSpPr>
        <p:grpSpPr>
          <a:xfrm>
            <a:off x="1255280" y="1928497"/>
            <a:ext cx="3021766" cy="1564617"/>
            <a:chOff x="-3674040" y="1230703"/>
            <a:chExt cx="3462992" cy="1793075"/>
          </a:xfrm>
          <a:solidFill>
            <a:srgbClr val="31438F"/>
          </a:solidFill>
        </p:grpSpPr>
        <p:sp>
          <p:nvSpPr>
            <p:cNvPr id="36" name="Right Triangle 35"/>
            <p:cNvSpPr/>
            <p:nvPr/>
          </p:nvSpPr>
          <p:spPr>
            <a:xfrm flipV="1">
              <a:off x="-3674040" y="1230703"/>
              <a:ext cx="1917810" cy="507234"/>
            </a:xfrm>
            <a:prstGeom prst="rtTriangl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40" name="Isosceles Triangle 39"/>
            <p:cNvSpPr/>
            <p:nvPr/>
          </p:nvSpPr>
          <p:spPr>
            <a:xfrm rot="10800000">
              <a:off x="-2760571" y="1230703"/>
              <a:ext cx="2008682" cy="1500018"/>
            </a:xfrm>
            <a:prstGeom prst="triangl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41" name="Isosceles Triangle 40"/>
            <p:cNvSpPr/>
            <p:nvPr/>
          </p:nvSpPr>
          <p:spPr>
            <a:xfrm rot="8138604">
              <a:off x="-2057472" y="2295815"/>
              <a:ext cx="1010821" cy="727964"/>
            </a:xfrm>
            <a:custGeom>
              <a:avLst/>
              <a:gdLst>
                <a:gd name="connsiteX0" fmla="*/ 0 w 1032961"/>
                <a:gd name="connsiteY0" fmla="*/ 727964 h 727964"/>
                <a:gd name="connsiteX1" fmla="*/ 516481 w 1032961"/>
                <a:gd name="connsiteY1" fmla="*/ 0 h 727964"/>
                <a:gd name="connsiteX2" fmla="*/ 1032961 w 1032961"/>
                <a:gd name="connsiteY2" fmla="*/ 727964 h 727964"/>
                <a:gd name="connsiteX3" fmla="*/ 0 w 1032961"/>
                <a:gd name="connsiteY3" fmla="*/ 727964 h 727964"/>
                <a:gd name="connsiteX0" fmla="*/ 0 w 1063633"/>
                <a:gd name="connsiteY0" fmla="*/ 727964 h 727964"/>
                <a:gd name="connsiteX1" fmla="*/ 516481 w 1063633"/>
                <a:gd name="connsiteY1" fmla="*/ 0 h 727964"/>
                <a:gd name="connsiteX2" fmla="*/ 1063633 w 1063633"/>
                <a:gd name="connsiteY2" fmla="*/ 717356 h 727964"/>
                <a:gd name="connsiteX3" fmla="*/ 0 w 1063633"/>
                <a:gd name="connsiteY3" fmla="*/ 727964 h 727964"/>
                <a:gd name="connsiteX0" fmla="*/ 0 w 1010821"/>
                <a:gd name="connsiteY0" fmla="*/ 727964 h 727964"/>
                <a:gd name="connsiteX1" fmla="*/ 516481 w 1010821"/>
                <a:gd name="connsiteY1" fmla="*/ 0 h 727964"/>
                <a:gd name="connsiteX2" fmla="*/ 1010821 w 1010821"/>
                <a:gd name="connsiteY2" fmla="*/ 584519 h 727964"/>
                <a:gd name="connsiteX3" fmla="*/ 0 w 1010821"/>
                <a:gd name="connsiteY3" fmla="*/ 727964 h 727964"/>
              </a:gdLst>
              <a:ahLst/>
              <a:cxnLst>
                <a:cxn ang="0">
                  <a:pos x="connsiteX0" y="connsiteY0"/>
                </a:cxn>
                <a:cxn ang="0">
                  <a:pos x="connsiteX1" y="connsiteY1"/>
                </a:cxn>
                <a:cxn ang="0">
                  <a:pos x="connsiteX2" y="connsiteY2"/>
                </a:cxn>
                <a:cxn ang="0">
                  <a:pos x="connsiteX3" y="connsiteY3"/>
                </a:cxn>
              </a:cxnLst>
              <a:rect l="l" t="t" r="r" b="b"/>
              <a:pathLst>
                <a:path w="1010821" h="727964">
                  <a:moveTo>
                    <a:pt x="0" y="727964"/>
                  </a:moveTo>
                  <a:lnTo>
                    <a:pt x="516481" y="0"/>
                  </a:lnTo>
                  <a:lnTo>
                    <a:pt x="1010821" y="584519"/>
                  </a:lnTo>
                  <a:lnTo>
                    <a:pt x="0" y="727964"/>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42" name="Right Triangle 41"/>
            <p:cNvSpPr/>
            <p:nvPr/>
          </p:nvSpPr>
          <p:spPr>
            <a:xfrm rot="17050025" flipV="1">
              <a:off x="-1246340" y="1581258"/>
              <a:ext cx="1129087" cy="507234"/>
            </a:xfrm>
            <a:prstGeom prst="rtTriangl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43" name="Right Triangle 42"/>
            <p:cNvSpPr/>
            <p:nvPr/>
          </p:nvSpPr>
          <p:spPr>
            <a:xfrm rot="5400000" flipV="1">
              <a:off x="-1437882" y="1542230"/>
              <a:ext cx="1129087" cy="507234"/>
            </a:xfrm>
            <a:prstGeom prst="rtTriangle">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44" name="Trapezoid 43"/>
            <p:cNvSpPr/>
            <p:nvPr/>
          </p:nvSpPr>
          <p:spPr>
            <a:xfrm rot="10800000">
              <a:off x="-945566" y="2082549"/>
              <a:ext cx="734518" cy="591743"/>
            </a:xfrm>
            <a:prstGeom prst="trapezoid">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grpSp>
      <p:sp>
        <p:nvSpPr>
          <p:cNvPr id="30" name="TextBox 29"/>
          <p:cNvSpPr txBox="1"/>
          <p:nvPr/>
        </p:nvSpPr>
        <p:spPr>
          <a:xfrm>
            <a:off x="1880912" y="3323477"/>
            <a:ext cx="908290" cy="584775"/>
          </a:xfrm>
          <a:prstGeom prst="rect">
            <a:avLst/>
          </a:prstGeom>
          <a:noFill/>
        </p:spPr>
        <p:txBody>
          <a:bodyPr wrap="square" rtlCol="0">
            <a:spAutoFit/>
          </a:bodyPr>
          <a:lstStyle/>
          <a:p>
            <a:pPr algn="ctr"/>
            <a:r>
              <a:rPr lang="en-US" sz="1200" b="1" dirty="0" smtClean="0"/>
              <a:t>Virginia:</a:t>
            </a:r>
          </a:p>
          <a:p>
            <a:pPr algn="ctr"/>
            <a:r>
              <a:rPr lang="en-US" sz="2000" b="1" dirty="0" smtClean="0"/>
              <a:t>23%</a:t>
            </a:r>
          </a:p>
        </p:txBody>
      </p:sp>
      <p:sp>
        <p:nvSpPr>
          <p:cNvPr id="32" name="TextBox 31"/>
          <p:cNvSpPr txBox="1"/>
          <p:nvPr/>
        </p:nvSpPr>
        <p:spPr>
          <a:xfrm>
            <a:off x="2497771" y="2108306"/>
            <a:ext cx="908290" cy="584775"/>
          </a:xfrm>
          <a:prstGeom prst="rect">
            <a:avLst/>
          </a:prstGeom>
          <a:noFill/>
        </p:spPr>
        <p:txBody>
          <a:bodyPr wrap="square" rtlCol="0">
            <a:spAutoFit/>
          </a:bodyPr>
          <a:lstStyle/>
          <a:p>
            <a:pPr algn="ctr"/>
            <a:r>
              <a:rPr lang="en-US" sz="1200" b="1" dirty="0" smtClean="0">
                <a:solidFill>
                  <a:srgbClr val="E3A529"/>
                </a:solidFill>
              </a:rPr>
              <a:t>Maryland:</a:t>
            </a:r>
          </a:p>
          <a:p>
            <a:pPr algn="ctr"/>
            <a:r>
              <a:rPr lang="en-US" sz="2000" b="1" dirty="0" smtClean="0">
                <a:solidFill>
                  <a:srgbClr val="E3A529"/>
                </a:solidFill>
              </a:rPr>
              <a:t>56%</a:t>
            </a:r>
          </a:p>
        </p:txBody>
      </p:sp>
      <p:cxnSp>
        <p:nvCxnSpPr>
          <p:cNvPr id="50" name="Straight Connector 49"/>
          <p:cNvCxnSpPr/>
          <p:nvPr/>
        </p:nvCxnSpPr>
        <p:spPr>
          <a:xfrm>
            <a:off x="111760" y="1578468"/>
            <a:ext cx="4102490" cy="0"/>
          </a:xfrm>
          <a:prstGeom prst="line">
            <a:avLst/>
          </a:prstGeom>
          <a:ln w="22225">
            <a:gradFill>
              <a:gsLst>
                <a:gs pos="0">
                  <a:schemeClr val="bg1">
                    <a:alpha val="0"/>
                  </a:schemeClr>
                </a:gs>
                <a:gs pos="50000">
                  <a:srgbClr val="000050"/>
                </a:gs>
                <a:gs pos="19000">
                  <a:srgbClr val="000050"/>
                </a:gs>
                <a:gs pos="81000">
                  <a:srgbClr val="000050"/>
                </a:gs>
                <a:gs pos="100000">
                  <a:schemeClr val="bg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9758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AD3B4F1-F0D2-4323-88C6-3C856595E168}" type="slidenum">
              <a:rPr lang="en-US" smtClean="0"/>
              <a:pPr>
                <a:defRPr/>
              </a:pPr>
              <a:t>34</a:t>
            </a:fld>
            <a:endParaRPr lang="en-US" dirty="0"/>
          </a:p>
        </p:txBody>
      </p:sp>
      <p:grpSp>
        <p:nvGrpSpPr>
          <p:cNvPr id="3" name="Group 4"/>
          <p:cNvGrpSpPr>
            <a:grpSpLocks/>
          </p:cNvGrpSpPr>
          <p:nvPr/>
        </p:nvGrpSpPr>
        <p:grpSpPr bwMode="auto">
          <a:xfrm>
            <a:off x="747714" y="4708771"/>
            <a:ext cx="7710486" cy="1708710"/>
            <a:chOff x="182822" y="3581400"/>
            <a:chExt cx="8870793" cy="1964797"/>
          </a:xfrm>
        </p:grpSpPr>
        <p:pic>
          <p:nvPicPr>
            <p:cNvPr id="4"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00200" y="3581400"/>
              <a:ext cx="1679286" cy="1939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82822" y="3601233"/>
              <a:ext cx="1447800" cy="193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328475" y="3898388"/>
              <a:ext cx="1898579" cy="1459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owder_metal.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l="7880" t="22057" r="39542" b="13271"/>
            <a:stretch>
              <a:fillRect/>
            </a:stretch>
          </p:blipFill>
          <p:spPr bwMode="auto">
            <a:xfrm>
              <a:off x="5180848" y="3817730"/>
              <a:ext cx="1752600" cy="172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710464" y="3817730"/>
              <a:ext cx="2343151" cy="1672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Slide Number Placeholder 14"/>
          <p:cNvSpPr txBox="1">
            <a:spLocks/>
          </p:cNvSpPr>
          <p:nvPr/>
        </p:nvSpPr>
        <p:spPr>
          <a:xfrm>
            <a:off x="6800850" y="6583374"/>
            <a:ext cx="2133600" cy="138101"/>
          </a:xfrm>
          <a:prstGeom prst="rect">
            <a:avLst/>
          </a:prstGeom>
        </p:spPr>
        <p:txBody>
          <a:bodyPr vert="horz" lIns="91322" tIns="0" rIns="91322" bIns="0" rtlCol="0" anchor="ctr"/>
          <a:lstStyle>
            <a:defPPr>
              <a:defRPr lang="en-US"/>
            </a:defPPr>
            <a:lvl1pPr algn="r" rtl="0" fontAlgn="auto">
              <a:spcBef>
                <a:spcPts val="0"/>
              </a:spcBef>
              <a:spcAft>
                <a:spcPts val="0"/>
              </a:spcAft>
              <a:defRPr sz="900" b="1" kern="1200">
                <a:solidFill>
                  <a:prstClr val="black">
                    <a:tint val="75000"/>
                  </a:prstClr>
                </a:solidFill>
                <a:latin typeface="+mn-lt"/>
                <a:ea typeface="+mn-ea"/>
                <a:cs typeface="+mn-cs"/>
              </a:defRPr>
            </a:lvl1pPr>
            <a:lvl2pPr marL="456614" algn="l" rtl="0" fontAlgn="base">
              <a:spcBef>
                <a:spcPct val="0"/>
              </a:spcBef>
              <a:spcAft>
                <a:spcPct val="0"/>
              </a:spcAft>
              <a:defRPr kern="1200">
                <a:solidFill>
                  <a:schemeClr val="tx1"/>
                </a:solidFill>
                <a:latin typeface="Arial" charset="0"/>
                <a:ea typeface="+mn-ea"/>
                <a:cs typeface="+mn-cs"/>
              </a:defRPr>
            </a:lvl2pPr>
            <a:lvl3pPr marL="913224" algn="l" rtl="0" fontAlgn="base">
              <a:spcBef>
                <a:spcPct val="0"/>
              </a:spcBef>
              <a:spcAft>
                <a:spcPct val="0"/>
              </a:spcAft>
              <a:defRPr kern="1200">
                <a:solidFill>
                  <a:schemeClr val="tx1"/>
                </a:solidFill>
                <a:latin typeface="Arial" charset="0"/>
                <a:ea typeface="+mn-ea"/>
                <a:cs typeface="+mn-cs"/>
              </a:defRPr>
            </a:lvl3pPr>
            <a:lvl4pPr marL="1369838" algn="l" rtl="0" fontAlgn="base">
              <a:spcBef>
                <a:spcPct val="0"/>
              </a:spcBef>
              <a:spcAft>
                <a:spcPct val="0"/>
              </a:spcAft>
              <a:defRPr kern="1200">
                <a:solidFill>
                  <a:schemeClr val="tx1"/>
                </a:solidFill>
                <a:latin typeface="Arial" charset="0"/>
                <a:ea typeface="+mn-ea"/>
                <a:cs typeface="+mn-cs"/>
              </a:defRPr>
            </a:lvl4pPr>
            <a:lvl5pPr marL="1826449" algn="l" rtl="0" fontAlgn="base">
              <a:spcBef>
                <a:spcPct val="0"/>
              </a:spcBef>
              <a:spcAft>
                <a:spcPct val="0"/>
              </a:spcAft>
              <a:defRPr kern="1200">
                <a:solidFill>
                  <a:schemeClr val="tx1"/>
                </a:solidFill>
                <a:latin typeface="Arial" charset="0"/>
                <a:ea typeface="+mn-ea"/>
                <a:cs typeface="+mn-cs"/>
              </a:defRPr>
            </a:lvl5pPr>
            <a:lvl6pPr marL="2283063" algn="l" defTabSz="913224" rtl="0" eaLnBrk="1" latinLnBrk="0" hangingPunct="1">
              <a:defRPr kern="1200">
                <a:solidFill>
                  <a:schemeClr val="tx1"/>
                </a:solidFill>
                <a:latin typeface="Arial" charset="0"/>
                <a:ea typeface="+mn-ea"/>
                <a:cs typeface="+mn-cs"/>
              </a:defRPr>
            </a:lvl6pPr>
            <a:lvl7pPr marL="2739672" algn="l" defTabSz="913224" rtl="0" eaLnBrk="1" latinLnBrk="0" hangingPunct="1">
              <a:defRPr kern="1200">
                <a:solidFill>
                  <a:schemeClr val="tx1"/>
                </a:solidFill>
                <a:latin typeface="Arial" charset="0"/>
                <a:ea typeface="+mn-ea"/>
                <a:cs typeface="+mn-cs"/>
              </a:defRPr>
            </a:lvl7pPr>
            <a:lvl8pPr marL="3196287" algn="l" defTabSz="913224" rtl="0" eaLnBrk="1" latinLnBrk="0" hangingPunct="1">
              <a:defRPr kern="1200">
                <a:solidFill>
                  <a:schemeClr val="tx1"/>
                </a:solidFill>
                <a:latin typeface="Arial" charset="0"/>
                <a:ea typeface="+mn-ea"/>
                <a:cs typeface="+mn-cs"/>
              </a:defRPr>
            </a:lvl8pPr>
            <a:lvl9pPr marL="3652897" algn="l" defTabSz="913224" rtl="0" eaLnBrk="1" latinLnBrk="0" hangingPunct="1">
              <a:defRPr kern="1200">
                <a:solidFill>
                  <a:schemeClr val="tx1"/>
                </a:solidFill>
                <a:latin typeface="Arial" charset="0"/>
                <a:ea typeface="+mn-ea"/>
                <a:cs typeface="+mn-cs"/>
              </a:defRPr>
            </a:lvl9pPr>
          </a:lstStyle>
          <a:p>
            <a:pPr>
              <a:defRPr/>
            </a:pPr>
            <a:fld id="{1AD3B4F1-F0D2-4323-88C6-3C856595E168}" type="slidenum">
              <a:rPr lang="en-US" smtClean="0"/>
              <a:pPr>
                <a:defRPr/>
              </a:pPr>
              <a:t>34</a:t>
            </a:fld>
            <a:endParaRPr lang="en-US" dirty="0"/>
          </a:p>
        </p:txBody>
      </p:sp>
      <p:sp>
        <p:nvSpPr>
          <p:cNvPr id="15" name="Title 5"/>
          <p:cNvSpPr txBox="1">
            <a:spLocks noChangeArrowheads="1"/>
          </p:cNvSpPr>
          <p:nvPr/>
        </p:nvSpPr>
        <p:spPr>
          <a:xfrm>
            <a:off x="782474" y="153382"/>
            <a:ext cx="8361526" cy="833437"/>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r>
              <a:rPr lang="en-US" altLang="en-US" sz="4000" dirty="0" smtClean="0"/>
              <a:t>Technology Transfer</a:t>
            </a:r>
          </a:p>
        </p:txBody>
      </p:sp>
      <p:sp>
        <p:nvSpPr>
          <p:cNvPr id="16" name="Rectangle 2"/>
          <p:cNvSpPr/>
          <p:nvPr/>
        </p:nvSpPr>
        <p:spPr>
          <a:xfrm>
            <a:off x="91440" y="2485765"/>
            <a:ext cx="4758913" cy="2058886"/>
          </a:xfrm>
          <a:custGeom>
            <a:avLst/>
            <a:gdLst>
              <a:gd name="connsiteX0" fmla="*/ 0 w 9975522"/>
              <a:gd name="connsiteY0" fmla="*/ 0 h 1907208"/>
              <a:gd name="connsiteX1" fmla="*/ 9975522 w 9975522"/>
              <a:gd name="connsiteY1" fmla="*/ 0 h 1907208"/>
              <a:gd name="connsiteX2" fmla="*/ 9975522 w 9975522"/>
              <a:gd name="connsiteY2" fmla="*/ 1907208 h 1907208"/>
              <a:gd name="connsiteX3" fmla="*/ 0 w 9975522"/>
              <a:gd name="connsiteY3" fmla="*/ 1907208 h 1907208"/>
              <a:gd name="connsiteX4" fmla="*/ 0 w 9975522"/>
              <a:gd name="connsiteY4" fmla="*/ 0 h 1907208"/>
              <a:gd name="connsiteX0" fmla="*/ 0 w 10837370"/>
              <a:gd name="connsiteY0" fmla="*/ 0 h 1907208"/>
              <a:gd name="connsiteX1" fmla="*/ 10837370 w 10837370"/>
              <a:gd name="connsiteY1" fmla="*/ 0 h 1907208"/>
              <a:gd name="connsiteX2" fmla="*/ 9975522 w 10837370"/>
              <a:gd name="connsiteY2" fmla="*/ 1907208 h 1907208"/>
              <a:gd name="connsiteX3" fmla="*/ 0 w 10837370"/>
              <a:gd name="connsiteY3" fmla="*/ 1907208 h 1907208"/>
              <a:gd name="connsiteX4" fmla="*/ 0 w 10837370"/>
              <a:gd name="connsiteY4" fmla="*/ 0 h 1907208"/>
              <a:gd name="connsiteX0" fmla="*/ 4094921 w 10837370"/>
              <a:gd name="connsiteY0" fmla="*/ 0 h 1907208"/>
              <a:gd name="connsiteX1" fmla="*/ 10837370 w 10837370"/>
              <a:gd name="connsiteY1" fmla="*/ 0 h 1907208"/>
              <a:gd name="connsiteX2" fmla="*/ 9975522 w 10837370"/>
              <a:gd name="connsiteY2" fmla="*/ 1907208 h 1907208"/>
              <a:gd name="connsiteX3" fmla="*/ 0 w 10837370"/>
              <a:gd name="connsiteY3" fmla="*/ 1907208 h 1907208"/>
              <a:gd name="connsiteX4" fmla="*/ 4094921 w 10837370"/>
              <a:gd name="connsiteY4" fmla="*/ 0 h 1907208"/>
              <a:gd name="connsiteX0" fmla="*/ 9938 w 6752387"/>
              <a:gd name="connsiteY0" fmla="*/ 0 h 1907208"/>
              <a:gd name="connsiteX1" fmla="*/ 6752387 w 6752387"/>
              <a:gd name="connsiteY1" fmla="*/ 0 h 1907208"/>
              <a:gd name="connsiteX2" fmla="*/ 5890539 w 6752387"/>
              <a:gd name="connsiteY2" fmla="*/ 1907208 h 1907208"/>
              <a:gd name="connsiteX3" fmla="*/ 0 w 6752387"/>
              <a:gd name="connsiteY3" fmla="*/ 1907208 h 1907208"/>
              <a:gd name="connsiteX4" fmla="*/ 9938 w 6752387"/>
              <a:gd name="connsiteY4" fmla="*/ 0 h 190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2387" h="1907208">
                <a:moveTo>
                  <a:pt x="9938" y="0"/>
                </a:moveTo>
                <a:lnTo>
                  <a:pt x="6752387" y="0"/>
                </a:lnTo>
                <a:lnTo>
                  <a:pt x="5890539" y="1907208"/>
                </a:lnTo>
                <a:lnTo>
                  <a:pt x="0" y="1907208"/>
                </a:lnTo>
                <a:cubicBezTo>
                  <a:pt x="3313" y="1271472"/>
                  <a:pt x="6625" y="635736"/>
                  <a:pt x="9938" y="0"/>
                </a:cubicBezTo>
                <a:close/>
              </a:path>
            </a:pathLst>
          </a:custGeom>
          <a:gradFill flip="none" rotWithShape="1">
            <a:gsLst>
              <a:gs pos="0">
                <a:srgbClr val="E3A529">
                  <a:shade val="67500"/>
                  <a:satMod val="115000"/>
                </a:srgbClr>
              </a:gs>
              <a:gs pos="57000">
                <a:srgbClr val="E3A529">
                  <a:shade val="100000"/>
                  <a:satMod val="115000"/>
                </a:srgbClr>
              </a:gs>
            </a:gsLst>
            <a:lin ang="0" scaled="1"/>
            <a:tileRect/>
          </a:gradFill>
          <a:ln w="19050" cap="flat" cmpd="sng" algn="ctr">
            <a:noFill/>
            <a:prstDash val="solid"/>
            <a:miter lim="800000"/>
          </a:ln>
          <a:effectLst/>
        </p:spPr>
        <p:txBody>
          <a:bodyPr lIns="91322" tIns="45662" rIns="91322" bIns="45662"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219075" y="1226046"/>
            <a:ext cx="8595374" cy="1077218"/>
          </a:xfrm>
          <a:prstGeom prst="rect">
            <a:avLst/>
          </a:prstGeom>
          <a:noFill/>
        </p:spPr>
        <p:txBody>
          <a:bodyPr wrap="square" rtlCol="0">
            <a:spAutoFit/>
          </a:bodyPr>
          <a:lstStyle/>
          <a:p>
            <a:pPr algn="ctr" defTabSz="457200" fontAlgn="auto">
              <a:spcBef>
                <a:spcPts val="0"/>
              </a:spcBef>
              <a:spcAft>
                <a:spcPts val="0"/>
              </a:spcAft>
            </a:pPr>
            <a:r>
              <a:rPr lang="en-US" sz="1600" dirty="0" smtClean="0">
                <a:solidFill>
                  <a:prstClr val="black"/>
                </a:solidFill>
                <a:latin typeface="Arial" panose="020B0604020202020204" pitchFamily="34" charset="0"/>
                <a:cs typeface="Arial" panose="020B0604020202020204" pitchFamily="34" charset="0"/>
              </a:rPr>
              <a:t>NSWC </a:t>
            </a:r>
            <a:r>
              <a:rPr lang="en-US" sz="1600" dirty="0" err="1" smtClean="0">
                <a:solidFill>
                  <a:prstClr val="black"/>
                </a:solidFill>
                <a:latin typeface="Arial" panose="020B0604020202020204" pitchFamily="34" charset="0"/>
                <a:cs typeface="Arial" panose="020B0604020202020204" pitchFamily="34" charset="0"/>
              </a:rPr>
              <a:t>IHD</a:t>
            </a:r>
            <a:r>
              <a:rPr lang="en-US" sz="1600" dirty="0" smtClean="0">
                <a:solidFill>
                  <a:prstClr val="black"/>
                </a:solidFill>
                <a:latin typeface="Arial" panose="020B0604020202020204" pitchFamily="34" charset="0"/>
                <a:cs typeface="Arial" panose="020B0604020202020204" pitchFamily="34" charset="0"/>
              </a:rPr>
              <a:t> Technology Transfer initiatives look to jointly develop dual-use technologies with academic and private industry partners, develop collaborations with partners interested in access to our unique expertise and facilities, and assist in the commercialization and marketing of out intellectual property.</a:t>
            </a:r>
            <a:endParaRPr lang="en-US" sz="1600" dirty="0">
              <a:solidFill>
                <a:prstClr val="black"/>
              </a:solidFill>
              <a:latin typeface="Arial" panose="020B0604020202020204" pitchFamily="34" charset="0"/>
              <a:cs typeface="Arial" panose="020B0604020202020204" pitchFamily="34" charset="0"/>
            </a:endParaRPr>
          </a:p>
        </p:txBody>
      </p:sp>
      <p:sp>
        <p:nvSpPr>
          <p:cNvPr id="18" name="TextBox 17"/>
          <p:cNvSpPr txBox="1"/>
          <p:nvPr/>
        </p:nvSpPr>
        <p:spPr>
          <a:xfrm>
            <a:off x="302300" y="2611441"/>
            <a:ext cx="4191000" cy="1323439"/>
          </a:xfrm>
          <a:prstGeom prst="rect">
            <a:avLst/>
          </a:prstGeom>
          <a:noFill/>
        </p:spPr>
        <p:txBody>
          <a:bodyPr wrap="square" rtlCol="0">
            <a:spAutoFit/>
          </a:bodyPr>
          <a:lstStyle/>
          <a:p>
            <a:pPr algn="ctr" defTabSz="457200" fontAlgn="auto">
              <a:spcBef>
                <a:spcPts val="0"/>
              </a:spcBef>
              <a:spcAft>
                <a:spcPts val="0"/>
              </a:spcAft>
            </a:pPr>
            <a:r>
              <a:rPr lang="en-US" sz="24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Partnering </a:t>
            </a:r>
            <a:r>
              <a:rPr lang="en-US" sz="2400" b="1"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Agreements</a:t>
            </a:r>
            <a:endParaRPr lang="en-US" sz="2400" b="1" u="sng"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defTabSz="457200" fontAlgn="auto">
              <a:spcBef>
                <a:spcPts val="0"/>
              </a:spcBef>
              <a:spcAft>
                <a:spcPts val="0"/>
              </a:spcAft>
              <a:buFont typeface="Arial" panose="020B0604020202020204" pitchFamily="34" charset="0"/>
              <a:buChar char="•"/>
            </a:pPr>
            <a:r>
              <a:rPr lang="en-US" sz="1400" dirty="0" smtClean="0">
                <a:solidFill>
                  <a:prstClr val="black"/>
                </a:solidFill>
                <a:latin typeface="Arial" panose="020B0604020202020204" pitchFamily="34" charset="0"/>
                <a:cs typeface="Arial" panose="020B0604020202020204" pitchFamily="34" charset="0"/>
              </a:rPr>
              <a:t>73 Active CRADAs</a:t>
            </a:r>
            <a:endParaRPr lang="en-US" sz="1400" dirty="0">
              <a:solidFill>
                <a:prstClr val="black"/>
              </a:solidFill>
              <a:latin typeface="Arial" panose="020B0604020202020204" pitchFamily="34" charset="0"/>
              <a:cs typeface="Arial" panose="020B0604020202020204" pitchFamily="34" charset="0"/>
            </a:endParaRPr>
          </a:p>
          <a:p>
            <a:pPr marL="342900" indent="-342900" defTabSz="457200" fontAlgn="auto">
              <a:spcBef>
                <a:spcPts val="0"/>
              </a:spcBef>
              <a:spcAft>
                <a:spcPts val="0"/>
              </a:spcAft>
              <a:buFont typeface="Arial" panose="020B0604020202020204" pitchFamily="34" charset="0"/>
              <a:buChar char="•"/>
            </a:pPr>
            <a:r>
              <a:rPr lang="en-US" sz="1400" dirty="0" smtClean="0">
                <a:solidFill>
                  <a:prstClr val="black"/>
                </a:solidFill>
                <a:latin typeface="Arial" panose="020B0604020202020204" pitchFamily="34" charset="0"/>
                <a:cs typeface="Arial" panose="020B0604020202020204" pitchFamily="34" charset="0"/>
              </a:rPr>
              <a:t>4 Patent </a:t>
            </a:r>
            <a:r>
              <a:rPr lang="en-US" sz="1400" dirty="0">
                <a:solidFill>
                  <a:prstClr val="black"/>
                </a:solidFill>
                <a:latin typeface="Arial" panose="020B0604020202020204" pitchFamily="34" charset="0"/>
                <a:cs typeface="Arial" panose="020B0604020202020204" pitchFamily="34" charset="0"/>
              </a:rPr>
              <a:t>License Agreements</a:t>
            </a:r>
          </a:p>
          <a:p>
            <a:pPr marL="342900" indent="-342900" defTabSz="457200" fontAlgn="auto">
              <a:spcBef>
                <a:spcPts val="0"/>
              </a:spcBef>
              <a:spcAft>
                <a:spcPts val="0"/>
              </a:spcAft>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9</a:t>
            </a:r>
            <a:r>
              <a:rPr lang="en-US" sz="1400" smtClean="0">
                <a:solidFill>
                  <a:prstClr val="black"/>
                </a:solidFill>
                <a:latin typeface="Arial" panose="020B0604020202020204" pitchFamily="34" charset="0"/>
                <a:cs typeface="Arial" panose="020B0604020202020204" pitchFamily="34" charset="0"/>
              </a:rPr>
              <a:t> </a:t>
            </a:r>
            <a:r>
              <a:rPr lang="en-US" sz="1400" dirty="0" smtClean="0">
                <a:solidFill>
                  <a:prstClr val="black"/>
                </a:solidFill>
                <a:latin typeface="Arial" panose="020B0604020202020204" pitchFamily="34" charset="0"/>
                <a:cs typeface="Arial" panose="020B0604020202020204" pitchFamily="34" charset="0"/>
              </a:rPr>
              <a:t>Educational </a:t>
            </a:r>
            <a:r>
              <a:rPr lang="en-US" sz="1400" dirty="0">
                <a:solidFill>
                  <a:prstClr val="black"/>
                </a:solidFill>
                <a:latin typeface="Arial" panose="020B0604020202020204" pitchFamily="34" charset="0"/>
                <a:cs typeface="Arial" panose="020B0604020202020204" pitchFamily="34" charset="0"/>
              </a:rPr>
              <a:t>Partnership Agreements</a:t>
            </a:r>
          </a:p>
          <a:p>
            <a:pPr marL="342900" indent="-342900" defTabSz="457200" fontAlgn="auto">
              <a:spcBef>
                <a:spcPts val="0"/>
              </a:spcBef>
              <a:spcAft>
                <a:spcPts val="0"/>
              </a:spcAft>
              <a:buFont typeface="Arial" panose="020B0604020202020204" pitchFamily="34" charset="0"/>
              <a:buChar char="•"/>
            </a:pPr>
            <a:r>
              <a:rPr lang="en-US" sz="1400" dirty="0">
                <a:solidFill>
                  <a:prstClr val="black"/>
                </a:solidFill>
                <a:latin typeface="Arial" panose="020B0604020202020204" pitchFamily="34" charset="0"/>
                <a:cs typeface="Arial" panose="020B0604020202020204" pitchFamily="34" charset="0"/>
              </a:rPr>
              <a:t>8</a:t>
            </a:r>
            <a:r>
              <a:rPr lang="en-US" sz="1400" dirty="0" smtClean="0">
                <a:solidFill>
                  <a:prstClr val="black"/>
                </a:solidFill>
                <a:latin typeface="Arial" panose="020B0604020202020204" pitchFamily="34" charset="0"/>
                <a:cs typeface="Arial" panose="020B0604020202020204" pitchFamily="34" charset="0"/>
              </a:rPr>
              <a:t> Partnership </a:t>
            </a:r>
            <a:r>
              <a:rPr lang="en-US" sz="1400" dirty="0">
                <a:solidFill>
                  <a:prstClr val="black"/>
                </a:solidFill>
                <a:latin typeface="Arial" panose="020B0604020202020204" pitchFamily="34" charset="0"/>
                <a:cs typeface="Arial" panose="020B0604020202020204" pitchFamily="34" charset="0"/>
              </a:rPr>
              <a:t>Intermediary </a:t>
            </a:r>
            <a:r>
              <a:rPr lang="en-US" sz="1400" dirty="0" smtClean="0">
                <a:solidFill>
                  <a:prstClr val="black"/>
                </a:solidFill>
                <a:latin typeface="Arial" panose="020B0604020202020204" pitchFamily="34" charset="0"/>
                <a:cs typeface="Arial" panose="020B0604020202020204" pitchFamily="34" charset="0"/>
              </a:rPr>
              <a:t>Agreements</a:t>
            </a:r>
            <a:endParaRPr lang="en-US" sz="1600" dirty="0">
              <a:solidFill>
                <a:prstClr val="black"/>
              </a:solidFill>
              <a:latin typeface="Arial" panose="020B0604020202020204" pitchFamily="34" charset="0"/>
              <a:cs typeface="Arial" panose="020B0604020202020204" pitchFamily="34" charset="0"/>
            </a:endParaRPr>
          </a:p>
        </p:txBody>
      </p:sp>
      <p:sp>
        <p:nvSpPr>
          <p:cNvPr id="19" name="Rectangle 2"/>
          <p:cNvSpPr/>
          <p:nvPr/>
        </p:nvSpPr>
        <p:spPr>
          <a:xfrm flipH="1" flipV="1">
            <a:off x="3977518" y="2486590"/>
            <a:ext cx="5075041" cy="2058886"/>
          </a:xfrm>
          <a:custGeom>
            <a:avLst/>
            <a:gdLst>
              <a:gd name="connsiteX0" fmla="*/ 0 w 9975522"/>
              <a:gd name="connsiteY0" fmla="*/ 0 h 1907208"/>
              <a:gd name="connsiteX1" fmla="*/ 9975522 w 9975522"/>
              <a:gd name="connsiteY1" fmla="*/ 0 h 1907208"/>
              <a:gd name="connsiteX2" fmla="*/ 9975522 w 9975522"/>
              <a:gd name="connsiteY2" fmla="*/ 1907208 h 1907208"/>
              <a:gd name="connsiteX3" fmla="*/ 0 w 9975522"/>
              <a:gd name="connsiteY3" fmla="*/ 1907208 h 1907208"/>
              <a:gd name="connsiteX4" fmla="*/ 0 w 9975522"/>
              <a:gd name="connsiteY4" fmla="*/ 0 h 1907208"/>
              <a:gd name="connsiteX0" fmla="*/ 0 w 10837370"/>
              <a:gd name="connsiteY0" fmla="*/ 0 h 1907208"/>
              <a:gd name="connsiteX1" fmla="*/ 10837370 w 10837370"/>
              <a:gd name="connsiteY1" fmla="*/ 0 h 1907208"/>
              <a:gd name="connsiteX2" fmla="*/ 9975522 w 10837370"/>
              <a:gd name="connsiteY2" fmla="*/ 1907208 h 1907208"/>
              <a:gd name="connsiteX3" fmla="*/ 0 w 10837370"/>
              <a:gd name="connsiteY3" fmla="*/ 1907208 h 1907208"/>
              <a:gd name="connsiteX4" fmla="*/ 0 w 10837370"/>
              <a:gd name="connsiteY4" fmla="*/ 0 h 1907208"/>
              <a:gd name="connsiteX0" fmla="*/ 4094921 w 10837370"/>
              <a:gd name="connsiteY0" fmla="*/ 0 h 1907208"/>
              <a:gd name="connsiteX1" fmla="*/ 10837370 w 10837370"/>
              <a:gd name="connsiteY1" fmla="*/ 0 h 1907208"/>
              <a:gd name="connsiteX2" fmla="*/ 9975522 w 10837370"/>
              <a:gd name="connsiteY2" fmla="*/ 1907208 h 1907208"/>
              <a:gd name="connsiteX3" fmla="*/ 0 w 10837370"/>
              <a:gd name="connsiteY3" fmla="*/ 1907208 h 1907208"/>
              <a:gd name="connsiteX4" fmla="*/ 4094921 w 10837370"/>
              <a:gd name="connsiteY4" fmla="*/ 0 h 1907208"/>
              <a:gd name="connsiteX0" fmla="*/ 9938 w 6752387"/>
              <a:gd name="connsiteY0" fmla="*/ 0 h 1907208"/>
              <a:gd name="connsiteX1" fmla="*/ 6752387 w 6752387"/>
              <a:gd name="connsiteY1" fmla="*/ 0 h 1907208"/>
              <a:gd name="connsiteX2" fmla="*/ 5890539 w 6752387"/>
              <a:gd name="connsiteY2" fmla="*/ 1907208 h 1907208"/>
              <a:gd name="connsiteX3" fmla="*/ 0 w 6752387"/>
              <a:gd name="connsiteY3" fmla="*/ 1907208 h 1907208"/>
              <a:gd name="connsiteX4" fmla="*/ 9938 w 6752387"/>
              <a:gd name="connsiteY4" fmla="*/ 0 h 190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2387" h="1907208">
                <a:moveTo>
                  <a:pt x="9938" y="0"/>
                </a:moveTo>
                <a:lnTo>
                  <a:pt x="6752387" y="0"/>
                </a:lnTo>
                <a:lnTo>
                  <a:pt x="5890539" y="1907208"/>
                </a:lnTo>
                <a:lnTo>
                  <a:pt x="0" y="1907208"/>
                </a:lnTo>
                <a:cubicBezTo>
                  <a:pt x="3313" y="1271472"/>
                  <a:pt x="6625" y="635736"/>
                  <a:pt x="9938" y="0"/>
                </a:cubicBezTo>
                <a:close/>
              </a:path>
            </a:pathLst>
          </a:custGeom>
          <a:gradFill flip="none" rotWithShape="1">
            <a:gsLst>
              <a:gs pos="0">
                <a:srgbClr val="31438F">
                  <a:shade val="30000"/>
                  <a:satMod val="115000"/>
                </a:srgbClr>
              </a:gs>
              <a:gs pos="50000">
                <a:srgbClr val="31438F">
                  <a:shade val="67500"/>
                  <a:satMod val="115000"/>
                </a:srgbClr>
              </a:gs>
              <a:gs pos="100000">
                <a:srgbClr val="31438F">
                  <a:shade val="100000"/>
                  <a:satMod val="115000"/>
                </a:srgbClr>
              </a:gs>
            </a:gsLst>
            <a:lin ang="0" scaled="1"/>
            <a:tileRect/>
          </a:gradFill>
          <a:ln w="19050" cap="flat" cmpd="sng" algn="ctr">
            <a:noFill/>
            <a:prstDash val="solid"/>
            <a:miter lim="800000"/>
          </a:ln>
          <a:effectLst/>
        </p:spPr>
        <p:txBody>
          <a:bodyPr lIns="91322" tIns="45662" rIns="91322" bIns="45662"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4996721" y="2637418"/>
            <a:ext cx="4192250" cy="1754326"/>
          </a:xfrm>
          <a:prstGeom prst="rect">
            <a:avLst/>
          </a:prstGeom>
          <a:noFill/>
        </p:spPr>
        <p:txBody>
          <a:bodyPr wrap="square" rtlCol="0">
            <a:spAutoFit/>
          </a:bodyPr>
          <a:lstStyle/>
          <a:p>
            <a:pPr defTabSz="457200" fontAlgn="auto">
              <a:spcBef>
                <a:spcPts val="0"/>
              </a:spcBef>
              <a:spcAft>
                <a:spcPts val="0"/>
              </a:spcAft>
            </a:pPr>
            <a:r>
              <a:rPr lang="en-US" sz="2400" b="1" dirty="0" smtClean="0">
                <a:solidFill>
                  <a:srgbClr val="E3AE4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10 </a:t>
            </a:r>
            <a:r>
              <a:rPr lang="en-US" sz="2400" b="1" dirty="0">
                <a:solidFill>
                  <a:srgbClr val="E3AE4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Year </a:t>
            </a:r>
            <a:r>
              <a:rPr lang="en-US" sz="2400" b="1" dirty="0" smtClean="0">
                <a:solidFill>
                  <a:srgbClr val="E3AE4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Metrics</a:t>
            </a:r>
            <a:endParaRPr lang="en-US" sz="2400" b="1" u="sng" dirty="0">
              <a:solidFill>
                <a:srgbClr val="E3AE4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defTabSz="457200" fontAlgn="auto">
              <a:spcBef>
                <a:spcPts val="0"/>
              </a:spcBef>
              <a:spcAft>
                <a:spcPts val="0"/>
              </a:spcAft>
              <a:buFont typeface="Arial" panose="020B0604020202020204" pitchFamily="34" charset="0"/>
              <a:buChar char="•"/>
            </a:pPr>
            <a:r>
              <a:rPr lang="en-US" sz="1400" dirty="0">
                <a:solidFill>
                  <a:prstClr val="white"/>
                </a:solidFill>
                <a:latin typeface="Arial" panose="020B0604020202020204" pitchFamily="34" charset="0"/>
                <a:cs typeface="Arial" panose="020B0604020202020204" pitchFamily="34" charset="0"/>
              </a:rPr>
              <a:t>CRADAs</a:t>
            </a:r>
          </a:p>
          <a:p>
            <a:pPr marL="800100" lvl="1" indent="-342900" defTabSz="457200" fontAlgn="auto">
              <a:spcBef>
                <a:spcPts val="0"/>
              </a:spcBef>
              <a:spcAft>
                <a:spcPts val="0"/>
              </a:spcAft>
              <a:buFont typeface="Arial" panose="020B0604020202020204" pitchFamily="34" charset="0"/>
              <a:buChar char="•"/>
            </a:pPr>
            <a:r>
              <a:rPr lang="en-US" sz="1400" dirty="0" smtClean="0">
                <a:solidFill>
                  <a:prstClr val="white"/>
                </a:solidFill>
                <a:latin typeface="Arial" panose="020B0604020202020204" pitchFamily="34" charset="0"/>
                <a:cs typeface="Arial" panose="020B0604020202020204" pitchFamily="34" charset="0"/>
              </a:rPr>
              <a:t>144 collaborations</a:t>
            </a:r>
            <a:endParaRPr lang="en-US" sz="1400" dirty="0">
              <a:solidFill>
                <a:prstClr val="white"/>
              </a:solidFill>
              <a:latin typeface="Arial" panose="020B0604020202020204" pitchFamily="34" charset="0"/>
              <a:cs typeface="Arial" panose="020B0604020202020204" pitchFamily="34" charset="0"/>
            </a:endParaRPr>
          </a:p>
          <a:p>
            <a:pPr marL="800100" lvl="1" indent="-342900" defTabSz="457200" fontAlgn="auto">
              <a:spcBef>
                <a:spcPts val="0"/>
              </a:spcBef>
              <a:spcAft>
                <a:spcPts val="0"/>
              </a:spcAft>
              <a:buFont typeface="Arial" panose="020B0604020202020204" pitchFamily="34" charset="0"/>
              <a:buChar char="•"/>
            </a:pPr>
            <a:r>
              <a:rPr lang="en-US" sz="1400" dirty="0" smtClean="0">
                <a:solidFill>
                  <a:prstClr val="white"/>
                </a:solidFill>
                <a:latin typeface="Arial" panose="020B0604020202020204" pitchFamily="34" charset="0"/>
                <a:cs typeface="Arial" panose="020B0604020202020204" pitchFamily="34" charset="0"/>
              </a:rPr>
              <a:t>$18 million</a:t>
            </a:r>
            <a:endParaRPr lang="en-US" sz="1400" dirty="0">
              <a:solidFill>
                <a:prstClr val="white"/>
              </a:solidFill>
              <a:latin typeface="Arial" panose="020B0604020202020204" pitchFamily="34" charset="0"/>
              <a:cs typeface="Arial" panose="020B0604020202020204" pitchFamily="34" charset="0"/>
            </a:endParaRPr>
          </a:p>
          <a:p>
            <a:pPr marL="342900" indent="-342900" defTabSz="457200" fontAlgn="auto">
              <a:spcBef>
                <a:spcPts val="0"/>
              </a:spcBef>
              <a:spcAft>
                <a:spcPts val="0"/>
              </a:spcAft>
              <a:buFont typeface="Arial" panose="020B0604020202020204" pitchFamily="34" charset="0"/>
              <a:buChar char="•"/>
            </a:pPr>
            <a:r>
              <a:rPr lang="en-US" sz="1400" dirty="0">
                <a:solidFill>
                  <a:prstClr val="white"/>
                </a:solidFill>
                <a:latin typeface="Arial" panose="020B0604020202020204" pitchFamily="34" charset="0"/>
                <a:cs typeface="Arial" panose="020B0604020202020204" pitchFamily="34" charset="0"/>
              </a:rPr>
              <a:t>Patents</a:t>
            </a:r>
          </a:p>
          <a:p>
            <a:pPr marL="800100" lvl="1" indent="-342900" defTabSz="457200" fontAlgn="auto">
              <a:spcBef>
                <a:spcPts val="0"/>
              </a:spcBef>
              <a:spcAft>
                <a:spcPts val="0"/>
              </a:spcAft>
              <a:buFont typeface="Arial" panose="020B0604020202020204" pitchFamily="34" charset="0"/>
              <a:buChar char="•"/>
            </a:pPr>
            <a:r>
              <a:rPr lang="en-US" sz="1400" dirty="0" smtClean="0">
                <a:solidFill>
                  <a:prstClr val="white"/>
                </a:solidFill>
                <a:latin typeface="Arial" panose="020B0604020202020204" pitchFamily="34" charset="0"/>
                <a:cs typeface="Arial" panose="020B0604020202020204" pitchFamily="34" charset="0"/>
              </a:rPr>
              <a:t>172 patents awarded</a:t>
            </a:r>
            <a:endParaRPr lang="en-US" sz="1400" dirty="0">
              <a:solidFill>
                <a:prstClr val="white"/>
              </a:solidFill>
              <a:latin typeface="Arial" panose="020B0604020202020204" pitchFamily="34" charset="0"/>
              <a:cs typeface="Arial" panose="020B0604020202020204" pitchFamily="34" charset="0"/>
            </a:endParaRPr>
          </a:p>
          <a:p>
            <a:pPr marL="800100" lvl="1" indent="-342900" defTabSz="457200" fontAlgn="auto">
              <a:spcBef>
                <a:spcPts val="0"/>
              </a:spcBef>
              <a:spcAft>
                <a:spcPts val="0"/>
              </a:spcAft>
              <a:buFont typeface="Arial" panose="020B0604020202020204" pitchFamily="34" charset="0"/>
              <a:buChar char="•"/>
            </a:pPr>
            <a:r>
              <a:rPr lang="en-US" sz="1400" dirty="0" smtClean="0">
                <a:solidFill>
                  <a:prstClr val="white"/>
                </a:solidFill>
                <a:latin typeface="Arial" panose="020B0604020202020204" pitchFamily="34" charset="0"/>
                <a:cs typeface="Arial" panose="020B0604020202020204" pitchFamily="34" charset="0"/>
              </a:rPr>
              <a:t>$71,000 </a:t>
            </a:r>
            <a:r>
              <a:rPr lang="en-US" sz="1400" dirty="0">
                <a:solidFill>
                  <a:prstClr val="white"/>
                </a:solidFill>
                <a:latin typeface="Arial" panose="020B0604020202020204" pitchFamily="34" charset="0"/>
                <a:cs typeface="Arial" panose="020B0604020202020204" pitchFamily="34" charset="0"/>
              </a:rPr>
              <a:t>in </a:t>
            </a:r>
            <a:r>
              <a:rPr lang="en-US" sz="1400" dirty="0" smtClean="0">
                <a:solidFill>
                  <a:prstClr val="white"/>
                </a:solidFill>
                <a:latin typeface="Arial" panose="020B0604020202020204" pitchFamily="34" charset="0"/>
                <a:cs typeface="Arial" panose="020B0604020202020204" pitchFamily="34" charset="0"/>
              </a:rPr>
              <a:t>revenue</a:t>
            </a:r>
            <a:endParaRPr lang="en-US" sz="14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70923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video>
              <p:cMediaNode vol="80000">
                <p:cTn id="2" repeatCount="indefinite" fill="hold" display="0">
                  <p:stCondLst>
                    <p:cond delay="indefinite"/>
                  </p:stCondLst>
                </p:cTn>
                <p:tgtEl>
                  <p:spTgt spid="7"/>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AD3B4F1-F0D2-4323-88C6-3C856595E168}" type="slidenum">
              <a:rPr lang="en-US" smtClean="0"/>
              <a:pPr>
                <a:defRPr/>
              </a:pPr>
              <a:t>35</a:t>
            </a:fld>
            <a:endParaRPr lang="en-US" dirty="0"/>
          </a:p>
        </p:txBody>
      </p:sp>
      <p:sp>
        <p:nvSpPr>
          <p:cNvPr id="58" name="Title 6"/>
          <p:cNvSpPr txBox="1">
            <a:spLocks noChangeArrowheads="1"/>
          </p:cNvSpPr>
          <p:nvPr/>
        </p:nvSpPr>
        <p:spPr>
          <a:xfrm>
            <a:off x="1600199" y="153988"/>
            <a:ext cx="6781801" cy="698500"/>
          </a:xfrm>
          <a:prstGeom prst="rect">
            <a:avLst/>
          </a:prstGeom>
        </p:spPr>
        <p:txBody>
          <a:bodyPr anchor="ct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a:defRPr/>
            </a:pPr>
            <a:r>
              <a:rPr lang="en-US" altLang="en-US" sz="3600" dirty="0">
                <a:cs typeface="Arial" panose="020B0604020202020204" pitchFamily="34" charset="0"/>
              </a:rPr>
              <a:t>Strategic </a:t>
            </a:r>
            <a:r>
              <a:rPr lang="en-US" altLang="en-US" sz="3600" dirty="0" smtClean="0">
                <a:cs typeface="Arial" panose="020B0604020202020204" pitchFamily="34" charset="0"/>
              </a:rPr>
              <a:t>Vision and Goals</a:t>
            </a:r>
          </a:p>
        </p:txBody>
      </p:sp>
      <p:pic>
        <p:nvPicPr>
          <p:cNvPr id="3" name="Picture 2"/>
          <p:cNvPicPr>
            <a:picLocks noChangeAspect="1"/>
          </p:cNvPicPr>
          <p:nvPr/>
        </p:nvPicPr>
        <p:blipFill>
          <a:blip r:embed="rId3"/>
          <a:stretch>
            <a:fillRect/>
          </a:stretch>
        </p:blipFill>
        <p:spPr>
          <a:xfrm>
            <a:off x="420252" y="929011"/>
            <a:ext cx="8316696" cy="5577840"/>
          </a:xfrm>
          <a:prstGeom prst="rect">
            <a:avLst/>
          </a:prstGeom>
        </p:spPr>
      </p:pic>
    </p:spTree>
    <p:extLst>
      <p:ext uri="{BB962C8B-B14F-4D97-AF65-F5344CB8AC3E}">
        <p14:creationId xmlns:p14="http://schemas.microsoft.com/office/powerpoint/2010/main" val="12899796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3680" y="5466080"/>
            <a:ext cx="8701148" cy="894080"/>
          </a:xfrm>
          <a:prstGeom prst="rect">
            <a:avLst/>
          </a:prstGeom>
          <a:solidFill>
            <a:schemeClr val="tx2">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algn="ctr"/>
            <a:endParaRPr lang="en-US">
              <a:solidFill>
                <a:prstClr val="white"/>
              </a:solidFill>
            </a:endParaRPr>
          </a:p>
        </p:txBody>
      </p:sp>
      <p:sp>
        <p:nvSpPr>
          <p:cNvPr id="12" name="Rectangle 11">
            <a:extLst/>
          </p:cNvPr>
          <p:cNvSpPr/>
          <p:nvPr/>
        </p:nvSpPr>
        <p:spPr>
          <a:xfrm>
            <a:off x="4507700" y="1522332"/>
            <a:ext cx="4477928" cy="3071322"/>
          </a:xfrm>
          <a:prstGeom prst="rect">
            <a:avLst/>
          </a:prstGeom>
          <a:solidFill>
            <a:srgbClr val="E3A52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4" name="TextBox 1"/>
          <p:cNvSpPr txBox="1">
            <a:spLocks noChangeArrowheads="1"/>
          </p:cNvSpPr>
          <p:nvPr/>
        </p:nvSpPr>
        <p:spPr bwMode="auto">
          <a:xfrm>
            <a:off x="3352800" y="2398713"/>
            <a:ext cx="2238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prstClr val="white"/>
                </a:solidFill>
                <a:effectLst/>
                <a:uLnTx/>
                <a:uFillTx/>
                <a:latin typeface="Calibri" pitchFamily="34" charset="0"/>
                <a:ea typeface="+mn-ea"/>
                <a:cs typeface="+mn-cs"/>
              </a:rPr>
              <a:t>l</a:t>
            </a:r>
          </a:p>
        </p:txBody>
      </p:sp>
      <p:sp>
        <p:nvSpPr>
          <p:cNvPr id="6" name="TextBox 1"/>
          <p:cNvSpPr txBox="1">
            <a:spLocks noChangeArrowheads="1"/>
          </p:cNvSpPr>
          <p:nvPr/>
        </p:nvSpPr>
        <p:spPr bwMode="auto">
          <a:xfrm>
            <a:off x="3352800" y="2398713"/>
            <a:ext cx="2238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prstClr val="white"/>
                </a:solidFill>
                <a:effectLst/>
                <a:uLnTx/>
                <a:uFillTx/>
                <a:latin typeface="Calibri" pitchFamily="34" charset="0"/>
                <a:ea typeface="+mn-ea"/>
                <a:cs typeface="+mn-cs"/>
              </a:rPr>
              <a:t>l</a:t>
            </a:r>
          </a:p>
        </p:txBody>
      </p:sp>
      <p:sp>
        <p:nvSpPr>
          <p:cNvPr id="8" name="Rectangle 2"/>
          <p:cNvSpPr>
            <a:spLocks noChangeArrowheads="1"/>
          </p:cNvSpPr>
          <p:nvPr/>
        </p:nvSpPr>
        <p:spPr bwMode="auto">
          <a:xfrm>
            <a:off x="1076770" y="119644"/>
            <a:ext cx="8067229" cy="762000"/>
          </a:xfrm>
          <a:prstGeom prst="rect">
            <a:avLst/>
          </a:prstGeom>
          <a:noFill/>
          <a:ln w="12700">
            <a:noFill/>
            <a:miter lim="800000"/>
            <a:headEnd/>
            <a:tailEnd/>
          </a:ln>
        </p:spPr>
        <p:txBody>
          <a:bodyPr lIns="90488" tIns="44450" rIns="90488" bIns="44450" anchor="ct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Georgia" panose="02040502050405020303" pitchFamily="18" charset="0"/>
                <a:ea typeface="+mn-ea"/>
                <a:cs typeface="+mn-cs"/>
              </a:rPr>
              <a:t>Occupational Demographics</a:t>
            </a:r>
            <a:endParaRPr kumimoji="0" lang="en-US" sz="32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9" name="Slide Number Placeholder 8"/>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3B4F1-F0D2-4323-88C6-3C856595E168}" type="slidenum">
              <a:rPr kumimoji="0" lang="en-US" sz="9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graphicFrame>
        <p:nvGraphicFramePr>
          <p:cNvPr id="10" name="Chart 9"/>
          <p:cNvGraphicFramePr>
            <a:graphicFrameLocks/>
          </p:cNvGraphicFramePr>
          <p:nvPr>
            <p:extLst>
              <p:ext uri="{D42A27DB-BD31-4B8C-83A1-F6EECF244321}">
                <p14:modId xmlns:p14="http://schemas.microsoft.com/office/powerpoint/2010/main" val="579516881"/>
              </p:ext>
            </p:extLst>
          </p:nvPr>
        </p:nvGraphicFramePr>
        <p:xfrm>
          <a:off x="175904" y="1001940"/>
          <a:ext cx="4377046" cy="433760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7"/>
          <p:cNvSpPr txBox="1">
            <a:spLocks noChangeArrowheads="1"/>
          </p:cNvSpPr>
          <p:nvPr/>
        </p:nvSpPr>
        <p:spPr bwMode="auto">
          <a:xfrm>
            <a:off x="-38100" y="5630499"/>
            <a:ext cx="9182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chemeClr val="tx2">
                    <a:lumMod val="75000"/>
                  </a:schemeClr>
                </a:solidFill>
                <a:effectLst/>
                <a:uLnTx/>
                <a:uFillTx/>
                <a:latin typeface="Calibri" pitchFamily="34" charset="0"/>
                <a:ea typeface="+mn-ea"/>
                <a:cs typeface="+mn-cs"/>
              </a:rPr>
              <a:t>  </a:t>
            </a:r>
            <a:r>
              <a:rPr kumimoji="0" lang="en-US" altLang="en-US" sz="1800" b="1" i="1" u="none" strike="noStrike" kern="1200" cap="none" spc="0" normalizeH="0" baseline="0" noProof="0" dirty="0">
                <a:ln>
                  <a:noFill/>
                </a:ln>
                <a:solidFill>
                  <a:schemeClr val="tx2">
                    <a:lumMod val="75000"/>
                  </a:schemeClr>
                </a:solidFill>
                <a:effectLst/>
                <a:uLnTx/>
                <a:uFillTx/>
                <a:latin typeface="Calibri" pitchFamily="34" charset="0"/>
                <a:ea typeface="+mn-ea"/>
                <a:cs typeface="+mn-cs"/>
              </a:rPr>
              <a:t>Trades and technicians both unique and essential for explosive manufacture, scale-up, laboratory operations and energetic tests and evaluations.  </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36193" y="1670830"/>
            <a:ext cx="1989534" cy="1326060"/>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05268" y="3066652"/>
            <a:ext cx="2013265" cy="1342455"/>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36193" y="3073425"/>
            <a:ext cx="1989534" cy="1350011"/>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05268" y="1664110"/>
            <a:ext cx="2013265" cy="13327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480352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AD3B4F1-F0D2-4323-88C6-3C856595E168}" type="slidenum">
              <a:rPr lang="en-US" smtClean="0"/>
              <a:pPr>
                <a:defRPr/>
              </a:pPr>
              <a:t>37</a:t>
            </a:fld>
            <a:endParaRPr lang="en-US" dirty="0"/>
          </a:p>
        </p:txBody>
      </p:sp>
      <p:sp>
        <p:nvSpPr>
          <p:cNvPr id="3" name="TextBox 2"/>
          <p:cNvSpPr txBox="1"/>
          <p:nvPr/>
        </p:nvSpPr>
        <p:spPr>
          <a:xfrm>
            <a:off x="393406" y="2275368"/>
            <a:ext cx="8389088" cy="830997"/>
          </a:xfrm>
          <a:prstGeom prst="rect">
            <a:avLst/>
          </a:prstGeom>
          <a:noFill/>
        </p:spPr>
        <p:txBody>
          <a:bodyPr wrap="square" rtlCol="0">
            <a:spAutoFit/>
          </a:bodyPr>
          <a:lstStyle/>
          <a:p>
            <a:pPr algn="ctr">
              <a:spcBef>
                <a:spcPts val="1200"/>
              </a:spcBef>
              <a:spcAft>
                <a:spcPts val="1200"/>
              </a:spcAft>
            </a:pPr>
            <a:r>
              <a:rPr lang="en-US" sz="4800" b="1" dirty="0" err="1" smtClean="0"/>
              <a:t>S&amp;T</a:t>
            </a:r>
            <a:r>
              <a:rPr lang="en-US" sz="4800" b="1" dirty="0" smtClean="0"/>
              <a:t>/</a:t>
            </a:r>
            <a:r>
              <a:rPr lang="en-US" sz="4800" b="1" dirty="0" err="1" smtClean="0"/>
              <a:t>RDT&amp;E</a:t>
            </a:r>
            <a:endParaRPr lang="en-US" sz="4800" b="1" dirty="0" smtClean="0"/>
          </a:p>
        </p:txBody>
      </p:sp>
    </p:spTree>
    <p:extLst>
      <p:ext uri="{BB962C8B-B14F-4D97-AF65-F5344CB8AC3E}">
        <p14:creationId xmlns:p14="http://schemas.microsoft.com/office/powerpoint/2010/main" val="25035409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AD3B4F1-F0D2-4323-88C6-3C856595E168}" type="slidenum">
              <a:rPr lang="en-US" smtClean="0"/>
              <a:pPr>
                <a:defRPr/>
              </a:pPr>
              <a:t>38</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471" y="995423"/>
            <a:ext cx="8889357" cy="5726052"/>
          </a:xfrm>
          <a:prstGeom prst="rect">
            <a:avLst/>
          </a:prstGeom>
        </p:spPr>
      </p:pic>
      <p:sp>
        <p:nvSpPr>
          <p:cNvPr id="4" name="TextBox 3"/>
          <p:cNvSpPr txBox="1"/>
          <p:nvPr/>
        </p:nvSpPr>
        <p:spPr>
          <a:xfrm>
            <a:off x="0" y="-3389"/>
            <a:ext cx="9143999" cy="261610"/>
          </a:xfrm>
          <a:prstGeom prst="rect">
            <a:avLst/>
          </a:prstGeom>
          <a:noFill/>
        </p:spPr>
        <p:txBody>
          <a:bodyPr wrap="square" lIns="0" tIns="0" rIns="0" bIns="0" rtlCol="0">
            <a:noAutofit/>
          </a:bodyPr>
          <a:lstStyle/>
          <a:p>
            <a:pPr algn="ctr"/>
            <a:r>
              <a:rPr lang="en-US" sz="1000" kern="1500" spc="600" baseline="0" dirty="0" smtClean="0">
                <a:solidFill>
                  <a:srgbClr val="FFFF00"/>
                </a:solidFill>
                <a:latin typeface="+mn-lt"/>
              </a:rPr>
              <a:t>NAVSEA WARFARE CENTERS</a:t>
            </a:r>
            <a:endParaRPr lang="en-US" sz="1000" kern="1500" spc="600" baseline="0" dirty="0">
              <a:solidFill>
                <a:srgbClr val="FFFF00"/>
              </a:solidFill>
              <a:latin typeface="+mn-lt"/>
            </a:endParaRPr>
          </a:p>
        </p:txBody>
      </p:sp>
      <p:sp>
        <p:nvSpPr>
          <p:cNvPr id="6" name="Rectangle 2"/>
          <p:cNvSpPr txBox="1">
            <a:spLocks noChangeArrowheads="1"/>
          </p:cNvSpPr>
          <p:nvPr/>
        </p:nvSpPr>
        <p:spPr bwMode="auto">
          <a:xfrm>
            <a:off x="152400" y="242828"/>
            <a:ext cx="9144000" cy="552450"/>
          </a:xfrm>
          <a:prstGeom prst="rect">
            <a:avLst/>
          </a:prstGeom>
          <a:noFill/>
          <a:ln w="9525">
            <a:noFill/>
            <a:miter lim="800000"/>
            <a:headEnd/>
            <a:tailEnd/>
          </a:ln>
        </p:spPr>
        <p:txBody>
          <a:bodyPr vert="horz" wrap="square" lIns="91322" tIns="45662" rIns="91322" bIns="45662" numCol="1" anchor="ctr" anchorCtr="0" compatLnSpc="1">
            <a:prstTxWarp prst="textNoShape">
              <a:avLst/>
            </a:prstTxWarp>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eaLnBrk="1" hangingPunct="1"/>
            <a:r>
              <a:rPr lang="en-US" dirty="0" smtClean="0">
                <a:solidFill>
                  <a:srgbClr val="000000"/>
                </a:solidFill>
              </a:rPr>
              <a:t>Full Spectrum Capabilities</a:t>
            </a:r>
            <a:endParaRPr lang="en-US" dirty="0"/>
          </a:p>
        </p:txBody>
      </p:sp>
    </p:spTree>
    <p:extLst>
      <p:ext uri="{BB962C8B-B14F-4D97-AF65-F5344CB8AC3E}">
        <p14:creationId xmlns:p14="http://schemas.microsoft.com/office/powerpoint/2010/main" val="17125303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249199"/>
            <a:ext cx="7886700" cy="609600"/>
          </a:xfrm>
        </p:spPr>
        <p:txBody>
          <a:bodyPr>
            <a:noAutofit/>
          </a:bodyPr>
          <a:lstStyle/>
          <a:p>
            <a:pPr eaLnBrk="1" hangingPunct="1">
              <a:defRPr/>
            </a:pPr>
            <a:r>
              <a:rPr lang="en-US" dirty="0">
                <a:solidFill>
                  <a:prstClr val="black"/>
                </a:solidFill>
                <a:latin typeface="Georgia" panose="02040502050405020303" pitchFamily="18" charset="0"/>
              </a:rPr>
              <a:t>Technical Departments</a:t>
            </a:r>
          </a:p>
        </p:txBody>
      </p:sp>
      <p:sp>
        <p:nvSpPr>
          <p:cNvPr id="4" name="Slide Number Placeholder 3"/>
          <p:cNvSpPr>
            <a:spLocks noGrp="1"/>
          </p:cNvSpPr>
          <p:nvPr>
            <p:ph type="sldNum" sz="quarter" idx="11"/>
          </p:nvPr>
        </p:nvSpPr>
        <p:spPr/>
        <p:txBody>
          <a:bodyPr/>
          <a:lstStyle/>
          <a:p>
            <a:pPr>
              <a:defRPr/>
            </a:pPr>
            <a:fld id="{7D32BB42-2950-49CD-A3D9-E93823B21D68}" type="slidenum">
              <a:rPr lang="en-US" altLang="en-US" smtClean="0"/>
              <a:pPr>
                <a:defRPr/>
              </a:pPr>
              <a:t>39</a:t>
            </a:fld>
            <a:endParaRPr lang="en-US" altLang="en-US"/>
          </a:p>
        </p:txBody>
      </p:sp>
      <p:graphicFrame>
        <p:nvGraphicFramePr>
          <p:cNvPr id="5" name="Diagram 4"/>
          <p:cNvGraphicFramePr/>
          <p:nvPr>
            <p:extLst/>
          </p:nvPr>
        </p:nvGraphicFramePr>
        <p:xfrm>
          <a:off x="571500" y="685800"/>
          <a:ext cx="80010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36094" y="2537522"/>
            <a:ext cx="1968063" cy="1967333"/>
          </a:xfrm>
          <a:prstGeom prst="rect">
            <a:avLst/>
          </a:prstGeom>
        </p:spPr>
      </p:pic>
    </p:spTree>
    <p:extLst>
      <p:ext uri="{BB962C8B-B14F-4D97-AF65-F5344CB8AC3E}">
        <p14:creationId xmlns:p14="http://schemas.microsoft.com/office/powerpoint/2010/main" val="5887406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AD3B4F1-F0D2-4323-88C6-3C856595E168}" type="slidenum">
              <a:rPr lang="en-US" smtClean="0"/>
              <a:pPr>
                <a:defRPr/>
              </a:pPr>
              <a:t>4</a:t>
            </a:fld>
            <a:endParaRPr lang="en-US" dirty="0"/>
          </a:p>
        </p:txBody>
      </p:sp>
      <p:sp>
        <p:nvSpPr>
          <p:cNvPr id="3" name="Rectangle 2"/>
          <p:cNvSpPr txBox="1">
            <a:spLocks noChangeArrowheads="1"/>
          </p:cNvSpPr>
          <p:nvPr/>
        </p:nvSpPr>
        <p:spPr bwMode="auto">
          <a:xfrm>
            <a:off x="659219" y="250825"/>
            <a:ext cx="8484781" cy="552450"/>
          </a:xfrm>
          <a:prstGeom prst="rect">
            <a:avLst/>
          </a:prstGeom>
          <a:noFill/>
          <a:ln w="9525">
            <a:noFill/>
            <a:miter lim="800000"/>
            <a:headEnd/>
            <a:tailEnd/>
          </a:ln>
        </p:spPr>
        <p:txBody>
          <a:bodyPr vert="horz" wrap="square" lIns="91322" tIns="45662" rIns="91322" bIns="45662" numCol="1" anchor="ctr" anchorCtr="0" compatLnSpc="1">
            <a:prstTxWarp prst="textNoShape">
              <a:avLst/>
            </a:prstTxWarp>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eaLnBrk="1" hangingPunct="1"/>
            <a:r>
              <a:rPr lang="en-US" dirty="0" smtClean="0">
                <a:solidFill>
                  <a:srgbClr val="000000"/>
                </a:solidFill>
              </a:rPr>
              <a:t>Strategic Framework</a:t>
            </a:r>
            <a:endParaRPr lang="en-US" dirty="0"/>
          </a:p>
        </p:txBody>
      </p:sp>
      <p:sp>
        <p:nvSpPr>
          <p:cNvPr id="5" name="TextBox 4"/>
          <p:cNvSpPr txBox="1"/>
          <p:nvPr/>
        </p:nvSpPr>
        <p:spPr>
          <a:xfrm>
            <a:off x="95005" y="1610651"/>
            <a:ext cx="1077868" cy="338554"/>
          </a:xfrm>
          <a:prstGeom prst="rect">
            <a:avLst/>
          </a:prstGeom>
          <a:noFill/>
        </p:spPr>
        <p:txBody>
          <a:bodyPr wrap="square" rtlCol="0">
            <a:spAutoFit/>
          </a:bodyPr>
          <a:lstStyle/>
          <a:p>
            <a:r>
              <a:rPr lang="en-US" sz="1600" b="1" i="1" dirty="0" smtClean="0">
                <a:latin typeface="Cambria" panose="02040503050406030204" pitchFamily="18" charset="0"/>
                <a:ea typeface="Cambria" panose="02040503050406030204" pitchFamily="18" charset="0"/>
              </a:rPr>
              <a:t>Vision:</a:t>
            </a:r>
            <a:endParaRPr lang="en-US" sz="1600" b="1" i="1" dirty="0">
              <a:latin typeface="Cambria" panose="02040503050406030204" pitchFamily="18" charset="0"/>
              <a:ea typeface="Cambria" panose="02040503050406030204" pitchFamily="18" charset="0"/>
            </a:endParaRPr>
          </a:p>
        </p:txBody>
      </p:sp>
      <p:sp>
        <p:nvSpPr>
          <p:cNvPr id="6" name="TextBox 5"/>
          <p:cNvSpPr txBox="1"/>
          <p:nvPr/>
        </p:nvSpPr>
        <p:spPr>
          <a:xfrm>
            <a:off x="95005" y="3095135"/>
            <a:ext cx="1573618" cy="584775"/>
          </a:xfrm>
          <a:prstGeom prst="rect">
            <a:avLst/>
          </a:prstGeom>
          <a:noFill/>
        </p:spPr>
        <p:txBody>
          <a:bodyPr wrap="square" rtlCol="0">
            <a:spAutoFit/>
          </a:bodyPr>
          <a:lstStyle/>
          <a:p>
            <a:r>
              <a:rPr lang="en-US" sz="1600" b="1" i="1" dirty="0" smtClean="0">
                <a:latin typeface="Cambria" panose="02040503050406030204" pitchFamily="18" charset="0"/>
                <a:ea typeface="Cambria" panose="02040503050406030204" pitchFamily="18" charset="0"/>
              </a:rPr>
              <a:t>Strategic Imperatives:</a:t>
            </a:r>
            <a:endParaRPr lang="en-US" sz="1600" b="1" i="1" dirty="0">
              <a:latin typeface="Cambria" panose="02040503050406030204" pitchFamily="18" charset="0"/>
              <a:ea typeface="Cambria" panose="02040503050406030204" pitchFamily="18" charset="0"/>
            </a:endParaRPr>
          </a:p>
        </p:txBody>
      </p:sp>
      <p:sp>
        <p:nvSpPr>
          <p:cNvPr id="7" name="TextBox 6"/>
          <p:cNvSpPr txBox="1"/>
          <p:nvPr/>
        </p:nvSpPr>
        <p:spPr>
          <a:xfrm>
            <a:off x="95005" y="4941483"/>
            <a:ext cx="1077868" cy="584775"/>
          </a:xfrm>
          <a:prstGeom prst="rect">
            <a:avLst/>
          </a:prstGeom>
          <a:noFill/>
        </p:spPr>
        <p:txBody>
          <a:bodyPr wrap="square" rtlCol="0">
            <a:spAutoFit/>
          </a:bodyPr>
          <a:lstStyle/>
          <a:p>
            <a:r>
              <a:rPr lang="en-US" sz="1600" b="1" i="1" dirty="0" smtClean="0">
                <a:latin typeface="Cambria" panose="02040503050406030204" pitchFamily="18" charset="0"/>
                <a:ea typeface="Cambria" panose="02040503050406030204" pitchFamily="18" charset="0"/>
              </a:rPr>
              <a:t>Focus Areas:</a:t>
            </a:r>
            <a:endParaRPr lang="en-US" sz="1600" b="1" i="1" dirty="0">
              <a:latin typeface="Cambria" panose="02040503050406030204" pitchFamily="18" charset="0"/>
              <a:ea typeface="Cambria" panose="02040503050406030204" pitchFamily="18" charset="0"/>
            </a:endParaRPr>
          </a:p>
        </p:txBody>
      </p:sp>
      <p:grpSp>
        <p:nvGrpSpPr>
          <p:cNvPr id="19" name="Group 18"/>
          <p:cNvGrpSpPr/>
          <p:nvPr/>
        </p:nvGrpSpPr>
        <p:grpSpPr>
          <a:xfrm>
            <a:off x="795154" y="657435"/>
            <a:ext cx="8255438" cy="5376034"/>
            <a:chOff x="786799" y="855910"/>
            <a:chExt cx="8255438" cy="5376034"/>
          </a:xfrm>
        </p:grpSpPr>
        <p:graphicFrame>
          <p:nvGraphicFramePr>
            <p:cNvPr id="11" name="Diagram 10"/>
            <p:cNvGraphicFramePr/>
            <p:nvPr>
              <p:extLst/>
            </p:nvPr>
          </p:nvGraphicFramePr>
          <p:xfrm>
            <a:off x="911635" y="855910"/>
            <a:ext cx="8123148" cy="37592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p:cNvGraphicFramePr/>
            <p:nvPr>
              <p:extLst/>
            </p:nvPr>
          </p:nvGraphicFramePr>
          <p:xfrm>
            <a:off x="3804227" y="4640994"/>
            <a:ext cx="2359251" cy="117593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Diagram 12"/>
            <p:cNvGraphicFramePr/>
            <p:nvPr>
              <p:extLst/>
            </p:nvPr>
          </p:nvGraphicFramePr>
          <p:xfrm>
            <a:off x="6662871" y="4640994"/>
            <a:ext cx="2379366" cy="159095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4" name="TextBox 13"/>
            <p:cNvSpPr txBox="1"/>
            <p:nvPr/>
          </p:nvSpPr>
          <p:spPr>
            <a:xfrm>
              <a:off x="1059896" y="4131358"/>
              <a:ext cx="2140571" cy="489264"/>
            </a:xfrm>
            <a:prstGeom prst="rect">
              <a:avLst/>
            </a:prstGeom>
            <a:noFill/>
          </p:spPr>
          <p:txBody>
            <a:bodyPr wrap="square" rtlCol="0">
              <a:spAutoFit/>
            </a:bodyPr>
            <a:lstStyle/>
            <a:p>
              <a:pPr algn="ctr"/>
              <a:r>
                <a:rPr lang="en-US" sz="2200" b="1" dirty="0" smtClean="0">
                  <a:ln w="0"/>
                  <a:solidFill>
                    <a:schemeClr val="tx2"/>
                  </a:solidFill>
                  <a:effectLst>
                    <a:reflection blurRad="6350" stA="53000" endA="300" endPos="35500" dir="5400000" sy="-90000" algn="bl" rotWithShape="0"/>
                  </a:effectLst>
                </a:rPr>
                <a:t>CREATE</a:t>
              </a:r>
              <a:endParaRPr lang="en-US" sz="2200" b="1" dirty="0">
                <a:ln w="0"/>
                <a:solidFill>
                  <a:schemeClr val="tx2"/>
                </a:solidFill>
                <a:effectLst>
                  <a:reflection blurRad="6350" stA="53000" endA="300" endPos="35500" dir="5400000" sy="-90000" algn="bl" rotWithShape="0"/>
                </a:effectLst>
              </a:endParaRPr>
            </a:p>
          </p:txBody>
        </p:sp>
        <p:sp>
          <p:nvSpPr>
            <p:cNvPr id="15" name="TextBox 14"/>
            <p:cNvSpPr txBox="1"/>
            <p:nvPr/>
          </p:nvSpPr>
          <p:spPr>
            <a:xfrm>
              <a:off x="4167782" y="4131259"/>
              <a:ext cx="1597628" cy="489264"/>
            </a:xfrm>
            <a:prstGeom prst="rect">
              <a:avLst/>
            </a:prstGeom>
            <a:noFill/>
          </p:spPr>
          <p:txBody>
            <a:bodyPr wrap="square" rtlCol="0">
              <a:spAutoFit/>
            </a:bodyPr>
            <a:lstStyle/>
            <a:p>
              <a:pPr algn="ctr"/>
              <a:r>
                <a:rPr lang="en-US" sz="2200" b="1" dirty="0" smtClean="0">
                  <a:ln w="0"/>
                  <a:solidFill>
                    <a:schemeClr val="tx2"/>
                  </a:solidFill>
                  <a:effectLst>
                    <a:reflection blurRad="6350" stA="53000" endA="300" endPos="35500" dir="5400000" sy="-90000" algn="bl" rotWithShape="0"/>
                  </a:effectLst>
                </a:rPr>
                <a:t>PRODUCE</a:t>
              </a:r>
              <a:endParaRPr lang="en-US" sz="2200" b="1" dirty="0">
                <a:ln w="0"/>
                <a:solidFill>
                  <a:schemeClr val="tx2"/>
                </a:solidFill>
                <a:effectLst>
                  <a:reflection blurRad="6350" stA="53000" endA="300" endPos="35500" dir="5400000" sy="-90000" algn="bl" rotWithShape="0"/>
                </a:effectLst>
              </a:endParaRPr>
            </a:p>
          </p:txBody>
        </p:sp>
        <p:sp>
          <p:nvSpPr>
            <p:cNvPr id="16" name="TextBox 15"/>
            <p:cNvSpPr txBox="1"/>
            <p:nvPr/>
          </p:nvSpPr>
          <p:spPr>
            <a:xfrm>
              <a:off x="7228601" y="4131358"/>
              <a:ext cx="1268642" cy="489264"/>
            </a:xfrm>
            <a:prstGeom prst="rect">
              <a:avLst/>
            </a:prstGeom>
            <a:noFill/>
          </p:spPr>
          <p:txBody>
            <a:bodyPr wrap="square" rtlCol="0">
              <a:spAutoFit/>
            </a:bodyPr>
            <a:lstStyle/>
            <a:p>
              <a:pPr algn="ctr"/>
              <a:r>
                <a:rPr lang="en-US" sz="2200" b="1" dirty="0">
                  <a:ln w="0"/>
                  <a:solidFill>
                    <a:schemeClr val="tx2"/>
                  </a:solidFill>
                  <a:effectLst>
                    <a:reflection blurRad="6350" stA="53000" endA="300" endPos="35500" dir="5400000" sy="-90000" algn="bl" rotWithShape="0"/>
                  </a:effectLst>
                </a:rPr>
                <a:t>ADAPT</a:t>
              </a:r>
            </a:p>
          </p:txBody>
        </p:sp>
        <p:graphicFrame>
          <p:nvGraphicFramePr>
            <p:cNvPr id="10" name="Diagram 9"/>
            <p:cNvGraphicFramePr/>
            <p:nvPr>
              <p:extLst/>
            </p:nvPr>
          </p:nvGraphicFramePr>
          <p:xfrm>
            <a:off x="786799" y="4634012"/>
            <a:ext cx="2580167" cy="159666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spTree>
    <p:extLst>
      <p:ext uri="{BB962C8B-B14F-4D97-AF65-F5344CB8AC3E}">
        <p14:creationId xmlns:p14="http://schemas.microsoft.com/office/powerpoint/2010/main" val="33540716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223838" y="1138238"/>
            <a:ext cx="8696325" cy="4402137"/>
          </a:xfrm>
          <a:prstGeom prst="rect">
            <a:avLst/>
          </a:prstGeom>
        </p:spPr>
      </p:pic>
      <p:sp>
        <p:nvSpPr>
          <p:cNvPr id="3" name="Rectangle: Rounded Corners 7">
            <a:extLst/>
          </p:cNvPr>
          <p:cNvSpPr/>
          <p:nvPr/>
        </p:nvSpPr>
        <p:spPr>
          <a:xfrm>
            <a:off x="2101850" y="5748338"/>
            <a:ext cx="4940300" cy="468312"/>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Only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DoN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activity delivering both energetics and EOD technology solutions from basic research through disposal</a:t>
            </a:r>
          </a:p>
        </p:txBody>
      </p:sp>
      <p:cxnSp>
        <p:nvCxnSpPr>
          <p:cNvPr id="4" name="Connector: Elbow 9">
            <a:extLst/>
          </p:cNvPr>
          <p:cNvCxnSpPr>
            <a:cxnSpLocks/>
            <a:stCxn id="3" idx="3"/>
          </p:cNvCxnSpPr>
          <p:nvPr/>
        </p:nvCxnSpPr>
        <p:spPr>
          <a:xfrm flipV="1">
            <a:off x="7042150" y="1100138"/>
            <a:ext cx="1968500" cy="4883150"/>
          </a:xfrm>
          <a:prstGeom prst="bentConnector2">
            <a:avLst/>
          </a:prstGeom>
          <a:ln w="19050">
            <a:solidFill>
              <a:schemeClr val="bg1">
                <a:lumMod val="7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 name="Connector: Elbow 11">
            <a:extLst/>
          </p:cNvPr>
          <p:cNvCxnSpPr>
            <a:cxnSpLocks/>
            <a:stCxn id="3" idx="1"/>
          </p:cNvCxnSpPr>
          <p:nvPr/>
        </p:nvCxnSpPr>
        <p:spPr>
          <a:xfrm rot="10800000">
            <a:off x="136525" y="1138238"/>
            <a:ext cx="1965325" cy="4845050"/>
          </a:xfrm>
          <a:prstGeom prst="bentConnector2">
            <a:avLst/>
          </a:prstGeom>
          <a:ln w="19050">
            <a:solidFill>
              <a:schemeClr val="bg1">
                <a:lumMod val="75000"/>
              </a:schemeClr>
            </a:solidFill>
            <a:headEnd type="none"/>
            <a:tailEnd type="oval"/>
          </a:ln>
        </p:spPr>
        <p:style>
          <a:lnRef idx="1">
            <a:schemeClr val="accent1"/>
          </a:lnRef>
          <a:fillRef idx="0">
            <a:schemeClr val="accent1"/>
          </a:fillRef>
          <a:effectRef idx="0">
            <a:schemeClr val="accent1"/>
          </a:effectRef>
          <a:fontRef idx="minor">
            <a:schemeClr val="tx1"/>
          </a:fontRef>
        </p:style>
      </p:cxnSp>
      <p:grpSp>
        <p:nvGrpSpPr>
          <p:cNvPr id="6" name="Group 27"/>
          <p:cNvGrpSpPr>
            <a:grpSpLocks/>
          </p:cNvGrpSpPr>
          <p:nvPr/>
        </p:nvGrpSpPr>
        <p:grpSpPr bwMode="auto">
          <a:xfrm>
            <a:off x="474663" y="1868488"/>
            <a:ext cx="355600" cy="412750"/>
            <a:chOff x="475440" y="1897673"/>
            <a:chExt cx="355060" cy="411868"/>
          </a:xfrm>
        </p:grpSpPr>
        <p:sp>
          <p:nvSpPr>
            <p:cNvPr id="7" name="Hexagon 6">
              <a:extLst/>
            </p:cNvPr>
            <p:cNvSpPr/>
            <p:nvPr/>
          </p:nvSpPr>
          <p:spPr>
            <a:xfrm rot="16200000">
              <a:off x="447036" y="1926077"/>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23"/>
            <p:cNvSpPr txBox="1">
              <a:spLocks noChangeArrowheads="1"/>
            </p:cNvSpPr>
            <p:nvPr/>
          </p:nvSpPr>
          <p:spPr bwMode="auto">
            <a:xfrm>
              <a:off x="475440" y="1960904"/>
              <a:ext cx="3550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6.1</a:t>
              </a:r>
            </a:p>
          </p:txBody>
        </p:sp>
      </p:grpSp>
      <p:grpSp>
        <p:nvGrpSpPr>
          <p:cNvPr id="9" name="Group 26"/>
          <p:cNvGrpSpPr>
            <a:grpSpLocks/>
          </p:cNvGrpSpPr>
          <p:nvPr/>
        </p:nvGrpSpPr>
        <p:grpSpPr bwMode="auto">
          <a:xfrm>
            <a:off x="1352550" y="1865313"/>
            <a:ext cx="355600" cy="411162"/>
            <a:chOff x="1367141" y="1894428"/>
            <a:chExt cx="355060" cy="411868"/>
          </a:xfrm>
        </p:grpSpPr>
        <p:sp>
          <p:nvSpPr>
            <p:cNvPr id="10" name="Hexagon 9">
              <a:extLst/>
            </p:cNvPr>
            <p:cNvSpPr/>
            <p:nvPr/>
          </p:nvSpPr>
          <p:spPr>
            <a:xfrm rot="16200000">
              <a:off x="1338737" y="1922832"/>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25"/>
            <p:cNvSpPr txBox="1">
              <a:spLocks noChangeArrowheads="1"/>
            </p:cNvSpPr>
            <p:nvPr/>
          </p:nvSpPr>
          <p:spPr bwMode="auto">
            <a:xfrm>
              <a:off x="1367141" y="1957659"/>
              <a:ext cx="3550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6.2</a:t>
              </a:r>
            </a:p>
          </p:txBody>
        </p:sp>
      </p:grpSp>
      <p:grpSp>
        <p:nvGrpSpPr>
          <p:cNvPr id="12" name="Group 28"/>
          <p:cNvGrpSpPr>
            <a:grpSpLocks/>
          </p:cNvGrpSpPr>
          <p:nvPr/>
        </p:nvGrpSpPr>
        <p:grpSpPr bwMode="auto">
          <a:xfrm>
            <a:off x="2203450" y="1868488"/>
            <a:ext cx="355600" cy="412750"/>
            <a:chOff x="1367141" y="1894428"/>
            <a:chExt cx="355060" cy="411868"/>
          </a:xfrm>
        </p:grpSpPr>
        <p:sp>
          <p:nvSpPr>
            <p:cNvPr id="13" name="Hexagon 12">
              <a:extLst/>
            </p:cNvPr>
            <p:cNvSpPr/>
            <p:nvPr/>
          </p:nvSpPr>
          <p:spPr>
            <a:xfrm rot="16200000">
              <a:off x="1338737" y="1922832"/>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30"/>
            <p:cNvSpPr txBox="1">
              <a:spLocks noChangeArrowheads="1"/>
            </p:cNvSpPr>
            <p:nvPr/>
          </p:nvSpPr>
          <p:spPr bwMode="auto">
            <a:xfrm>
              <a:off x="1367141" y="1957659"/>
              <a:ext cx="3550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6.3</a:t>
              </a:r>
            </a:p>
          </p:txBody>
        </p:sp>
      </p:grpSp>
      <p:grpSp>
        <p:nvGrpSpPr>
          <p:cNvPr id="15" name="Group 31"/>
          <p:cNvGrpSpPr>
            <a:grpSpLocks/>
          </p:cNvGrpSpPr>
          <p:nvPr/>
        </p:nvGrpSpPr>
        <p:grpSpPr bwMode="auto">
          <a:xfrm>
            <a:off x="3100388" y="1893888"/>
            <a:ext cx="355600" cy="411162"/>
            <a:chOff x="1367141" y="1894428"/>
            <a:chExt cx="355060" cy="411868"/>
          </a:xfrm>
        </p:grpSpPr>
        <p:sp>
          <p:nvSpPr>
            <p:cNvPr id="16" name="Hexagon 15">
              <a:extLst/>
            </p:cNvPr>
            <p:cNvSpPr/>
            <p:nvPr/>
          </p:nvSpPr>
          <p:spPr>
            <a:xfrm rot="16200000">
              <a:off x="1338737" y="1922832"/>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33"/>
            <p:cNvSpPr txBox="1">
              <a:spLocks noChangeArrowheads="1"/>
            </p:cNvSpPr>
            <p:nvPr/>
          </p:nvSpPr>
          <p:spPr bwMode="auto">
            <a:xfrm>
              <a:off x="1367141" y="1957659"/>
              <a:ext cx="3550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6.4</a:t>
              </a:r>
            </a:p>
          </p:txBody>
        </p:sp>
      </p:grpSp>
      <p:grpSp>
        <p:nvGrpSpPr>
          <p:cNvPr id="18" name="Group 34"/>
          <p:cNvGrpSpPr>
            <a:grpSpLocks/>
          </p:cNvGrpSpPr>
          <p:nvPr/>
        </p:nvGrpSpPr>
        <p:grpSpPr bwMode="auto">
          <a:xfrm>
            <a:off x="3973513" y="1897063"/>
            <a:ext cx="355600" cy="412750"/>
            <a:chOff x="1367141" y="1894428"/>
            <a:chExt cx="355060" cy="411868"/>
          </a:xfrm>
        </p:grpSpPr>
        <p:sp>
          <p:nvSpPr>
            <p:cNvPr id="19" name="Hexagon 18">
              <a:extLst/>
            </p:cNvPr>
            <p:cNvSpPr/>
            <p:nvPr/>
          </p:nvSpPr>
          <p:spPr>
            <a:xfrm rot="16200000">
              <a:off x="1338737" y="1922832"/>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36"/>
            <p:cNvSpPr txBox="1">
              <a:spLocks noChangeArrowheads="1"/>
            </p:cNvSpPr>
            <p:nvPr/>
          </p:nvSpPr>
          <p:spPr bwMode="auto">
            <a:xfrm>
              <a:off x="1367141" y="1957659"/>
              <a:ext cx="3550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6.5</a:t>
              </a:r>
            </a:p>
          </p:txBody>
        </p:sp>
      </p:grpSp>
      <p:grpSp>
        <p:nvGrpSpPr>
          <p:cNvPr id="21" name="Group 37"/>
          <p:cNvGrpSpPr>
            <a:grpSpLocks/>
          </p:cNvGrpSpPr>
          <p:nvPr/>
        </p:nvGrpSpPr>
        <p:grpSpPr bwMode="auto">
          <a:xfrm>
            <a:off x="4841875" y="1889125"/>
            <a:ext cx="354013" cy="412750"/>
            <a:chOff x="1367141" y="1894428"/>
            <a:chExt cx="355060" cy="411868"/>
          </a:xfrm>
        </p:grpSpPr>
        <p:sp>
          <p:nvSpPr>
            <p:cNvPr id="22" name="Hexagon 21">
              <a:extLst/>
            </p:cNvPr>
            <p:cNvSpPr/>
            <p:nvPr/>
          </p:nvSpPr>
          <p:spPr>
            <a:xfrm rot="16200000">
              <a:off x="1338738" y="1922832"/>
              <a:ext cx="411868" cy="35506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TextBox 39"/>
            <p:cNvSpPr txBox="1">
              <a:spLocks noChangeArrowheads="1"/>
            </p:cNvSpPr>
            <p:nvPr/>
          </p:nvSpPr>
          <p:spPr bwMode="auto">
            <a:xfrm>
              <a:off x="1367141" y="1957659"/>
              <a:ext cx="3550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6.7</a:t>
              </a:r>
            </a:p>
          </p:txBody>
        </p:sp>
      </p:grpSp>
      <p:sp>
        <p:nvSpPr>
          <p:cNvPr id="24" name="TextBox 40"/>
          <p:cNvSpPr txBox="1">
            <a:spLocks noChangeArrowheads="1"/>
          </p:cNvSpPr>
          <p:nvPr/>
        </p:nvSpPr>
        <p:spPr bwMode="auto">
          <a:xfrm>
            <a:off x="213360" y="5037138"/>
            <a:ext cx="18789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SCIENCE AND TECHNOLOGY (S&amp;T)</a:t>
            </a:r>
          </a:p>
        </p:txBody>
      </p:sp>
      <p:sp>
        <p:nvSpPr>
          <p:cNvPr id="25" name="TextBox 41"/>
          <p:cNvSpPr txBox="1">
            <a:spLocks noChangeArrowheads="1"/>
          </p:cNvSpPr>
          <p:nvPr/>
        </p:nvSpPr>
        <p:spPr bwMode="auto">
          <a:xfrm>
            <a:off x="1956435" y="5037753"/>
            <a:ext cx="19767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1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RESEARCH AND DEVELOPMENT (R&amp;D</a:t>
            </a: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26" name="TextBox 42"/>
          <p:cNvSpPr txBox="1">
            <a:spLocks noChangeArrowheads="1"/>
          </p:cNvSpPr>
          <p:nvPr/>
        </p:nvSpPr>
        <p:spPr bwMode="auto">
          <a:xfrm>
            <a:off x="3856038" y="5037138"/>
            <a:ext cx="1628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TESTING AND EVALUATION (T&amp;E)</a:t>
            </a:r>
          </a:p>
        </p:txBody>
      </p:sp>
      <p:sp>
        <p:nvSpPr>
          <p:cNvPr id="27" name="TextBox 43"/>
          <p:cNvSpPr txBox="1">
            <a:spLocks noChangeArrowheads="1"/>
          </p:cNvSpPr>
          <p:nvPr/>
        </p:nvSpPr>
        <p:spPr bwMode="auto">
          <a:xfrm>
            <a:off x="5589905" y="5037137"/>
            <a:ext cx="16287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PRODUCT DELIVERY</a:t>
            </a:r>
          </a:p>
        </p:txBody>
      </p:sp>
      <p:sp>
        <p:nvSpPr>
          <p:cNvPr id="28" name="TextBox 44"/>
          <p:cNvSpPr txBox="1">
            <a:spLocks noChangeArrowheads="1"/>
          </p:cNvSpPr>
          <p:nvPr/>
        </p:nvSpPr>
        <p:spPr bwMode="auto">
          <a:xfrm>
            <a:off x="7264400" y="5037138"/>
            <a:ext cx="1628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WARFIGHTER SUPPORT</a:t>
            </a:r>
          </a:p>
        </p:txBody>
      </p:sp>
      <p:sp>
        <p:nvSpPr>
          <p:cNvPr id="29" name="TextBox 45"/>
          <p:cNvSpPr txBox="1">
            <a:spLocks noChangeArrowheads="1"/>
          </p:cNvSpPr>
          <p:nvPr/>
        </p:nvSpPr>
        <p:spPr bwMode="auto">
          <a:xfrm rot="-5400000">
            <a:off x="-636587" y="3449638"/>
            <a:ext cx="2568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charset="0"/>
                <a:ea typeface="+mn-ea"/>
                <a:cs typeface="Arial" charset="0"/>
              </a:rPr>
              <a:t>Basic Research</a:t>
            </a:r>
          </a:p>
        </p:txBody>
      </p:sp>
      <p:sp>
        <p:nvSpPr>
          <p:cNvPr id="30" name="TextBox 46"/>
          <p:cNvSpPr txBox="1">
            <a:spLocks noChangeArrowheads="1"/>
          </p:cNvSpPr>
          <p:nvPr/>
        </p:nvSpPr>
        <p:spPr bwMode="auto">
          <a:xfrm rot="-5400000">
            <a:off x="221456" y="3450432"/>
            <a:ext cx="25685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charset="0"/>
                <a:ea typeface="+mn-ea"/>
                <a:cs typeface="Arial" charset="0"/>
              </a:rPr>
              <a:t>Applied Research</a:t>
            </a:r>
          </a:p>
        </p:txBody>
      </p:sp>
      <p:sp>
        <p:nvSpPr>
          <p:cNvPr id="31" name="TextBox 47"/>
          <p:cNvSpPr txBox="1">
            <a:spLocks noChangeArrowheads="1"/>
          </p:cNvSpPr>
          <p:nvPr/>
        </p:nvSpPr>
        <p:spPr bwMode="auto">
          <a:xfrm rot="-5400000">
            <a:off x="1353344" y="3299619"/>
            <a:ext cx="20859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charset="0"/>
                <a:ea typeface="+mn-ea"/>
                <a:cs typeface="Arial" charset="0"/>
              </a:rPr>
              <a:t>Advanced Tech Development</a:t>
            </a:r>
          </a:p>
        </p:txBody>
      </p:sp>
      <p:sp>
        <p:nvSpPr>
          <p:cNvPr id="32" name="TextBox 48"/>
          <p:cNvSpPr txBox="1">
            <a:spLocks noChangeArrowheads="1"/>
          </p:cNvSpPr>
          <p:nvPr/>
        </p:nvSpPr>
        <p:spPr bwMode="auto">
          <a:xfrm rot="-5400000">
            <a:off x="1970088" y="3341688"/>
            <a:ext cx="2568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charset="0"/>
                <a:ea typeface="+mn-ea"/>
                <a:cs typeface="Arial" charset="0"/>
              </a:rPr>
              <a:t>Demonstration and </a:t>
            </a:r>
            <a:br>
              <a:rPr kumimoji="0" lang="en-US" altLang="en-US" sz="1400" b="1" i="0" u="none" strike="noStrike" kern="1200" cap="none" spc="0" normalizeH="0" baseline="0" noProof="0" dirty="0">
                <a:ln>
                  <a:noFill/>
                </a:ln>
                <a:solidFill>
                  <a:prstClr val="white"/>
                </a:solidFill>
                <a:effectLst/>
                <a:uLnTx/>
                <a:uFillTx/>
                <a:latin typeface="Arial" charset="0"/>
                <a:ea typeface="+mn-ea"/>
                <a:cs typeface="Arial" charset="0"/>
              </a:rPr>
            </a:br>
            <a:r>
              <a:rPr kumimoji="0" lang="en-US" altLang="en-US" sz="1400" b="1" i="0" u="none" strike="noStrike" kern="1200" cap="none" spc="0" normalizeH="0" baseline="0" noProof="0" dirty="0">
                <a:ln>
                  <a:noFill/>
                </a:ln>
                <a:solidFill>
                  <a:prstClr val="white"/>
                </a:solidFill>
                <a:effectLst/>
                <a:uLnTx/>
                <a:uFillTx/>
                <a:latin typeface="Arial" charset="0"/>
                <a:ea typeface="+mn-ea"/>
                <a:cs typeface="Arial" charset="0"/>
              </a:rPr>
              <a:t>Validation</a:t>
            </a:r>
          </a:p>
        </p:txBody>
      </p:sp>
      <p:sp>
        <p:nvSpPr>
          <p:cNvPr id="33" name="TextBox 49"/>
          <p:cNvSpPr txBox="1">
            <a:spLocks noChangeArrowheads="1"/>
          </p:cNvSpPr>
          <p:nvPr/>
        </p:nvSpPr>
        <p:spPr bwMode="auto">
          <a:xfrm rot="-5400000">
            <a:off x="2905920" y="3222387"/>
            <a:ext cx="247491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white"/>
                </a:solidFill>
                <a:effectLst/>
                <a:uLnTx/>
                <a:uFillTx/>
                <a:latin typeface="Arial" charset="0"/>
                <a:ea typeface="+mn-ea"/>
                <a:cs typeface="Arial" charset="0"/>
              </a:rPr>
              <a:t>Engineering and Manufacturing Development</a:t>
            </a:r>
          </a:p>
        </p:txBody>
      </p:sp>
      <p:sp>
        <p:nvSpPr>
          <p:cNvPr id="34" name="TextBox 50"/>
          <p:cNvSpPr txBox="1">
            <a:spLocks noChangeArrowheads="1"/>
          </p:cNvSpPr>
          <p:nvPr/>
        </p:nvSpPr>
        <p:spPr bwMode="auto">
          <a:xfrm rot="-5400000">
            <a:off x="3716338" y="3341688"/>
            <a:ext cx="2568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white"/>
                </a:solidFill>
                <a:effectLst/>
                <a:uLnTx/>
                <a:uFillTx/>
                <a:latin typeface="Arial" charset="0"/>
                <a:ea typeface="+mn-ea"/>
                <a:cs typeface="Arial" charset="0"/>
              </a:rPr>
              <a:t>Operational Systems Development</a:t>
            </a:r>
          </a:p>
        </p:txBody>
      </p:sp>
      <p:sp>
        <p:nvSpPr>
          <p:cNvPr id="35" name="TextBox 51"/>
          <p:cNvSpPr txBox="1">
            <a:spLocks noChangeArrowheads="1"/>
          </p:cNvSpPr>
          <p:nvPr/>
        </p:nvSpPr>
        <p:spPr bwMode="auto">
          <a:xfrm rot="-5400000">
            <a:off x="4587875" y="3449638"/>
            <a:ext cx="2568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white"/>
                </a:solidFill>
                <a:effectLst/>
                <a:uLnTx/>
                <a:uFillTx/>
                <a:latin typeface="Arial" charset="0"/>
                <a:ea typeface="+mn-ea"/>
                <a:cs typeface="Arial" charset="0"/>
              </a:rPr>
              <a:t>Acquisition Engineering</a:t>
            </a:r>
          </a:p>
        </p:txBody>
      </p:sp>
      <p:sp>
        <p:nvSpPr>
          <p:cNvPr id="36" name="TextBox 52"/>
          <p:cNvSpPr txBox="1">
            <a:spLocks noChangeArrowheads="1"/>
          </p:cNvSpPr>
          <p:nvPr/>
        </p:nvSpPr>
        <p:spPr bwMode="auto">
          <a:xfrm rot="-5400000">
            <a:off x="5454650" y="3341688"/>
            <a:ext cx="2568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white"/>
                </a:solidFill>
                <a:effectLst/>
                <a:uLnTx/>
                <a:uFillTx/>
                <a:latin typeface="Arial" charset="0"/>
                <a:ea typeface="+mn-ea"/>
                <a:cs typeface="Arial" charset="0"/>
              </a:rPr>
              <a:t>Manufacturing and </a:t>
            </a:r>
            <a:br>
              <a:rPr kumimoji="0" lang="en-US" altLang="en-US" sz="1400" b="1" i="0" u="none" strike="noStrike" kern="1200" cap="none" spc="0" normalizeH="0" baseline="0" noProof="0">
                <a:ln>
                  <a:noFill/>
                </a:ln>
                <a:solidFill>
                  <a:prstClr val="white"/>
                </a:solidFill>
                <a:effectLst/>
                <a:uLnTx/>
                <a:uFillTx/>
                <a:latin typeface="Arial" charset="0"/>
                <a:ea typeface="+mn-ea"/>
                <a:cs typeface="Arial" charset="0"/>
              </a:rPr>
            </a:br>
            <a:r>
              <a:rPr kumimoji="0" lang="en-US" altLang="en-US" sz="1400" b="1" i="0" u="none" strike="noStrike" kern="1200" cap="none" spc="0" normalizeH="0" baseline="0" noProof="0">
                <a:ln>
                  <a:noFill/>
                </a:ln>
                <a:solidFill>
                  <a:prstClr val="white"/>
                </a:solidFill>
                <a:effectLst/>
                <a:uLnTx/>
                <a:uFillTx/>
                <a:latin typeface="Arial" charset="0"/>
                <a:ea typeface="+mn-ea"/>
                <a:cs typeface="Arial" charset="0"/>
              </a:rPr>
              <a:t>In-service Engineering</a:t>
            </a:r>
          </a:p>
        </p:txBody>
      </p:sp>
      <p:sp>
        <p:nvSpPr>
          <p:cNvPr id="37" name="TextBox 53"/>
          <p:cNvSpPr txBox="1">
            <a:spLocks noChangeArrowheads="1"/>
          </p:cNvSpPr>
          <p:nvPr/>
        </p:nvSpPr>
        <p:spPr bwMode="auto">
          <a:xfrm rot="-5400000">
            <a:off x="6299200" y="3449638"/>
            <a:ext cx="2568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white"/>
                </a:solidFill>
                <a:effectLst/>
                <a:uLnTx/>
                <a:uFillTx/>
                <a:latin typeface="Arial" charset="0"/>
                <a:ea typeface="+mn-ea"/>
                <a:cs typeface="Arial" charset="0"/>
              </a:rPr>
              <a:t>Fleet Support</a:t>
            </a:r>
          </a:p>
        </p:txBody>
      </p:sp>
      <p:sp>
        <p:nvSpPr>
          <p:cNvPr id="38" name="TextBox 54"/>
          <p:cNvSpPr txBox="1">
            <a:spLocks noChangeArrowheads="1"/>
          </p:cNvSpPr>
          <p:nvPr/>
        </p:nvSpPr>
        <p:spPr bwMode="auto">
          <a:xfrm rot="-5400000">
            <a:off x="7158038" y="3449638"/>
            <a:ext cx="2568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white"/>
                </a:solidFill>
                <a:effectLst/>
                <a:uLnTx/>
                <a:uFillTx/>
                <a:latin typeface="Arial" charset="0"/>
                <a:ea typeface="+mn-ea"/>
                <a:cs typeface="Arial" charset="0"/>
              </a:rPr>
              <a:t>Demilitarization/Disposal</a:t>
            </a:r>
          </a:p>
        </p:txBody>
      </p:sp>
      <p:sp>
        <p:nvSpPr>
          <p:cNvPr id="39" name="Title 2"/>
          <p:cNvSpPr txBox="1">
            <a:spLocks noChangeArrowheads="1"/>
          </p:cNvSpPr>
          <p:nvPr/>
        </p:nvSpPr>
        <p:spPr>
          <a:xfrm>
            <a:off x="890086" y="161422"/>
            <a:ext cx="8180386" cy="808038"/>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smtClean="0">
                <a:ln>
                  <a:noFill/>
                </a:ln>
                <a:solidFill>
                  <a:prstClr val="black"/>
                </a:solidFill>
                <a:effectLst/>
                <a:uLnTx/>
                <a:uFillTx/>
                <a:latin typeface="Georgia" panose="02040502050405020303" pitchFamily="18" charset="0"/>
                <a:ea typeface="+mj-ea"/>
                <a:cs typeface="+mj-cs"/>
              </a:rPr>
              <a:t>Molecule-to-Mission</a:t>
            </a:r>
            <a:endParaRPr kumimoji="0" lang="en-US" altLang="en-US" sz="4000" b="1" i="0" u="none" strike="noStrike" kern="1200" cap="none" spc="0" normalizeH="0" baseline="0" noProof="0" dirty="0">
              <a:ln>
                <a:noFill/>
              </a:ln>
              <a:solidFill>
                <a:prstClr val="black"/>
              </a:solidFill>
              <a:effectLst/>
              <a:uLnTx/>
              <a:uFillTx/>
              <a:latin typeface="Georgia" panose="02040502050405020303" pitchFamily="18" charset="0"/>
              <a:ea typeface="+mj-ea"/>
              <a:cs typeface="+mj-cs"/>
            </a:endParaRPr>
          </a:p>
        </p:txBody>
      </p:sp>
      <p:sp>
        <p:nvSpPr>
          <p:cNvPr id="40" name="Slide Number Placeholder 39"/>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3B4F1-F0D2-4323-88C6-3C856595E168}" type="slidenum">
              <a:rPr kumimoji="0" lang="en-US" sz="9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9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40994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p:cNvPr>
          <p:cNvSpPr/>
          <p:nvPr/>
        </p:nvSpPr>
        <p:spPr>
          <a:xfrm>
            <a:off x="153824" y="940122"/>
            <a:ext cx="8793623" cy="56432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Rectangle 48">
            <a:extLst/>
          </p:cNvPr>
          <p:cNvSpPr/>
          <p:nvPr/>
        </p:nvSpPr>
        <p:spPr>
          <a:xfrm>
            <a:off x="2645877" y="1176186"/>
            <a:ext cx="5376312" cy="1143268"/>
          </a:xfrm>
          <a:prstGeom prst="rect">
            <a:avLst/>
          </a:prstGeom>
          <a:solidFill>
            <a:schemeClr val="tx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a:extLst/>
          </p:cNvPr>
          <p:cNvSpPr/>
          <p:nvPr/>
        </p:nvSpPr>
        <p:spPr>
          <a:xfrm>
            <a:off x="4633119" y="4683125"/>
            <a:ext cx="1440157" cy="1574800"/>
          </a:xfrm>
          <a:prstGeom prst="rect">
            <a:avLst/>
          </a:prstGeom>
          <a:solidFill>
            <a:srgbClr val="E3A52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p:cNvPr>
          <p:cNvSpPr/>
          <p:nvPr/>
        </p:nvSpPr>
        <p:spPr>
          <a:xfrm>
            <a:off x="6338530" y="4670425"/>
            <a:ext cx="1523298" cy="1574800"/>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p:cNvPr>
          <p:cNvSpPr/>
          <p:nvPr/>
        </p:nvSpPr>
        <p:spPr>
          <a:xfrm>
            <a:off x="2831306" y="4683125"/>
            <a:ext cx="1450760" cy="1574800"/>
          </a:xfrm>
          <a:prstGeom prst="rect">
            <a:avLst/>
          </a:prstGeom>
          <a:solidFill>
            <a:srgbClr val="E3A52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 name="Straight Connector 6">
            <a:extLst/>
          </p:cNvPr>
          <p:cNvCxnSpPr/>
          <p:nvPr/>
        </p:nvCxnSpPr>
        <p:spPr>
          <a:xfrm>
            <a:off x="7240588" y="2319454"/>
            <a:ext cx="0" cy="1076209"/>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51"/>
          <p:cNvSpPr txBox="1">
            <a:spLocks noChangeArrowheads="1"/>
          </p:cNvSpPr>
          <p:nvPr/>
        </p:nvSpPr>
        <p:spPr bwMode="auto">
          <a:xfrm>
            <a:off x="2692634" y="1274917"/>
            <a:ext cx="511833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FontTx/>
              <a:buNone/>
            </a:pPr>
            <a:r>
              <a:rPr lang="en-US" altLang="en-US" b="1" dirty="0">
                <a:latin typeface="Arial" panose="020B0604020202020204" pitchFamily="34" charset="0"/>
                <a:cs typeface="Arial" panose="020B0604020202020204" pitchFamily="34" charset="0"/>
              </a:rPr>
              <a:t>Technical </a:t>
            </a:r>
            <a:r>
              <a:rPr lang="en-US" altLang="en-US" b="1" dirty="0" smtClean="0">
                <a:latin typeface="Arial" panose="020B0604020202020204" pitchFamily="34" charset="0"/>
                <a:cs typeface="Arial" panose="020B0604020202020204" pitchFamily="34" charset="0"/>
              </a:rPr>
              <a:t>Director</a:t>
            </a:r>
            <a:endParaRPr lang="en-US" altLang="en-US" b="1" dirty="0">
              <a:latin typeface="Arial" panose="020B0604020202020204" pitchFamily="34" charset="0"/>
              <a:cs typeface="Arial" panose="020B0604020202020204" pitchFamily="34" charset="0"/>
            </a:endParaRPr>
          </a:p>
          <a:p>
            <a:pPr algn="ctr">
              <a:lnSpc>
                <a:spcPct val="100000"/>
              </a:lnSpc>
              <a:spcBef>
                <a:spcPct val="0"/>
              </a:spcBef>
              <a:buFontTx/>
              <a:buNone/>
            </a:pPr>
            <a:r>
              <a:rPr lang="en-US" altLang="en-US" sz="2400" b="1" dirty="0" smtClean="0">
                <a:solidFill>
                  <a:schemeClr val="bg1"/>
                </a:solidFill>
                <a:latin typeface="Arial" panose="020B0604020202020204" pitchFamily="34" charset="0"/>
                <a:cs typeface="Arial" panose="020B0604020202020204" pitchFamily="34" charset="0"/>
              </a:rPr>
              <a:t>Mr. Ashley Johnson, SES</a:t>
            </a:r>
            <a:endParaRPr lang="en-US" altLang="en-US" sz="2400" b="1" dirty="0">
              <a:solidFill>
                <a:schemeClr val="bg1"/>
              </a:solidFill>
              <a:latin typeface="Arial" panose="020B0604020202020204" pitchFamily="34" charset="0"/>
              <a:cs typeface="Arial" panose="020B0604020202020204" pitchFamily="34" charset="0"/>
            </a:endParaRPr>
          </a:p>
        </p:txBody>
      </p:sp>
      <p:cxnSp>
        <p:nvCxnSpPr>
          <p:cNvPr id="9" name="Straight Connector 8">
            <a:extLst/>
          </p:cNvPr>
          <p:cNvCxnSpPr/>
          <p:nvPr/>
        </p:nvCxnSpPr>
        <p:spPr>
          <a:xfrm>
            <a:off x="3390900" y="2319454"/>
            <a:ext cx="0" cy="433271"/>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p:cNvPr>
          <p:cNvCxnSpPr/>
          <p:nvPr/>
        </p:nvCxnSpPr>
        <p:spPr>
          <a:xfrm>
            <a:off x="5354638" y="2319454"/>
            <a:ext cx="0" cy="433271"/>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p:cNvPr>
          <p:cNvSpPr/>
          <p:nvPr/>
        </p:nvSpPr>
        <p:spPr>
          <a:xfrm>
            <a:off x="2543116" y="2695575"/>
            <a:ext cx="1704642" cy="1646752"/>
          </a:xfrm>
          <a:prstGeom prst="rect">
            <a:avLst/>
          </a:prstGeom>
          <a:solidFill>
            <a:srgbClr val="DAEDF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2" name="Picture 11" descr="C:\Users\monica.j.mccoy\Desktop\SES.png">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8847" y="1568891"/>
            <a:ext cx="507410" cy="534048"/>
          </a:xfrm>
          <a:prstGeom prst="rect">
            <a:avLst/>
          </a:prstGeom>
          <a:noFill/>
          <a:ln>
            <a:noFill/>
          </a:ln>
          <a:effectLst>
            <a:outerShdw blurRad="50800" dist="50800" dir="5400000" sx="93000" sy="93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67"/>
          <p:cNvSpPr txBox="1">
            <a:spLocks noChangeArrowheads="1"/>
          </p:cNvSpPr>
          <p:nvPr/>
        </p:nvSpPr>
        <p:spPr bwMode="auto">
          <a:xfrm>
            <a:off x="4605036" y="4934191"/>
            <a:ext cx="142852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FontTx/>
              <a:buNone/>
            </a:pPr>
            <a:r>
              <a:rPr lang="en-US" altLang="en-US" sz="1600" b="1" dirty="0" smtClean="0">
                <a:latin typeface="Arial" panose="020B0604020202020204" pitchFamily="34" charset="0"/>
                <a:cs typeface="Arial" panose="020B0604020202020204" pitchFamily="34" charset="0"/>
              </a:rPr>
              <a:t>Senior Scientist</a:t>
            </a:r>
          </a:p>
          <a:p>
            <a:pPr algn="ctr">
              <a:lnSpc>
                <a:spcPct val="100000"/>
              </a:lnSpc>
              <a:spcBef>
                <a:spcPct val="0"/>
              </a:spcBef>
              <a:buFontTx/>
              <a:buNone/>
            </a:pPr>
            <a:r>
              <a:rPr lang="en-US" altLang="en-US" sz="1600" b="1" dirty="0" smtClean="0">
                <a:solidFill>
                  <a:schemeClr val="bg1"/>
                </a:solidFill>
                <a:latin typeface="Arial" panose="020B0604020202020204" pitchFamily="34" charset="0"/>
                <a:cs typeface="Arial" panose="020B0604020202020204" pitchFamily="34" charset="0"/>
              </a:rPr>
              <a:t>Mr. Carl </a:t>
            </a:r>
            <a:r>
              <a:rPr lang="en-US" altLang="en-US" sz="1600" b="1" dirty="0" err="1" smtClean="0">
                <a:solidFill>
                  <a:schemeClr val="bg1"/>
                </a:solidFill>
                <a:latin typeface="Arial" panose="020B0604020202020204" pitchFamily="34" charset="0"/>
                <a:cs typeface="Arial" panose="020B0604020202020204" pitchFamily="34" charset="0"/>
              </a:rPr>
              <a:t>Gotzmer</a:t>
            </a:r>
            <a:endParaRPr lang="en-US" altLang="en-US" sz="1600" b="1" dirty="0">
              <a:solidFill>
                <a:schemeClr val="bg1"/>
              </a:solidFill>
              <a:latin typeface="Arial" panose="020B0604020202020204" pitchFamily="34" charset="0"/>
              <a:cs typeface="Arial" panose="020B0604020202020204" pitchFamily="34" charset="0"/>
            </a:endParaRPr>
          </a:p>
        </p:txBody>
      </p:sp>
      <p:sp>
        <p:nvSpPr>
          <p:cNvPr id="14" name="TextBox 69"/>
          <p:cNvSpPr txBox="1">
            <a:spLocks noChangeArrowheads="1"/>
          </p:cNvSpPr>
          <p:nvPr/>
        </p:nvSpPr>
        <p:spPr bwMode="auto">
          <a:xfrm>
            <a:off x="2858227" y="4935198"/>
            <a:ext cx="140368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FontTx/>
              <a:buNone/>
            </a:pPr>
            <a:r>
              <a:rPr lang="en-US" altLang="en-US" sz="1600" b="1" dirty="0">
                <a:latin typeface="Arial" panose="020B0604020202020204" pitchFamily="34" charset="0"/>
                <a:cs typeface="Arial" panose="020B0604020202020204" pitchFamily="34" charset="0"/>
              </a:rPr>
              <a:t>Senior Scientist</a:t>
            </a:r>
          </a:p>
          <a:p>
            <a:pPr algn="ctr">
              <a:lnSpc>
                <a:spcPct val="100000"/>
              </a:lnSpc>
              <a:spcBef>
                <a:spcPct val="0"/>
              </a:spcBef>
              <a:buFontTx/>
              <a:buNone/>
            </a:pPr>
            <a:r>
              <a:rPr lang="en-US" altLang="en-US" sz="1600" b="1" dirty="0">
                <a:solidFill>
                  <a:schemeClr val="bg1"/>
                </a:solidFill>
                <a:latin typeface="Arial" panose="020B0604020202020204" pitchFamily="34" charset="0"/>
                <a:cs typeface="Arial" panose="020B0604020202020204" pitchFamily="34" charset="0"/>
              </a:rPr>
              <a:t>Dr. Alfred Stern</a:t>
            </a:r>
          </a:p>
        </p:txBody>
      </p:sp>
      <p:sp>
        <p:nvSpPr>
          <p:cNvPr id="15" name="Rectangle 14">
            <a:extLst/>
          </p:cNvPr>
          <p:cNvSpPr/>
          <p:nvPr/>
        </p:nvSpPr>
        <p:spPr>
          <a:xfrm>
            <a:off x="4487804" y="2695575"/>
            <a:ext cx="1704642" cy="1662101"/>
          </a:xfrm>
          <a:prstGeom prst="rect">
            <a:avLst/>
          </a:prstGeom>
          <a:solidFill>
            <a:srgbClr val="DAEDF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a:extLst/>
          </p:cNvPr>
          <p:cNvSpPr/>
          <p:nvPr/>
        </p:nvSpPr>
        <p:spPr>
          <a:xfrm>
            <a:off x="6432448" y="2695575"/>
            <a:ext cx="1703132" cy="1718112"/>
          </a:xfrm>
          <a:prstGeom prst="rect">
            <a:avLst/>
          </a:prstGeom>
          <a:solidFill>
            <a:srgbClr val="DAEDF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extBox 74"/>
          <p:cNvSpPr txBox="1">
            <a:spLocks noChangeArrowheads="1"/>
          </p:cNvSpPr>
          <p:nvPr/>
        </p:nvSpPr>
        <p:spPr bwMode="auto">
          <a:xfrm>
            <a:off x="4487805" y="2959810"/>
            <a:ext cx="170464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FontTx/>
              <a:buNone/>
            </a:pPr>
            <a:r>
              <a:rPr lang="en-US" altLang="en-US" sz="1600" b="1" dirty="0">
                <a:latin typeface="Arial" panose="020B0604020202020204" pitchFamily="34" charset="0"/>
                <a:cs typeface="Arial" panose="020B0604020202020204" pitchFamily="34" charset="0"/>
              </a:rPr>
              <a:t>Chief Technology Officer</a:t>
            </a:r>
          </a:p>
          <a:p>
            <a:pPr algn="ctr">
              <a:lnSpc>
                <a:spcPct val="100000"/>
              </a:lnSpc>
              <a:spcBef>
                <a:spcPct val="0"/>
              </a:spcBef>
              <a:buFontTx/>
              <a:buNone/>
            </a:pPr>
            <a:r>
              <a:rPr lang="en-US" altLang="en-US" sz="1600" b="1" dirty="0">
                <a:solidFill>
                  <a:srgbClr val="31438F"/>
                </a:solidFill>
                <a:latin typeface="Arial" panose="020B0604020202020204" pitchFamily="34" charset="0"/>
                <a:cs typeface="Arial" panose="020B0604020202020204" pitchFamily="34" charset="0"/>
              </a:rPr>
              <a:t>Dr. Kerry Clark</a:t>
            </a:r>
          </a:p>
        </p:txBody>
      </p:sp>
      <p:sp>
        <p:nvSpPr>
          <p:cNvPr id="18" name="TextBox 75"/>
          <p:cNvSpPr txBox="1">
            <a:spLocks noChangeArrowheads="1"/>
          </p:cNvSpPr>
          <p:nvPr/>
        </p:nvSpPr>
        <p:spPr bwMode="auto">
          <a:xfrm>
            <a:off x="2541764" y="2820988"/>
            <a:ext cx="170599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FontTx/>
              <a:buNone/>
            </a:pPr>
            <a:r>
              <a:rPr lang="en-US" altLang="en-US" sz="1600" b="1" dirty="0">
                <a:latin typeface="Arial" panose="020B0604020202020204" pitchFamily="34" charset="0"/>
                <a:cs typeface="Arial" panose="020B0604020202020204" pitchFamily="34" charset="0"/>
              </a:rPr>
              <a:t>Deputy Technical Director</a:t>
            </a:r>
          </a:p>
          <a:p>
            <a:pPr algn="ctr">
              <a:lnSpc>
                <a:spcPct val="100000"/>
              </a:lnSpc>
              <a:spcBef>
                <a:spcPct val="0"/>
              </a:spcBef>
              <a:buFontTx/>
              <a:buNone/>
            </a:pPr>
            <a:r>
              <a:rPr lang="en-US" altLang="en-US" sz="1600" b="1" dirty="0" smtClean="0">
                <a:solidFill>
                  <a:srgbClr val="31438F"/>
                </a:solidFill>
                <a:latin typeface="Arial" panose="020B0604020202020204" pitchFamily="34" charset="0"/>
                <a:cs typeface="Arial" panose="020B0604020202020204" pitchFamily="34" charset="0"/>
              </a:rPr>
              <a:t>Mr. Steve Meade (Acting)</a:t>
            </a:r>
            <a:endParaRPr lang="en-US" altLang="en-US" sz="1600" b="1" dirty="0">
              <a:solidFill>
                <a:srgbClr val="31438F"/>
              </a:solidFill>
              <a:latin typeface="Arial" panose="020B0604020202020204" pitchFamily="34" charset="0"/>
              <a:cs typeface="Arial" panose="020B0604020202020204" pitchFamily="34" charset="0"/>
            </a:endParaRPr>
          </a:p>
        </p:txBody>
      </p:sp>
      <p:sp>
        <p:nvSpPr>
          <p:cNvPr id="19" name="TextBox 76"/>
          <p:cNvSpPr txBox="1">
            <a:spLocks noChangeArrowheads="1"/>
          </p:cNvSpPr>
          <p:nvPr/>
        </p:nvSpPr>
        <p:spPr bwMode="auto">
          <a:xfrm>
            <a:off x="6426760" y="2877285"/>
            <a:ext cx="170882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FontTx/>
              <a:buNone/>
            </a:pPr>
            <a:r>
              <a:rPr lang="en-US" altLang="en-US" sz="1600" b="1" dirty="0">
                <a:latin typeface="Arial" panose="020B0604020202020204" pitchFamily="34" charset="0"/>
                <a:cs typeface="Arial" panose="020B0604020202020204" pitchFamily="34" charset="0"/>
              </a:rPr>
              <a:t>Principal Technical Manager for </a:t>
            </a:r>
            <a:r>
              <a:rPr lang="en-US" altLang="en-US" sz="1600" b="1" dirty="0" smtClean="0">
                <a:latin typeface="Arial" panose="020B0604020202020204" pitchFamily="34" charset="0"/>
                <a:cs typeface="Arial" panose="020B0604020202020204" pitchFamily="34" charset="0"/>
              </a:rPr>
              <a:t>RDT&amp;E</a:t>
            </a:r>
          </a:p>
          <a:p>
            <a:pPr algn="ctr">
              <a:lnSpc>
                <a:spcPct val="100000"/>
              </a:lnSpc>
              <a:spcBef>
                <a:spcPct val="0"/>
              </a:spcBef>
              <a:buNone/>
            </a:pPr>
            <a:r>
              <a:rPr lang="en-US" altLang="en-US" sz="1600" b="1" dirty="0">
                <a:solidFill>
                  <a:srgbClr val="31438F"/>
                </a:solidFill>
                <a:latin typeface="Arial" panose="020B0604020202020204" pitchFamily="34" charset="0"/>
                <a:cs typeface="Arial" panose="020B0604020202020204" pitchFamily="34" charset="0"/>
              </a:rPr>
              <a:t>Dr. Heather Hayden</a:t>
            </a:r>
          </a:p>
        </p:txBody>
      </p:sp>
      <p:sp>
        <p:nvSpPr>
          <p:cNvPr id="20" name="Rectangle 19">
            <a:extLst/>
          </p:cNvPr>
          <p:cNvSpPr/>
          <p:nvPr/>
        </p:nvSpPr>
        <p:spPr>
          <a:xfrm>
            <a:off x="282140" y="1835915"/>
            <a:ext cx="1719320" cy="1570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TextBox 78"/>
          <p:cNvSpPr txBox="1">
            <a:spLocks noChangeArrowheads="1"/>
          </p:cNvSpPr>
          <p:nvPr/>
        </p:nvSpPr>
        <p:spPr bwMode="auto">
          <a:xfrm>
            <a:off x="534226" y="1880079"/>
            <a:ext cx="1233146"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FontTx/>
              <a:buNone/>
            </a:pPr>
            <a:r>
              <a:rPr lang="en-US" altLang="en-US" sz="1800" b="1" dirty="0">
                <a:solidFill>
                  <a:srgbClr val="31438F"/>
                </a:solidFill>
                <a:latin typeface="Arial" panose="020B0604020202020204" pitchFamily="34" charset="0"/>
                <a:cs typeface="Arial" panose="020B0604020202020204" pitchFamily="34" charset="0"/>
              </a:rPr>
              <a:t>Key</a:t>
            </a:r>
          </a:p>
        </p:txBody>
      </p:sp>
      <p:sp>
        <p:nvSpPr>
          <p:cNvPr id="22" name="Rectangle 21">
            <a:extLst/>
          </p:cNvPr>
          <p:cNvSpPr/>
          <p:nvPr/>
        </p:nvSpPr>
        <p:spPr>
          <a:xfrm>
            <a:off x="428762" y="2294130"/>
            <a:ext cx="184367" cy="212725"/>
          </a:xfrm>
          <a:prstGeom prst="rect">
            <a:avLst/>
          </a:prstGeom>
          <a:solidFill>
            <a:srgbClr val="DAEDFE"/>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80"/>
          <p:cNvSpPr txBox="1">
            <a:spLocks noChangeArrowheads="1"/>
          </p:cNvSpPr>
          <p:nvPr/>
        </p:nvSpPr>
        <p:spPr bwMode="auto">
          <a:xfrm>
            <a:off x="636109" y="2276667"/>
            <a:ext cx="13570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000" b="1">
                <a:latin typeface="Arial" panose="020B0604020202020204" pitchFamily="34" charset="0"/>
                <a:cs typeface="Arial" panose="020B0604020202020204" pitchFamily="34" charset="0"/>
              </a:rPr>
              <a:t>= Senior Technologists</a:t>
            </a:r>
          </a:p>
        </p:txBody>
      </p:sp>
      <p:sp>
        <p:nvSpPr>
          <p:cNvPr id="24" name="Rectangle 23">
            <a:extLst/>
          </p:cNvPr>
          <p:cNvSpPr/>
          <p:nvPr/>
        </p:nvSpPr>
        <p:spPr>
          <a:xfrm>
            <a:off x="428762" y="2646555"/>
            <a:ext cx="184367" cy="209550"/>
          </a:xfrm>
          <a:prstGeom prst="rect">
            <a:avLst/>
          </a:prstGeom>
          <a:solidFill>
            <a:srgbClr val="E3A52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TextBox 82"/>
          <p:cNvSpPr txBox="1">
            <a:spLocks noChangeArrowheads="1"/>
          </p:cNvSpPr>
          <p:nvPr/>
        </p:nvSpPr>
        <p:spPr bwMode="auto">
          <a:xfrm>
            <a:off x="636109" y="2637030"/>
            <a:ext cx="135706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000" b="1">
                <a:latin typeface="Arial" panose="020B0604020202020204" pitchFamily="34" charset="0"/>
                <a:cs typeface="Arial" panose="020B0604020202020204" pitchFamily="34" charset="0"/>
              </a:rPr>
              <a:t>= Senior Scientists</a:t>
            </a:r>
          </a:p>
        </p:txBody>
      </p:sp>
      <p:sp>
        <p:nvSpPr>
          <p:cNvPr id="26" name="Rectangle 25">
            <a:extLst/>
          </p:cNvPr>
          <p:cNvSpPr/>
          <p:nvPr/>
        </p:nvSpPr>
        <p:spPr>
          <a:xfrm>
            <a:off x="428720" y="3003742"/>
            <a:ext cx="182856" cy="209550"/>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TextBox 84"/>
          <p:cNvSpPr txBox="1">
            <a:spLocks noChangeArrowheads="1"/>
          </p:cNvSpPr>
          <p:nvPr/>
        </p:nvSpPr>
        <p:spPr bwMode="auto">
          <a:xfrm>
            <a:off x="636109" y="2989455"/>
            <a:ext cx="135706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nSpc>
                <a:spcPct val="100000"/>
              </a:lnSpc>
              <a:spcBef>
                <a:spcPct val="0"/>
              </a:spcBef>
              <a:buFontTx/>
              <a:buNone/>
            </a:pPr>
            <a:r>
              <a:rPr lang="en-US" altLang="en-US" sz="1000" b="1">
                <a:latin typeface="Arial" panose="020B0604020202020204" pitchFamily="34" charset="0"/>
                <a:cs typeface="Arial" panose="020B0604020202020204" pitchFamily="34" charset="0"/>
              </a:rPr>
              <a:t>= Chief Engineer</a:t>
            </a:r>
          </a:p>
        </p:txBody>
      </p:sp>
      <p:cxnSp>
        <p:nvCxnSpPr>
          <p:cNvPr id="30" name="Connector: Elbow 12">
            <a:extLst/>
          </p:cNvPr>
          <p:cNvCxnSpPr>
            <a:cxnSpLocks/>
          </p:cNvCxnSpPr>
          <p:nvPr/>
        </p:nvCxnSpPr>
        <p:spPr>
          <a:xfrm flipH="1">
            <a:off x="7850677" y="1746250"/>
            <a:ext cx="171509" cy="3711575"/>
          </a:xfrm>
          <a:prstGeom prst="bentConnector3">
            <a:avLst>
              <a:gd name="adj1" fmla="val -133287"/>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p:cNvPr>
          <p:cNvCxnSpPr>
            <a:cxnSpLocks/>
          </p:cNvCxnSpPr>
          <p:nvPr/>
        </p:nvCxnSpPr>
        <p:spPr>
          <a:xfrm>
            <a:off x="6068930" y="5427663"/>
            <a:ext cx="27270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66"/>
          <p:cNvSpPr txBox="1">
            <a:spLocks noChangeArrowheads="1"/>
          </p:cNvSpPr>
          <p:nvPr/>
        </p:nvSpPr>
        <p:spPr bwMode="auto">
          <a:xfrm>
            <a:off x="6338531" y="4816771"/>
            <a:ext cx="1525236"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FontTx/>
              <a:buNone/>
            </a:pPr>
            <a:r>
              <a:rPr lang="en-US" altLang="en-US" sz="1600" b="1" dirty="0">
                <a:latin typeface="Arial" panose="020B0604020202020204" pitchFamily="34" charset="0"/>
                <a:cs typeface="Arial" panose="020B0604020202020204" pitchFamily="34" charset="0"/>
              </a:rPr>
              <a:t>Chief </a:t>
            </a:r>
            <a:r>
              <a:rPr lang="en-US" altLang="en-US" sz="1600" b="1" dirty="0" smtClean="0">
                <a:latin typeface="Arial" panose="020B0604020202020204" pitchFamily="34" charset="0"/>
                <a:cs typeface="Arial" panose="020B0604020202020204" pitchFamily="34" charset="0"/>
              </a:rPr>
              <a:t>Engineer</a:t>
            </a:r>
          </a:p>
          <a:p>
            <a:pPr algn="ctr">
              <a:lnSpc>
                <a:spcPct val="100000"/>
              </a:lnSpc>
              <a:spcBef>
                <a:spcPct val="0"/>
              </a:spcBef>
              <a:buFontTx/>
              <a:buNone/>
            </a:pPr>
            <a:r>
              <a:rPr lang="en-US" altLang="en-US" sz="1400" b="1" dirty="0" smtClean="0">
                <a:latin typeface="Arial" panose="020B0604020202020204" pitchFamily="34" charset="0"/>
                <a:cs typeface="Arial" panose="020B0604020202020204" pitchFamily="34" charset="0"/>
              </a:rPr>
              <a:t>(Command)</a:t>
            </a:r>
            <a:endParaRPr lang="en-US" altLang="en-US" sz="1400" b="1" dirty="0">
              <a:latin typeface="Arial" panose="020B0604020202020204" pitchFamily="34" charset="0"/>
              <a:cs typeface="Arial" panose="020B0604020202020204" pitchFamily="34" charset="0"/>
            </a:endParaRPr>
          </a:p>
        </p:txBody>
      </p:sp>
      <p:sp>
        <p:nvSpPr>
          <p:cNvPr id="41" name="Title 1"/>
          <p:cNvSpPr txBox="1">
            <a:spLocks noChangeArrowheads="1"/>
          </p:cNvSpPr>
          <p:nvPr/>
        </p:nvSpPr>
        <p:spPr>
          <a:xfrm>
            <a:off x="1281868" y="151289"/>
            <a:ext cx="7751037" cy="833437"/>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r>
              <a:rPr lang="en-US" altLang="en-US" sz="3600" dirty="0"/>
              <a:t>Scientific Technical Staff</a:t>
            </a:r>
          </a:p>
        </p:txBody>
      </p:sp>
      <p:sp>
        <p:nvSpPr>
          <p:cNvPr id="42" name="Slide Number Placeholder 41"/>
          <p:cNvSpPr>
            <a:spLocks noGrp="1"/>
          </p:cNvSpPr>
          <p:nvPr>
            <p:ph type="sldNum" sz="quarter" idx="10"/>
          </p:nvPr>
        </p:nvSpPr>
        <p:spPr/>
        <p:txBody>
          <a:bodyPr/>
          <a:lstStyle/>
          <a:p>
            <a:pPr>
              <a:defRPr/>
            </a:pPr>
            <a:fld id="{1AD3B4F1-F0D2-4323-88C6-3C856595E168}" type="slidenum">
              <a:rPr lang="en-US" smtClean="0"/>
              <a:pPr>
                <a:defRPr/>
              </a:pPr>
              <a:t>41</a:t>
            </a:fld>
            <a:endParaRPr lang="en-US" dirty="0"/>
          </a:p>
        </p:txBody>
      </p:sp>
      <p:cxnSp>
        <p:nvCxnSpPr>
          <p:cNvPr id="61" name="Straight Connector 60">
            <a:extLst/>
          </p:cNvPr>
          <p:cNvCxnSpPr>
            <a:cxnSpLocks/>
          </p:cNvCxnSpPr>
          <p:nvPr/>
        </p:nvCxnSpPr>
        <p:spPr>
          <a:xfrm>
            <a:off x="4282066" y="5470525"/>
            <a:ext cx="35105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Connector: Elbow 9">
            <a:extLst/>
          </p:cNvPr>
          <p:cNvCxnSpPr>
            <a:cxnSpLocks/>
          </p:cNvCxnSpPr>
          <p:nvPr/>
        </p:nvCxnSpPr>
        <p:spPr>
          <a:xfrm rot="10800000" flipH="1" flipV="1">
            <a:off x="2645878" y="1746249"/>
            <a:ext cx="185427" cy="3724275"/>
          </a:xfrm>
          <a:prstGeom prst="bentConnector3">
            <a:avLst>
              <a:gd name="adj1" fmla="val -123283"/>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52716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noChangeArrowheads="1"/>
          </p:cNvSpPr>
          <p:nvPr/>
        </p:nvSpPr>
        <p:spPr>
          <a:xfrm>
            <a:off x="1063256" y="210254"/>
            <a:ext cx="7687339" cy="625078"/>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r>
              <a:rPr lang="en-US" altLang="en-US" sz="2100" dirty="0">
                <a:solidFill>
                  <a:prstClr val="black"/>
                </a:solidFill>
              </a:rPr>
              <a:t>Explosive Ordnance Engineering </a:t>
            </a:r>
          </a:p>
          <a:p>
            <a:r>
              <a:rPr lang="en-US" altLang="en-US" sz="2100" dirty="0">
                <a:solidFill>
                  <a:prstClr val="black"/>
                </a:solidFill>
              </a:rPr>
              <a:t>(SEA-05E)</a:t>
            </a:r>
          </a:p>
        </p:txBody>
      </p:sp>
      <p:sp>
        <p:nvSpPr>
          <p:cNvPr id="20" name="Slide Number Placeholder 19"/>
          <p:cNvSpPr>
            <a:spLocks noGrp="1"/>
          </p:cNvSpPr>
          <p:nvPr>
            <p:ph type="sldNum" sz="quarter" idx="10"/>
          </p:nvPr>
        </p:nvSpPr>
        <p:spPr/>
        <p:txBody>
          <a:bodyPr/>
          <a:lstStyle/>
          <a:p>
            <a:pPr>
              <a:defRPr/>
            </a:pPr>
            <a:fld id="{1AD3B4F1-F0D2-4323-88C6-3C856595E168}" type="slidenum">
              <a:rPr lang="en-US">
                <a:latin typeface="Calibri"/>
              </a:rPr>
              <a:pPr>
                <a:defRPr/>
              </a:pPr>
              <a:t>42</a:t>
            </a:fld>
            <a:endParaRPr lang="en-US" dirty="0">
              <a:latin typeface="Calibri"/>
            </a:endParaRPr>
          </a:p>
        </p:txBody>
      </p:sp>
      <p:cxnSp>
        <p:nvCxnSpPr>
          <p:cNvPr id="21" name="Straight Connector 20">
            <a:extLst/>
          </p:cNvPr>
          <p:cNvCxnSpPr/>
          <p:nvPr/>
        </p:nvCxnSpPr>
        <p:spPr bwMode="auto">
          <a:xfrm>
            <a:off x="2743094" y="1832010"/>
            <a:ext cx="4762" cy="730250"/>
          </a:xfrm>
          <a:prstGeom prst="line">
            <a:avLst/>
          </a:prstGeom>
          <a:ln w="76200">
            <a:solidFill>
              <a:schemeClr val="tx1"/>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grpSp>
        <p:nvGrpSpPr>
          <p:cNvPr id="22" name="Group 38"/>
          <p:cNvGrpSpPr>
            <a:grpSpLocks/>
          </p:cNvGrpSpPr>
          <p:nvPr/>
        </p:nvGrpSpPr>
        <p:grpSpPr bwMode="auto">
          <a:xfrm>
            <a:off x="547581" y="1227172"/>
            <a:ext cx="4440238" cy="1335088"/>
            <a:chOff x="6375248" y="1119739"/>
            <a:chExt cx="4441300" cy="1335834"/>
          </a:xfrm>
        </p:grpSpPr>
        <p:cxnSp>
          <p:nvCxnSpPr>
            <p:cNvPr id="23" name="Straight Connector 22">
              <a:extLst/>
            </p:cNvPr>
            <p:cNvCxnSpPr/>
            <p:nvPr/>
          </p:nvCxnSpPr>
          <p:spPr bwMode="auto">
            <a:xfrm>
              <a:off x="8537940" y="2455573"/>
              <a:ext cx="2278608" cy="0"/>
            </a:xfrm>
            <a:prstGeom prst="line">
              <a:avLst/>
            </a:prstGeom>
            <a:solidFill>
              <a:schemeClr val="accent1">
                <a:lumMod val="50000"/>
              </a:schemeClr>
            </a:solidFill>
            <a:ln w="76200" algn="ctr">
              <a:solidFill>
                <a:schemeClr val="tx1"/>
              </a:solidFill>
              <a:round/>
              <a:headEnd/>
              <a:tailEnd/>
            </a:ln>
            <a:effectLst>
              <a:outerShdw blurRad="50800" dist="50800" dir="5400000" algn="ctr" rotWithShape="0">
                <a:schemeClr val="tx1">
                  <a:alpha val="37000"/>
                </a:schemeClr>
              </a:outerShdw>
            </a:effectLst>
          </p:spPr>
        </p:cxnSp>
        <p:sp>
          <p:nvSpPr>
            <p:cNvPr id="24" name="Rectangle 23">
              <a:extLst/>
            </p:cNvPr>
            <p:cNvSpPr>
              <a:spLocks noChangeArrowheads="1"/>
            </p:cNvSpPr>
            <p:nvPr/>
          </p:nvSpPr>
          <p:spPr bwMode="auto">
            <a:xfrm>
              <a:off x="6375248" y="1119739"/>
              <a:ext cx="3988754" cy="956209"/>
            </a:xfrm>
            <a:prstGeom prst="rect">
              <a:avLst/>
            </a:prstGeom>
            <a:solidFill>
              <a:schemeClr val="tx1"/>
            </a:solidFill>
            <a:ln w="9525" algn="ctr">
              <a:solidFill>
                <a:schemeClr val="tx1"/>
              </a:solidFill>
              <a:round/>
              <a:headEnd/>
              <a:tailEnd/>
            </a:ln>
            <a:effectLst>
              <a:outerShdw blurRad="50800" dist="50800" dir="5400000" algn="ctr" rotWithShape="0">
                <a:schemeClr val="tx1">
                  <a:alpha val="37000"/>
                </a:schemeClr>
              </a:outerShdw>
            </a:effectLst>
          </p:spPr>
          <p:txBody>
            <a:bodyPr/>
            <a:lstStyle/>
            <a:p>
              <a:pPr fontAlgn="base">
                <a:spcBef>
                  <a:spcPct val="0"/>
                </a:spcBef>
                <a:spcAft>
                  <a:spcPct val="0"/>
                </a:spcAft>
                <a:defRPr/>
              </a:pPr>
              <a:endParaRPr lang="en-US" altLang="en-US" sz="2400" dirty="0">
                <a:solidFill>
                  <a:prstClr val="black"/>
                </a:solidFill>
                <a:latin typeface="Arial" panose="020B0604020202020204" pitchFamily="34" charset="0"/>
                <a:cs typeface="Arial" panose="020B0604020202020204" pitchFamily="34" charset="0"/>
              </a:endParaRPr>
            </a:p>
          </p:txBody>
        </p:sp>
      </p:grpSp>
      <p:sp>
        <p:nvSpPr>
          <p:cNvPr id="25" name="TextBox 6">
            <a:extLst/>
          </p:cNvPr>
          <p:cNvSpPr txBox="1">
            <a:spLocks noChangeArrowheads="1"/>
          </p:cNvSpPr>
          <p:nvPr/>
        </p:nvSpPr>
        <p:spPr bwMode="auto">
          <a:xfrm>
            <a:off x="553931" y="1277973"/>
            <a:ext cx="406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fontAlgn="base">
              <a:spcBef>
                <a:spcPct val="0"/>
              </a:spcBef>
              <a:spcAft>
                <a:spcPct val="0"/>
              </a:spcAft>
              <a:defRPr/>
            </a:pPr>
            <a:r>
              <a:rPr lang="en-US" altLang="en-US" sz="2800" dirty="0">
                <a:solidFill>
                  <a:prstClr val="white"/>
                </a:solidFill>
                <a:latin typeface="Arial" panose="020B0604020202020204" pitchFamily="34" charset="0"/>
                <a:cs typeface="Arial" panose="020B0604020202020204" pitchFamily="34" charset="0"/>
              </a:rPr>
              <a:t>Deputy Warrant Officer</a:t>
            </a:r>
          </a:p>
        </p:txBody>
      </p:sp>
      <p:sp>
        <p:nvSpPr>
          <p:cNvPr id="26" name="TextBox 25">
            <a:extLst/>
          </p:cNvPr>
          <p:cNvSpPr txBox="1">
            <a:spLocks noChangeArrowheads="1"/>
          </p:cNvSpPr>
          <p:nvPr/>
        </p:nvSpPr>
        <p:spPr bwMode="auto">
          <a:xfrm>
            <a:off x="814281" y="1704349"/>
            <a:ext cx="3563938" cy="46196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fontAlgn="base">
              <a:spcBef>
                <a:spcPct val="0"/>
              </a:spcBef>
              <a:spcAft>
                <a:spcPct val="0"/>
              </a:spcAft>
              <a:defRPr/>
            </a:pPr>
            <a:r>
              <a:rPr lang="en-US" altLang="en-US" i="1" dirty="0">
                <a:solidFill>
                  <a:srgbClr val="E3A529"/>
                </a:solidFill>
                <a:latin typeface="Arial" panose="020B0604020202020204" pitchFamily="34" charset="0"/>
                <a:cs typeface="Arial" panose="020B0604020202020204" pitchFamily="34" charset="0"/>
              </a:rPr>
              <a:t>Ashley Johnson, SES</a:t>
            </a:r>
          </a:p>
        </p:txBody>
      </p:sp>
      <p:sp>
        <p:nvSpPr>
          <p:cNvPr id="27" name="Rectangle 3">
            <a:extLst/>
          </p:cNvPr>
          <p:cNvSpPr>
            <a:spLocks noChangeArrowheads="1"/>
          </p:cNvSpPr>
          <p:nvPr/>
        </p:nvSpPr>
        <p:spPr bwMode="auto">
          <a:xfrm>
            <a:off x="4636981" y="2028861"/>
            <a:ext cx="3944938" cy="955675"/>
          </a:xfrm>
          <a:prstGeom prst="rect">
            <a:avLst/>
          </a:prstGeom>
          <a:solidFill>
            <a:schemeClr val="tx1"/>
          </a:solidFill>
          <a:ln w="9525" algn="ctr">
            <a:noFill/>
            <a:round/>
            <a:headEnd/>
            <a:tailEnd/>
          </a:ln>
          <a:effectLst>
            <a:outerShdw blurRad="50800" dist="50800" dir="5400000" algn="ctr" rotWithShape="0">
              <a:schemeClr val="tx1">
                <a:alpha val="37000"/>
              </a:schemeClr>
            </a:outerShdw>
          </a:effectLst>
        </p:spPr>
        <p:txBody>
          <a:bodyPr/>
          <a:lstStyle/>
          <a:p>
            <a:pPr fontAlgn="base">
              <a:spcBef>
                <a:spcPct val="0"/>
              </a:spcBef>
              <a:spcAft>
                <a:spcPct val="0"/>
              </a:spcAft>
              <a:defRPr/>
            </a:pPr>
            <a:endParaRPr lang="en-US" altLang="en-US" sz="2400" dirty="0">
              <a:solidFill>
                <a:prstClr val="black"/>
              </a:solidFill>
              <a:latin typeface="Arial" panose="020B0604020202020204" pitchFamily="34" charset="0"/>
              <a:cs typeface="Arial" panose="020B0604020202020204" pitchFamily="34" charset="0"/>
            </a:endParaRPr>
          </a:p>
        </p:txBody>
      </p:sp>
      <p:sp>
        <p:nvSpPr>
          <p:cNvPr id="28" name="TextBox 6">
            <a:extLst/>
          </p:cNvPr>
          <p:cNvSpPr txBox="1">
            <a:spLocks noChangeArrowheads="1"/>
          </p:cNvSpPr>
          <p:nvPr/>
        </p:nvSpPr>
        <p:spPr bwMode="auto">
          <a:xfrm>
            <a:off x="4636981" y="2068548"/>
            <a:ext cx="3944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fontAlgn="base">
              <a:spcBef>
                <a:spcPct val="0"/>
              </a:spcBef>
              <a:spcAft>
                <a:spcPct val="0"/>
              </a:spcAft>
              <a:defRPr/>
            </a:pPr>
            <a:r>
              <a:rPr lang="en-US" altLang="en-US" sz="2800" dirty="0">
                <a:solidFill>
                  <a:prstClr val="white"/>
                </a:solidFill>
                <a:latin typeface="Arial" panose="020B0604020202020204" pitchFamily="34" charset="0"/>
                <a:cs typeface="Arial" panose="020B0604020202020204" pitchFamily="34" charset="0"/>
              </a:rPr>
              <a:t>Deputy Director</a:t>
            </a:r>
          </a:p>
        </p:txBody>
      </p:sp>
      <p:sp>
        <p:nvSpPr>
          <p:cNvPr id="29" name="Rectangle 28">
            <a:extLst/>
          </p:cNvPr>
          <p:cNvSpPr/>
          <p:nvPr/>
        </p:nvSpPr>
        <p:spPr>
          <a:xfrm>
            <a:off x="141181" y="3784305"/>
            <a:ext cx="2921000" cy="523220"/>
          </a:xfrm>
          <a:prstGeom prst="rect">
            <a:avLst/>
          </a:prstGeom>
          <a:solidFill>
            <a:srgbClr val="E3A529"/>
          </a:solidFill>
          <a:effectLst>
            <a:outerShdw blurRad="50800" dist="50800" dir="5400000" algn="ctr" rotWithShape="0">
              <a:schemeClr val="tx1">
                <a:alpha val="40000"/>
              </a:schemeClr>
            </a:outerShdw>
          </a:effectLst>
        </p:spPr>
        <p:txBody>
          <a:bodyPr>
            <a:spAutoFit/>
          </a:bodyPr>
          <a:lstStyle/>
          <a:p>
            <a:pPr fontAlgn="base">
              <a:spcBef>
                <a:spcPct val="0"/>
              </a:spcBef>
              <a:spcAft>
                <a:spcPct val="0"/>
              </a:spcAft>
              <a:defRPr/>
            </a:pPr>
            <a:r>
              <a:rPr lang="en-US" sz="1400" b="1" dirty="0">
                <a:solidFill>
                  <a:prstClr val="black"/>
                </a:solidFill>
                <a:latin typeface="Arial" panose="020B0604020202020204" pitchFamily="34" charset="0"/>
                <a:cs typeface="Arial" panose="020B0604020202020204" pitchFamily="34" charset="0"/>
              </a:rPr>
              <a:t>Explosives (05E1)</a:t>
            </a:r>
          </a:p>
          <a:p>
            <a:pPr marL="171450" indent="-171450" fontAlgn="base">
              <a:spcBef>
                <a:spcPct val="0"/>
              </a:spcBef>
              <a:spcAft>
                <a:spcPct val="0"/>
              </a:spcAft>
              <a:buFont typeface="Arial" panose="020B0604020202020204" pitchFamily="34" charset="0"/>
              <a:buChar char="•"/>
              <a:defRPr/>
            </a:pPr>
            <a:r>
              <a:rPr lang="en-US" sz="1400" b="1" dirty="0" smtClean="0">
                <a:solidFill>
                  <a:prstClr val="black"/>
                </a:solidFill>
                <a:latin typeface="Arial" panose="020B0604020202020204" pitchFamily="34" charset="0"/>
                <a:cs typeface="Arial" panose="020B0604020202020204" pitchFamily="34" charset="0"/>
              </a:rPr>
              <a:t>Michael Kenyon</a:t>
            </a:r>
            <a:endParaRPr lang="en-US" sz="1400" b="1" dirty="0">
              <a:solidFill>
                <a:prstClr val="black"/>
              </a:solidFill>
              <a:latin typeface="Arial" panose="020B0604020202020204" pitchFamily="34" charset="0"/>
              <a:cs typeface="Arial" panose="020B0604020202020204" pitchFamily="34" charset="0"/>
            </a:endParaRPr>
          </a:p>
        </p:txBody>
      </p:sp>
      <p:sp>
        <p:nvSpPr>
          <p:cNvPr id="30" name="TextBox 6">
            <a:extLst/>
          </p:cNvPr>
          <p:cNvSpPr txBox="1">
            <a:spLocks noChangeArrowheads="1"/>
          </p:cNvSpPr>
          <p:nvPr/>
        </p:nvSpPr>
        <p:spPr bwMode="auto">
          <a:xfrm>
            <a:off x="4770331" y="2496991"/>
            <a:ext cx="3563938" cy="46196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defRPr/>
            </a:pPr>
            <a:r>
              <a:rPr lang="en-US" altLang="en-US" i="1" dirty="0" smtClean="0">
                <a:solidFill>
                  <a:srgbClr val="E3A529"/>
                </a:solidFill>
                <a:latin typeface="Arial" panose="020B0604020202020204" pitchFamily="34" charset="0"/>
                <a:cs typeface="Arial" panose="020B0604020202020204" pitchFamily="34" charset="0"/>
              </a:rPr>
              <a:t>Spencer Johnson</a:t>
            </a:r>
            <a:endParaRPr lang="en-US" altLang="en-US" i="1" dirty="0">
              <a:solidFill>
                <a:srgbClr val="E3A529"/>
              </a:solidFill>
              <a:latin typeface="Arial" panose="020B0604020202020204" pitchFamily="34" charset="0"/>
              <a:cs typeface="Arial" panose="020B0604020202020204" pitchFamily="34" charset="0"/>
            </a:endParaRPr>
          </a:p>
        </p:txBody>
      </p:sp>
      <p:sp>
        <p:nvSpPr>
          <p:cNvPr id="31" name="TextBox 27">
            <a:extLst/>
          </p:cNvPr>
          <p:cNvSpPr txBox="1">
            <a:spLocks noChangeArrowheads="1"/>
          </p:cNvSpPr>
          <p:nvPr/>
        </p:nvSpPr>
        <p:spPr bwMode="auto">
          <a:xfrm>
            <a:off x="141181" y="3132173"/>
            <a:ext cx="8864600" cy="523875"/>
          </a:xfrm>
          <a:prstGeom prst="rect">
            <a:avLst/>
          </a:prstGeom>
          <a:solidFill>
            <a:schemeClr val="tx1"/>
          </a:solidFill>
          <a:ln w="15875">
            <a:solidFill>
              <a:schemeClr val="tx1"/>
            </a:solidFill>
          </a:ln>
          <a:effectLst>
            <a:outerShdw blurRad="50800" dist="50800" dir="5400000" algn="ctr" rotWithShape="0">
              <a:schemeClr val="tx1">
                <a:alpha val="39000"/>
              </a:schemeClr>
            </a:outerShdw>
          </a:effectLst>
          <a:extLst/>
        </p:spPr>
        <p:txBody>
          <a:bodyPr>
            <a:spAutoFit/>
          </a:bodyPr>
          <a:lstStyle>
            <a:defPPr>
              <a:defRPr lang="en-US"/>
            </a:defPPr>
            <a:lvl1pPr algn="ctr" defTabSz="457200" fontAlgn="base">
              <a:spcBef>
                <a:spcPct val="0"/>
              </a:spcBef>
              <a:spcAft>
                <a:spcPct val="0"/>
              </a:spcAft>
              <a:buFontTx/>
              <a:buNone/>
              <a:defRPr sz="2800">
                <a:solidFill>
                  <a:schemeClr val="accent4"/>
                </a:solidFill>
              </a:defRPr>
            </a:lvl1pPr>
            <a:lvl2pPr marL="742950" indent="-285750" defTabSz="457200" eaLnBrk="0" fontAlgn="base" hangingPunct="0">
              <a:spcBef>
                <a:spcPct val="20000"/>
              </a:spcBef>
              <a:spcAft>
                <a:spcPct val="0"/>
              </a:spcAft>
              <a:buChar char="–"/>
              <a:defRPr sz="2800">
                <a:latin typeface="Arial" pitchFamily="34" charset="0"/>
                <a:cs typeface="Arial" pitchFamily="34" charset="0"/>
              </a:defRPr>
            </a:lvl2pPr>
            <a:lvl3pPr marL="1143000" indent="-228600" defTabSz="457200" eaLnBrk="0" fontAlgn="base" hangingPunct="0">
              <a:spcBef>
                <a:spcPct val="20000"/>
              </a:spcBef>
              <a:spcAft>
                <a:spcPct val="0"/>
              </a:spcAft>
              <a:buChar char="•"/>
              <a:defRPr sz="2400">
                <a:latin typeface="Arial" pitchFamily="34" charset="0"/>
                <a:cs typeface="Arial" pitchFamily="34" charset="0"/>
              </a:defRPr>
            </a:lvl3pPr>
            <a:lvl4pPr marL="1600200" indent="-228600" defTabSz="457200" eaLnBrk="0" fontAlgn="base" hangingPunct="0">
              <a:spcBef>
                <a:spcPct val="20000"/>
              </a:spcBef>
              <a:spcAft>
                <a:spcPct val="0"/>
              </a:spcAft>
              <a:buChar char="–"/>
              <a:defRPr sz="2000">
                <a:latin typeface="Arial" pitchFamily="34" charset="0"/>
                <a:cs typeface="Arial" pitchFamily="34" charset="0"/>
              </a:defRPr>
            </a:lvl4pPr>
            <a:lvl5pPr marL="2057400" indent="-228600" defTabSz="457200" eaLnBrk="0" fontAlgn="base" hangingPunct="0">
              <a:spcBef>
                <a:spcPct val="20000"/>
              </a:spcBef>
              <a:spcAft>
                <a:spcPct val="0"/>
              </a:spcAft>
              <a:buChar char="»"/>
              <a:defRPr sz="2000">
                <a:latin typeface="Arial" pitchFamily="34" charset="0"/>
                <a:cs typeface="Arial" pitchFamily="34" charset="0"/>
              </a:defRPr>
            </a:lvl5pPr>
            <a:lvl6pPr marL="2514600" indent="-228600" eaLnBrk="0" fontAlgn="base" hangingPunct="0">
              <a:spcBef>
                <a:spcPct val="20000"/>
              </a:spcBef>
              <a:spcAft>
                <a:spcPct val="0"/>
              </a:spcAft>
              <a:buChar char="»"/>
              <a:defRPr sz="2000">
                <a:latin typeface="Arial" pitchFamily="34" charset="0"/>
                <a:cs typeface="Arial" pitchFamily="34" charset="0"/>
              </a:defRPr>
            </a:lvl6pPr>
            <a:lvl7pPr marL="2971800" indent="-228600" eaLnBrk="0" fontAlgn="base" hangingPunct="0">
              <a:spcBef>
                <a:spcPct val="20000"/>
              </a:spcBef>
              <a:spcAft>
                <a:spcPct val="0"/>
              </a:spcAft>
              <a:buChar char="»"/>
              <a:defRPr sz="2000">
                <a:latin typeface="Arial" pitchFamily="34" charset="0"/>
                <a:cs typeface="Arial" pitchFamily="34" charset="0"/>
              </a:defRPr>
            </a:lvl7pPr>
            <a:lvl8pPr marL="3429000" indent="-228600" eaLnBrk="0" fontAlgn="base" hangingPunct="0">
              <a:spcBef>
                <a:spcPct val="20000"/>
              </a:spcBef>
              <a:spcAft>
                <a:spcPct val="0"/>
              </a:spcAft>
              <a:buChar char="»"/>
              <a:defRPr sz="2000">
                <a:latin typeface="Arial" pitchFamily="34" charset="0"/>
                <a:cs typeface="Arial" pitchFamily="34" charset="0"/>
              </a:defRPr>
            </a:lvl8pPr>
            <a:lvl9pPr marL="3886200" indent="-228600" eaLnBrk="0" fontAlgn="base" hangingPunct="0">
              <a:spcBef>
                <a:spcPct val="20000"/>
              </a:spcBef>
              <a:spcAft>
                <a:spcPct val="0"/>
              </a:spcAft>
              <a:buChar char="»"/>
              <a:defRPr sz="2000">
                <a:latin typeface="Arial" pitchFamily="34" charset="0"/>
                <a:cs typeface="Arial" pitchFamily="34" charset="0"/>
              </a:defRPr>
            </a:lvl9pPr>
          </a:lstStyle>
          <a:p>
            <a:r>
              <a:rPr lang="en-US" altLang="en-US" dirty="0">
                <a:solidFill>
                  <a:schemeClr val="bg1"/>
                </a:solidFill>
                <a:latin typeface="Arial" panose="020B0604020202020204" pitchFamily="34" charset="0"/>
                <a:cs typeface="Arial" panose="020B0604020202020204" pitchFamily="34" charset="0"/>
              </a:rPr>
              <a:t>Technical Warrant Holders</a:t>
            </a:r>
          </a:p>
        </p:txBody>
      </p:sp>
      <p:sp>
        <p:nvSpPr>
          <p:cNvPr id="32" name="Rectangle 31">
            <a:extLst/>
          </p:cNvPr>
          <p:cNvSpPr/>
          <p:nvPr/>
        </p:nvSpPr>
        <p:spPr>
          <a:xfrm>
            <a:off x="141181" y="4585992"/>
            <a:ext cx="2921000" cy="523220"/>
          </a:xfrm>
          <a:prstGeom prst="rect">
            <a:avLst/>
          </a:prstGeom>
          <a:solidFill>
            <a:srgbClr val="E3A529"/>
          </a:solidFill>
          <a:effectLst>
            <a:outerShdw blurRad="50800" dist="50800" dir="5400000" algn="ctr" rotWithShape="0">
              <a:schemeClr val="tx1">
                <a:alpha val="40000"/>
              </a:schemeClr>
            </a:outerShdw>
          </a:effectLst>
        </p:spPr>
        <p:txBody>
          <a:bodyPr>
            <a:spAutoFit/>
          </a:bodyPr>
          <a:lstStyle/>
          <a:p>
            <a:pPr fontAlgn="base">
              <a:spcBef>
                <a:spcPct val="0"/>
              </a:spcBef>
              <a:spcAft>
                <a:spcPct val="0"/>
              </a:spcAft>
              <a:defRPr/>
            </a:pPr>
            <a:r>
              <a:rPr lang="en-US" sz="1400" b="1" dirty="0">
                <a:solidFill>
                  <a:prstClr val="black"/>
                </a:solidFill>
                <a:latin typeface="Arial" panose="020B0604020202020204" pitchFamily="34" charset="0"/>
                <a:cs typeface="Arial" panose="020B0604020202020204" pitchFamily="34" charset="0"/>
              </a:rPr>
              <a:t>CAD / PAD (</a:t>
            </a:r>
            <a:r>
              <a:rPr lang="en-US" sz="1400" b="1" dirty="0" smtClean="0">
                <a:solidFill>
                  <a:prstClr val="black"/>
                </a:solidFill>
                <a:latin typeface="Arial" panose="020B0604020202020204" pitchFamily="34" charset="0"/>
                <a:cs typeface="Arial" panose="020B0604020202020204" pitchFamily="34" charset="0"/>
              </a:rPr>
              <a:t>05E4)</a:t>
            </a:r>
            <a:endParaRPr lang="en-US" sz="1400" b="1" dirty="0">
              <a:solidFill>
                <a:prstClr val="black"/>
              </a:solidFill>
              <a:latin typeface="Arial" panose="020B0604020202020204" pitchFamily="34" charset="0"/>
              <a:cs typeface="Arial" panose="020B0604020202020204" pitchFamily="34" charset="0"/>
            </a:endParaRPr>
          </a:p>
          <a:p>
            <a:pPr marL="171450" indent="-171450" fontAlgn="base">
              <a:spcBef>
                <a:spcPct val="0"/>
              </a:spcBef>
              <a:spcAft>
                <a:spcPct val="0"/>
              </a:spcAft>
              <a:buFont typeface="Arial" panose="020B0604020202020204" pitchFamily="34" charset="0"/>
              <a:buChar char="•"/>
              <a:defRPr/>
            </a:pPr>
            <a:r>
              <a:rPr lang="en-US" sz="1400" b="1" dirty="0" smtClean="0">
                <a:solidFill>
                  <a:prstClr val="black"/>
                </a:solidFill>
                <a:latin typeface="Arial" panose="020B0604020202020204" pitchFamily="34" charset="0"/>
                <a:cs typeface="Arial" panose="020B0604020202020204" pitchFamily="34" charset="0"/>
              </a:rPr>
              <a:t>John Burchett</a:t>
            </a:r>
            <a:endParaRPr lang="en-US" sz="1400" b="1" dirty="0">
              <a:solidFill>
                <a:prstClr val="black"/>
              </a:solidFill>
              <a:latin typeface="Arial" panose="020B0604020202020204" pitchFamily="34" charset="0"/>
              <a:cs typeface="Arial" panose="020B0604020202020204" pitchFamily="34" charset="0"/>
            </a:endParaRPr>
          </a:p>
        </p:txBody>
      </p:sp>
      <p:sp>
        <p:nvSpPr>
          <p:cNvPr id="33" name="Rectangle 32">
            <a:extLst/>
          </p:cNvPr>
          <p:cNvSpPr/>
          <p:nvPr/>
        </p:nvSpPr>
        <p:spPr>
          <a:xfrm>
            <a:off x="3138381" y="3784305"/>
            <a:ext cx="2895600" cy="523220"/>
          </a:xfrm>
          <a:prstGeom prst="rect">
            <a:avLst/>
          </a:prstGeom>
          <a:solidFill>
            <a:srgbClr val="E3A529"/>
          </a:solidFill>
          <a:effectLst>
            <a:outerShdw blurRad="50800" dist="50800" dir="5400000" algn="ctr" rotWithShape="0">
              <a:schemeClr val="tx1">
                <a:alpha val="40000"/>
              </a:schemeClr>
            </a:outerShdw>
          </a:effectLst>
        </p:spPr>
        <p:txBody>
          <a:bodyPr>
            <a:spAutoFit/>
          </a:bodyPr>
          <a:lstStyle/>
          <a:p>
            <a:pPr fontAlgn="base">
              <a:spcBef>
                <a:spcPct val="0"/>
              </a:spcBef>
              <a:spcAft>
                <a:spcPct val="0"/>
              </a:spcAft>
              <a:defRPr/>
            </a:pPr>
            <a:r>
              <a:rPr lang="en-US" sz="1400" b="1" dirty="0">
                <a:solidFill>
                  <a:prstClr val="black"/>
                </a:solidFill>
                <a:latin typeface="Arial" panose="020B0604020202020204" pitchFamily="34" charset="0"/>
                <a:cs typeface="Arial" panose="020B0604020202020204" pitchFamily="34" charset="0"/>
              </a:rPr>
              <a:t>PHS&amp;T (05E2)</a:t>
            </a:r>
          </a:p>
          <a:p>
            <a:pPr marL="171450" indent="-171450">
              <a:buFont typeface="Arial" panose="020B0604020202020204" pitchFamily="34" charset="0"/>
              <a:buChar char="•"/>
              <a:defRPr/>
            </a:pPr>
            <a:r>
              <a:rPr lang="en-US" sz="1400" b="1" dirty="0">
                <a:solidFill>
                  <a:prstClr val="black"/>
                </a:solidFill>
                <a:latin typeface="Arial" panose="020B0604020202020204" pitchFamily="34" charset="0"/>
                <a:cs typeface="Arial" panose="020B0604020202020204" pitchFamily="34" charset="0"/>
              </a:rPr>
              <a:t>David </a:t>
            </a:r>
            <a:r>
              <a:rPr lang="en-US" sz="1400" b="1" dirty="0" err="1">
                <a:solidFill>
                  <a:prstClr val="black"/>
                </a:solidFill>
                <a:latin typeface="Arial" panose="020B0604020202020204" pitchFamily="34" charset="0"/>
                <a:cs typeface="Arial" panose="020B0604020202020204" pitchFamily="34" charset="0"/>
              </a:rPr>
              <a:t>Hoegler</a:t>
            </a:r>
            <a:r>
              <a:rPr lang="en-US" sz="1400" b="1">
                <a:solidFill>
                  <a:prstClr val="black"/>
                </a:solidFill>
                <a:latin typeface="Arial" panose="020B0604020202020204" pitchFamily="34" charset="0"/>
                <a:cs typeface="Arial" panose="020B0604020202020204" pitchFamily="34" charset="0"/>
              </a:rPr>
              <a:t> </a:t>
            </a:r>
            <a:endParaRPr lang="en-US" sz="1400" b="1" dirty="0">
              <a:solidFill>
                <a:prstClr val="black"/>
              </a:solidFill>
              <a:latin typeface="Arial" panose="020B0604020202020204" pitchFamily="34" charset="0"/>
              <a:cs typeface="Arial" panose="020B0604020202020204" pitchFamily="34" charset="0"/>
            </a:endParaRPr>
          </a:p>
        </p:txBody>
      </p:sp>
      <p:sp>
        <p:nvSpPr>
          <p:cNvPr id="34" name="Rectangle 33">
            <a:extLst/>
          </p:cNvPr>
          <p:cNvSpPr/>
          <p:nvPr/>
        </p:nvSpPr>
        <p:spPr>
          <a:xfrm>
            <a:off x="6110181" y="3792242"/>
            <a:ext cx="2895600" cy="738664"/>
          </a:xfrm>
          <a:prstGeom prst="rect">
            <a:avLst/>
          </a:prstGeom>
          <a:solidFill>
            <a:srgbClr val="E3A529"/>
          </a:solidFill>
          <a:effectLst>
            <a:outerShdw blurRad="50800" dist="50800" dir="5400000" algn="ctr" rotWithShape="0">
              <a:schemeClr val="tx1">
                <a:alpha val="40000"/>
              </a:schemeClr>
            </a:outerShdw>
          </a:effectLst>
        </p:spPr>
        <p:txBody>
          <a:bodyPr>
            <a:spAutoFit/>
          </a:bodyPr>
          <a:lstStyle/>
          <a:p>
            <a:pPr fontAlgn="base">
              <a:spcBef>
                <a:spcPct val="0"/>
              </a:spcBef>
              <a:spcAft>
                <a:spcPct val="0"/>
              </a:spcAft>
              <a:defRPr/>
            </a:pPr>
            <a:r>
              <a:rPr lang="en-US" sz="1400" b="1" dirty="0" smtClean="0">
                <a:solidFill>
                  <a:prstClr val="black"/>
                </a:solidFill>
                <a:latin typeface="Arial" panose="020B0604020202020204" pitchFamily="34" charset="0"/>
                <a:cs typeface="Arial" panose="020B0604020202020204" pitchFamily="34" charset="0"/>
              </a:rPr>
              <a:t>Propellants and Energetics Propulsion </a:t>
            </a:r>
            <a:r>
              <a:rPr lang="en-US" sz="1400" b="1" dirty="0">
                <a:solidFill>
                  <a:prstClr val="black"/>
                </a:solidFill>
                <a:latin typeface="Arial" panose="020B0604020202020204" pitchFamily="34" charset="0"/>
                <a:cs typeface="Arial" panose="020B0604020202020204" pitchFamily="34" charset="0"/>
              </a:rPr>
              <a:t>(05E3)</a:t>
            </a:r>
          </a:p>
          <a:p>
            <a:pPr marL="171450" indent="-171450">
              <a:buFont typeface="Arial" panose="020B0604020202020204" pitchFamily="34" charset="0"/>
              <a:buChar char="•"/>
              <a:defRPr/>
            </a:pPr>
            <a:r>
              <a:rPr lang="en-US" sz="1400" b="1" dirty="0">
                <a:solidFill>
                  <a:prstClr val="black"/>
                </a:solidFill>
                <a:latin typeface="Arial" panose="020B0604020202020204" pitchFamily="34" charset="0"/>
                <a:cs typeface="Arial" panose="020B0604020202020204" pitchFamily="34" charset="0"/>
              </a:rPr>
              <a:t>Dr. Jamie Gumina </a:t>
            </a:r>
          </a:p>
        </p:txBody>
      </p:sp>
      <p:sp>
        <p:nvSpPr>
          <p:cNvPr id="35" name="Rectangle 34">
            <a:extLst/>
          </p:cNvPr>
          <p:cNvSpPr/>
          <p:nvPr/>
        </p:nvSpPr>
        <p:spPr>
          <a:xfrm>
            <a:off x="3138381" y="4581230"/>
            <a:ext cx="2895600" cy="523220"/>
          </a:xfrm>
          <a:prstGeom prst="rect">
            <a:avLst/>
          </a:prstGeom>
          <a:solidFill>
            <a:srgbClr val="E3A529"/>
          </a:solidFill>
          <a:effectLst>
            <a:outerShdw blurRad="50800" dist="50800" dir="5400000" algn="ctr" rotWithShape="0">
              <a:schemeClr val="tx1">
                <a:alpha val="40000"/>
              </a:schemeClr>
            </a:outerShdw>
          </a:effectLst>
        </p:spPr>
        <p:txBody>
          <a:bodyPr>
            <a:spAutoFit/>
          </a:bodyPr>
          <a:lstStyle/>
          <a:p>
            <a:pPr fontAlgn="base">
              <a:spcBef>
                <a:spcPct val="0"/>
              </a:spcBef>
              <a:spcAft>
                <a:spcPct val="0"/>
              </a:spcAft>
              <a:defRPr/>
            </a:pPr>
            <a:r>
              <a:rPr lang="en-US" sz="1400" b="1" dirty="0">
                <a:solidFill>
                  <a:prstClr val="black"/>
                </a:solidFill>
                <a:latin typeface="Arial" panose="020B0604020202020204" pitchFamily="34" charset="0"/>
                <a:cs typeface="Arial" panose="020B0604020202020204" pitchFamily="34" charset="0"/>
              </a:rPr>
              <a:t>EOD (</a:t>
            </a:r>
            <a:r>
              <a:rPr lang="en-US" sz="1400" b="1" dirty="0" smtClean="0">
                <a:solidFill>
                  <a:prstClr val="black"/>
                </a:solidFill>
                <a:latin typeface="Arial" panose="020B0604020202020204" pitchFamily="34" charset="0"/>
                <a:cs typeface="Arial" panose="020B0604020202020204" pitchFamily="34" charset="0"/>
              </a:rPr>
              <a:t>05E5)</a:t>
            </a:r>
            <a:endParaRPr lang="en-US" sz="1400" b="1" dirty="0">
              <a:solidFill>
                <a:prstClr val="black"/>
              </a:solidFill>
              <a:latin typeface="Arial" panose="020B0604020202020204" pitchFamily="34" charset="0"/>
              <a:cs typeface="Arial" panose="020B0604020202020204" pitchFamily="34" charset="0"/>
            </a:endParaRPr>
          </a:p>
          <a:p>
            <a:pPr marL="171450" indent="-171450" fontAlgn="base">
              <a:spcBef>
                <a:spcPct val="0"/>
              </a:spcBef>
              <a:spcAft>
                <a:spcPct val="0"/>
              </a:spcAft>
              <a:buFont typeface="Arial" panose="020B0604020202020204" pitchFamily="34" charset="0"/>
              <a:buChar char="•"/>
              <a:defRPr/>
            </a:pPr>
            <a:r>
              <a:rPr lang="en-US" sz="1400" b="1" dirty="0">
                <a:solidFill>
                  <a:prstClr val="black"/>
                </a:solidFill>
                <a:latin typeface="Arial" panose="020B0604020202020204" pitchFamily="34" charset="0"/>
                <a:cs typeface="Arial" panose="020B0604020202020204" pitchFamily="34" charset="0"/>
              </a:rPr>
              <a:t>Michael </a:t>
            </a:r>
            <a:r>
              <a:rPr lang="en-US" sz="1400" b="1" dirty="0" smtClean="0">
                <a:solidFill>
                  <a:prstClr val="black"/>
                </a:solidFill>
                <a:latin typeface="Arial" panose="020B0604020202020204" pitchFamily="34" charset="0"/>
                <a:cs typeface="Arial" panose="020B0604020202020204" pitchFamily="34" charset="0"/>
              </a:rPr>
              <a:t>Hollander</a:t>
            </a:r>
            <a:endParaRPr lang="en-US" sz="1400" b="1" dirty="0">
              <a:solidFill>
                <a:prstClr val="black"/>
              </a:solidFill>
              <a:latin typeface="Arial" panose="020B0604020202020204" pitchFamily="34" charset="0"/>
              <a:cs typeface="Arial" panose="020B0604020202020204" pitchFamily="34" charset="0"/>
            </a:endParaRPr>
          </a:p>
        </p:txBody>
      </p:sp>
      <p:sp>
        <p:nvSpPr>
          <p:cNvPr id="36" name="Rectangle 35">
            <a:extLst/>
          </p:cNvPr>
          <p:cNvSpPr/>
          <p:nvPr/>
        </p:nvSpPr>
        <p:spPr>
          <a:xfrm>
            <a:off x="6110181" y="4585992"/>
            <a:ext cx="2895600" cy="523220"/>
          </a:xfrm>
          <a:prstGeom prst="rect">
            <a:avLst/>
          </a:prstGeom>
          <a:solidFill>
            <a:srgbClr val="E3A529"/>
          </a:solidFill>
          <a:effectLst>
            <a:outerShdw blurRad="50800" dist="50800" dir="5400000" algn="ctr" rotWithShape="0">
              <a:schemeClr val="tx1">
                <a:alpha val="40000"/>
              </a:schemeClr>
            </a:outerShdw>
          </a:effectLst>
        </p:spPr>
        <p:txBody>
          <a:bodyPr>
            <a:spAutoFit/>
          </a:bodyPr>
          <a:lstStyle/>
          <a:p>
            <a:pPr fontAlgn="base">
              <a:spcBef>
                <a:spcPct val="0"/>
              </a:spcBef>
              <a:spcAft>
                <a:spcPct val="0"/>
              </a:spcAft>
              <a:defRPr/>
            </a:pPr>
            <a:r>
              <a:rPr lang="en-US" sz="1400" b="1" dirty="0">
                <a:solidFill>
                  <a:prstClr val="black"/>
                </a:solidFill>
                <a:latin typeface="Arial" panose="020B0604020202020204" pitchFamily="34" charset="0"/>
                <a:cs typeface="Arial" panose="020B0604020202020204" pitchFamily="34" charset="0"/>
              </a:rPr>
              <a:t>Small Arms (</a:t>
            </a:r>
            <a:r>
              <a:rPr lang="en-US" sz="1400" b="1" dirty="0" smtClean="0">
                <a:solidFill>
                  <a:prstClr val="black"/>
                </a:solidFill>
                <a:latin typeface="Arial" panose="020B0604020202020204" pitchFamily="34" charset="0"/>
                <a:cs typeface="Arial" panose="020B0604020202020204" pitchFamily="34" charset="0"/>
              </a:rPr>
              <a:t>05E6)</a:t>
            </a:r>
            <a:endParaRPr lang="en-US" sz="1400" b="1" dirty="0">
              <a:solidFill>
                <a:prstClr val="black"/>
              </a:solidFill>
              <a:latin typeface="Arial" panose="020B0604020202020204" pitchFamily="34" charset="0"/>
              <a:cs typeface="Arial" panose="020B0604020202020204" pitchFamily="34" charset="0"/>
            </a:endParaRPr>
          </a:p>
          <a:p>
            <a:pPr marL="171450" indent="-171450" fontAlgn="base">
              <a:spcBef>
                <a:spcPct val="0"/>
              </a:spcBef>
              <a:spcAft>
                <a:spcPct val="0"/>
              </a:spcAft>
              <a:buFont typeface="Arial" panose="020B0604020202020204" pitchFamily="34" charset="0"/>
              <a:buChar char="•"/>
              <a:defRPr/>
            </a:pPr>
            <a:r>
              <a:rPr lang="en-US" sz="1400" b="1" dirty="0">
                <a:solidFill>
                  <a:prstClr val="black"/>
                </a:solidFill>
                <a:latin typeface="Arial" panose="020B0604020202020204" pitchFamily="34" charset="0"/>
                <a:cs typeface="Arial" panose="020B0604020202020204" pitchFamily="34" charset="0"/>
              </a:rPr>
              <a:t>David </a:t>
            </a:r>
            <a:r>
              <a:rPr lang="en-US" sz="1400" b="1" dirty="0" smtClean="0">
                <a:solidFill>
                  <a:prstClr val="black"/>
                </a:solidFill>
                <a:latin typeface="Arial" panose="020B0604020202020204" pitchFamily="34" charset="0"/>
                <a:cs typeface="Arial" panose="020B0604020202020204" pitchFamily="34" charset="0"/>
              </a:rPr>
              <a:t>Long</a:t>
            </a:r>
            <a:endParaRPr lang="en-US" sz="1400" b="1" dirty="0">
              <a:solidFill>
                <a:prstClr val="black"/>
              </a:solidFill>
              <a:latin typeface="Arial" panose="020B0604020202020204" pitchFamily="34" charset="0"/>
              <a:cs typeface="Arial" panose="020B0604020202020204" pitchFamily="34" charset="0"/>
            </a:endParaRPr>
          </a:p>
        </p:txBody>
      </p:sp>
      <p:sp>
        <p:nvSpPr>
          <p:cNvPr id="37" name="Rectangle 36">
            <a:extLst/>
          </p:cNvPr>
          <p:cNvSpPr/>
          <p:nvPr/>
        </p:nvSpPr>
        <p:spPr>
          <a:xfrm>
            <a:off x="6110181" y="5347992"/>
            <a:ext cx="2895600" cy="523220"/>
          </a:xfrm>
          <a:prstGeom prst="rect">
            <a:avLst/>
          </a:prstGeom>
          <a:solidFill>
            <a:srgbClr val="E3A529"/>
          </a:solidFill>
          <a:effectLst>
            <a:outerShdw blurRad="50800" dist="50800" dir="5400000" algn="ctr" rotWithShape="0">
              <a:schemeClr val="tx1">
                <a:alpha val="40000"/>
              </a:schemeClr>
            </a:outerShdw>
          </a:effectLst>
        </p:spPr>
        <p:txBody>
          <a:bodyPr>
            <a:spAutoFit/>
          </a:bodyPr>
          <a:lstStyle/>
          <a:p>
            <a:pPr fontAlgn="base">
              <a:spcBef>
                <a:spcPct val="0"/>
              </a:spcBef>
              <a:spcAft>
                <a:spcPct val="0"/>
              </a:spcAft>
              <a:defRPr/>
            </a:pPr>
            <a:r>
              <a:rPr lang="en-US" sz="1400" b="1" dirty="0">
                <a:solidFill>
                  <a:prstClr val="black"/>
                </a:solidFill>
                <a:latin typeface="Arial" panose="020B0604020202020204" pitchFamily="34" charset="0"/>
                <a:cs typeface="Arial" panose="020B0604020202020204" pitchFamily="34" charset="0"/>
              </a:rPr>
              <a:t>Anti-Terrorism Afloat (</a:t>
            </a:r>
            <a:r>
              <a:rPr lang="en-US" sz="1400" b="1" dirty="0" smtClean="0">
                <a:solidFill>
                  <a:prstClr val="black"/>
                </a:solidFill>
                <a:latin typeface="Arial" panose="020B0604020202020204" pitchFamily="34" charset="0"/>
                <a:cs typeface="Arial" panose="020B0604020202020204" pitchFamily="34" charset="0"/>
              </a:rPr>
              <a:t>05E7)</a:t>
            </a:r>
            <a:endParaRPr lang="en-US" sz="1400" b="1" dirty="0">
              <a:solidFill>
                <a:prstClr val="black"/>
              </a:solidFill>
              <a:latin typeface="Arial" panose="020B0604020202020204" pitchFamily="34" charset="0"/>
              <a:cs typeface="Arial" panose="020B0604020202020204" pitchFamily="34" charset="0"/>
            </a:endParaRPr>
          </a:p>
          <a:p>
            <a:pPr marL="171450" indent="-171450" fontAlgn="base">
              <a:spcBef>
                <a:spcPct val="0"/>
              </a:spcBef>
              <a:spcAft>
                <a:spcPct val="0"/>
              </a:spcAft>
              <a:buFont typeface="Arial" panose="020B0604020202020204" pitchFamily="34" charset="0"/>
              <a:buChar char="•"/>
              <a:defRPr/>
            </a:pPr>
            <a:r>
              <a:rPr lang="en-US" sz="1400" b="1" dirty="0">
                <a:solidFill>
                  <a:prstClr val="black"/>
                </a:solidFill>
                <a:latin typeface="Arial" panose="020B0604020202020204" pitchFamily="34" charset="0"/>
                <a:cs typeface="Arial" panose="020B0604020202020204" pitchFamily="34" charset="0"/>
              </a:rPr>
              <a:t>Mike </a:t>
            </a:r>
            <a:r>
              <a:rPr lang="en-US" sz="1400" b="1" dirty="0" err="1" smtClean="0">
                <a:solidFill>
                  <a:prstClr val="black"/>
                </a:solidFill>
                <a:latin typeface="Arial" panose="020B0604020202020204" pitchFamily="34" charset="0"/>
                <a:cs typeface="Arial" panose="020B0604020202020204" pitchFamily="34" charset="0"/>
              </a:rPr>
              <a:t>Konerman</a:t>
            </a:r>
            <a:endParaRPr lang="en-US" sz="14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89144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3472" y="1056745"/>
            <a:ext cx="2397125" cy="54895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noChangeArrowheads="1"/>
          </p:cNvSpPr>
          <p:nvPr/>
        </p:nvSpPr>
        <p:spPr>
          <a:xfrm>
            <a:off x="902122" y="272520"/>
            <a:ext cx="7886700" cy="808038"/>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r>
              <a:rPr lang="en-US" altLang="en-US" dirty="0" smtClean="0"/>
              <a:t>Technical Capabilities</a:t>
            </a:r>
          </a:p>
        </p:txBody>
      </p:sp>
      <p:sp>
        <p:nvSpPr>
          <p:cNvPr id="4" name="Content Placeholder 2"/>
          <p:cNvSpPr txBox="1">
            <a:spLocks noChangeArrowheads="1"/>
          </p:cNvSpPr>
          <p:nvPr/>
        </p:nvSpPr>
        <p:spPr>
          <a:xfrm>
            <a:off x="2899197" y="1337733"/>
            <a:ext cx="5889625" cy="3758923"/>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Calibri Light" pitchFamily="34" charset="0"/>
              <a:buAutoNum type="arabicPeriod"/>
            </a:pPr>
            <a:r>
              <a:rPr lang="en-US" altLang="en-US" sz="1600" dirty="0" smtClean="0">
                <a:latin typeface="Arial" panose="020B0604020202020204" pitchFamily="34" charset="0"/>
                <a:cs typeface="Arial" panose="020B0604020202020204" pitchFamily="34" charset="0"/>
              </a:rPr>
              <a:t>EOD / improvised explosive device (IED) / counter radio-controlled IED electronic warfare (CREW) threat and countermeasure information development and dissemination</a:t>
            </a:r>
          </a:p>
          <a:p>
            <a:pPr marL="342900" indent="-342900">
              <a:buFont typeface="Calibri Light" pitchFamily="34" charset="0"/>
              <a:buAutoNum type="arabicPeriod"/>
            </a:pPr>
            <a:r>
              <a:rPr lang="en-US" altLang="en-US" sz="1600" dirty="0" smtClean="0">
                <a:latin typeface="Arial" panose="020B0604020202020204" pitchFamily="34" charset="0"/>
                <a:cs typeface="Arial" panose="020B0604020202020204" pitchFamily="34" charset="0"/>
              </a:rPr>
              <a:t>EOD / IED / CREW technology development and integration</a:t>
            </a:r>
          </a:p>
          <a:p>
            <a:pPr marL="342900" indent="-342900">
              <a:buFont typeface="Calibri Light" pitchFamily="34" charset="0"/>
              <a:buAutoNum type="arabicPeriod"/>
            </a:pPr>
            <a:r>
              <a:rPr lang="en-US" altLang="en-US" sz="1600" dirty="0" smtClean="0">
                <a:latin typeface="Arial" panose="020B0604020202020204" pitchFamily="34" charset="0"/>
                <a:cs typeface="Arial" panose="020B0604020202020204" pitchFamily="34" charset="0"/>
              </a:rPr>
              <a:t>Emergent and national-need requirement energetics, S&amp;T, ordnance components and systems </a:t>
            </a:r>
          </a:p>
          <a:p>
            <a:pPr marL="342900" indent="-342900">
              <a:buFont typeface="Calibri Light" pitchFamily="34" charset="0"/>
              <a:buAutoNum type="arabicPeriod"/>
            </a:pPr>
            <a:r>
              <a:rPr lang="en-US" altLang="en-US" sz="1600" dirty="0" smtClean="0">
                <a:latin typeface="Arial" panose="020B0604020202020204" pitchFamily="34" charset="0"/>
                <a:cs typeface="Arial" panose="020B0604020202020204" pitchFamily="34" charset="0"/>
              </a:rPr>
              <a:t>Air warfare energetics, ordnance components and systems</a:t>
            </a:r>
          </a:p>
          <a:p>
            <a:pPr marL="342900" indent="-342900">
              <a:buFont typeface="Calibri Light" pitchFamily="34" charset="0"/>
              <a:buAutoNum type="arabicPeriod"/>
            </a:pPr>
            <a:r>
              <a:rPr lang="en-US" altLang="en-US" sz="1600" dirty="0" smtClean="0">
                <a:latin typeface="Arial" panose="020B0604020202020204" pitchFamily="34" charset="0"/>
                <a:cs typeface="Arial" panose="020B0604020202020204" pitchFamily="34" charset="0"/>
              </a:rPr>
              <a:t>Surface warfare energetics, ordnance components and systems</a:t>
            </a:r>
          </a:p>
          <a:p>
            <a:pPr marL="342900" indent="-342900">
              <a:buFont typeface="Calibri Light" pitchFamily="34" charset="0"/>
              <a:buAutoNum type="arabicPeriod"/>
            </a:pPr>
            <a:r>
              <a:rPr lang="en-US" altLang="en-US" sz="1600" dirty="0" smtClean="0">
                <a:latin typeface="Arial" panose="020B0604020202020204" pitchFamily="34" charset="0"/>
                <a:cs typeface="Arial" panose="020B0604020202020204" pitchFamily="34" charset="0"/>
              </a:rPr>
              <a:t>Expeditionary and undersea warfare energetics, ordnance components and systems</a:t>
            </a:r>
          </a:p>
          <a:p>
            <a:pPr marL="342900" indent="-342900">
              <a:buFont typeface="Calibri Light" pitchFamily="34" charset="0"/>
              <a:buAutoNum type="arabicPeriod"/>
            </a:pPr>
            <a:r>
              <a:rPr lang="en-US" altLang="en-US" sz="1600" dirty="0">
                <a:latin typeface="Arial" panose="020B0604020202020204" pitchFamily="34" charset="0"/>
                <a:cs typeface="Arial" panose="020B0604020202020204" pitchFamily="34" charset="0"/>
              </a:rPr>
              <a:t>EOD Unmanned </a:t>
            </a:r>
            <a:r>
              <a:rPr lang="en-US" altLang="en-US" sz="1600" dirty="0" smtClean="0">
                <a:latin typeface="Arial" panose="020B0604020202020204" pitchFamily="34" charset="0"/>
                <a:cs typeface="Arial" panose="020B0604020202020204" pitchFamily="34" charset="0"/>
              </a:rPr>
              <a:t>Systems</a:t>
            </a:r>
          </a:p>
          <a:p>
            <a:pPr marL="342900" indent="-342900">
              <a:buFont typeface="Calibri Light" pitchFamily="34" charset="0"/>
              <a:buAutoNum type="arabicPeriod"/>
            </a:pPr>
            <a:r>
              <a:rPr lang="en-US" altLang="en-US" sz="1600" dirty="0">
                <a:latin typeface="Arial" panose="020B0604020202020204" pitchFamily="34" charset="0"/>
                <a:cs typeface="Arial" panose="020B0604020202020204" pitchFamily="34" charset="0"/>
              </a:rPr>
              <a:t>Conventional and Improvised Weapons </a:t>
            </a:r>
            <a:r>
              <a:rPr lang="en-US" altLang="en-US" sz="1600" dirty="0" smtClean="0">
                <a:latin typeface="Arial" panose="020B0604020202020204" pitchFamily="34" charset="0"/>
                <a:cs typeface="Arial" panose="020B0604020202020204" pitchFamily="34" charset="0"/>
              </a:rPr>
              <a:t>Exploitation</a:t>
            </a:r>
          </a:p>
          <a:p>
            <a:pPr marL="342900" indent="-342900">
              <a:buFont typeface="Calibri Light" pitchFamily="34" charset="0"/>
              <a:buAutoNum type="arabicPeriod"/>
            </a:pPr>
            <a:r>
              <a:rPr lang="en-US" altLang="en-US" sz="1600" dirty="0">
                <a:latin typeface="Arial" panose="020B0604020202020204" pitchFamily="34" charset="0"/>
                <a:cs typeface="Arial" panose="020B0604020202020204" pitchFamily="34" charset="0"/>
              </a:rPr>
              <a:t>Chemical, Biological, and Radiological Defense </a:t>
            </a:r>
            <a:r>
              <a:rPr lang="en-US" altLang="en-US" sz="1600" dirty="0" smtClean="0">
                <a:latin typeface="Arial" panose="020B0604020202020204" pitchFamily="34" charset="0"/>
                <a:cs typeface="Arial" panose="020B0604020202020204" pitchFamily="34" charset="0"/>
              </a:rPr>
              <a:t>Systems</a:t>
            </a:r>
          </a:p>
          <a:p>
            <a:pPr marL="342900" indent="-342900">
              <a:buFont typeface="Calibri Light" pitchFamily="34" charset="0"/>
              <a:buAutoNum type="arabicPeriod"/>
            </a:pPr>
            <a:r>
              <a:rPr lang="en-US" altLang="en-US" sz="1600">
                <a:latin typeface="Arial" panose="020B0604020202020204" pitchFamily="34" charset="0"/>
                <a:cs typeface="Arial" panose="020B0604020202020204" pitchFamily="34" charset="0"/>
              </a:rPr>
              <a:t>Force Protection Systems Engineering, Integration, and Equipment Ashore</a:t>
            </a:r>
            <a:endParaRPr lang="en-US" altLang="en-US" sz="1600" dirty="0">
              <a:latin typeface="Arial" panose="020B0604020202020204" pitchFamily="34" charset="0"/>
              <a:cs typeface="Arial" panose="020B0604020202020204" pitchFamily="34" charset="0"/>
            </a:endParaRPr>
          </a:p>
          <a:p>
            <a:pPr marL="342900" indent="-342900">
              <a:buFont typeface="Calibri Light" pitchFamily="34" charset="0"/>
              <a:buAutoNum type="arabicPeriod"/>
            </a:pPr>
            <a:endParaRPr lang="en-US" altLang="en-US" sz="1600" dirty="0" smtClean="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p:txBody>
          <a:bodyPr/>
          <a:lstStyle/>
          <a:p>
            <a:pPr>
              <a:defRPr/>
            </a:pPr>
            <a:fld id="{1AD3B4F1-F0D2-4323-88C6-3C856595E168}" type="slidenum">
              <a:rPr lang="en-US" smtClean="0"/>
              <a:pPr>
                <a:defRPr/>
              </a:pPr>
              <a:t>43</a:t>
            </a:fld>
            <a:endParaRPr lang="en-US" dirty="0"/>
          </a:p>
        </p:txBody>
      </p:sp>
    </p:spTree>
    <p:extLst>
      <p:ext uri="{BB962C8B-B14F-4D97-AF65-F5344CB8AC3E}">
        <p14:creationId xmlns:p14="http://schemas.microsoft.com/office/powerpoint/2010/main" val="26221977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93255" y="4584996"/>
            <a:ext cx="8534400" cy="1941503"/>
          </a:xfrm>
          <a:prstGeom prst="rect">
            <a:avLst/>
          </a:prstGeom>
          <a:solidFill>
            <a:schemeClr val="accent1">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2"/>
          <p:cNvSpPr/>
          <p:nvPr/>
        </p:nvSpPr>
        <p:spPr>
          <a:xfrm flipV="1">
            <a:off x="101599" y="978843"/>
            <a:ext cx="8880031" cy="3471235"/>
          </a:xfrm>
          <a:custGeom>
            <a:avLst/>
            <a:gdLst>
              <a:gd name="connsiteX0" fmla="*/ 0 w 9975522"/>
              <a:gd name="connsiteY0" fmla="*/ 0 h 1907208"/>
              <a:gd name="connsiteX1" fmla="*/ 9975522 w 9975522"/>
              <a:gd name="connsiteY1" fmla="*/ 0 h 1907208"/>
              <a:gd name="connsiteX2" fmla="*/ 9975522 w 9975522"/>
              <a:gd name="connsiteY2" fmla="*/ 1907208 h 1907208"/>
              <a:gd name="connsiteX3" fmla="*/ 0 w 9975522"/>
              <a:gd name="connsiteY3" fmla="*/ 1907208 h 1907208"/>
              <a:gd name="connsiteX4" fmla="*/ 0 w 9975522"/>
              <a:gd name="connsiteY4" fmla="*/ 0 h 1907208"/>
              <a:gd name="connsiteX0" fmla="*/ 0 w 10837370"/>
              <a:gd name="connsiteY0" fmla="*/ 0 h 1907208"/>
              <a:gd name="connsiteX1" fmla="*/ 10837370 w 10837370"/>
              <a:gd name="connsiteY1" fmla="*/ 0 h 1907208"/>
              <a:gd name="connsiteX2" fmla="*/ 9975522 w 10837370"/>
              <a:gd name="connsiteY2" fmla="*/ 1907208 h 1907208"/>
              <a:gd name="connsiteX3" fmla="*/ 0 w 10837370"/>
              <a:gd name="connsiteY3" fmla="*/ 1907208 h 1907208"/>
              <a:gd name="connsiteX4" fmla="*/ 0 w 10837370"/>
              <a:gd name="connsiteY4" fmla="*/ 0 h 1907208"/>
              <a:gd name="connsiteX0" fmla="*/ 4094921 w 10837370"/>
              <a:gd name="connsiteY0" fmla="*/ 0 h 1907208"/>
              <a:gd name="connsiteX1" fmla="*/ 10837370 w 10837370"/>
              <a:gd name="connsiteY1" fmla="*/ 0 h 1907208"/>
              <a:gd name="connsiteX2" fmla="*/ 9975522 w 10837370"/>
              <a:gd name="connsiteY2" fmla="*/ 1907208 h 1907208"/>
              <a:gd name="connsiteX3" fmla="*/ 0 w 10837370"/>
              <a:gd name="connsiteY3" fmla="*/ 1907208 h 1907208"/>
              <a:gd name="connsiteX4" fmla="*/ 4094921 w 10837370"/>
              <a:gd name="connsiteY4" fmla="*/ 0 h 1907208"/>
              <a:gd name="connsiteX0" fmla="*/ 9938 w 6752387"/>
              <a:gd name="connsiteY0" fmla="*/ 0 h 1907208"/>
              <a:gd name="connsiteX1" fmla="*/ 6752387 w 6752387"/>
              <a:gd name="connsiteY1" fmla="*/ 0 h 1907208"/>
              <a:gd name="connsiteX2" fmla="*/ 5890539 w 6752387"/>
              <a:gd name="connsiteY2" fmla="*/ 1907208 h 1907208"/>
              <a:gd name="connsiteX3" fmla="*/ 0 w 6752387"/>
              <a:gd name="connsiteY3" fmla="*/ 1907208 h 1907208"/>
              <a:gd name="connsiteX4" fmla="*/ 9938 w 6752387"/>
              <a:gd name="connsiteY4" fmla="*/ 0 h 1907208"/>
              <a:gd name="connsiteX0" fmla="*/ 1229782 w 7972231"/>
              <a:gd name="connsiteY0" fmla="*/ 0 h 1914832"/>
              <a:gd name="connsiteX1" fmla="*/ 7972231 w 7972231"/>
              <a:gd name="connsiteY1" fmla="*/ 0 h 1914832"/>
              <a:gd name="connsiteX2" fmla="*/ 7110383 w 7972231"/>
              <a:gd name="connsiteY2" fmla="*/ 1907208 h 1914832"/>
              <a:gd name="connsiteX3" fmla="*/ 0 w 7972231"/>
              <a:gd name="connsiteY3" fmla="*/ 1914832 h 1914832"/>
              <a:gd name="connsiteX4" fmla="*/ 1229782 w 7972231"/>
              <a:gd name="connsiteY4" fmla="*/ 0 h 1914832"/>
              <a:gd name="connsiteX0" fmla="*/ 1344142 w 8086591"/>
              <a:gd name="connsiteY0" fmla="*/ 0 h 1914832"/>
              <a:gd name="connsiteX1" fmla="*/ 8086591 w 8086591"/>
              <a:gd name="connsiteY1" fmla="*/ 0 h 1914832"/>
              <a:gd name="connsiteX2" fmla="*/ 7224743 w 8086591"/>
              <a:gd name="connsiteY2" fmla="*/ 1907208 h 1914832"/>
              <a:gd name="connsiteX3" fmla="*/ 0 w 8086591"/>
              <a:gd name="connsiteY3" fmla="*/ 1914832 h 1914832"/>
              <a:gd name="connsiteX4" fmla="*/ 1344142 w 8086591"/>
              <a:gd name="connsiteY4" fmla="*/ 0 h 1914832"/>
              <a:gd name="connsiteX0" fmla="*/ 1344142 w 8086591"/>
              <a:gd name="connsiteY0" fmla="*/ 0 h 1914832"/>
              <a:gd name="connsiteX1" fmla="*/ 8086591 w 8086591"/>
              <a:gd name="connsiteY1" fmla="*/ 0 h 1914832"/>
              <a:gd name="connsiteX2" fmla="*/ 7224743 w 8086591"/>
              <a:gd name="connsiteY2" fmla="*/ 1907208 h 1914832"/>
              <a:gd name="connsiteX3" fmla="*/ 0 w 8086591"/>
              <a:gd name="connsiteY3" fmla="*/ 1914832 h 1914832"/>
              <a:gd name="connsiteX4" fmla="*/ 1344142 w 8086591"/>
              <a:gd name="connsiteY4" fmla="*/ 0 h 1914832"/>
              <a:gd name="connsiteX0" fmla="*/ 1359390 w 8101839"/>
              <a:gd name="connsiteY0" fmla="*/ 0 h 1907208"/>
              <a:gd name="connsiteX1" fmla="*/ 8101839 w 8101839"/>
              <a:gd name="connsiteY1" fmla="*/ 0 h 1907208"/>
              <a:gd name="connsiteX2" fmla="*/ 7239991 w 8101839"/>
              <a:gd name="connsiteY2" fmla="*/ 1907208 h 1907208"/>
              <a:gd name="connsiteX3" fmla="*/ 0 w 8101839"/>
              <a:gd name="connsiteY3" fmla="*/ 1891960 h 1907208"/>
              <a:gd name="connsiteX4" fmla="*/ 1359390 w 8101839"/>
              <a:gd name="connsiteY4" fmla="*/ 0 h 1907208"/>
              <a:gd name="connsiteX0" fmla="*/ 1359390 w 8101839"/>
              <a:gd name="connsiteY0" fmla="*/ 0 h 1907208"/>
              <a:gd name="connsiteX1" fmla="*/ 8101839 w 8101839"/>
              <a:gd name="connsiteY1" fmla="*/ 0 h 1907208"/>
              <a:gd name="connsiteX2" fmla="*/ 7239991 w 8101839"/>
              <a:gd name="connsiteY2" fmla="*/ 1907208 h 1907208"/>
              <a:gd name="connsiteX3" fmla="*/ 0 w 8101839"/>
              <a:gd name="connsiteY3" fmla="*/ 1891960 h 1907208"/>
              <a:gd name="connsiteX4" fmla="*/ 1359390 w 8101839"/>
              <a:gd name="connsiteY4" fmla="*/ 0 h 1907208"/>
              <a:gd name="connsiteX0" fmla="*/ 1344142 w 8086591"/>
              <a:gd name="connsiteY0" fmla="*/ 0 h 1907208"/>
              <a:gd name="connsiteX1" fmla="*/ 8086591 w 8086591"/>
              <a:gd name="connsiteY1" fmla="*/ 0 h 1907208"/>
              <a:gd name="connsiteX2" fmla="*/ 7224743 w 8086591"/>
              <a:gd name="connsiteY2" fmla="*/ 1907208 h 1907208"/>
              <a:gd name="connsiteX3" fmla="*/ 0 w 8086591"/>
              <a:gd name="connsiteY3" fmla="*/ 1907208 h 1907208"/>
              <a:gd name="connsiteX4" fmla="*/ 1344142 w 8086591"/>
              <a:gd name="connsiteY4" fmla="*/ 0 h 1907208"/>
              <a:gd name="connsiteX0" fmla="*/ 121 w 8145391"/>
              <a:gd name="connsiteY0" fmla="*/ 0 h 1907208"/>
              <a:gd name="connsiteX1" fmla="*/ 8145391 w 8145391"/>
              <a:gd name="connsiteY1" fmla="*/ 0 h 1907208"/>
              <a:gd name="connsiteX2" fmla="*/ 7283543 w 8145391"/>
              <a:gd name="connsiteY2" fmla="*/ 1907208 h 1907208"/>
              <a:gd name="connsiteX3" fmla="*/ 58800 w 8145391"/>
              <a:gd name="connsiteY3" fmla="*/ 1907208 h 1907208"/>
              <a:gd name="connsiteX4" fmla="*/ 121 w 8145391"/>
              <a:gd name="connsiteY4" fmla="*/ 0 h 190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5391" h="1907208">
                <a:moveTo>
                  <a:pt x="121" y="0"/>
                </a:moveTo>
                <a:lnTo>
                  <a:pt x="8145391" y="0"/>
                </a:lnTo>
                <a:lnTo>
                  <a:pt x="7283543" y="1907208"/>
                </a:lnTo>
                <a:lnTo>
                  <a:pt x="58800" y="1907208"/>
                </a:lnTo>
                <a:cubicBezTo>
                  <a:pt x="62113" y="1271472"/>
                  <a:pt x="-3192" y="635736"/>
                  <a:pt x="121" y="0"/>
                </a:cubicBezTo>
                <a:close/>
              </a:path>
            </a:pathLst>
          </a:custGeom>
          <a:gradFill flip="none" rotWithShape="1">
            <a:gsLst>
              <a:gs pos="0">
                <a:srgbClr val="E3A529">
                  <a:shade val="67500"/>
                  <a:satMod val="115000"/>
                  <a:alpha val="63000"/>
                </a:srgbClr>
              </a:gs>
              <a:gs pos="57000">
                <a:srgbClr val="E3A529">
                  <a:shade val="100000"/>
                  <a:satMod val="115000"/>
                  <a:alpha val="79000"/>
                </a:srgbClr>
              </a:gs>
            </a:gsLst>
            <a:lin ang="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2"/>
          <p:cNvSpPr/>
          <p:nvPr/>
        </p:nvSpPr>
        <p:spPr>
          <a:xfrm flipV="1">
            <a:off x="2093779" y="1172880"/>
            <a:ext cx="5315764" cy="3009229"/>
          </a:xfrm>
          <a:custGeom>
            <a:avLst/>
            <a:gdLst>
              <a:gd name="connsiteX0" fmla="*/ 0 w 9975522"/>
              <a:gd name="connsiteY0" fmla="*/ 0 h 1907208"/>
              <a:gd name="connsiteX1" fmla="*/ 9975522 w 9975522"/>
              <a:gd name="connsiteY1" fmla="*/ 0 h 1907208"/>
              <a:gd name="connsiteX2" fmla="*/ 9975522 w 9975522"/>
              <a:gd name="connsiteY2" fmla="*/ 1907208 h 1907208"/>
              <a:gd name="connsiteX3" fmla="*/ 0 w 9975522"/>
              <a:gd name="connsiteY3" fmla="*/ 1907208 h 1907208"/>
              <a:gd name="connsiteX4" fmla="*/ 0 w 9975522"/>
              <a:gd name="connsiteY4" fmla="*/ 0 h 1907208"/>
              <a:gd name="connsiteX0" fmla="*/ 0 w 10837370"/>
              <a:gd name="connsiteY0" fmla="*/ 0 h 1907208"/>
              <a:gd name="connsiteX1" fmla="*/ 10837370 w 10837370"/>
              <a:gd name="connsiteY1" fmla="*/ 0 h 1907208"/>
              <a:gd name="connsiteX2" fmla="*/ 9975522 w 10837370"/>
              <a:gd name="connsiteY2" fmla="*/ 1907208 h 1907208"/>
              <a:gd name="connsiteX3" fmla="*/ 0 w 10837370"/>
              <a:gd name="connsiteY3" fmla="*/ 1907208 h 1907208"/>
              <a:gd name="connsiteX4" fmla="*/ 0 w 10837370"/>
              <a:gd name="connsiteY4" fmla="*/ 0 h 1907208"/>
              <a:gd name="connsiteX0" fmla="*/ 4094921 w 10837370"/>
              <a:gd name="connsiteY0" fmla="*/ 0 h 1907208"/>
              <a:gd name="connsiteX1" fmla="*/ 10837370 w 10837370"/>
              <a:gd name="connsiteY1" fmla="*/ 0 h 1907208"/>
              <a:gd name="connsiteX2" fmla="*/ 9975522 w 10837370"/>
              <a:gd name="connsiteY2" fmla="*/ 1907208 h 1907208"/>
              <a:gd name="connsiteX3" fmla="*/ 0 w 10837370"/>
              <a:gd name="connsiteY3" fmla="*/ 1907208 h 1907208"/>
              <a:gd name="connsiteX4" fmla="*/ 4094921 w 10837370"/>
              <a:gd name="connsiteY4" fmla="*/ 0 h 1907208"/>
              <a:gd name="connsiteX0" fmla="*/ 9938 w 6752387"/>
              <a:gd name="connsiteY0" fmla="*/ 0 h 1907208"/>
              <a:gd name="connsiteX1" fmla="*/ 6752387 w 6752387"/>
              <a:gd name="connsiteY1" fmla="*/ 0 h 1907208"/>
              <a:gd name="connsiteX2" fmla="*/ 5890539 w 6752387"/>
              <a:gd name="connsiteY2" fmla="*/ 1907208 h 1907208"/>
              <a:gd name="connsiteX3" fmla="*/ 0 w 6752387"/>
              <a:gd name="connsiteY3" fmla="*/ 1907208 h 1907208"/>
              <a:gd name="connsiteX4" fmla="*/ 9938 w 6752387"/>
              <a:gd name="connsiteY4" fmla="*/ 0 h 1907208"/>
              <a:gd name="connsiteX0" fmla="*/ 868443 w 7610892"/>
              <a:gd name="connsiteY0" fmla="*/ 0 h 1907208"/>
              <a:gd name="connsiteX1" fmla="*/ 7610892 w 7610892"/>
              <a:gd name="connsiteY1" fmla="*/ 0 h 1907208"/>
              <a:gd name="connsiteX2" fmla="*/ 6749044 w 7610892"/>
              <a:gd name="connsiteY2" fmla="*/ 1907208 h 1907208"/>
              <a:gd name="connsiteX3" fmla="*/ 0 w 7610892"/>
              <a:gd name="connsiteY3" fmla="*/ 1907208 h 1907208"/>
              <a:gd name="connsiteX4" fmla="*/ 868443 w 7610892"/>
              <a:gd name="connsiteY4" fmla="*/ 0 h 1907208"/>
              <a:gd name="connsiteX0" fmla="*/ 11 w 8295945"/>
              <a:gd name="connsiteY0" fmla="*/ 0 h 1907208"/>
              <a:gd name="connsiteX1" fmla="*/ 8295945 w 8295945"/>
              <a:gd name="connsiteY1" fmla="*/ 0 h 1907208"/>
              <a:gd name="connsiteX2" fmla="*/ 7434097 w 8295945"/>
              <a:gd name="connsiteY2" fmla="*/ 1907208 h 1907208"/>
              <a:gd name="connsiteX3" fmla="*/ 685053 w 8295945"/>
              <a:gd name="connsiteY3" fmla="*/ 1907208 h 1907208"/>
              <a:gd name="connsiteX4" fmla="*/ 11 w 8295945"/>
              <a:gd name="connsiteY4" fmla="*/ 0 h 1907208"/>
              <a:gd name="connsiteX0" fmla="*/ 2442368 w 10738302"/>
              <a:gd name="connsiteY0" fmla="*/ 0 h 1907208"/>
              <a:gd name="connsiteX1" fmla="*/ 10738302 w 10738302"/>
              <a:gd name="connsiteY1" fmla="*/ 0 h 1907208"/>
              <a:gd name="connsiteX2" fmla="*/ 9876454 w 10738302"/>
              <a:gd name="connsiteY2" fmla="*/ 1907208 h 1907208"/>
              <a:gd name="connsiteX3" fmla="*/ 0 w 10738302"/>
              <a:gd name="connsiteY3" fmla="*/ 1907208 h 1907208"/>
              <a:gd name="connsiteX4" fmla="*/ 2442368 w 10738302"/>
              <a:gd name="connsiteY4" fmla="*/ 0 h 1907208"/>
              <a:gd name="connsiteX0" fmla="*/ 44 w 10912374"/>
              <a:gd name="connsiteY0" fmla="*/ 0 h 1907208"/>
              <a:gd name="connsiteX1" fmla="*/ 10912374 w 10912374"/>
              <a:gd name="connsiteY1" fmla="*/ 0 h 1907208"/>
              <a:gd name="connsiteX2" fmla="*/ 10050526 w 10912374"/>
              <a:gd name="connsiteY2" fmla="*/ 1907208 h 1907208"/>
              <a:gd name="connsiteX3" fmla="*/ 174072 w 10912374"/>
              <a:gd name="connsiteY3" fmla="*/ 1907208 h 1907208"/>
              <a:gd name="connsiteX4" fmla="*/ 44 w 10912374"/>
              <a:gd name="connsiteY4" fmla="*/ 0 h 1907208"/>
              <a:gd name="connsiteX0" fmla="*/ 3464581 w 14376911"/>
              <a:gd name="connsiteY0" fmla="*/ 0 h 1907208"/>
              <a:gd name="connsiteX1" fmla="*/ 14376911 w 14376911"/>
              <a:gd name="connsiteY1" fmla="*/ 0 h 1907208"/>
              <a:gd name="connsiteX2" fmla="*/ 13515063 w 14376911"/>
              <a:gd name="connsiteY2" fmla="*/ 1907208 h 1907208"/>
              <a:gd name="connsiteX3" fmla="*/ 0 w 14376911"/>
              <a:gd name="connsiteY3" fmla="*/ 1907208 h 1907208"/>
              <a:gd name="connsiteX4" fmla="*/ 3464581 w 14376911"/>
              <a:gd name="connsiteY4" fmla="*/ 0 h 1907208"/>
              <a:gd name="connsiteX0" fmla="*/ 40 w 14573720"/>
              <a:gd name="connsiteY0" fmla="*/ 0 h 1907208"/>
              <a:gd name="connsiteX1" fmla="*/ 14573720 w 14573720"/>
              <a:gd name="connsiteY1" fmla="*/ 0 h 1907208"/>
              <a:gd name="connsiteX2" fmla="*/ 13711872 w 14573720"/>
              <a:gd name="connsiteY2" fmla="*/ 1907208 h 1907208"/>
              <a:gd name="connsiteX3" fmla="*/ 196809 w 14573720"/>
              <a:gd name="connsiteY3" fmla="*/ 1907208 h 1907208"/>
              <a:gd name="connsiteX4" fmla="*/ 40 w 14573720"/>
              <a:gd name="connsiteY4" fmla="*/ 0 h 1907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3720" h="1907208">
                <a:moveTo>
                  <a:pt x="40" y="0"/>
                </a:moveTo>
                <a:lnTo>
                  <a:pt x="14573720" y="0"/>
                </a:lnTo>
                <a:lnTo>
                  <a:pt x="13711872" y="1907208"/>
                </a:lnTo>
                <a:lnTo>
                  <a:pt x="196809" y="1907208"/>
                </a:lnTo>
                <a:cubicBezTo>
                  <a:pt x="200122" y="1271472"/>
                  <a:pt x="-3273" y="635736"/>
                  <a:pt x="40" y="0"/>
                </a:cubicBezTo>
                <a:close/>
              </a:path>
            </a:pathLst>
          </a:cu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322" tIns="45662" rIns="91322" bIns="45662"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txBox="1">
            <a:spLocks noChangeArrowheads="1"/>
          </p:cNvSpPr>
          <p:nvPr/>
        </p:nvSpPr>
        <p:spPr>
          <a:xfrm>
            <a:off x="1170774" y="75962"/>
            <a:ext cx="7810856" cy="808038"/>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smtClean="0">
                <a:ln>
                  <a:noFill/>
                </a:ln>
                <a:solidFill>
                  <a:prstClr val="black"/>
                </a:solidFill>
                <a:effectLst/>
                <a:uLnTx/>
                <a:uFillTx/>
                <a:latin typeface="Georgia" panose="02040502050405020303" pitchFamily="18" charset="0"/>
                <a:ea typeface="+mj-ea"/>
                <a:cs typeface="+mj-cs"/>
              </a:rPr>
              <a:t>Center for Industrial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Georgia" panose="02040502050405020303" pitchFamily="18" charset="0"/>
                <a:ea typeface="+mj-ea"/>
                <a:cs typeface="+mj-cs"/>
              </a:rPr>
              <a:t>a</a:t>
            </a:r>
            <a:r>
              <a:rPr kumimoji="0" lang="en-US" altLang="en-US" sz="2800" b="1" i="0" u="none" strike="noStrike" kern="1200" cap="none" spc="0" normalizeH="0" baseline="0" noProof="0" dirty="0" smtClean="0">
                <a:ln>
                  <a:noFill/>
                </a:ln>
                <a:solidFill>
                  <a:prstClr val="black"/>
                </a:solidFill>
                <a:effectLst/>
                <a:uLnTx/>
                <a:uFillTx/>
                <a:latin typeface="Georgia" panose="02040502050405020303" pitchFamily="18" charset="0"/>
                <a:ea typeface="+mj-ea"/>
                <a:cs typeface="+mj-cs"/>
              </a:rPr>
              <a:t>nd Technical Excellence</a:t>
            </a:r>
          </a:p>
        </p:txBody>
      </p:sp>
      <p:sp>
        <p:nvSpPr>
          <p:cNvPr id="3" name="Content Placeholder 2"/>
          <p:cNvSpPr txBox="1">
            <a:spLocks noChangeArrowheads="1"/>
          </p:cNvSpPr>
          <p:nvPr/>
        </p:nvSpPr>
        <p:spPr>
          <a:xfrm>
            <a:off x="2223954" y="1271764"/>
            <a:ext cx="4576896" cy="2811463"/>
          </a:xfrm>
          <a:prstGeom prst="rect">
            <a:avLst/>
          </a:prstGeom>
        </p:spPr>
        <p:txBody>
          <a:bodyPr>
            <a:normAutofit lnSpcReduction="10000"/>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1200"/>
              </a:spcBef>
              <a:spcAft>
                <a:spcPct val="0"/>
              </a:spcAft>
              <a:buClrTx/>
              <a:buSzTx/>
              <a:buFont typeface="Arial" charset="0"/>
              <a:buNone/>
              <a:tabLst/>
              <a:defRPr/>
            </a:pP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NSWC IHD received Title 10 sec 274 designation as a Center for Industrial and Technical Excellence (CITE) for Energetics and Ordnance systems Depot maintenance and Arsenal activities in May 2014.</a:t>
            </a:r>
          </a:p>
          <a:p>
            <a:pPr marL="0" marR="0" lvl="0" indent="0" algn="l" defTabSz="914400" rtl="0" eaLnBrk="0" fontAlgn="base" latinLnBrk="0" hangingPunct="0">
              <a:lnSpc>
                <a:spcPct val="100000"/>
              </a:lnSpc>
              <a:spcBef>
                <a:spcPts val="1200"/>
              </a:spcBef>
              <a:spcAft>
                <a:spcPct val="0"/>
              </a:spcAft>
              <a:buClrTx/>
              <a:buSzTx/>
              <a:buFont typeface="Arial" charset="0"/>
              <a:buNone/>
              <a:tabLst/>
              <a:defRPr/>
            </a:pPr>
            <a:r>
              <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CITE designation provides the legal authority for NSWC IHD to form Public-Private Partnerships (P3). </a:t>
            </a:r>
          </a:p>
          <a:p>
            <a:pPr marL="741774" marR="0" lvl="1" indent="-285750" algn="l" defTabSz="457200" rtl="0" eaLnBrk="0" fontAlgn="base" latinLnBrk="0" hangingPunct="0">
              <a:lnSpc>
                <a:spcPct val="100000"/>
              </a:lnSpc>
              <a:spcBef>
                <a:spcPct val="20000"/>
              </a:spcBef>
              <a:spcAft>
                <a:spcPct val="0"/>
              </a:spcAft>
              <a:buClrTx/>
              <a:buSzPct val="90000"/>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a:ea typeface="+mn-ea"/>
                <a:cs typeface="+mn-cs"/>
              </a:rPr>
              <a:t>Workloads critical plant complexes</a:t>
            </a:r>
          </a:p>
          <a:p>
            <a:pPr marL="741774" marR="0" lvl="1" indent="-285750" algn="l" defTabSz="457200" rtl="0" eaLnBrk="0" fontAlgn="base" latinLnBrk="0" hangingPunct="0">
              <a:lnSpc>
                <a:spcPct val="100000"/>
              </a:lnSpc>
              <a:spcBef>
                <a:spcPct val="20000"/>
              </a:spcBef>
              <a:spcAft>
                <a:spcPct val="0"/>
              </a:spcAft>
              <a:buClrTx/>
              <a:buSzPct val="90000"/>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a:ea typeface="+mn-ea"/>
                <a:cs typeface="+mn-cs"/>
              </a:rPr>
              <a:t>Facilitates collaboration with private industry</a:t>
            </a:r>
          </a:p>
          <a:p>
            <a:pPr marL="741774" marR="0" lvl="1" indent="-285750" algn="l" defTabSz="457200" rtl="0" eaLnBrk="0" fontAlgn="base" latinLnBrk="0" hangingPunct="0">
              <a:lnSpc>
                <a:spcPct val="100000"/>
              </a:lnSpc>
              <a:spcBef>
                <a:spcPct val="20000"/>
              </a:spcBef>
              <a:spcAft>
                <a:spcPct val="0"/>
              </a:spcAft>
              <a:buClrTx/>
              <a:buSzPct val="90000"/>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a:ea typeface="+mn-ea"/>
                <a:cs typeface="+mn-cs"/>
              </a:rPr>
              <a:t>Reduces total ownership costs to the NAVY, promoting financial viability</a:t>
            </a:r>
          </a:p>
          <a:p>
            <a:pPr marL="228600" marR="0" lvl="0" indent="-228600" algn="l" defTabSz="914400" rtl="0" eaLnBrk="0" fontAlgn="base" latinLnBrk="0" hangingPunct="0">
              <a:lnSpc>
                <a:spcPct val="100000"/>
              </a:lnSpc>
              <a:spcBef>
                <a:spcPct val="20000"/>
              </a:spcBef>
              <a:spcAft>
                <a:spcPct val="0"/>
              </a:spcAft>
              <a:buClrTx/>
              <a:buSzTx/>
              <a:buFont typeface="Arial" charset="0"/>
              <a:buChar char="•"/>
              <a:tabLst/>
              <a:defRPr/>
            </a:pPr>
            <a:endParaRPr kumimoji="0" lang="en-US" alt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p:cNvPr>
          <p:cNvSpPr txBox="1"/>
          <p:nvPr/>
        </p:nvSpPr>
        <p:spPr>
          <a:xfrm>
            <a:off x="407764" y="4599656"/>
            <a:ext cx="8267700" cy="2292935"/>
          </a:xfrm>
          <a:prstGeom prst="rect">
            <a:avLst/>
          </a:prstGeom>
          <a:noFill/>
        </p:spPr>
        <p:txBody>
          <a:bodyPr>
            <a:spAutoFit/>
          </a:bodyPr>
          <a:lstStyle/>
          <a:p>
            <a:pPr marL="0" marR="0" lvl="0" indent="-586" algn="l" defTabSz="4572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Calibri"/>
                <a:ea typeface="+mn-ea"/>
                <a:cs typeface="+mn-cs"/>
              </a:rPr>
              <a:t>To date we have entered into five P3 agreements with Private Industry</a:t>
            </a:r>
          </a:p>
          <a:p>
            <a:pPr marL="798924"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a:ea typeface="+mn-ea"/>
                <a:cs typeface="+mn-cs"/>
              </a:rPr>
              <a:t>Chemring – APOBS Grain Manufacture</a:t>
            </a:r>
          </a:p>
          <a:p>
            <a:pPr marL="798924"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a:ea typeface="+mn-ea"/>
                <a:cs typeface="+mn-cs"/>
              </a:rPr>
              <a:t>Chemring – Mk90 Grain Manufacture</a:t>
            </a:r>
          </a:p>
          <a:p>
            <a:pPr marL="798924"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a:ea typeface="+mn-ea"/>
                <a:cs typeface="+mn-cs"/>
              </a:rPr>
              <a:t>NEIH – Rocket Motor and Warhead Manufacture</a:t>
            </a:r>
          </a:p>
          <a:p>
            <a:pPr marL="798924"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a:ea typeface="+mn-ea"/>
                <a:cs typeface="+mn-cs"/>
              </a:rPr>
              <a:t>GreyOps – Explosive Neutralization Tools for EOD Applications</a:t>
            </a:r>
          </a:p>
          <a:p>
            <a:pPr marL="798924"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a:ea typeface="+mn-ea"/>
                <a:cs typeface="+mn-cs"/>
              </a:rPr>
              <a:t>GMP - RDT&amp;E and Manufacture of Energetic </a:t>
            </a:r>
            <a:r>
              <a:rPr kumimoji="0" lang="en-US" altLang="en-US" sz="1600" b="0" i="0" u="none" strike="noStrike" kern="1200" cap="none" spc="0" normalizeH="0" baseline="0" noProof="0" dirty="0" smtClean="0">
                <a:ln>
                  <a:noFill/>
                </a:ln>
                <a:solidFill>
                  <a:prstClr val="black"/>
                </a:solidFill>
                <a:effectLst/>
                <a:uLnTx/>
                <a:uFillTx/>
                <a:latin typeface="Calibri"/>
                <a:ea typeface="+mn-ea"/>
                <a:cs typeface="+mn-cs"/>
              </a:rPr>
              <a:t>Materials and </a:t>
            </a:r>
            <a:r>
              <a:rPr kumimoji="0" lang="en-US" altLang="en-US" sz="1600" b="0" i="0" u="none" strike="noStrike" kern="1200" cap="none" spc="0" normalizeH="0" baseline="0" noProof="0" dirty="0">
                <a:ln>
                  <a:noFill/>
                </a:ln>
                <a:solidFill>
                  <a:prstClr val="black"/>
                </a:solidFill>
                <a:effectLst/>
                <a:uLnTx/>
                <a:uFillTx/>
                <a:latin typeface="Calibri"/>
                <a:ea typeface="+mn-ea"/>
                <a:cs typeface="+mn-cs"/>
              </a:rPr>
              <a:t>Ordnance </a:t>
            </a:r>
            <a:r>
              <a:rPr kumimoji="0" lang="en-US" altLang="en-US" sz="1600" b="0" i="0" u="none" strike="noStrike" kern="1200" cap="none" spc="0" normalizeH="0" baseline="0" noProof="0" dirty="0" smtClean="0">
                <a:ln>
                  <a:noFill/>
                </a:ln>
                <a:solidFill>
                  <a:prstClr val="black"/>
                </a:solidFill>
                <a:effectLst/>
                <a:uLnTx/>
                <a:uFillTx/>
                <a:latin typeface="Calibri"/>
                <a:ea typeface="+mn-ea"/>
                <a:cs typeface="+mn-cs"/>
              </a:rPr>
              <a:t>Systems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smtClean="0">
                <a:ln>
                  <a:noFill/>
                </a:ln>
                <a:solidFill>
                  <a:prstClr val="black"/>
                </a:solidFill>
                <a:effectLst/>
                <a:uLnTx/>
                <a:uFillTx/>
                <a:latin typeface="Calibri"/>
                <a:ea typeface="+mn-ea"/>
                <a:cs typeface="+mn-cs"/>
              </a:rPr>
              <a:t>We are currently engaged in active P3 negotiations with several companies and expect three new P3s to be finalized in FY2021</a:t>
            </a:r>
            <a:endParaRPr kumimoji="0" lang="en-US" altLang="en-US"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60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3B4F1-F0D2-4323-88C6-3C856595E168}" type="slidenum">
              <a:rPr kumimoji="0" lang="en-US" sz="900" b="1"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900" b="1"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49165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AD3B4F1-F0D2-4323-88C6-3C856595E168}" type="slidenum">
              <a:rPr lang="en-US" smtClean="0"/>
              <a:pPr>
                <a:defRPr/>
              </a:pPr>
              <a:t>45</a:t>
            </a:fld>
            <a:endParaRPr lang="en-US" dirty="0"/>
          </a:p>
        </p:txBody>
      </p:sp>
      <p:sp>
        <p:nvSpPr>
          <p:cNvPr id="3" name="TextBox 2"/>
          <p:cNvSpPr txBox="1"/>
          <p:nvPr/>
        </p:nvSpPr>
        <p:spPr>
          <a:xfrm>
            <a:off x="393406" y="2275368"/>
            <a:ext cx="8389088" cy="830997"/>
          </a:xfrm>
          <a:prstGeom prst="rect">
            <a:avLst/>
          </a:prstGeom>
          <a:noFill/>
        </p:spPr>
        <p:txBody>
          <a:bodyPr wrap="square" rtlCol="0">
            <a:spAutoFit/>
          </a:bodyPr>
          <a:lstStyle/>
          <a:p>
            <a:pPr algn="ctr">
              <a:spcBef>
                <a:spcPts val="1200"/>
              </a:spcBef>
              <a:spcAft>
                <a:spcPts val="1200"/>
              </a:spcAft>
            </a:pPr>
            <a:r>
              <a:rPr lang="en-US" sz="4800" b="1" dirty="0" smtClean="0"/>
              <a:t>Warfighter Products</a:t>
            </a:r>
          </a:p>
        </p:txBody>
      </p:sp>
    </p:spTree>
    <p:extLst>
      <p:ext uri="{BB962C8B-B14F-4D97-AF65-F5344CB8AC3E}">
        <p14:creationId xmlns:p14="http://schemas.microsoft.com/office/powerpoint/2010/main" val="3130969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6"/>
          <p:cNvSpPr txBox="1">
            <a:spLocks noChangeArrowheads="1"/>
          </p:cNvSpPr>
          <p:nvPr/>
        </p:nvSpPr>
        <p:spPr bwMode="auto">
          <a:xfrm>
            <a:off x="1671638" y="1004888"/>
            <a:ext cx="3419475" cy="1039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a:lnSpc>
                <a:spcPct val="100000"/>
              </a:lnSpc>
              <a:spcBef>
                <a:spcPct val="0"/>
              </a:spcBef>
              <a:buFontTx/>
              <a:buNone/>
            </a:pPr>
            <a:r>
              <a:rPr lang="en-US" altLang="en-US" sz="1400" dirty="0">
                <a:latin typeface="Myriad Pro"/>
              </a:rPr>
              <a:t>NSWC </a:t>
            </a:r>
            <a:r>
              <a:rPr lang="en-US" altLang="en-US" sz="1400" dirty="0" smtClean="0">
                <a:latin typeface="Myriad Pro"/>
              </a:rPr>
              <a:t>IHD </a:t>
            </a:r>
            <a:r>
              <a:rPr lang="en-US" altLang="en-US" sz="1400" dirty="0">
                <a:latin typeface="Myriad Pro"/>
              </a:rPr>
              <a:t>provides products that </a:t>
            </a:r>
            <a:br>
              <a:rPr lang="en-US" altLang="en-US" sz="1400" dirty="0">
                <a:latin typeface="Myriad Pro"/>
              </a:rPr>
            </a:br>
            <a:r>
              <a:rPr lang="en-US" altLang="en-US" sz="1400" dirty="0">
                <a:latin typeface="Myriad Pro"/>
              </a:rPr>
              <a:t>are utilized across all Carrier Strike </a:t>
            </a:r>
            <a:br>
              <a:rPr lang="en-US" altLang="en-US" sz="1400" dirty="0">
                <a:latin typeface="Myriad Pro"/>
              </a:rPr>
            </a:br>
            <a:r>
              <a:rPr lang="en-US" altLang="en-US" sz="1400" dirty="0">
                <a:latin typeface="Myriad Pro"/>
              </a:rPr>
              <a:t>Group vessels and aircraft.</a:t>
            </a:r>
          </a:p>
        </p:txBody>
      </p:sp>
      <p:pic>
        <p:nvPicPr>
          <p:cNvPr id="15363"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08891"/>
            <a:ext cx="9144000"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itle 1"/>
          <p:cNvSpPr>
            <a:spLocks noGrp="1" noChangeArrowheads="1"/>
          </p:cNvSpPr>
          <p:nvPr>
            <p:ph type="title"/>
          </p:nvPr>
        </p:nvSpPr>
        <p:spPr>
          <a:xfrm>
            <a:off x="628650" y="100013"/>
            <a:ext cx="7886700" cy="833437"/>
          </a:xfrm>
        </p:spPr>
        <p:txBody>
          <a:bodyPr>
            <a:normAutofit/>
          </a:bodyPr>
          <a:lstStyle/>
          <a:p>
            <a:r>
              <a:rPr lang="en-US" altLang="en-US" sz="3200" dirty="0" smtClean="0">
                <a:latin typeface="Georgia" panose="02040502050405020303" pitchFamily="18" charset="0"/>
              </a:rPr>
              <a:t>CARRIER STRIKE GROUP</a:t>
            </a:r>
          </a:p>
        </p:txBody>
      </p:sp>
      <p:sp>
        <p:nvSpPr>
          <p:cNvPr id="15365" name="Slide Number Placeholder 3"/>
          <p:cNvSpPr>
            <a:spLocks noGrp="1" noChangeArrowheads="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defRPr/>
            </a:pPr>
            <a:fld id="{5AB6F6DF-6FEC-4700-A029-F528553A3480}" type="slidenum">
              <a:rPr lang="en-US" altLang="en-US" sz="1200" smtClean="0">
                <a:solidFill>
                  <a:schemeClr val="bg1"/>
                </a:solidFill>
              </a:rPr>
              <a:pPr eaLnBrk="1" hangingPunct="1">
                <a:lnSpc>
                  <a:spcPct val="100000"/>
                </a:lnSpc>
                <a:spcBef>
                  <a:spcPct val="0"/>
                </a:spcBef>
                <a:buFontTx/>
                <a:buNone/>
                <a:defRPr/>
              </a:pPr>
              <a:t>46</a:t>
            </a:fld>
            <a:endParaRPr lang="en-US" altLang="en-US" sz="1200" smtClean="0">
              <a:solidFill>
                <a:schemeClr val="bg1"/>
              </a:solidFill>
            </a:endParaRPr>
          </a:p>
        </p:txBody>
      </p:sp>
      <p:sp>
        <p:nvSpPr>
          <p:cNvPr id="9" name="Rectangle 8">
            <a:extLst/>
          </p:cNvPr>
          <p:cNvSpPr/>
          <p:nvPr/>
        </p:nvSpPr>
        <p:spPr>
          <a:xfrm>
            <a:off x="91441" y="922713"/>
            <a:ext cx="1409556" cy="1121987"/>
          </a:xfrm>
          <a:prstGeom prst="rect">
            <a:avLst/>
          </a:prstGeom>
          <a:solidFill>
            <a:schemeClr val="accent2">
              <a:lumMod val="50000"/>
              <a:alpha val="38000"/>
            </a:schemeClr>
          </a:solidFill>
          <a:ln>
            <a:solidFill>
              <a:schemeClr val="bg1"/>
            </a:solidFill>
          </a:ln>
          <a:effectLst/>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txBody>
          <a:bodyPr lIns="45720" tIns="0" rIns="45720" bIns="0" anchor="ctr"/>
          <a:lstStyle/>
          <a:p>
            <a:pPr eaLnBrk="0" hangingPunct="0">
              <a:spcAft>
                <a:spcPts val="200"/>
              </a:spcAft>
              <a:defRPr/>
            </a:pPr>
            <a:r>
              <a:rPr lang="en-US" sz="1100" dirty="0">
                <a:latin typeface="Arial Narrow" panose="020B0606020202030204" pitchFamily="34" charset="0"/>
              </a:rPr>
              <a:t>Phalanx CIWS</a:t>
            </a:r>
          </a:p>
          <a:p>
            <a:pPr eaLnBrk="0" hangingPunct="0">
              <a:spcAft>
                <a:spcPts val="200"/>
              </a:spcAft>
              <a:defRPr/>
            </a:pPr>
            <a:r>
              <a:rPr lang="en-US" sz="1100" dirty="0">
                <a:latin typeface="Arial Narrow" panose="020B0606020202030204" pitchFamily="34" charset="0"/>
              </a:rPr>
              <a:t>SM-2 Missile</a:t>
            </a:r>
          </a:p>
          <a:p>
            <a:pPr eaLnBrk="0" hangingPunct="0">
              <a:spcAft>
                <a:spcPts val="200"/>
              </a:spcAft>
              <a:defRPr/>
            </a:pPr>
            <a:r>
              <a:rPr lang="en-US" sz="1100" dirty="0">
                <a:latin typeface="Arial Narrow" panose="020B0606020202030204" pitchFamily="34" charset="0"/>
              </a:rPr>
              <a:t>MK-53 Decoy Launching System</a:t>
            </a:r>
          </a:p>
          <a:p>
            <a:pPr eaLnBrk="0" hangingPunct="0">
              <a:spcAft>
                <a:spcPts val="200"/>
              </a:spcAft>
              <a:defRPr/>
            </a:pPr>
            <a:r>
              <a:rPr lang="en-US" sz="1100" dirty="0">
                <a:latin typeface="Arial Narrow" panose="020B0606020202030204" pitchFamily="34" charset="0"/>
              </a:rPr>
              <a:t>Tomahawk Missiles</a:t>
            </a:r>
          </a:p>
          <a:p>
            <a:pPr eaLnBrk="0" hangingPunct="0">
              <a:spcAft>
                <a:spcPts val="200"/>
              </a:spcAft>
              <a:defRPr/>
            </a:pPr>
            <a:r>
              <a:rPr lang="en-US" sz="1100" dirty="0">
                <a:latin typeface="Arial Narrow" panose="020B0606020202030204" pitchFamily="34" charset="0"/>
              </a:rPr>
              <a:t>MK-45  5-inch Gun</a:t>
            </a:r>
          </a:p>
        </p:txBody>
      </p:sp>
      <p:sp>
        <p:nvSpPr>
          <p:cNvPr id="10" name="Rectangle 9">
            <a:extLst/>
          </p:cNvPr>
          <p:cNvSpPr/>
          <p:nvPr/>
        </p:nvSpPr>
        <p:spPr>
          <a:xfrm>
            <a:off x="2560427" y="5662879"/>
            <a:ext cx="1493988" cy="529791"/>
          </a:xfrm>
          <a:prstGeom prst="rect">
            <a:avLst/>
          </a:prstGeom>
          <a:solidFill>
            <a:schemeClr val="accent2">
              <a:lumMod val="50000"/>
              <a:alpha val="38000"/>
            </a:schemeClr>
          </a:solidFill>
          <a:ln>
            <a:solidFill>
              <a:schemeClr val="bg1"/>
            </a:solidFill>
          </a:ln>
          <a:effectLst/>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spcAft>
                <a:spcPts val="200"/>
              </a:spcAft>
              <a:defRPr/>
            </a:pPr>
            <a:r>
              <a:rPr lang="en-US" sz="1100" dirty="0">
                <a:solidFill>
                  <a:prstClr val="white"/>
                </a:solidFill>
                <a:latin typeface="Arial Narrow" panose="020B0606020202030204" pitchFamily="34" charset="0"/>
              </a:rPr>
              <a:t>Otto Fuel for Torpedoes</a:t>
            </a:r>
          </a:p>
          <a:p>
            <a:pPr eaLnBrk="0" hangingPunct="0">
              <a:spcAft>
                <a:spcPts val="200"/>
              </a:spcAft>
              <a:defRPr/>
            </a:pPr>
            <a:r>
              <a:rPr lang="en-US" sz="1100" dirty="0">
                <a:solidFill>
                  <a:prstClr val="white"/>
                </a:solidFill>
                <a:latin typeface="Arial Narrow" panose="020B0606020202030204" pitchFamily="34" charset="0"/>
              </a:rPr>
              <a:t>Tomahawk Missiles</a:t>
            </a:r>
          </a:p>
          <a:p>
            <a:pPr eaLnBrk="0" hangingPunct="0">
              <a:spcAft>
                <a:spcPts val="200"/>
              </a:spcAft>
              <a:defRPr/>
            </a:pPr>
            <a:r>
              <a:rPr lang="en-US" sz="1100" dirty="0">
                <a:solidFill>
                  <a:prstClr val="white"/>
                </a:solidFill>
                <a:latin typeface="Arial Narrow" panose="020B0606020202030204" pitchFamily="34" charset="0"/>
              </a:rPr>
              <a:t>CAD/PAD</a:t>
            </a:r>
          </a:p>
        </p:txBody>
      </p:sp>
      <p:sp>
        <p:nvSpPr>
          <p:cNvPr id="11" name="Rectangle 10">
            <a:extLst/>
          </p:cNvPr>
          <p:cNvSpPr/>
          <p:nvPr/>
        </p:nvSpPr>
        <p:spPr>
          <a:xfrm>
            <a:off x="7677509" y="1458993"/>
            <a:ext cx="1166048" cy="560993"/>
          </a:xfrm>
          <a:prstGeom prst="rect">
            <a:avLst/>
          </a:prstGeom>
          <a:solidFill>
            <a:schemeClr val="accent2">
              <a:lumMod val="50000"/>
              <a:alpha val="38000"/>
            </a:schemeClr>
          </a:solidFill>
          <a:ln>
            <a:solidFill>
              <a:schemeClr val="bg1"/>
            </a:solidFill>
          </a:ln>
          <a:effectLst/>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spcAft>
                <a:spcPts val="200"/>
              </a:spcAft>
              <a:defRPr/>
            </a:pPr>
            <a:r>
              <a:rPr lang="en-US" sz="1100" dirty="0">
                <a:solidFill>
                  <a:prstClr val="white"/>
                </a:solidFill>
                <a:latin typeface="Arial Narrow" panose="020B0606020202030204" pitchFamily="34" charset="0"/>
              </a:rPr>
              <a:t>CAD/PAD</a:t>
            </a:r>
          </a:p>
          <a:p>
            <a:pPr eaLnBrk="0" hangingPunct="0">
              <a:spcAft>
                <a:spcPts val="200"/>
              </a:spcAft>
              <a:defRPr/>
            </a:pPr>
            <a:r>
              <a:rPr lang="en-US" sz="1100" dirty="0">
                <a:solidFill>
                  <a:prstClr val="white"/>
                </a:solidFill>
                <a:latin typeface="Arial Narrow" panose="020B0606020202030204" pitchFamily="34" charset="0"/>
              </a:rPr>
              <a:t>Sidewinder Missile</a:t>
            </a:r>
          </a:p>
        </p:txBody>
      </p:sp>
      <p:sp>
        <p:nvSpPr>
          <p:cNvPr id="13" name="Rectangle 12">
            <a:extLst/>
          </p:cNvPr>
          <p:cNvSpPr/>
          <p:nvPr/>
        </p:nvSpPr>
        <p:spPr>
          <a:xfrm>
            <a:off x="6976280" y="4322763"/>
            <a:ext cx="1969309" cy="1437957"/>
          </a:xfrm>
          <a:prstGeom prst="rect">
            <a:avLst/>
          </a:prstGeom>
          <a:solidFill>
            <a:schemeClr val="accent2">
              <a:lumMod val="50000"/>
              <a:alpha val="38000"/>
            </a:schemeClr>
          </a:solidFill>
          <a:ln>
            <a:solidFill>
              <a:schemeClr val="bg1"/>
            </a:solidFill>
          </a:ln>
          <a:effectLst/>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spcAft>
                <a:spcPts val="200"/>
              </a:spcAft>
              <a:defRPr/>
            </a:pPr>
            <a:endParaRPr lang="en-US" sz="1100" dirty="0">
              <a:solidFill>
                <a:prstClr val="white"/>
              </a:solidFill>
              <a:latin typeface="Arial Narrow" panose="020B0606020202030204" pitchFamily="34" charset="0"/>
            </a:endParaRPr>
          </a:p>
          <a:p>
            <a:pPr eaLnBrk="0" hangingPunct="0">
              <a:spcAft>
                <a:spcPts val="200"/>
              </a:spcAft>
              <a:defRPr/>
            </a:pPr>
            <a:r>
              <a:rPr lang="en-US" sz="1100" dirty="0">
                <a:solidFill>
                  <a:prstClr val="white"/>
                </a:solidFill>
                <a:latin typeface="Arial Narrow" panose="020B0606020202030204" pitchFamily="34" charset="0"/>
              </a:rPr>
              <a:t>MK-45 5-inch Gun</a:t>
            </a:r>
          </a:p>
          <a:p>
            <a:pPr eaLnBrk="0" hangingPunct="0">
              <a:spcAft>
                <a:spcPts val="200"/>
              </a:spcAft>
              <a:defRPr/>
            </a:pPr>
            <a:r>
              <a:rPr lang="en-US" sz="1100" dirty="0">
                <a:solidFill>
                  <a:prstClr val="white"/>
                </a:solidFill>
                <a:latin typeface="Arial Narrow" panose="020B0606020202030204" pitchFamily="34" charset="0"/>
              </a:rPr>
              <a:t>Standard Missile </a:t>
            </a:r>
          </a:p>
          <a:p>
            <a:pPr eaLnBrk="0" hangingPunct="0">
              <a:spcAft>
                <a:spcPts val="200"/>
              </a:spcAft>
              <a:defRPr/>
            </a:pPr>
            <a:r>
              <a:rPr lang="en-US" sz="1100" dirty="0">
                <a:solidFill>
                  <a:prstClr val="white"/>
                </a:solidFill>
                <a:latin typeface="Arial Narrow" panose="020B0606020202030204" pitchFamily="34" charset="0"/>
              </a:rPr>
              <a:t>Tomahawk Missiles</a:t>
            </a:r>
          </a:p>
          <a:p>
            <a:pPr eaLnBrk="0" hangingPunct="0">
              <a:spcAft>
                <a:spcPts val="200"/>
              </a:spcAft>
              <a:defRPr/>
            </a:pPr>
            <a:r>
              <a:rPr lang="en-US" sz="1100" dirty="0">
                <a:solidFill>
                  <a:prstClr val="white"/>
                </a:solidFill>
                <a:latin typeface="Arial Narrow" panose="020B0606020202030204" pitchFamily="34" charset="0"/>
              </a:rPr>
              <a:t>Otto Fuel for Torpedoes</a:t>
            </a:r>
          </a:p>
          <a:p>
            <a:pPr eaLnBrk="0" hangingPunct="0">
              <a:spcAft>
                <a:spcPts val="200"/>
              </a:spcAft>
              <a:defRPr/>
            </a:pPr>
            <a:r>
              <a:rPr lang="en-US" sz="1100" dirty="0">
                <a:solidFill>
                  <a:prstClr val="white"/>
                </a:solidFill>
                <a:latin typeface="Arial Narrow" panose="020B0606020202030204" pitchFamily="34" charset="0"/>
              </a:rPr>
              <a:t>Phalanx  CIWS</a:t>
            </a:r>
          </a:p>
          <a:p>
            <a:pPr eaLnBrk="0" hangingPunct="0">
              <a:spcAft>
                <a:spcPts val="200"/>
              </a:spcAft>
              <a:defRPr/>
            </a:pPr>
            <a:r>
              <a:rPr lang="en-US" sz="1100" dirty="0">
                <a:solidFill>
                  <a:prstClr val="white"/>
                </a:solidFill>
                <a:latin typeface="Arial Narrow" panose="020B0606020202030204" pitchFamily="34" charset="0"/>
              </a:rPr>
              <a:t>MK-53 Decoy Launching System</a:t>
            </a:r>
          </a:p>
          <a:p>
            <a:pPr eaLnBrk="0" hangingPunct="0">
              <a:spcAft>
                <a:spcPts val="200"/>
              </a:spcAft>
              <a:defRPr/>
            </a:pPr>
            <a:endParaRPr lang="en-US" sz="1100" dirty="0">
              <a:solidFill>
                <a:prstClr val="white"/>
              </a:solidFill>
              <a:latin typeface="Arial Narrow" panose="020B0606020202030204" pitchFamily="34" charset="0"/>
            </a:endParaRPr>
          </a:p>
        </p:txBody>
      </p:sp>
      <p:cxnSp>
        <p:nvCxnSpPr>
          <p:cNvPr id="17" name="Straight Connector 16">
            <a:extLst/>
          </p:cNvPr>
          <p:cNvCxnSpPr>
            <a:cxnSpLocks/>
          </p:cNvCxnSpPr>
          <p:nvPr/>
        </p:nvCxnSpPr>
        <p:spPr>
          <a:xfrm>
            <a:off x="628650" y="2044700"/>
            <a:ext cx="0" cy="75565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p:cNvPr>
          <p:cNvCxnSpPr>
            <a:cxnSpLocks/>
          </p:cNvCxnSpPr>
          <p:nvPr/>
        </p:nvCxnSpPr>
        <p:spPr>
          <a:xfrm flipH="1">
            <a:off x="628650" y="2800350"/>
            <a:ext cx="30797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p:cNvPr>
          <p:cNvCxnSpPr>
            <a:cxnSpLocks/>
          </p:cNvCxnSpPr>
          <p:nvPr/>
        </p:nvCxnSpPr>
        <p:spPr>
          <a:xfrm>
            <a:off x="1671638" y="5467350"/>
            <a:ext cx="0" cy="41116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p:cNvPr>
          <p:cNvCxnSpPr>
            <a:cxnSpLocks/>
          </p:cNvCxnSpPr>
          <p:nvPr/>
        </p:nvCxnSpPr>
        <p:spPr>
          <a:xfrm flipH="1">
            <a:off x="1671638" y="5878513"/>
            <a:ext cx="889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p:cNvPr>
          <p:cNvCxnSpPr>
            <a:cxnSpLocks/>
          </p:cNvCxnSpPr>
          <p:nvPr/>
        </p:nvCxnSpPr>
        <p:spPr>
          <a:xfrm>
            <a:off x="5489575" y="5121275"/>
            <a:ext cx="0" cy="13335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p:cNvPr>
          <p:cNvCxnSpPr>
            <a:cxnSpLocks/>
          </p:cNvCxnSpPr>
          <p:nvPr/>
        </p:nvCxnSpPr>
        <p:spPr>
          <a:xfrm>
            <a:off x="6846888" y="4005263"/>
            <a:ext cx="0" cy="6350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p:cNvPr>
          <p:cNvCxnSpPr>
            <a:cxnSpLocks/>
          </p:cNvCxnSpPr>
          <p:nvPr/>
        </p:nvCxnSpPr>
        <p:spPr>
          <a:xfrm flipH="1">
            <a:off x="6846888" y="4640263"/>
            <a:ext cx="13017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p:cNvPr>
          <p:cNvCxnSpPr>
            <a:cxnSpLocks/>
          </p:cNvCxnSpPr>
          <p:nvPr/>
        </p:nvCxnSpPr>
        <p:spPr>
          <a:xfrm>
            <a:off x="8261350" y="1363663"/>
            <a:ext cx="0" cy="77787"/>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p:cNvPr>
          <p:cNvCxnSpPr>
            <a:cxnSpLocks/>
          </p:cNvCxnSpPr>
          <p:nvPr/>
        </p:nvCxnSpPr>
        <p:spPr>
          <a:xfrm flipH="1">
            <a:off x="6754813" y="1371600"/>
            <a:ext cx="15049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p:cNvPr>
          <p:cNvSpPr/>
          <p:nvPr/>
        </p:nvSpPr>
        <p:spPr>
          <a:xfrm>
            <a:off x="5044818" y="5254625"/>
            <a:ext cx="1802070" cy="1031875"/>
          </a:xfrm>
          <a:prstGeom prst="rect">
            <a:avLst/>
          </a:prstGeom>
          <a:solidFill>
            <a:schemeClr val="accent2">
              <a:lumMod val="50000"/>
              <a:alpha val="38000"/>
            </a:schemeClr>
          </a:solidFill>
          <a:ln>
            <a:solidFill>
              <a:schemeClr val="bg1"/>
            </a:solidFill>
          </a:ln>
          <a:effectLst/>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spcAft>
                <a:spcPts val="200"/>
              </a:spcAft>
              <a:defRPr/>
            </a:pPr>
            <a:r>
              <a:rPr lang="en-US" sz="1000" dirty="0">
                <a:solidFill>
                  <a:prstClr val="white"/>
                </a:solidFill>
                <a:latin typeface="Arial Narrow" panose="020B0606020202030204" pitchFamily="34" charset="0"/>
              </a:rPr>
              <a:t>Evolved </a:t>
            </a:r>
            <a:r>
              <a:rPr lang="en-US" sz="1000" dirty="0" err="1">
                <a:solidFill>
                  <a:prstClr val="white"/>
                </a:solidFill>
                <a:latin typeface="Arial Narrow" panose="020B0606020202030204" pitchFamily="34" charset="0"/>
              </a:rPr>
              <a:t>SeaSparrow</a:t>
            </a:r>
            <a:r>
              <a:rPr lang="en-US" sz="1000" dirty="0">
                <a:solidFill>
                  <a:prstClr val="white"/>
                </a:solidFill>
                <a:latin typeface="Arial Narrow" panose="020B0606020202030204" pitchFamily="34" charset="0"/>
              </a:rPr>
              <a:t> Missile</a:t>
            </a:r>
          </a:p>
          <a:p>
            <a:pPr eaLnBrk="0" hangingPunct="0">
              <a:spcAft>
                <a:spcPts val="200"/>
              </a:spcAft>
              <a:defRPr/>
            </a:pPr>
            <a:r>
              <a:rPr lang="en-US" sz="1000" dirty="0">
                <a:solidFill>
                  <a:prstClr val="white"/>
                </a:solidFill>
                <a:latin typeface="Arial Narrow" panose="020B0606020202030204" pitchFamily="34" charset="0"/>
              </a:rPr>
              <a:t>MK-53 Decoy Launching System</a:t>
            </a:r>
          </a:p>
          <a:p>
            <a:pPr eaLnBrk="0" hangingPunct="0">
              <a:spcAft>
                <a:spcPts val="200"/>
              </a:spcAft>
              <a:defRPr/>
            </a:pPr>
            <a:r>
              <a:rPr lang="en-US" sz="1000" dirty="0">
                <a:solidFill>
                  <a:prstClr val="white"/>
                </a:solidFill>
                <a:latin typeface="Arial Narrow" panose="020B0606020202030204" pitchFamily="34" charset="0"/>
              </a:rPr>
              <a:t>CAD/PAD</a:t>
            </a:r>
          </a:p>
          <a:p>
            <a:pPr eaLnBrk="0" hangingPunct="0">
              <a:spcAft>
                <a:spcPts val="200"/>
              </a:spcAft>
              <a:defRPr/>
            </a:pPr>
            <a:r>
              <a:rPr lang="en-US" sz="1000" dirty="0">
                <a:solidFill>
                  <a:prstClr val="white"/>
                </a:solidFill>
                <a:latin typeface="Arial Narrow" panose="020B0606020202030204" pitchFamily="34" charset="0"/>
              </a:rPr>
              <a:t>Countermeasure Anti-Torpedo</a:t>
            </a:r>
          </a:p>
          <a:p>
            <a:pPr eaLnBrk="0" hangingPunct="0">
              <a:spcAft>
                <a:spcPts val="200"/>
              </a:spcAft>
              <a:defRPr/>
            </a:pPr>
            <a:r>
              <a:rPr lang="en-US" sz="1000" dirty="0">
                <a:solidFill>
                  <a:prstClr val="white"/>
                </a:solidFill>
                <a:latin typeface="Arial Narrow" panose="020B0606020202030204" pitchFamily="34" charset="0"/>
              </a:rPr>
              <a:t>Phalanx </a:t>
            </a:r>
            <a:r>
              <a:rPr lang="en-US" sz="1000" dirty="0" err="1">
                <a:solidFill>
                  <a:prstClr val="white"/>
                </a:solidFill>
                <a:latin typeface="Arial Narrow" panose="020B0606020202030204" pitchFamily="34" charset="0"/>
              </a:rPr>
              <a:t>CIWS</a:t>
            </a:r>
            <a:endParaRPr lang="en-US" sz="1000" dirty="0">
              <a:solidFill>
                <a:prstClr val="white"/>
              </a:solidFill>
              <a:latin typeface="Arial Narrow" panose="020B0606020202030204" pitchFamily="34" charset="0"/>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90" y="81547"/>
            <a:ext cx="1150763" cy="641190"/>
          </a:xfrm>
          <a:prstGeom prst="rect">
            <a:avLst/>
          </a:prstGeom>
        </p:spPr>
      </p:pic>
    </p:spTree>
    <p:extLst>
      <p:ext uri="{BB962C8B-B14F-4D97-AF65-F5344CB8AC3E}">
        <p14:creationId xmlns:p14="http://schemas.microsoft.com/office/powerpoint/2010/main" val="1779718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8763" y="34925"/>
            <a:ext cx="9661526"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5"/>
          <p:cNvSpPr>
            <a:spLocks noGrp="1" noChangeArrowheads="1"/>
          </p:cNvSpPr>
          <p:nvPr>
            <p:ph type="title"/>
          </p:nvPr>
        </p:nvSpPr>
        <p:spPr>
          <a:xfrm>
            <a:off x="628650" y="100013"/>
            <a:ext cx="7886700" cy="833437"/>
          </a:xfrm>
        </p:spPr>
        <p:txBody>
          <a:bodyPr>
            <a:normAutofit/>
          </a:bodyPr>
          <a:lstStyle/>
          <a:p>
            <a:r>
              <a:rPr lang="en-US" altLang="en-US" sz="3200" dirty="0" smtClean="0">
                <a:latin typeface="Georgia" panose="02040502050405020303" pitchFamily="18" charset="0"/>
              </a:rPr>
              <a:t>CARRIER PRODUCTS</a:t>
            </a:r>
          </a:p>
        </p:txBody>
      </p:sp>
      <p:sp>
        <p:nvSpPr>
          <p:cNvPr id="16388" name="Slide Number Placeholder 1"/>
          <p:cNvSpPr>
            <a:spLocks noGrp="1" noChangeArrowheads="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defRPr/>
            </a:pPr>
            <a:fld id="{4E12BD59-91E5-4CF1-984F-2F9DB7EF6E85}" type="slidenum">
              <a:rPr lang="en-US" altLang="en-US" sz="1200" smtClean="0">
                <a:solidFill>
                  <a:schemeClr val="bg1"/>
                </a:solidFill>
              </a:rPr>
              <a:pPr eaLnBrk="1" hangingPunct="1">
                <a:lnSpc>
                  <a:spcPct val="100000"/>
                </a:lnSpc>
                <a:spcBef>
                  <a:spcPct val="0"/>
                </a:spcBef>
                <a:buFontTx/>
                <a:buNone/>
                <a:defRPr/>
              </a:pPr>
              <a:t>47</a:t>
            </a:fld>
            <a:endParaRPr lang="en-US" altLang="en-US" sz="1200" smtClean="0">
              <a:solidFill>
                <a:schemeClr val="bg1"/>
              </a:solidFill>
            </a:endParaRPr>
          </a:p>
        </p:txBody>
      </p:sp>
      <p:sp>
        <p:nvSpPr>
          <p:cNvPr id="6" name="Rectangle 5">
            <a:extLst/>
          </p:cNvPr>
          <p:cNvSpPr/>
          <p:nvPr/>
        </p:nvSpPr>
        <p:spPr>
          <a:xfrm>
            <a:off x="5525073" y="896603"/>
            <a:ext cx="3420700" cy="1659349"/>
          </a:xfrm>
          <a:prstGeom prst="rect">
            <a:avLst/>
          </a:prstGeom>
          <a:solidFill>
            <a:schemeClr val="accent2">
              <a:lumMod val="50000"/>
              <a:alpha val="38000"/>
            </a:schemeClr>
          </a:solidFill>
          <a:ln>
            <a:solidFill>
              <a:schemeClr val="bg1"/>
            </a:solidFill>
          </a:ln>
          <a:effectLst/>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spcAft>
                <a:spcPts val="200"/>
              </a:spcAft>
              <a:defRPr/>
            </a:pPr>
            <a:r>
              <a:rPr lang="en-US" sz="2000" dirty="0">
                <a:solidFill>
                  <a:prstClr val="white"/>
                </a:solidFill>
                <a:latin typeface="Arial Narrow" panose="020B0606020202030204" pitchFamily="34" charset="0"/>
              </a:rPr>
              <a:t>Phalanx </a:t>
            </a:r>
            <a:r>
              <a:rPr lang="en-US" sz="2000" dirty="0" err="1">
                <a:solidFill>
                  <a:prstClr val="white"/>
                </a:solidFill>
                <a:latin typeface="Arial Narrow" panose="020B0606020202030204" pitchFamily="34" charset="0"/>
              </a:rPr>
              <a:t>CIWS</a:t>
            </a:r>
            <a:endParaRPr lang="en-US" sz="2000" dirty="0">
              <a:solidFill>
                <a:prstClr val="white"/>
              </a:solidFill>
              <a:latin typeface="Arial Narrow" panose="020B0606020202030204" pitchFamily="34" charset="0"/>
            </a:endParaRPr>
          </a:p>
          <a:p>
            <a:pPr algn="ctr" eaLnBrk="0" hangingPunct="0">
              <a:spcAft>
                <a:spcPts val="200"/>
              </a:spcAft>
              <a:defRPr/>
            </a:pPr>
            <a:r>
              <a:rPr lang="en-US" sz="2000" dirty="0">
                <a:solidFill>
                  <a:prstClr val="white"/>
                </a:solidFill>
                <a:latin typeface="Arial Narrow" panose="020B0606020202030204" pitchFamily="34" charset="0"/>
              </a:rPr>
              <a:t>MK-53 Decoy Launching System</a:t>
            </a:r>
          </a:p>
          <a:p>
            <a:pPr algn="ctr" eaLnBrk="0" hangingPunct="0">
              <a:spcAft>
                <a:spcPts val="200"/>
              </a:spcAft>
              <a:defRPr/>
            </a:pPr>
            <a:r>
              <a:rPr lang="en-US" sz="2000" dirty="0">
                <a:solidFill>
                  <a:prstClr val="white"/>
                </a:solidFill>
                <a:latin typeface="Arial Narrow" panose="020B0606020202030204" pitchFamily="34" charset="0"/>
              </a:rPr>
              <a:t>Countermeasure Anti-Torpedo</a:t>
            </a:r>
          </a:p>
          <a:p>
            <a:pPr algn="ctr" eaLnBrk="0" hangingPunct="0">
              <a:spcAft>
                <a:spcPts val="200"/>
              </a:spcAft>
              <a:defRPr/>
            </a:pPr>
            <a:r>
              <a:rPr lang="en-US" sz="2000" dirty="0">
                <a:solidFill>
                  <a:prstClr val="white"/>
                </a:solidFill>
                <a:latin typeface="Arial Narrow" panose="020B0606020202030204" pitchFamily="34" charset="0"/>
              </a:rPr>
              <a:t>Evolved </a:t>
            </a:r>
            <a:r>
              <a:rPr lang="en-US" sz="2000" dirty="0" err="1">
                <a:solidFill>
                  <a:prstClr val="white"/>
                </a:solidFill>
                <a:latin typeface="Arial Narrow" panose="020B0606020202030204" pitchFamily="34" charset="0"/>
              </a:rPr>
              <a:t>SeaSparrow</a:t>
            </a:r>
            <a:r>
              <a:rPr lang="en-US" sz="2000" dirty="0">
                <a:solidFill>
                  <a:prstClr val="white"/>
                </a:solidFill>
                <a:latin typeface="Arial Narrow" panose="020B0606020202030204" pitchFamily="34" charset="0"/>
              </a:rPr>
              <a:t> Missile</a:t>
            </a:r>
          </a:p>
        </p:txBody>
      </p:sp>
      <p:cxnSp>
        <p:nvCxnSpPr>
          <p:cNvPr id="7" name="Straight Connector 6">
            <a:extLst/>
          </p:cNvPr>
          <p:cNvCxnSpPr>
            <a:cxnSpLocks/>
          </p:cNvCxnSpPr>
          <p:nvPr/>
        </p:nvCxnSpPr>
        <p:spPr>
          <a:xfrm>
            <a:off x="4460875" y="2011363"/>
            <a:ext cx="0" cy="5334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p:cNvPr>
          <p:cNvCxnSpPr>
            <a:cxnSpLocks/>
          </p:cNvCxnSpPr>
          <p:nvPr/>
        </p:nvCxnSpPr>
        <p:spPr>
          <a:xfrm flipH="1">
            <a:off x="4460875" y="2011363"/>
            <a:ext cx="106362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90" y="81547"/>
            <a:ext cx="1150763" cy="641190"/>
          </a:xfrm>
          <a:prstGeom prst="rect">
            <a:avLst/>
          </a:prstGeom>
        </p:spPr>
      </p:pic>
    </p:spTree>
    <p:extLst>
      <p:ext uri="{BB962C8B-B14F-4D97-AF65-F5344CB8AC3E}">
        <p14:creationId xmlns:p14="http://schemas.microsoft.com/office/powerpoint/2010/main" val="18330395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
          <p:cNvSpPr>
            <a:spLocks noGrp="1" noChangeArrowheads="1"/>
          </p:cNvSpPr>
          <p:nvPr>
            <p:ph type="title"/>
          </p:nvPr>
        </p:nvSpPr>
        <p:spPr>
          <a:xfrm>
            <a:off x="628650" y="100013"/>
            <a:ext cx="7886700" cy="833437"/>
          </a:xfrm>
        </p:spPr>
        <p:txBody>
          <a:bodyPr>
            <a:normAutofit/>
          </a:bodyPr>
          <a:lstStyle/>
          <a:p>
            <a:r>
              <a:rPr lang="en-US" altLang="en-US" sz="3200" dirty="0" smtClean="0">
                <a:latin typeface="Georgia" panose="02040502050405020303" pitchFamily="18" charset="0"/>
              </a:rPr>
              <a:t>DESTROYER PRODUCTS</a:t>
            </a:r>
          </a:p>
        </p:txBody>
      </p:sp>
      <p:sp>
        <p:nvSpPr>
          <p:cNvPr id="17411" name="Slide Number Placeholder 3"/>
          <p:cNvSpPr>
            <a:spLocks noGrp="1" noChangeArrowheads="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defRPr/>
            </a:pPr>
            <a:fld id="{E071C7FA-CC80-4F48-B456-9989BC96A9B7}" type="slidenum">
              <a:rPr lang="en-US" altLang="en-US" sz="1200" smtClean="0">
                <a:solidFill>
                  <a:schemeClr val="bg1"/>
                </a:solidFill>
              </a:rPr>
              <a:pPr eaLnBrk="1" hangingPunct="1">
                <a:lnSpc>
                  <a:spcPct val="100000"/>
                </a:lnSpc>
                <a:spcBef>
                  <a:spcPct val="0"/>
                </a:spcBef>
                <a:buFontTx/>
                <a:buNone/>
                <a:defRPr/>
              </a:pPr>
              <a:t>48</a:t>
            </a:fld>
            <a:endParaRPr lang="en-US" altLang="en-US" sz="1200" smtClean="0">
              <a:solidFill>
                <a:schemeClr val="bg1"/>
              </a:solidFill>
            </a:endParaRPr>
          </a:p>
        </p:txBody>
      </p:sp>
      <p:pic>
        <p:nvPicPr>
          <p:cNvPr id="1741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4113" y="1114425"/>
            <a:ext cx="6815138"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p:cNvPr>
          <p:cNvSpPr/>
          <p:nvPr/>
        </p:nvSpPr>
        <p:spPr>
          <a:xfrm>
            <a:off x="5695921" y="3925020"/>
            <a:ext cx="2819429" cy="1885576"/>
          </a:xfrm>
          <a:prstGeom prst="rect">
            <a:avLst/>
          </a:prstGeom>
          <a:solidFill>
            <a:schemeClr val="accent2">
              <a:lumMod val="50000"/>
              <a:alpha val="38000"/>
            </a:schemeClr>
          </a:solidFill>
          <a:ln w="19050">
            <a:solidFill>
              <a:schemeClr val="bg1"/>
            </a:solidFill>
          </a:ln>
          <a:effectLst/>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spcAft>
                <a:spcPts val="200"/>
              </a:spcAft>
              <a:defRPr/>
            </a:pPr>
            <a:r>
              <a:rPr lang="en-US" sz="1600" dirty="0">
                <a:solidFill>
                  <a:prstClr val="white"/>
                </a:solidFill>
                <a:latin typeface="Arial Narrow" panose="020B0606020202030204" pitchFamily="34" charset="0"/>
              </a:rPr>
              <a:t>MK-45 5-inch Gun</a:t>
            </a:r>
          </a:p>
          <a:p>
            <a:pPr eaLnBrk="0" hangingPunct="0">
              <a:spcAft>
                <a:spcPts val="200"/>
              </a:spcAft>
              <a:defRPr/>
            </a:pPr>
            <a:r>
              <a:rPr lang="en-US" sz="1600" dirty="0">
                <a:solidFill>
                  <a:prstClr val="white"/>
                </a:solidFill>
                <a:latin typeface="Arial Narrow" panose="020B0606020202030204" pitchFamily="34" charset="0"/>
              </a:rPr>
              <a:t>SM-2 Missile </a:t>
            </a:r>
          </a:p>
          <a:p>
            <a:pPr eaLnBrk="0" hangingPunct="0">
              <a:spcAft>
                <a:spcPts val="200"/>
              </a:spcAft>
              <a:defRPr/>
            </a:pPr>
            <a:r>
              <a:rPr lang="en-US" sz="1600" dirty="0">
                <a:solidFill>
                  <a:prstClr val="white"/>
                </a:solidFill>
                <a:latin typeface="Arial Narrow" panose="020B0606020202030204" pitchFamily="34" charset="0"/>
              </a:rPr>
              <a:t>Tomahawk Missiles</a:t>
            </a:r>
          </a:p>
          <a:p>
            <a:pPr eaLnBrk="0" hangingPunct="0">
              <a:spcAft>
                <a:spcPts val="200"/>
              </a:spcAft>
              <a:defRPr/>
            </a:pPr>
            <a:r>
              <a:rPr lang="en-US" sz="1600" dirty="0">
                <a:solidFill>
                  <a:prstClr val="white"/>
                </a:solidFill>
                <a:latin typeface="Arial Narrow" panose="020B0606020202030204" pitchFamily="34" charset="0"/>
              </a:rPr>
              <a:t>Otto Fuel for torpedoes</a:t>
            </a:r>
          </a:p>
          <a:p>
            <a:pPr eaLnBrk="0" hangingPunct="0">
              <a:spcAft>
                <a:spcPts val="200"/>
              </a:spcAft>
              <a:defRPr/>
            </a:pPr>
            <a:r>
              <a:rPr lang="en-US" sz="1600" dirty="0">
                <a:solidFill>
                  <a:prstClr val="white"/>
                </a:solidFill>
                <a:latin typeface="Arial Narrow" panose="020B0606020202030204" pitchFamily="34" charset="0"/>
              </a:rPr>
              <a:t>Phalanx CIWS</a:t>
            </a:r>
          </a:p>
          <a:p>
            <a:pPr eaLnBrk="0" hangingPunct="0">
              <a:spcAft>
                <a:spcPts val="200"/>
              </a:spcAft>
              <a:defRPr/>
            </a:pPr>
            <a:r>
              <a:rPr lang="en-US" sz="1600" dirty="0">
                <a:solidFill>
                  <a:prstClr val="white"/>
                </a:solidFill>
                <a:latin typeface="Arial Narrow" panose="020B0606020202030204" pitchFamily="34" charset="0"/>
              </a:rPr>
              <a:t>MK-53 Decoy Launching System</a:t>
            </a:r>
          </a:p>
        </p:txBody>
      </p:sp>
      <p:cxnSp>
        <p:nvCxnSpPr>
          <p:cNvPr id="9" name="Straight Connector 8">
            <a:extLst/>
          </p:cNvPr>
          <p:cNvCxnSpPr>
            <a:cxnSpLocks/>
          </p:cNvCxnSpPr>
          <p:nvPr/>
        </p:nvCxnSpPr>
        <p:spPr>
          <a:xfrm>
            <a:off x="6986588" y="3365500"/>
            <a:ext cx="0" cy="5588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p:cNvPr>
          <p:cNvCxnSpPr>
            <a:cxnSpLocks/>
          </p:cNvCxnSpPr>
          <p:nvPr/>
        </p:nvCxnSpPr>
        <p:spPr>
          <a:xfrm flipH="1">
            <a:off x="4373563" y="3373438"/>
            <a:ext cx="2613025"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17416" name="Picture 1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16300" y="1157288"/>
            <a:ext cx="5667375"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90" y="81547"/>
            <a:ext cx="1150763" cy="641190"/>
          </a:xfrm>
          <a:prstGeom prst="rect">
            <a:avLst/>
          </a:prstGeom>
        </p:spPr>
      </p:pic>
    </p:spTree>
    <p:extLst>
      <p:ext uri="{BB962C8B-B14F-4D97-AF65-F5344CB8AC3E}">
        <p14:creationId xmlns:p14="http://schemas.microsoft.com/office/powerpoint/2010/main" val="1690097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noChangeArrowheads="1"/>
          </p:cNvSpPr>
          <p:nvPr>
            <p:ph type="title"/>
          </p:nvPr>
        </p:nvSpPr>
        <p:spPr>
          <a:xfrm>
            <a:off x="628650" y="100013"/>
            <a:ext cx="7886700" cy="833437"/>
          </a:xfrm>
        </p:spPr>
        <p:txBody>
          <a:bodyPr>
            <a:normAutofit/>
          </a:bodyPr>
          <a:lstStyle/>
          <a:p>
            <a:r>
              <a:rPr lang="en-US" altLang="en-US" sz="3200" dirty="0" smtClean="0">
                <a:latin typeface="Georgia" panose="02040502050405020303" pitchFamily="18" charset="0"/>
              </a:rPr>
              <a:t>AIRCRAFT PRODUCTS</a:t>
            </a:r>
          </a:p>
        </p:txBody>
      </p:sp>
      <p:sp>
        <p:nvSpPr>
          <p:cNvPr id="19459" name="Slide Number Placeholder 3"/>
          <p:cNvSpPr>
            <a:spLocks noGrp="1" noChangeArrowheads="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defRPr/>
            </a:pPr>
            <a:fld id="{A721ACFA-DB2C-4F4C-96B1-79EF5A17E860}" type="slidenum">
              <a:rPr lang="en-US" altLang="en-US" sz="1200" smtClean="0">
                <a:solidFill>
                  <a:schemeClr val="bg1"/>
                </a:solidFill>
              </a:rPr>
              <a:pPr eaLnBrk="1" hangingPunct="1">
                <a:lnSpc>
                  <a:spcPct val="100000"/>
                </a:lnSpc>
                <a:spcBef>
                  <a:spcPct val="0"/>
                </a:spcBef>
                <a:buFontTx/>
                <a:buNone/>
                <a:defRPr/>
              </a:pPr>
              <a:t>49</a:t>
            </a:fld>
            <a:endParaRPr lang="en-US" altLang="en-US" sz="1200" dirty="0" smtClean="0">
              <a:solidFill>
                <a:schemeClr val="bg1"/>
              </a:solidFill>
            </a:endParaRPr>
          </a:p>
        </p:txBody>
      </p:sp>
      <p:pic>
        <p:nvPicPr>
          <p:cNvPr id="1946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165225"/>
            <a:ext cx="6073775"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67488" y="933450"/>
            <a:ext cx="2503487"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p:cNvPr>
          <p:cNvSpPr/>
          <p:nvPr/>
        </p:nvSpPr>
        <p:spPr>
          <a:xfrm>
            <a:off x="2928552" y="4584356"/>
            <a:ext cx="3639376" cy="1186523"/>
          </a:xfrm>
          <a:prstGeom prst="rect">
            <a:avLst/>
          </a:prstGeom>
          <a:solidFill>
            <a:schemeClr val="accent2">
              <a:lumMod val="50000"/>
              <a:alpha val="38000"/>
            </a:schemeClr>
          </a:solidFill>
          <a:ln w="19050">
            <a:solidFill>
              <a:schemeClr val="bg1"/>
            </a:solidFill>
          </a:ln>
          <a:effectLst/>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spcAft>
                <a:spcPts val="200"/>
              </a:spcAft>
              <a:defRPr/>
            </a:pPr>
            <a:r>
              <a:rPr lang="en-US" sz="2000" dirty="0">
                <a:solidFill>
                  <a:prstClr val="white"/>
                </a:solidFill>
                <a:latin typeface="Arial Narrow" panose="020B0606020202030204" pitchFamily="34" charset="0"/>
              </a:rPr>
              <a:t>Sidewinder Missile</a:t>
            </a:r>
          </a:p>
          <a:p>
            <a:pPr eaLnBrk="0" hangingPunct="0">
              <a:spcAft>
                <a:spcPts val="200"/>
              </a:spcAft>
              <a:defRPr/>
            </a:pPr>
            <a:r>
              <a:rPr lang="en-US" sz="2000" dirty="0">
                <a:solidFill>
                  <a:prstClr val="white"/>
                </a:solidFill>
                <a:latin typeface="Arial Narrow" panose="020B0606020202030204" pitchFamily="34" charset="0"/>
              </a:rPr>
              <a:t>CAD/PAD </a:t>
            </a:r>
            <a:r>
              <a:rPr lang="en-US" sz="2000" dirty="0" smtClean="0">
                <a:solidFill>
                  <a:prstClr val="white"/>
                </a:solidFill>
                <a:latin typeface="Arial Narrow" panose="020B0606020202030204" pitchFamily="34" charset="0"/>
              </a:rPr>
              <a:t>Products</a:t>
            </a:r>
          </a:p>
          <a:p>
            <a:pPr eaLnBrk="0" hangingPunct="0">
              <a:spcAft>
                <a:spcPts val="200"/>
              </a:spcAft>
              <a:defRPr/>
            </a:pPr>
            <a:r>
              <a:rPr lang="en-US" sz="2000" dirty="0" smtClean="0">
                <a:solidFill>
                  <a:prstClr val="white"/>
                </a:solidFill>
                <a:latin typeface="Arial Narrow" panose="020B0606020202030204" pitchFamily="34" charset="0"/>
              </a:rPr>
              <a:t>2.75 in. Rockets</a:t>
            </a:r>
            <a:endParaRPr lang="en-US" sz="2000" dirty="0">
              <a:solidFill>
                <a:prstClr val="white"/>
              </a:solidFill>
              <a:latin typeface="Arial Narrow" panose="020B0606020202030204" pitchFamily="34" charset="0"/>
            </a:endParaRPr>
          </a:p>
        </p:txBody>
      </p:sp>
      <p:cxnSp>
        <p:nvCxnSpPr>
          <p:cNvPr id="13" name="Straight Connector 12">
            <a:extLst/>
          </p:cNvPr>
          <p:cNvCxnSpPr>
            <a:cxnSpLocks/>
          </p:cNvCxnSpPr>
          <p:nvPr/>
        </p:nvCxnSpPr>
        <p:spPr>
          <a:xfrm>
            <a:off x="2287588" y="3735388"/>
            <a:ext cx="0" cy="126841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p:cNvPr>
          <p:cNvCxnSpPr>
            <a:cxnSpLocks/>
          </p:cNvCxnSpPr>
          <p:nvPr/>
        </p:nvCxnSpPr>
        <p:spPr>
          <a:xfrm flipH="1">
            <a:off x="2287588" y="5003800"/>
            <a:ext cx="641350"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90" y="81547"/>
            <a:ext cx="1150763" cy="641190"/>
          </a:xfrm>
          <a:prstGeom prst="rect">
            <a:avLst/>
          </a:prstGeom>
        </p:spPr>
      </p:pic>
    </p:spTree>
    <p:extLst>
      <p:ext uri="{BB962C8B-B14F-4D97-AF65-F5344CB8AC3E}">
        <p14:creationId xmlns:p14="http://schemas.microsoft.com/office/powerpoint/2010/main" val="30782646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AD3B4F1-F0D2-4323-88C6-3C856595E168}" type="slidenum">
              <a:rPr lang="en-US" smtClean="0"/>
              <a:pPr>
                <a:defRPr/>
              </a:pPr>
              <a:t>5</a:t>
            </a:fld>
            <a:endParaRPr lang="en-US" dirty="0"/>
          </a:p>
        </p:txBody>
      </p:sp>
      <p:sp>
        <p:nvSpPr>
          <p:cNvPr id="3" name="Rectangle 2"/>
          <p:cNvSpPr txBox="1">
            <a:spLocks noChangeArrowheads="1"/>
          </p:cNvSpPr>
          <p:nvPr/>
        </p:nvSpPr>
        <p:spPr bwMode="auto">
          <a:xfrm>
            <a:off x="659219" y="250825"/>
            <a:ext cx="8484781" cy="552450"/>
          </a:xfrm>
          <a:prstGeom prst="rect">
            <a:avLst/>
          </a:prstGeom>
          <a:noFill/>
          <a:ln w="9525">
            <a:noFill/>
            <a:miter lim="800000"/>
            <a:headEnd/>
            <a:tailEnd/>
          </a:ln>
        </p:spPr>
        <p:txBody>
          <a:bodyPr vert="horz" wrap="square" lIns="91322" tIns="45662" rIns="91322" bIns="45662" numCol="1" anchor="ctr" anchorCtr="0" compatLnSpc="1">
            <a:prstTxWarp prst="textNoShape">
              <a:avLst/>
            </a:prstTxWarp>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eaLnBrk="1" hangingPunct="1"/>
            <a:r>
              <a:rPr lang="en-US" dirty="0" smtClean="0">
                <a:solidFill>
                  <a:srgbClr val="000000"/>
                </a:solidFill>
              </a:rPr>
              <a:t>What Are Energetics?</a:t>
            </a:r>
            <a:endParaRPr lang="en-US" dirty="0"/>
          </a:p>
        </p:txBody>
      </p:sp>
      <p:sp>
        <p:nvSpPr>
          <p:cNvPr id="4" name="Content Placeholder 3"/>
          <p:cNvSpPr txBox="1">
            <a:spLocks/>
          </p:cNvSpPr>
          <p:nvPr/>
        </p:nvSpPr>
        <p:spPr>
          <a:xfrm>
            <a:off x="219740" y="1027814"/>
            <a:ext cx="7024576" cy="4849417"/>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charset="0"/>
              <a:buNone/>
            </a:pPr>
            <a:r>
              <a:rPr lang="en-US" sz="2400" b="1" dirty="0" smtClean="0"/>
              <a:t>Energetics define a weapon system’s performance:</a:t>
            </a:r>
          </a:p>
          <a:p>
            <a:pPr>
              <a:spcBef>
                <a:spcPts val="0"/>
              </a:spcBef>
            </a:pPr>
            <a:r>
              <a:rPr lang="en-US" sz="2000" dirty="0" smtClean="0"/>
              <a:t>Range, speed, lethality, signatures management, safety, logistics</a:t>
            </a:r>
          </a:p>
          <a:p>
            <a:pPr>
              <a:spcBef>
                <a:spcPts val="0"/>
              </a:spcBef>
            </a:pPr>
            <a:endParaRPr lang="en-US" sz="1600" dirty="0" smtClean="0"/>
          </a:p>
          <a:p>
            <a:pPr marL="0" indent="0">
              <a:spcBef>
                <a:spcPts val="0"/>
              </a:spcBef>
              <a:buFont typeface="Arial" charset="0"/>
              <a:buNone/>
            </a:pPr>
            <a:r>
              <a:rPr lang="en-US" sz="2400" b="1" dirty="0" smtClean="0"/>
              <a:t>Energetics include:</a:t>
            </a:r>
          </a:p>
          <a:p>
            <a:pPr>
              <a:spcBef>
                <a:spcPts val="300"/>
              </a:spcBef>
            </a:pPr>
            <a:r>
              <a:rPr lang="en-US" sz="2000" dirty="0" smtClean="0"/>
              <a:t>Ingredients (energetic materials, inert ingredients)</a:t>
            </a:r>
          </a:p>
          <a:p>
            <a:pPr>
              <a:spcBef>
                <a:spcPts val="300"/>
              </a:spcBef>
            </a:pPr>
            <a:r>
              <a:rPr lang="en-US" sz="2000" dirty="0" smtClean="0"/>
              <a:t>Formulations (explosives, propellants, fuels)</a:t>
            </a:r>
          </a:p>
          <a:p>
            <a:pPr>
              <a:spcBef>
                <a:spcPts val="300"/>
              </a:spcBef>
            </a:pPr>
            <a:r>
              <a:rPr lang="en-US" sz="2000" dirty="0" smtClean="0"/>
              <a:t>Energetic material systems (fuzes, rocket motors, warheads, munitions)</a:t>
            </a:r>
          </a:p>
          <a:p>
            <a:pPr>
              <a:spcBef>
                <a:spcPts val="0"/>
              </a:spcBef>
            </a:pPr>
            <a:endParaRPr lang="en-US" sz="1600" dirty="0" smtClean="0"/>
          </a:p>
          <a:p>
            <a:pPr marL="0" indent="0">
              <a:spcBef>
                <a:spcPts val="0"/>
              </a:spcBef>
              <a:buFont typeface="Arial" charset="0"/>
              <a:buNone/>
            </a:pPr>
            <a:r>
              <a:rPr lang="en-US" sz="2400" b="1" dirty="0" smtClean="0"/>
              <a:t>Energetics are essential to every warfighting domain:</a:t>
            </a:r>
          </a:p>
          <a:p>
            <a:pPr>
              <a:spcBef>
                <a:spcPts val="300"/>
              </a:spcBef>
            </a:pPr>
            <a:r>
              <a:rPr lang="en-US" sz="2000" dirty="0" smtClean="0"/>
              <a:t>Undersea (</a:t>
            </a:r>
            <a:r>
              <a:rPr lang="en-US" sz="2000" i="1" dirty="0" smtClean="0"/>
              <a:t>e.g.</a:t>
            </a:r>
            <a:r>
              <a:rPr lang="en-US" sz="2000" dirty="0" smtClean="0"/>
              <a:t>, torpedo fuel, warheads, mines)</a:t>
            </a:r>
          </a:p>
          <a:p>
            <a:pPr>
              <a:spcBef>
                <a:spcPts val="300"/>
              </a:spcBef>
            </a:pPr>
            <a:r>
              <a:rPr lang="en-US" sz="2000" dirty="0" smtClean="0"/>
              <a:t>Surface (</a:t>
            </a:r>
            <a:r>
              <a:rPr lang="en-US" sz="2000" i="1" dirty="0" smtClean="0"/>
              <a:t>e.g.</a:t>
            </a:r>
            <a:r>
              <a:rPr lang="en-US" sz="2000" dirty="0" smtClean="0"/>
              <a:t>, guns, STANDARD Missile, Sea Sparrow Missile)</a:t>
            </a:r>
          </a:p>
          <a:p>
            <a:pPr>
              <a:spcBef>
                <a:spcPts val="300"/>
              </a:spcBef>
            </a:pPr>
            <a:r>
              <a:rPr lang="en-US" sz="2000" dirty="0" smtClean="0"/>
              <a:t>Air (</a:t>
            </a:r>
            <a:r>
              <a:rPr lang="en-US" sz="2000" i="1" dirty="0" smtClean="0"/>
              <a:t>e.g.</a:t>
            </a:r>
            <a:r>
              <a:rPr lang="en-US" sz="2000" dirty="0" smtClean="0"/>
              <a:t>, rockets, ejection seats, bombs, Sidewinder Missile)</a:t>
            </a:r>
          </a:p>
          <a:p>
            <a:pPr>
              <a:spcBef>
                <a:spcPts val="300"/>
              </a:spcBef>
            </a:pPr>
            <a:r>
              <a:rPr lang="en-US" sz="2000" dirty="0" smtClean="0"/>
              <a:t>Expeditionary (</a:t>
            </a:r>
            <a:r>
              <a:rPr lang="en-US" sz="2000" i="1" dirty="0" smtClean="0"/>
              <a:t>e.g.</a:t>
            </a:r>
            <a:r>
              <a:rPr lang="en-US" sz="2000" dirty="0" smtClean="0"/>
              <a:t>, ordnance disposal, crew served weapons)</a:t>
            </a:r>
          </a:p>
        </p:txBody>
      </p:sp>
      <p:sp>
        <p:nvSpPr>
          <p:cNvPr id="5" name="Rectangle 4"/>
          <p:cNvSpPr/>
          <p:nvPr/>
        </p:nvSpPr>
        <p:spPr>
          <a:xfrm>
            <a:off x="482010" y="5877232"/>
            <a:ext cx="8179981" cy="676658"/>
          </a:xfrm>
          <a:prstGeom prst="rect">
            <a:avLst/>
          </a:prstGeom>
          <a:solidFill>
            <a:srgbClr val="31438F"/>
          </a:solidFill>
          <a:ln>
            <a:solidFill>
              <a:srgbClr val="31438F"/>
            </a:solidFill>
          </a:ln>
        </p:spPr>
        <p:txBody>
          <a:bodyPr wrap="square" anchor="ctr">
            <a:noAutofit/>
          </a:bodyPr>
          <a:lstStyle/>
          <a:p>
            <a:pPr algn="ctr"/>
            <a:r>
              <a:rPr lang="en-US" sz="2000" b="1" dirty="0" smtClean="0">
                <a:solidFill>
                  <a:prstClr val="white"/>
                </a:solidFill>
                <a:latin typeface="Arial" panose="020B0604020202020204" pitchFamily="34" charset="0"/>
                <a:cs typeface="Arial" panose="020B0604020202020204" pitchFamily="34" charset="0"/>
              </a:rPr>
              <a:t>Energetic material systems are a critical enabler for all combat capability</a:t>
            </a:r>
            <a:endParaRPr lang="en-US" sz="2000" b="1" dirty="0">
              <a:solidFill>
                <a:prstClr val="white"/>
              </a:solidFill>
              <a:latin typeface="Arial" panose="020B0604020202020204" pitchFamily="34" charset="0"/>
              <a:cs typeface="Arial" panose="020B0604020202020204" pitchFamily="34" charset="0"/>
            </a:endParaRPr>
          </a:p>
        </p:txBody>
      </p:sp>
      <p:pic>
        <p:nvPicPr>
          <p:cNvPr id="6" name="Picture 7"/>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6095" r="16095"/>
          <a:stretch/>
        </p:blipFill>
        <p:spPr bwMode="auto">
          <a:xfrm>
            <a:off x="7409033" y="4531103"/>
            <a:ext cx="1353316" cy="135331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7098" t="7219" r="10214" b="53249"/>
          <a:stretch/>
        </p:blipFill>
        <p:spPr bwMode="auto">
          <a:xfrm>
            <a:off x="7383651" y="3371702"/>
            <a:ext cx="1378698" cy="135331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21 cast Products JATO Launch"/>
          <p:cNvPicPr>
            <a:picLocks noChangeAspect="1" noChangeArrowheads="1"/>
          </p:cNvPicPr>
          <p:nvPr/>
        </p:nvPicPr>
        <p:blipFill rotWithShape="1">
          <a:blip r:embed="rId4">
            <a:extLst>
              <a:ext uri="{28A0092B-C50C-407E-A947-70E740481C1C}">
                <a14:useLocalDpi xmlns:a14="http://schemas.microsoft.com/office/drawing/2010/main" val="0"/>
              </a:ext>
            </a:extLst>
          </a:blip>
          <a:srcRect l="13515" t="29679" r="13515"/>
          <a:stretch/>
        </p:blipFill>
        <p:spPr bwMode="auto">
          <a:xfrm>
            <a:off x="7409033" y="2181283"/>
            <a:ext cx="1353316" cy="1353316"/>
          </a:xfrm>
          <a:prstGeom prst="ellipse">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5272" t="14924" r="55027" b="7899"/>
          <a:stretch/>
        </p:blipFill>
        <p:spPr bwMode="auto">
          <a:xfrm>
            <a:off x="7409033" y="1021882"/>
            <a:ext cx="1353316" cy="135331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0826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noChangeArrowheads="1"/>
          </p:cNvSpPr>
          <p:nvPr>
            <p:ph type="title"/>
          </p:nvPr>
        </p:nvSpPr>
        <p:spPr>
          <a:xfrm>
            <a:off x="628650" y="100013"/>
            <a:ext cx="7886700" cy="833437"/>
          </a:xfrm>
        </p:spPr>
        <p:txBody>
          <a:bodyPr/>
          <a:lstStyle/>
          <a:p>
            <a:r>
              <a:rPr lang="en-US" altLang="en-US" dirty="0" smtClean="0">
                <a:latin typeface="Georgia" panose="02040502050405020303" pitchFamily="18" charset="0"/>
              </a:rPr>
              <a:t>SUBMARINE PRODUCTS</a:t>
            </a:r>
          </a:p>
        </p:txBody>
      </p:sp>
      <p:sp>
        <p:nvSpPr>
          <p:cNvPr id="20483" name="Slide Number Placeholder 3"/>
          <p:cNvSpPr>
            <a:spLocks noGrp="1" noChangeArrowheads="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defRPr/>
            </a:pPr>
            <a:fld id="{181784B5-6576-4F65-95B9-39A88C510933}" type="slidenum">
              <a:rPr lang="en-US" altLang="en-US" sz="1200" smtClean="0">
                <a:solidFill>
                  <a:schemeClr val="bg1"/>
                </a:solidFill>
              </a:rPr>
              <a:pPr eaLnBrk="1" hangingPunct="1">
                <a:lnSpc>
                  <a:spcPct val="100000"/>
                </a:lnSpc>
                <a:spcBef>
                  <a:spcPct val="0"/>
                </a:spcBef>
                <a:buFontTx/>
                <a:buNone/>
                <a:defRPr/>
              </a:pPr>
              <a:t>50</a:t>
            </a:fld>
            <a:endParaRPr lang="en-US" altLang="en-US" sz="1200" smtClean="0">
              <a:solidFill>
                <a:schemeClr val="bg1"/>
              </a:solidFill>
            </a:endParaRPr>
          </a:p>
        </p:txBody>
      </p:sp>
      <p:pic>
        <p:nvPicPr>
          <p:cNvPr id="2048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906588"/>
            <a:ext cx="4270375" cy="361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32263" y="1062038"/>
            <a:ext cx="5011737"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p:cNvPr>
          <p:cNvSpPr/>
          <p:nvPr/>
        </p:nvSpPr>
        <p:spPr>
          <a:xfrm>
            <a:off x="5357003" y="4356339"/>
            <a:ext cx="2889221" cy="1164985"/>
          </a:xfrm>
          <a:prstGeom prst="rect">
            <a:avLst/>
          </a:prstGeom>
          <a:solidFill>
            <a:schemeClr val="accent2">
              <a:lumMod val="50000"/>
              <a:alpha val="38000"/>
            </a:schemeClr>
          </a:solidFill>
          <a:ln w="19050">
            <a:solidFill>
              <a:schemeClr val="bg1"/>
            </a:solidFill>
          </a:ln>
          <a:effectLst/>
          <a:scene3d>
            <a:camera prst="orthographicFront"/>
            <a:lightRig rig="fla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spcAft>
                <a:spcPts val="200"/>
              </a:spcAft>
              <a:defRPr/>
            </a:pPr>
            <a:r>
              <a:rPr lang="en-US" sz="2000" dirty="0">
                <a:solidFill>
                  <a:prstClr val="white"/>
                </a:solidFill>
                <a:latin typeface="Arial Narrow" panose="020B0606020202030204" pitchFamily="34" charset="0"/>
              </a:rPr>
              <a:t>Otto Fuel for Torpedoes</a:t>
            </a:r>
          </a:p>
          <a:p>
            <a:pPr eaLnBrk="0" hangingPunct="0">
              <a:spcAft>
                <a:spcPts val="200"/>
              </a:spcAft>
              <a:defRPr/>
            </a:pPr>
            <a:r>
              <a:rPr lang="en-US" sz="2000" dirty="0">
                <a:solidFill>
                  <a:prstClr val="white"/>
                </a:solidFill>
                <a:latin typeface="Arial Narrow" panose="020B0606020202030204" pitchFamily="34" charset="0"/>
              </a:rPr>
              <a:t>Tomahawk Missiles</a:t>
            </a:r>
          </a:p>
          <a:p>
            <a:pPr eaLnBrk="0" hangingPunct="0">
              <a:spcAft>
                <a:spcPts val="200"/>
              </a:spcAft>
              <a:defRPr/>
            </a:pPr>
            <a:r>
              <a:rPr lang="en-US" sz="2000" dirty="0">
                <a:solidFill>
                  <a:prstClr val="white"/>
                </a:solidFill>
                <a:latin typeface="Arial Narrow" panose="020B0606020202030204" pitchFamily="34" charset="0"/>
              </a:rPr>
              <a:t>CAD/PAD</a:t>
            </a:r>
          </a:p>
        </p:txBody>
      </p:sp>
      <p:cxnSp>
        <p:nvCxnSpPr>
          <p:cNvPr id="11" name="Straight Connector 10">
            <a:extLst/>
          </p:cNvPr>
          <p:cNvCxnSpPr>
            <a:cxnSpLocks/>
          </p:cNvCxnSpPr>
          <p:nvPr/>
        </p:nvCxnSpPr>
        <p:spPr>
          <a:xfrm>
            <a:off x="6591300" y="3933825"/>
            <a:ext cx="0" cy="42227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p:cNvPr>
          <p:cNvCxnSpPr>
            <a:cxnSpLocks/>
          </p:cNvCxnSpPr>
          <p:nvPr/>
        </p:nvCxnSpPr>
        <p:spPr>
          <a:xfrm flipH="1">
            <a:off x="3544888" y="3933825"/>
            <a:ext cx="3046412"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90" y="81547"/>
            <a:ext cx="1150763" cy="641190"/>
          </a:xfrm>
          <a:prstGeom prst="rect">
            <a:avLst/>
          </a:prstGeom>
        </p:spPr>
      </p:pic>
    </p:spTree>
    <p:extLst>
      <p:ext uri="{BB962C8B-B14F-4D97-AF65-F5344CB8AC3E}">
        <p14:creationId xmlns:p14="http://schemas.microsoft.com/office/powerpoint/2010/main" val="13723285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AD3B4F1-F0D2-4323-88C6-3C856595E168}" type="slidenum">
              <a:rPr lang="en-US" smtClean="0"/>
              <a:pPr>
                <a:defRPr/>
              </a:pPr>
              <a:t>6</a:t>
            </a:fld>
            <a:endParaRPr lang="en-US" dirty="0"/>
          </a:p>
        </p:txBody>
      </p:sp>
      <p:sp>
        <p:nvSpPr>
          <p:cNvPr id="3" name="Rectangle 2"/>
          <p:cNvSpPr txBox="1">
            <a:spLocks noChangeArrowheads="1"/>
          </p:cNvSpPr>
          <p:nvPr/>
        </p:nvSpPr>
        <p:spPr bwMode="auto">
          <a:xfrm>
            <a:off x="659219" y="250825"/>
            <a:ext cx="8484781" cy="552450"/>
          </a:xfrm>
          <a:prstGeom prst="rect">
            <a:avLst/>
          </a:prstGeom>
          <a:noFill/>
          <a:ln w="9525">
            <a:noFill/>
            <a:miter lim="800000"/>
            <a:headEnd/>
            <a:tailEnd/>
          </a:ln>
        </p:spPr>
        <p:txBody>
          <a:bodyPr vert="horz" wrap="square" lIns="91322" tIns="45662" rIns="91322" bIns="45662" numCol="1" anchor="ctr" anchorCtr="0" compatLnSpc="1">
            <a:prstTxWarp prst="textNoShape">
              <a:avLst/>
            </a:prstTxWarp>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eaLnBrk="1" hangingPunct="1"/>
            <a:r>
              <a:rPr lang="en-US" dirty="0" smtClean="0">
                <a:solidFill>
                  <a:srgbClr val="000000"/>
                </a:solidFill>
              </a:rPr>
              <a:t>The Navy’s Arsenal</a:t>
            </a:r>
            <a:endParaRPr lang="en-US" dirty="0"/>
          </a:p>
        </p:txBody>
      </p:sp>
      <p:sp>
        <p:nvSpPr>
          <p:cNvPr id="4" name="Content Placeholder 9"/>
          <p:cNvSpPr txBox="1">
            <a:spLocks/>
          </p:cNvSpPr>
          <p:nvPr/>
        </p:nvSpPr>
        <p:spPr>
          <a:xfrm>
            <a:off x="191386" y="1006549"/>
            <a:ext cx="8743064" cy="5479977"/>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0"/>
              </a:spcBef>
              <a:spcAft>
                <a:spcPts val="0"/>
              </a:spcAft>
              <a:buClr>
                <a:srgbClr val="002060"/>
              </a:buClr>
              <a:buFont typeface="Arial" charset="0"/>
              <a:buNone/>
              <a:defRPr/>
            </a:pPr>
            <a:r>
              <a:rPr lang="en-US" sz="2000" b="1" u="sng" dirty="0" smtClean="0">
                <a:cs typeface="Arial" panose="020B0604020202020204" pitchFamily="34" charset="0"/>
              </a:rPr>
              <a:t>Purpose Built</a:t>
            </a:r>
            <a:r>
              <a:rPr lang="en-US" sz="2000" b="1" dirty="0" smtClean="0">
                <a:cs typeface="Arial" panose="020B0604020202020204" pitchFamily="34" charset="0"/>
              </a:rPr>
              <a:t>:</a:t>
            </a:r>
            <a:r>
              <a:rPr lang="en-US" sz="2000" dirty="0" smtClean="0">
                <a:cs typeface="Arial" panose="020B0604020202020204" pitchFamily="34" charset="0"/>
              </a:rPr>
              <a:t>  established in 1890, NSWC IHD has been manufacturing energetics at war mobilization scales for over 125 years</a:t>
            </a:r>
          </a:p>
          <a:p>
            <a:pPr marL="231775" lvl="1" indent="-231775">
              <a:spcBef>
                <a:spcPts val="0"/>
              </a:spcBef>
              <a:spcAft>
                <a:spcPts val="0"/>
              </a:spcAft>
              <a:buClr>
                <a:srgbClr val="002060"/>
              </a:buClr>
              <a:buFont typeface="Arial" panose="020B0604020202020204" pitchFamily="34" charset="0"/>
              <a:buChar char="•"/>
              <a:defRPr/>
            </a:pPr>
            <a:endParaRPr lang="en-US" sz="1600" dirty="0" smtClean="0">
              <a:cs typeface="Arial" panose="020B0604020202020204" pitchFamily="34" charset="0"/>
            </a:endParaRPr>
          </a:p>
          <a:p>
            <a:pPr marL="0" lvl="1" indent="0">
              <a:spcBef>
                <a:spcPts val="0"/>
              </a:spcBef>
              <a:spcAft>
                <a:spcPts val="0"/>
              </a:spcAft>
              <a:buClr>
                <a:srgbClr val="002060"/>
              </a:buClr>
              <a:buFont typeface="Arial" charset="0"/>
              <a:buNone/>
              <a:defRPr/>
            </a:pPr>
            <a:r>
              <a:rPr lang="en-US" sz="2000" b="1" u="sng" dirty="0" smtClean="0">
                <a:cs typeface="Arial" panose="020B0604020202020204" pitchFamily="34" charset="0"/>
              </a:rPr>
              <a:t>Navy’s Public Arsenal</a:t>
            </a:r>
            <a:r>
              <a:rPr lang="en-US" sz="2000" b="1" dirty="0" smtClean="0">
                <a:cs typeface="Arial" panose="020B0604020202020204" pitchFamily="34" charset="0"/>
              </a:rPr>
              <a:t>:</a:t>
            </a:r>
            <a:r>
              <a:rPr lang="en-US" sz="2000" dirty="0" smtClean="0">
                <a:cs typeface="Arial" panose="020B0604020202020204" pitchFamily="34" charset="0"/>
              </a:rPr>
              <a:t>  SECNAV designated NSWC IHD as a Center for Industrial and Technical Excellence (CITE) for Energetics and Ordnance Systems Depot maintenance and Arsenal activities in 2014; the only such public naval arsenal</a:t>
            </a:r>
          </a:p>
          <a:p>
            <a:pPr marL="231775" lvl="1" indent="-231775">
              <a:spcBef>
                <a:spcPts val="0"/>
              </a:spcBef>
              <a:spcAft>
                <a:spcPts val="0"/>
              </a:spcAft>
              <a:buClr>
                <a:srgbClr val="002060"/>
              </a:buClr>
              <a:buFont typeface="Arial" panose="020B0604020202020204" pitchFamily="34" charset="0"/>
              <a:buChar char="•"/>
              <a:defRPr/>
            </a:pPr>
            <a:endParaRPr lang="en-US" sz="1600" dirty="0" smtClean="0">
              <a:cs typeface="Arial" panose="020B0604020202020204" pitchFamily="34" charset="0"/>
            </a:endParaRPr>
          </a:p>
          <a:p>
            <a:pPr marL="0" lvl="1" indent="0">
              <a:spcBef>
                <a:spcPts val="0"/>
              </a:spcBef>
              <a:spcAft>
                <a:spcPts val="0"/>
              </a:spcAft>
              <a:buClr>
                <a:srgbClr val="002060"/>
              </a:buClr>
              <a:buFont typeface="Arial" charset="0"/>
              <a:buNone/>
              <a:defRPr/>
            </a:pPr>
            <a:r>
              <a:rPr lang="en-US" sz="2000" b="1" u="sng" dirty="0" smtClean="0">
                <a:cs typeface="Arial" panose="020B0604020202020204" pitchFamily="34" charset="0"/>
              </a:rPr>
              <a:t>Government Owned</a:t>
            </a:r>
            <a:r>
              <a:rPr lang="en-US" sz="2000" b="1" dirty="0" smtClean="0">
                <a:cs typeface="Arial" panose="020B0604020202020204" pitchFamily="34" charset="0"/>
              </a:rPr>
              <a:t>: </a:t>
            </a:r>
            <a:r>
              <a:rPr lang="en-US" sz="2000" dirty="0" smtClean="0">
                <a:cs typeface="Arial" panose="020B0604020202020204" pitchFamily="34" charset="0"/>
              </a:rPr>
              <a:t> NSWC IHD focuses on military products with critical national security importance, significant safety/environmental risks, and low profit potential for the private sector; public-private-partnerships (P3) in place to bolster the industrial base</a:t>
            </a:r>
          </a:p>
          <a:p>
            <a:pPr marL="231775" lvl="1" indent="-231775">
              <a:spcBef>
                <a:spcPts val="0"/>
              </a:spcBef>
              <a:spcAft>
                <a:spcPts val="0"/>
              </a:spcAft>
              <a:buClr>
                <a:srgbClr val="002060"/>
              </a:buClr>
              <a:buFont typeface="Arial" panose="020B0604020202020204" pitchFamily="34" charset="0"/>
              <a:buChar char="•"/>
              <a:defRPr/>
            </a:pPr>
            <a:endParaRPr lang="en-US" sz="1600" dirty="0" smtClean="0">
              <a:cs typeface="Arial" panose="020B0604020202020204" pitchFamily="34" charset="0"/>
            </a:endParaRPr>
          </a:p>
          <a:p>
            <a:pPr marL="0" lvl="1" indent="0">
              <a:spcBef>
                <a:spcPts val="0"/>
              </a:spcBef>
              <a:spcAft>
                <a:spcPts val="0"/>
              </a:spcAft>
              <a:buClr>
                <a:srgbClr val="002060"/>
              </a:buClr>
              <a:buFont typeface="Arial" charset="0"/>
              <a:buNone/>
              <a:defRPr/>
            </a:pPr>
            <a:r>
              <a:rPr lang="en-US" sz="2000" b="1" u="sng" dirty="0" smtClean="0">
                <a:cs typeface="Arial" panose="020B0604020202020204" pitchFamily="34" charset="0"/>
              </a:rPr>
              <a:t>Necessary for Innovation</a:t>
            </a:r>
            <a:r>
              <a:rPr lang="en-US" sz="2000" b="1" dirty="0" smtClean="0">
                <a:cs typeface="Arial" panose="020B0604020202020204" pitchFamily="34" charset="0"/>
              </a:rPr>
              <a:t>:</a:t>
            </a:r>
            <a:r>
              <a:rPr lang="en-US" sz="2000" dirty="0" smtClean="0">
                <a:cs typeface="Arial" panose="020B0604020202020204" pitchFamily="34" charset="0"/>
              </a:rPr>
              <a:t>  </a:t>
            </a:r>
            <a:r>
              <a:rPr lang="en-US" sz="2000" dirty="0" err="1" smtClean="0">
                <a:cs typeface="Arial" panose="020B0604020202020204" pitchFamily="34" charset="0"/>
              </a:rPr>
              <a:t>RDT&amp;E</a:t>
            </a:r>
            <a:r>
              <a:rPr lang="en-US" sz="2000" dirty="0" smtClean="0">
                <a:cs typeface="Arial" panose="020B0604020202020204" pitchFamily="34" charset="0"/>
              </a:rPr>
              <a:t>, engineering and manufacturing combined at one site allows Navy to efficiently advance combat capability across ALL warfighting domains</a:t>
            </a:r>
            <a:endParaRPr lang="en-US" sz="2000" dirty="0">
              <a:cs typeface="Arial" panose="020B0604020202020204" pitchFamily="34" charset="0"/>
            </a:endParaRPr>
          </a:p>
        </p:txBody>
      </p:sp>
      <p:sp>
        <p:nvSpPr>
          <p:cNvPr id="5" name="Rectangle 4"/>
          <p:cNvSpPr/>
          <p:nvPr/>
        </p:nvSpPr>
        <p:spPr>
          <a:xfrm>
            <a:off x="635886" y="5711296"/>
            <a:ext cx="7872228" cy="675993"/>
          </a:xfrm>
          <a:prstGeom prst="rect">
            <a:avLst/>
          </a:prstGeom>
          <a:solidFill>
            <a:srgbClr val="31438F"/>
          </a:solidFill>
          <a:ln>
            <a:solidFill>
              <a:srgbClr val="31438F"/>
            </a:solidFill>
          </a:ln>
        </p:spPr>
        <p:txBody>
          <a:bodyPr wrap="square" anchor="ctr">
            <a:noAutofit/>
          </a:bodyPr>
          <a:lstStyle/>
          <a:p>
            <a:pPr algn="ctr"/>
            <a:r>
              <a:rPr lang="en-US" b="1" dirty="0" smtClean="0">
                <a:solidFill>
                  <a:prstClr val="white"/>
                </a:solidFill>
                <a:latin typeface="Arial" panose="020B0604020202020204" pitchFamily="34" charset="0"/>
                <a:cs typeface="Arial" panose="020B0604020202020204" pitchFamily="34" charset="0"/>
              </a:rPr>
              <a:t>NSWC IHD </a:t>
            </a:r>
            <a:r>
              <a:rPr lang="en-US" b="1" dirty="0">
                <a:solidFill>
                  <a:prstClr val="white"/>
                </a:solidFill>
                <a:latin typeface="Arial" panose="020B0604020202020204" pitchFamily="34" charset="0"/>
                <a:cs typeface="Arial" panose="020B0604020202020204" pitchFamily="34" charset="0"/>
              </a:rPr>
              <a:t>is the Navy’s </a:t>
            </a:r>
            <a:r>
              <a:rPr lang="en-US" b="1" dirty="0" smtClean="0">
                <a:solidFill>
                  <a:prstClr val="white"/>
                </a:solidFill>
                <a:latin typeface="Arial" panose="020B0604020202020204" pitchFamily="34" charset="0"/>
                <a:cs typeface="Arial" panose="020B0604020202020204" pitchFamily="34" charset="0"/>
              </a:rPr>
              <a:t>surge </a:t>
            </a:r>
            <a:r>
              <a:rPr lang="en-US" b="1" dirty="0">
                <a:solidFill>
                  <a:prstClr val="white"/>
                </a:solidFill>
                <a:latin typeface="Arial" panose="020B0604020202020204" pitchFamily="34" charset="0"/>
                <a:cs typeface="Arial" panose="020B0604020202020204" pitchFamily="34" charset="0"/>
              </a:rPr>
              <a:t>energetics manufacturing site with the capabilities and expertise needed for wartime mobilization</a:t>
            </a:r>
          </a:p>
        </p:txBody>
      </p:sp>
    </p:spTree>
    <p:extLst>
      <p:ext uri="{BB962C8B-B14F-4D97-AF65-F5344CB8AC3E}">
        <p14:creationId xmlns:p14="http://schemas.microsoft.com/office/powerpoint/2010/main" val="35249343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AD3B4F1-F0D2-4323-88C6-3C856595E168}" type="slidenum">
              <a:rPr lang="en-US" smtClean="0"/>
              <a:pPr>
                <a:defRPr/>
              </a:pPr>
              <a:t>7</a:t>
            </a:fld>
            <a:endParaRPr lang="en-US" dirty="0"/>
          </a:p>
        </p:txBody>
      </p:sp>
      <p:sp>
        <p:nvSpPr>
          <p:cNvPr id="3" name="Rectangle 2"/>
          <p:cNvSpPr txBox="1">
            <a:spLocks noChangeArrowheads="1"/>
          </p:cNvSpPr>
          <p:nvPr/>
        </p:nvSpPr>
        <p:spPr bwMode="auto">
          <a:xfrm>
            <a:off x="659219" y="250825"/>
            <a:ext cx="8484781" cy="552450"/>
          </a:xfrm>
          <a:prstGeom prst="rect">
            <a:avLst/>
          </a:prstGeom>
          <a:noFill/>
          <a:ln w="9525">
            <a:noFill/>
            <a:miter lim="800000"/>
            <a:headEnd/>
            <a:tailEnd/>
          </a:ln>
        </p:spPr>
        <p:txBody>
          <a:bodyPr vert="horz" wrap="square" lIns="91322" tIns="45662" rIns="91322" bIns="45662" numCol="1" anchor="ctr" anchorCtr="0" compatLnSpc="1">
            <a:prstTxWarp prst="textNoShape">
              <a:avLst/>
            </a:prstTxWarp>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eaLnBrk="1" hangingPunct="1"/>
            <a:r>
              <a:rPr lang="en-US" dirty="0" smtClean="0">
                <a:solidFill>
                  <a:srgbClr val="000000"/>
                </a:solidFill>
              </a:rPr>
              <a:t>Benefits of a </a:t>
            </a:r>
            <a:r>
              <a:rPr lang="en-US" dirty="0" err="1" smtClean="0">
                <a:solidFill>
                  <a:srgbClr val="000000"/>
                </a:solidFill>
              </a:rPr>
              <a:t>GOGO</a:t>
            </a:r>
            <a:r>
              <a:rPr lang="en-US" dirty="0" smtClean="0">
                <a:solidFill>
                  <a:srgbClr val="000000"/>
                </a:solidFill>
              </a:rPr>
              <a:t> Arsenal</a:t>
            </a:r>
            <a:endParaRPr lang="en-US" dirty="0"/>
          </a:p>
        </p:txBody>
      </p:sp>
      <p:sp>
        <p:nvSpPr>
          <p:cNvPr id="4" name="Content Placeholder 3"/>
          <p:cNvSpPr txBox="1">
            <a:spLocks/>
          </p:cNvSpPr>
          <p:nvPr/>
        </p:nvSpPr>
        <p:spPr>
          <a:xfrm>
            <a:off x="212651" y="999461"/>
            <a:ext cx="8721799" cy="5487066"/>
          </a:xfrm>
          <a:prstGeom prst="rect">
            <a:avLst/>
          </a:prstGeom>
        </p:spPr>
        <p:txBody>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2000" dirty="0" smtClean="0"/>
              <a:t>Advance state of the art</a:t>
            </a:r>
          </a:p>
          <a:p>
            <a:pPr lvl="1">
              <a:spcBef>
                <a:spcPts val="300"/>
              </a:spcBef>
            </a:pPr>
            <a:r>
              <a:rPr lang="en-US" sz="1800" dirty="0" smtClean="0"/>
              <a:t>Low industry participation in energetics </a:t>
            </a:r>
            <a:r>
              <a:rPr lang="en-US" sz="1800" dirty="0" err="1" smtClean="0"/>
              <a:t>S&amp;T</a:t>
            </a:r>
            <a:r>
              <a:rPr lang="en-US" sz="1800" dirty="0" smtClean="0"/>
              <a:t> and energetics manufacturing scale-up due to high-risk/low-reward</a:t>
            </a:r>
          </a:p>
          <a:p>
            <a:pPr>
              <a:spcBef>
                <a:spcPts val="0"/>
              </a:spcBef>
            </a:pPr>
            <a:endParaRPr lang="en-US" sz="1400" dirty="0" smtClean="0"/>
          </a:p>
          <a:p>
            <a:pPr>
              <a:spcBef>
                <a:spcPts val="0"/>
              </a:spcBef>
            </a:pPr>
            <a:r>
              <a:rPr lang="en-US" sz="2000" dirty="0" smtClean="0"/>
              <a:t>Foundational layer of the munitions industrial base (</a:t>
            </a:r>
            <a:r>
              <a:rPr lang="en-US" sz="2000" dirty="0" err="1" smtClean="0"/>
              <a:t>MIB</a:t>
            </a:r>
            <a:r>
              <a:rPr lang="en-US" sz="2000" dirty="0" smtClean="0"/>
              <a:t>)</a:t>
            </a:r>
          </a:p>
          <a:p>
            <a:pPr lvl="1">
              <a:spcBef>
                <a:spcPts val="300"/>
              </a:spcBef>
            </a:pPr>
            <a:r>
              <a:rPr lang="en-US" sz="1800" dirty="0" smtClean="0"/>
              <a:t>Sole/second source for critical munitions</a:t>
            </a:r>
          </a:p>
          <a:p>
            <a:pPr lvl="1">
              <a:spcBef>
                <a:spcPts val="300"/>
              </a:spcBef>
            </a:pPr>
            <a:r>
              <a:rPr lang="en-US" sz="1800" dirty="0" smtClean="0"/>
              <a:t>Public private partnerships enable expansion to new and legacy entrants to the </a:t>
            </a:r>
            <a:r>
              <a:rPr lang="en-US" sz="1800" dirty="0" err="1" smtClean="0"/>
              <a:t>MIB</a:t>
            </a:r>
            <a:endParaRPr lang="en-US" sz="1800" dirty="0" smtClean="0"/>
          </a:p>
          <a:p>
            <a:pPr lvl="1">
              <a:spcBef>
                <a:spcPts val="300"/>
              </a:spcBef>
            </a:pPr>
            <a:r>
              <a:rPr lang="en-US" sz="1800" dirty="0" smtClean="0"/>
              <a:t>Provide risk mitigation and cost pressure for industry</a:t>
            </a:r>
          </a:p>
          <a:p>
            <a:pPr lvl="1">
              <a:spcBef>
                <a:spcPts val="300"/>
              </a:spcBef>
            </a:pPr>
            <a:r>
              <a:rPr lang="en-US" sz="1800" dirty="0" smtClean="0"/>
              <a:t>Maintain capacity for peacetime and wartime response</a:t>
            </a:r>
          </a:p>
          <a:p>
            <a:pPr>
              <a:spcBef>
                <a:spcPts val="0"/>
              </a:spcBef>
            </a:pPr>
            <a:endParaRPr lang="en-US" sz="1400" dirty="0" smtClean="0"/>
          </a:p>
          <a:p>
            <a:pPr>
              <a:spcBef>
                <a:spcPts val="0"/>
              </a:spcBef>
            </a:pPr>
            <a:r>
              <a:rPr lang="en-US" sz="2000" dirty="0" smtClean="0"/>
              <a:t>Maintain core expertise and capabilities as Navy’s trusted advisor</a:t>
            </a:r>
          </a:p>
          <a:p>
            <a:pPr lvl="1">
              <a:spcBef>
                <a:spcPts val="300"/>
              </a:spcBef>
            </a:pPr>
            <a:r>
              <a:rPr lang="en-US" sz="1800" dirty="0" smtClean="0"/>
              <a:t>Broad range of research, engineering and manufacturing competencies ensures the integrity, safety, reliability and performance of naval munitions</a:t>
            </a:r>
          </a:p>
          <a:p>
            <a:pPr lvl="1">
              <a:spcBef>
                <a:spcPts val="300"/>
              </a:spcBef>
            </a:pPr>
            <a:r>
              <a:rPr lang="en-US" sz="1800" dirty="0" smtClean="0"/>
              <a:t>Responsive at addressing industry and fleet issues with munitions</a:t>
            </a:r>
            <a:endParaRPr lang="en-US" sz="1800" dirty="0"/>
          </a:p>
        </p:txBody>
      </p:sp>
      <p:sp>
        <p:nvSpPr>
          <p:cNvPr id="5" name="Rectangle 4"/>
          <p:cNvSpPr/>
          <p:nvPr/>
        </p:nvSpPr>
        <p:spPr>
          <a:xfrm>
            <a:off x="606975" y="5450958"/>
            <a:ext cx="7930051" cy="936331"/>
          </a:xfrm>
          <a:prstGeom prst="rect">
            <a:avLst/>
          </a:prstGeom>
          <a:solidFill>
            <a:schemeClr val="accent1">
              <a:lumMod val="75000"/>
            </a:schemeClr>
          </a:solidFill>
          <a:ln>
            <a:solidFill>
              <a:schemeClr val="accent1">
                <a:lumMod val="75000"/>
              </a:schemeClr>
            </a:solidFill>
          </a:ln>
        </p:spPr>
        <p:txBody>
          <a:bodyPr wrap="square" anchor="ctr">
            <a:noAutofit/>
          </a:bodyPr>
          <a:lstStyle/>
          <a:p>
            <a:pPr algn="ctr"/>
            <a:r>
              <a:rPr lang="en-US" b="1" dirty="0" smtClean="0">
                <a:solidFill>
                  <a:prstClr val="white"/>
                </a:solidFill>
                <a:latin typeface="Arial" panose="020B0604020202020204" pitchFamily="34" charset="0"/>
                <a:cs typeface="Arial" panose="020B0604020202020204" pitchFamily="34" charset="0"/>
              </a:rPr>
              <a:t>A healthy organic industrial base 1) drives energetics innovation; 2) meets surge manufacturing requirements; 3) sustains Navy’s energetics expertise</a:t>
            </a:r>
            <a:endParaRPr lang="en-US"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12498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1414" y="363737"/>
            <a:ext cx="6482719" cy="509011"/>
          </a:xfrm>
        </p:spPr>
        <p:txBody>
          <a:bodyPr/>
          <a:lstStyle/>
          <a:p>
            <a:pPr>
              <a:lnSpc>
                <a:spcPts val="2500"/>
              </a:lnSpc>
            </a:pPr>
            <a:r>
              <a:rPr lang="en-US" dirty="0" smtClean="0"/>
              <a:t>NAVSEA Warfare Centers:</a:t>
            </a:r>
            <a:br>
              <a:rPr lang="en-US" dirty="0" smtClean="0"/>
            </a:br>
            <a:r>
              <a:rPr lang="en-US" sz="2400" dirty="0" smtClean="0"/>
              <a:t>10 Divisions – 1 Team</a:t>
            </a:r>
            <a:endParaRPr lang="en-US" sz="24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5896" y="2245658"/>
            <a:ext cx="6155272" cy="3982823"/>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11414" y="1016517"/>
            <a:ext cx="5571075" cy="1518118"/>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44182" y="4926698"/>
            <a:ext cx="5571076" cy="1650431"/>
          </a:xfrm>
          <a:prstGeom prst="rect">
            <a:avLst/>
          </a:prstGeom>
          <a:effectLst/>
        </p:spPr>
      </p:pic>
      <p:sp>
        <p:nvSpPr>
          <p:cNvPr id="9" name="TextBox 8"/>
          <p:cNvSpPr txBox="1"/>
          <p:nvPr/>
        </p:nvSpPr>
        <p:spPr>
          <a:xfrm>
            <a:off x="5785845" y="1089254"/>
            <a:ext cx="2057400" cy="430887"/>
          </a:xfrm>
          <a:prstGeom prst="rect">
            <a:avLst/>
          </a:prstGeom>
          <a:noFill/>
        </p:spPr>
        <p:txBody>
          <a:bodyPr wrap="square" rtlCol="0">
            <a:noAutofit/>
          </a:bodyPr>
          <a:lstStyle/>
          <a:p>
            <a:pPr algn="ctr" fontAlgn="base">
              <a:spcBef>
                <a:spcPct val="0"/>
              </a:spcBef>
              <a:spcAft>
                <a:spcPct val="0"/>
              </a:spcAft>
            </a:pPr>
            <a:r>
              <a:rPr lang="en-US" sz="1050" i="1" dirty="0">
                <a:solidFill>
                  <a:prstClr val="black"/>
                </a:solidFill>
              </a:rPr>
              <a:t>NSWC Carderock Division</a:t>
            </a:r>
          </a:p>
          <a:p>
            <a:pPr algn="ctr" fontAlgn="base">
              <a:spcBef>
                <a:spcPct val="0"/>
              </a:spcBef>
              <a:spcAft>
                <a:spcPct val="0"/>
              </a:spcAft>
            </a:pPr>
            <a:r>
              <a:rPr lang="en-US" sz="1050" i="1" dirty="0">
                <a:solidFill>
                  <a:prstClr val="black"/>
                </a:solidFill>
              </a:rPr>
              <a:t>West Bethesda, Md.</a:t>
            </a:r>
          </a:p>
        </p:txBody>
      </p:sp>
      <p:sp>
        <p:nvSpPr>
          <p:cNvPr id="10" name="TextBox 9"/>
          <p:cNvSpPr txBox="1"/>
          <p:nvPr/>
        </p:nvSpPr>
        <p:spPr>
          <a:xfrm>
            <a:off x="7011291" y="3207283"/>
            <a:ext cx="2165684" cy="858644"/>
          </a:xfrm>
          <a:prstGeom prst="rect">
            <a:avLst/>
          </a:prstGeom>
          <a:noFill/>
        </p:spPr>
        <p:txBody>
          <a:bodyPr wrap="square" rtlCol="0">
            <a:noAutofit/>
          </a:bodyPr>
          <a:lstStyle/>
          <a:p>
            <a:pPr algn="ctr" fontAlgn="base">
              <a:spcBef>
                <a:spcPct val="0"/>
              </a:spcBef>
              <a:spcAft>
                <a:spcPct val="0"/>
              </a:spcAft>
            </a:pPr>
            <a:r>
              <a:rPr lang="en-US" sz="1050" b="1" i="1" dirty="0">
                <a:solidFill>
                  <a:srgbClr val="FF0000"/>
                </a:solidFill>
              </a:rPr>
              <a:t>NSWC Indian Head </a:t>
            </a:r>
            <a:r>
              <a:rPr lang="en-US" sz="1050" b="1" i="1" dirty="0" smtClean="0">
                <a:solidFill>
                  <a:srgbClr val="FF0000"/>
                </a:solidFill>
              </a:rPr>
              <a:t>Division</a:t>
            </a:r>
            <a:endParaRPr lang="en-US" sz="1050" b="1" i="1" dirty="0">
              <a:solidFill>
                <a:srgbClr val="FF0000"/>
              </a:solidFill>
            </a:endParaRPr>
          </a:p>
          <a:p>
            <a:pPr algn="ctr" fontAlgn="base">
              <a:spcBef>
                <a:spcPct val="0"/>
              </a:spcBef>
              <a:spcAft>
                <a:spcPct val="0"/>
              </a:spcAft>
            </a:pPr>
            <a:r>
              <a:rPr lang="en-US" sz="1050" b="1" i="1" dirty="0">
                <a:solidFill>
                  <a:srgbClr val="FF0000"/>
                </a:solidFill>
              </a:rPr>
              <a:t>Indian Head, Md.</a:t>
            </a:r>
          </a:p>
        </p:txBody>
      </p:sp>
      <p:sp>
        <p:nvSpPr>
          <p:cNvPr id="11" name="TextBox 10"/>
          <p:cNvSpPr txBox="1"/>
          <p:nvPr/>
        </p:nvSpPr>
        <p:spPr>
          <a:xfrm>
            <a:off x="69841" y="2742236"/>
            <a:ext cx="1794932" cy="450093"/>
          </a:xfrm>
          <a:prstGeom prst="rect">
            <a:avLst/>
          </a:prstGeom>
          <a:noFill/>
        </p:spPr>
        <p:txBody>
          <a:bodyPr wrap="square" rtlCol="0">
            <a:noAutofit/>
          </a:bodyPr>
          <a:lstStyle/>
          <a:p>
            <a:pPr algn="ctr" fontAlgn="base">
              <a:spcBef>
                <a:spcPct val="0"/>
              </a:spcBef>
              <a:spcAft>
                <a:spcPct val="0"/>
              </a:spcAft>
            </a:pPr>
            <a:r>
              <a:rPr lang="it-IT" sz="1050" i="1" dirty="0">
                <a:solidFill>
                  <a:prstClr val="black"/>
                </a:solidFill>
              </a:rPr>
              <a:t>NSWC Corona Division</a:t>
            </a:r>
          </a:p>
          <a:p>
            <a:pPr algn="ctr" fontAlgn="base">
              <a:spcBef>
                <a:spcPct val="0"/>
              </a:spcBef>
              <a:spcAft>
                <a:spcPct val="0"/>
              </a:spcAft>
            </a:pPr>
            <a:r>
              <a:rPr lang="it-IT" sz="1050" i="1" dirty="0">
                <a:solidFill>
                  <a:prstClr val="black"/>
                </a:solidFill>
              </a:rPr>
              <a:t>Corona, Calif.</a:t>
            </a:r>
            <a:endParaRPr lang="en-US" sz="1050" i="1" dirty="0">
              <a:solidFill>
                <a:prstClr val="black"/>
              </a:solidFill>
            </a:endParaRPr>
          </a:p>
        </p:txBody>
      </p:sp>
      <p:sp>
        <p:nvSpPr>
          <p:cNvPr id="12" name="TextBox 11"/>
          <p:cNvSpPr txBox="1"/>
          <p:nvPr/>
        </p:nvSpPr>
        <p:spPr>
          <a:xfrm>
            <a:off x="113281" y="2157279"/>
            <a:ext cx="2037068" cy="450093"/>
          </a:xfrm>
          <a:prstGeom prst="rect">
            <a:avLst/>
          </a:prstGeom>
          <a:noFill/>
        </p:spPr>
        <p:txBody>
          <a:bodyPr wrap="square" rtlCol="0">
            <a:noAutofit/>
          </a:bodyPr>
          <a:lstStyle/>
          <a:p>
            <a:pPr algn="ctr" fontAlgn="base">
              <a:spcBef>
                <a:spcPct val="0"/>
              </a:spcBef>
              <a:spcAft>
                <a:spcPct val="0"/>
              </a:spcAft>
            </a:pPr>
            <a:r>
              <a:rPr lang="fr-FR" sz="1050" i="1" dirty="0">
                <a:solidFill>
                  <a:prstClr val="black"/>
                </a:solidFill>
              </a:rPr>
              <a:t>NSWC Port Hueneme Division</a:t>
            </a:r>
          </a:p>
          <a:p>
            <a:pPr algn="ctr" fontAlgn="base">
              <a:spcBef>
                <a:spcPct val="0"/>
              </a:spcBef>
              <a:spcAft>
                <a:spcPct val="0"/>
              </a:spcAft>
            </a:pPr>
            <a:r>
              <a:rPr lang="fr-FR" sz="1050" i="1" dirty="0">
                <a:solidFill>
                  <a:prstClr val="black"/>
                </a:solidFill>
              </a:rPr>
              <a:t>Port Hueneme, Calif.</a:t>
            </a:r>
            <a:endParaRPr lang="en-US" sz="1050" i="1" dirty="0">
              <a:solidFill>
                <a:prstClr val="black"/>
              </a:solidFill>
            </a:endParaRPr>
          </a:p>
        </p:txBody>
      </p:sp>
      <p:sp>
        <p:nvSpPr>
          <p:cNvPr id="13" name="TextBox 12"/>
          <p:cNvSpPr txBox="1"/>
          <p:nvPr/>
        </p:nvSpPr>
        <p:spPr>
          <a:xfrm>
            <a:off x="585807" y="1626370"/>
            <a:ext cx="1932808" cy="450093"/>
          </a:xfrm>
          <a:prstGeom prst="rect">
            <a:avLst/>
          </a:prstGeom>
          <a:noFill/>
        </p:spPr>
        <p:txBody>
          <a:bodyPr wrap="square" rtlCol="0">
            <a:noAutofit/>
          </a:bodyPr>
          <a:lstStyle/>
          <a:p>
            <a:pPr algn="ctr" fontAlgn="base">
              <a:spcBef>
                <a:spcPct val="0"/>
              </a:spcBef>
              <a:spcAft>
                <a:spcPct val="0"/>
              </a:spcAft>
            </a:pPr>
            <a:r>
              <a:rPr lang="en-US" sz="1050" i="1" dirty="0">
                <a:solidFill>
                  <a:prstClr val="black"/>
                </a:solidFill>
              </a:rPr>
              <a:t>NSWC Panama City Division</a:t>
            </a:r>
          </a:p>
          <a:p>
            <a:pPr algn="ctr" fontAlgn="base">
              <a:spcBef>
                <a:spcPct val="0"/>
              </a:spcBef>
              <a:spcAft>
                <a:spcPct val="0"/>
              </a:spcAft>
            </a:pPr>
            <a:r>
              <a:rPr lang="en-US" sz="1050" i="1" dirty="0">
                <a:solidFill>
                  <a:prstClr val="black"/>
                </a:solidFill>
              </a:rPr>
              <a:t>Panama City, Fla.</a:t>
            </a:r>
          </a:p>
        </p:txBody>
      </p:sp>
      <p:sp>
        <p:nvSpPr>
          <p:cNvPr id="14" name="TextBox 13"/>
          <p:cNvSpPr txBox="1"/>
          <p:nvPr/>
        </p:nvSpPr>
        <p:spPr>
          <a:xfrm>
            <a:off x="6597654" y="1626370"/>
            <a:ext cx="1794932" cy="450093"/>
          </a:xfrm>
          <a:prstGeom prst="rect">
            <a:avLst/>
          </a:prstGeom>
          <a:noFill/>
        </p:spPr>
        <p:txBody>
          <a:bodyPr wrap="square" rtlCol="0">
            <a:noAutofit/>
          </a:bodyPr>
          <a:lstStyle/>
          <a:p>
            <a:pPr algn="ctr" fontAlgn="base">
              <a:spcBef>
                <a:spcPct val="0"/>
              </a:spcBef>
              <a:spcAft>
                <a:spcPct val="0"/>
              </a:spcAft>
            </a:pPr>
            <a:r>
              <a:rPr lang="de-DE" sz="1050" i="1" dirty="0">
                <a:solidFill>
                  <a:prstClr val="black"/>
                </a:solidFill>
              </a:rPr>
              <a:t>NSWC Dahlgren Division</a:t>
            </a:r>
          </a:p>
          <a:p>
            <a:pPr algn="ctr" fontAlgn="base">
              <a:spcBef>
                <a:spcPct val="0"/>
              </a:spcBef>
              <a:spcAft>
                <a:spcPct val="0"/>
              </a:spcAft>
            </a:pPr>
            <a:r>
              <a:rPr lang="de-DE" sz="1050" i="1" dirty="0">
                <a:solidFill>
                  <a:prstClr val="black"/>
                </a:solidFill>
              </a:rPr>
              <a:t>Dahlgren, Va.</a:t>
            </a:r>
            <a:endParaRPr lang="en-US" sz="1050" i="1" dirty="0">
              <a:solidFill>
                <a:prstClr val="black"/>
              </a:solidFill>
            </a:endParaRPr>
          </a:p>
        </p:txBody>
      </p:sp>
      <p:sp>
        <p:nvSpPr>
          <p:cNvPr id="15" name="TextBox 14"/>
          <p:cNvSpPr txBox="1"/>
          <p:nvPr/>
        </p:nvSpPr>
        <p:spPr>
          <a:xfrm>
            <a:off x="1611414" y="1089254"/>
            <a:ext cx="1621372" cy="450093"/>
          </a:xfrm>
          <a:prstGeom prst="rect">
            <a:avLst/>
          </a:prstGeom>
          <a:noFill/>
        </p:spPr>
        <p:txBody>
          <a:bodyPr wrap="square" rtlCol="0">
            <a:noAutofit/>
          </a:bodyPr>
          <a:lstStyle/>
          <a:p>
            <a:pPr algn="ctr" fontAlgn="base">
              <a:spcBef>
                <a:spcPct val="0"/>
              </a:spcBef>
              <a:spcAft>
                <a:spcPct val="0"/>
              </a:spcAft>
            </a:pPr>
            <a:r>
              <a:rPr lang="it-IT" sz="1050" i="1" dirty="0">
                <a:solidFill>
                  <a:prstClr val="black"/>
                </a:solidFill>
              </a:rPr>
              <a:t>NSWC Crane Division</a:t>
            </a:r>
          </a:p>
          <a:p>
            <a:pPr algn="ctr" fontAlgn="base">
              <a:spcBef>
                <a:spcPct val="0"/>
              </a:spcBef>
              <a:spcAft>
                <a:spcPct val="0"/>
              </a:spcAft>
            </a:pPr>
            <a:r>
              <a:rPr lang="it-IT" sz="1050" i="1" dirty="0">
                <a:solidFill>
                  <a:prstClr val="black"/>
                </a:solidFill>
              </a:rPr>
              <a:t>Crane, Ind.</a:t>
            </a:r>
            <a:endParaRPr lang="en-US" sz="1050" i="1" dirty="0">
              <a:solidFill>
                <a:prstClr val="black"/>
              </a:solidFill>
            </a:endParaRPr>
          </a:p>
        </p:txBody>
      </p:sp>
      <p:sp>
        <p:nvSpPr>
          <p:cNvPr id="16" name="TextBox 15"/>
          <p:cNvSpPr txBox="1"/>
          <p:nvPr/>
        </p:nvSpPr>
        <p:spPr>
          <a:xfrm>
            <a:off x="7098871" y="2157279"/>
            <a:ext cx="1928303" cy="450093"/>
          </a:xfrm>
          <a:prstGeom prst="rect">
            <a:avLst/>
          </a:prstGeom>
          <a:noFill/>
        </p:spPr>
        <p:txBody>
          <a:bodyPr wrap="square" rtlCol="0">
            <a:noAutofit/>
          </a:bodyPr>
          <a:lstStyle/>
          <a:p>
            <a:pPr algn="ctr" fontAlgn="base">
              <a:spcBef>
                <a:spcPct val="0"/>
              </a:spcBef>
              <a:spcAft>
                <a:spcPct val="0"/>
              </a:spcAft>
            </a:pPr>
            <a:r>
              <a:rPr lang="it-IT" sz="1050" i="1" dirty="0">
                <a:solidFill>
                  <a:prstClr val="black"/>
                </a:solidFill>
              </a:rPr>
              <a:t>NSWC Philadelphia Division</a:t>
            </a:r>
          </a:p>
          <a:p>
            <a:pPr algn="ctr" fontAlgn="base">
              <a:spcBef>
                <a:spcPct val="0"/>
              </a:spcBef>
              <a:spcAft>
                <a:spcPct val="0"/>
              </a:spcAft>
            </a:pPr>
            <a:r>
              <a:rPr lang="it-IT" sz="1050" i="1" dirty="0">
                <a:solidFill>
                  <a:prstClr val="black"/>
                </a:solidFill>
              </a:rPr>
              <a:t>Philadelphia, Penn.</a:t>
            </a:r>
            <a:endParaRPr lang="en-US" sz="1050" i="1" dirty="0">
              <a:solidFill>
                <a:prstClr val="black"/>
              </a:solidFill>
            </a:endParaRPr>
          </a:p>
        </p:txBody>
      </p:sp>
      <p:sp>
        <p:nvSpPr>
          <p:cNvPr id="17" name="TextBox 16"/>
          <p:cNvSpPr txBox="1"/>
          <p:nvPr/>
        </p:nvSpPr>
        <p:spPr>
          <a:xfrm>
            <a:off x="836073" y="6057518"/>
            <a:ext cx="2057400" cy="430887"/>
          </a:xfrm>
          <a:prstGeom prst="rect">
            <a:avLst/>
          </a:prstGeom>
          <a:noFill/>
        </p:spPr>
        <p:txBody>
          <a:bodyPr wrap="square" rtlCol="0">
            <a:noAutofit/>
          </a:bodyPr>
          <a:lstStyle/>
          <a:p>
            <a:pPr algn="ctr" fontAlgn="base">
              <a:spcBef>
                <a:spcPct val="0"/>
              </a:spcBef>
              <a:spcAft>
                <a:spcPct val="0"/>
              </a:spcAft>
            </a:pPr>
            <a:r>
              <a:rPr lang="en-US" sz="1050" i="1" dirty="0">
                <a:solidFill>
                  <a:prstClr val="black"/>
                </a:solidFill>
              </a:rPr>
              <a:t>NUWC Keyport Division</a:t>
            </a:r>
          </a:p>
          <a:p>
            <a:pPr algn="ctr" fontAlgn="base">
              <a:spcBef>
                <a:spcPct val="0"/>
              </a:spcBef>
              <a:spcAft>
                <a:spcPct val="0"/>
              </a:spcAft>
            </a:pPr>
            <a:r>
              <a:rPr lang="en-US" sz="1050" i="1" dirty="0">
                <a:solidFill>
                  <a:prstClr val="black"/>
                </a:solidFill>
              </a:rPr>
              <a:t>Keyport, Wash.</a:t>
            </a:r>
          </a:p>
        </p:txBody>
      </p:sp>
      <p:sp>
        <p:nvSpPr>
          <p:cNvPr id="18" name="TextBox 17"/>
          <p:cNvSpPr txBox="1"/>
          <p:nvPr/>
        </p:nvSpPr>
        <p:spPr>
          <a:xfrm>
            <a:off x="6036733" y="6057518"/>
            <a:ext cx="2057400" cy="430887"/>
          </a:xfrm>
          <a:prstGeom prst="rect">
            <a:avLst/>
          </a:prstGeom>
          <a:noFill/>
        </p:spPr>
        <p:txBody>
          <a:bodyPr wrap="square" rtlCol="0">
            <a:noAutofit/>
          </a:bodyPr>
          <a:lstStyle/>
          <a:p>
            <a:pPr algn="ctr" fontAlgn="base">
              <a:spcBef>
                <a:spcPct val="0"/>
              </a:spcBef>
              <a:spcAft>
                <a:spcPct val="0"/>
              </a:spcAft>
            </a:pPr>
            <a:r>
              <a:rPr lang="fr-FR" sz="1050" i="1" dirty="0">
                <a:solidFill>
                  <a:prstClr val="black"/>
                </a:solidFill>
              </a:rPr>
              <a:t>NUWC Newport Division</a:t>
            </a:r>
          </a:p>
          <a:p>
            <a:pPr algn="ctr" fontAlgn="base">
              <a:spcBef>
                <a:spcPct val="0"/>
              </a:spcBef>
              <a:spcAft>
                <a:spcPct val="0"/>
              </a:spcAft>
            </a:pPr>
            <a:r>
              <a:rPr lang="fr-FR" sz="1050" i="1" dirty="0">
                <a:solidFill>
                  <a:prstClr val="black"/>
                </a:solidFill>
              </a:rPr>
              <a:t>Newport, R.I.</a:t>
            </a:r>
            <a:endParaRPr lang="en-US" sz="1050" i="1" dirty="0">
              <a:solidFill>
                <a:prstClr val="black"/>
              </a:solidFill>
            </a:endParaRPr>
          </a:p>
        </p:txBody>
      </p:sp>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8055" y="4338829"/>
            <a:ext cx="1674500" cy="1674500"/>
          </a:xfrm>
          <a:prstGeom prst="rect">
            <a:avLst/>
          </a:prstGeom>
        </p:spPr>
      </p:pic>
    </p:spTree>
    <p:extLst>
      <p:ext uri="{BB962C8B-B14F-4D97-AF65-F5344CB8AC3E}">
        <p14:creationId xmlns:p14="http://schemas.microsoft.com/office/powerpoint/2010/main" val="39389211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7"/>
          <p:cNvSpPr txBox="1">
            <a:spLocks noChangeArrowheads="1"/>
          </p:cNvSpPr>
          <p:nvPr/>
        </p:nvSpPr>
        <p:spPr>
          <a:xfrm>
            <a:off x="1294036" y="234093"/>
            <a:ext cx="7135261" cy="808038"/>
          </a:xfrm>
          <a:prstGeom prst="rect">
            <a:avLst/>
          </a:prstGeom>
        </p:spPr>
        <p:txBody>
          <a:bodyPr/>
          <a:lstStyle>
            <a:lvl1pPr algn="ctr" rtl="0" eaLnBrk="0" fontAlgn="base" hangingPunct="0">
              <a:spcBef>
                <a:spcPct val="0"/>
              </a:spcBef>
              <a:spcAft>
                <a:spcPct val="0"/>
              </a:spcAft>
              <a:defRPr sz="3200" b="1" kern="1200">
                <a:solidFill>
                  <a:schemeClr val="tx1"/>
                </a:solidFill>
                <a:latin typeface="Georgia" panose="02040502050405020303" pitchFamily="18"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614" algn="ctr" rtl="0" eaLnBrk="1" fontAlgn="base" hangingPunct="1">
              <a:spcBef>
                <a:spcPct val="0"/>
              </a:spcBef>
              <a:spcAft>
                <a:spcPct val="0"/>
              </a:spcAft>
              <a:defRPr sz="4400">
                <a:solidFill>
                  <a:schemeClr val="tx1"/>
                </a:solidFill>
                <a:latin typeface="Calibri" pitchFamily="34" charset="0"/>
              </a:defRPr>
            </a:lvl6pPr>
            <a:lvl7pPr marL="913224" algn="ctr" rtl="0" eaLnBrk="1" fontAlgn="base" hangingPunct="1">
              <a:spcBef>
                <a:spcPct val="0"/>
              </a:spcBef>
              <a:spcAft>
                <a:spcPct val="0"/>
              </a:spcAft>
              <a:defRPr sz="4400">
                <a:solidFill>
                  <a:schemeClr val="tx1"/>
                </a:solidFill>
                <a:latin typeface="Calibri" pitchFamily="34" charset="0"/>
              </a:defRPr>
            </a:lvl7pPr>
            <a:lvl8pPr marL="1369838" algn="ctr" rtl="0" eaLnBrk="1" fontAlgn="base" hangingPunct="1">
              <a:spcBef>
                <a:spcPct val="0"/>
              </a:spcBef>
              <a:spcAft>
                <a:spcPct val="0"/>
              </a:spcAft>
              <a:defRPr sz="4400">
                <a:solidFill>
                  <a:schemeClr val="tx1"/>
                </a:solidFill>
                <a:latin typeface="Calibri" pitchFamily="34" charset="0"/>
              </a:defRPr>
            </a:lvl8pPr>
            <a:lvl9pPr marL="1826449"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smtClean="0">
                <a:ln>
                  <a:noFill/>
                </a:ln>
                <a:solidFill>
                  <a:prstClr val="black"/>
                </a:solidFill>
                <a:effectLst/>
                <a:uLnTx/>
                <a:uFillTx/>
                <a:latin typeface="Georgia" panose="02040502050405020303" pitchFamily="18" charset="0"/>
                <a:ea typeface="+mj-ea"/>
                <a:cs typeface="+mj-cs"/>
              </a:rPr>
              <a:t>NSWC IHD Strategic Locations</a:t>
            </a:r>
          </a:p>
        </p:txBody>
      </p:sp>
      <p:sp>
        <p:nvSpPr>
          <p:cNvPr id="43" name="Rectangle: Rounded Corners 26">
            <a:extLst/>
          </p:cNvPr>
          <p:cNvSpPr/>
          <p:nvPr/>
        </p:nvSpPr>
        <p:spPr>
          <a:xfrm>
            <a:off x="6921409" y="3667641"/>
            <a:ext cx="2081212" cy="1762125"/>
          </a:xfrm>
          <a:prstGeom prst="roundRect">
            <a:avLst>
              <a:gd name="adj" fmla="val 7984"/>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Rounded Corners 25">
            <a:extLst/>
          </p:cNvPr>
          <p:cNvSpPr/>
          <p:nvPr/>
        </p:nvSpPr>
        <p:spPr>
          <a:xfrm>
            <a:off x="2599362" y="5942528"/>
            <a:ext cx="1906587" cy="565150"/>
          </a:xfrm>
          <a:prstGeom prst="roundRect">
            <a:avLst>
              <a:gd name="adj" fmla="val 7984"/>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Rounded Corners 24">
            <a:extLst/>
          </p:cNvPr>
          <p:cNvSpPr/>
          <p:nvPr/>
        </p:nvSpPr>
        <p:spPr>
          <a:xfrm>
            <a:off x="5357250" y="1345779"/>
            <a:ext cx="3642113" cy="1015365"/>
          </a:xfrm>
          <a:prstGeom prst="roundRect">
            <a:avLst>
              <a:gd name="adj" fmla="val 7984"/>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ectangle: Rounded Corners 23">
            <a:extLst/>
          </p:cNvPr>
          <p:cNvSpPr/>
          <p:nvPr/>
        </p:nvSpPr>
        <p:spPr>
          <a:xfrm>
            <a:off x="141912" y="5199577"/>
            <a:ext cx="2573337" cy="738656"/>
          </a:xfrm>
          <a:prstGeom prst="roundRect">
            <a:avLst>
              <a:gd name="adj" fmla="val 7984"/>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Rounded Corners 22">
            <a:extLst/>
          </p:cNvPr>
          <p:cNvSpPr/>
          <p:nvPr/>
        </p:nvSpPr>
        <p:spPr>
          <a:xfrm>
            <a:off x="99525" y="2280165"/>
            <a:ext cx="1577975" cy="1355725"/>
          </a:xfrm>
          <a:prstGeom prst="roundRect">
            <a:avLst>
              <a:gd name="adj" fmla="val 7984"/>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Rounded Corners 3">
            <a:extLst/>
          </p:cNvPr>
          <p:cNvSpPr/>
          <p:nvPr/>
        </p:nvSpPr>
        <p:spPr>
          <a:xfrm>
            <a:off x="111748" y="1118800"/>
            <a:ext cx="3187700" cy="908094"/>
          </a:xfrm>
          <a:prstGeom prst="roundRect">
            <a:avLst>
              <a:gd name="adj" fmla="val 7984"/>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1" name="Content Placeholder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73837" y="1959490"/>
            <a:ext cx="5959475"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Content Placeholder 8">
            <a:extLst/>
          </p:cNvPr>
          <p:cNvSpPr txBox="1">
            <a:spLocks/>
          </p:cNvSpPr>
          <p:nvPr/>
        </p:nvSpPr>
        <p:spPr>
          <a:xfrm>
            <a:off x="5366473" y="1375988"/>
            <a:ext cx="3598764" cy="915337"/>
          </a:xfrm>
          <a:prstGeom prst="rect">
            <a:avLst/>
          </a:prstGeom>
        </p:spPr>
        <p:txBody>
          <a:bodyPr rtlCol="0">
            <a:noAutofit/>
          </a:bodyPr>
          <a:lstStyle>
            <a:lvl1pPr marL="2286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627063" indent="-285750" algn="l" rtl="0" eaLnBrk="0" fontAlgn="base" hangingPunct="0">
              <a:spcBef>
                <a:spcPct val="20000"/>
              </a:spcBef>
              <a:spcAft>
                <a:spcPct val="0"/>
              </a:spcAft>
              <a:buSzPct val="90000"/>
              <a:buFont typeface="Arial" charset="0"/>
              <a:buChar char="–"/>
              <a:defRPr sz="2400" kern="1200">
                <a:solidFill>
                  <a:schemeClr val="tx1"/>
                </a:solidFill>
                <a:latin typeface="+mn-lt"/>
                <a:ea typeface="+mn-ea"/>
                <a:cs typeface="+mn-cs"/>
              </a:defRPr>
            </a:lvl2pPr>
            <a:lvl3pPr marL="10271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48907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1889125" indent="-227013"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1368"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81"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9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202" indent="-228308" algn="l" defTabSz="91322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charset="0"/>
              <a:buNone/>
              <a:tabLst/>
              <a:defRPr/>
            </a:pPr>
            <a:r>
              <a:rPr kumimoji="0" lang="en-US" sz="11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Indian Head, Md. (two sites): </a:t>
            </a:r>
            <a:r>
              <a:rPr kumimoji="0" lang="en-US" sz="115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1,874 </a:t>
            </a:r>
            <a:r>
              <a:rPr kumimoji="0" lang="en-US" sz="11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civ., </a:t>
            </a:r>
            <a:r>
              <a:rPr kumimoji="0" lang="en-US" sz="115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55 </a:t>
            </a:r>
            <a:r>
              <a:rPr kumimoji="0" lang="en-US" sz="11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mil. </a:t>
            </a:r>
          </a:p>
          <a:p>
            <a:pPr marL="228600" marR="0" lvl="0" indent="-228600" algn="l" defTabSz="914400" rtl="0" eaLnBrk="1" fontAlgn="auto" latinLnBrk="0" hangingPunct="1">
              <a:lnSpc>
                <a:spcPct val="100000"/>
              </a:lnSpc>
              <a:spcBef>
                <a:spcPct val="20000"/>
              </a:spcBef>
              <a:spcAft>
                <a:spcPts val="0"/>
              </a:spcAft>
              <a:buClrTx/>
              <a:buSzTx/>
              <a:buFont typeface="Arial"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NAVSEA Center of Excellence for Energetics </a:t>
            </a:r>
          </a:p>
          <a:p>
            <a:pPr marL="228600" marR="0" lvl="0" indent="-228600" algn="l" defTabSz="914400" rtl="0" eaLnBrk="1" fontAlgn="auto" latinLnBrk="0" hangingPunct="1">
              <a:lnSpc>
                <a:spcPct val="100000"/>
              </a:lnSpc>
              <a:spcBef>
                <a:spcPct val="20000"/>
              </a:spcBef>
              <a:spcAft>
                <a:spcPts val="0"/>
              </a:spcAft>
              <a:buClrTx/>
              <a:buSzTx/>
              <a:buFont typeface="Arial"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DoD EOD program lead</a:t>
            </a:r>
          </a:p>
          <a:p>
            <a:pPr marL="228600" marR="0" lvl="0" indent="-228600" algn="l" defTabSz="914400" rtl="0" eaLnBrk="1" fontAlgn="auto" latinLnBrk="0" hangingPunct="1">
              <a:lnSpc>
                <a:spcPct val="100000"/>
              </a:lnSpc>
              <a:spcBef>
                <a:spcPct val="20000"/>
              </a:spcBef>
              <a:spcAft>
                <a:spcPts val="0"/>
              </a:spcAft>
              <a:buClrTx/>
              <a:buSzTx/>
              <a:buFont typeface="Arial"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Expeditionary Exploitation Unit ONE  (EXU-1)</a:t>
            </a:r>
          </a:p>
        </p:txBody>
      </p:sp>
      <p:sp>
        <p:nvSpPr>
          <p:cNvPr id="53" name="TextBox 52"/>
          <p:cNvSpPr txBox="1">
            <a:spLocks noChangeArrowheads="1"/>
          </p:cNvSpPr>
          <p:nvPr/>
        </p:nvSpPr>
        <p:spPr bwMode="auto">
          <a:xfrm>
            <a:off x="265920" y="1192943"/>
            <a:ext cx="292160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Ogden, Utah: </a:t>
            </a:r>
            <a:r>
              <a:rPr kumimoji="0" lang="en-US" altLang="en-US" sz="11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22 </a:t>
            </a:r>
            <a:r>
              <a:rPr kumimoji="0" lang="en-US"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civ.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Co-located at Hill Air Force Base</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CAD / PAD Air Force Integrated Product Team</a:t>
            </a:r>
          </a:p>
        </p:txBody>
      </p:sp>
      <p:sp>
        <p:nvSpPr>
          <p:cNvPr id="54" name="TextBox 53"/>
          <p:cNvSpPr txBox="1">
            <a:spLocks noChangeArrowheads="1"/>
          </p:cNvSpPr>
          <p:nvPr/>
        </p:nvSpPr>
        <p:spPr bwMode="auto">
          <a:xfrm>
            <a:off x="113551" y="2357266"/>
            <a:ext cx="15875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tabLst>
                <a:tab pos="117475" algn="l"/>
              </a:tabLst>
              <a:defRPr sz="2800">
                <a:solidFill>
                  <a:schemeClr val="tx1"/>
                </a:solidFill>
                <a:latin typeface="Calibri" pitchFamily="34" charset="0"/>
              </a:defRPr>
            </a:lvl1pPr>
            <a:lvl2pPr marL="742950" indent="-285750">
              <a:lnSpc>
                <a:spcPct val="90000"/>
              </a:lnSpc>
              <a:spcBef>
                <a:spcPts val="500"/>
              </a:spcBef>
              <a:buFont typeface="Arial" charset="0"/>
              <a:buChar char="•"/>
              <a:tabLst>
                <a:tab pos="117475" algn="l"/>
              </a:tabLst>
              <a:defRPr sz="2400">
                <a:solidFill>
                  <a:schemeClr val="tx1"/>
                </a:solidFill>
                <a:latin typeface="Calibri" pitchFamily="34" charset="0"/>
              </a:defRPr>
            </a:lvl2pPr>
            <a:lvl3pPr marL="1143000" indent="-228600">
              <a:lnSpc>
                <a:spcPct val="90000"/>
              </a:lnSpc>
              <a:spcBef>
                <a:spcPts val="500"/>
              </a:spcBef>
              <a:buFont typeface="Arial" charset="0"/>
              <a:buChar char="•"/>
              <a:tabLst>
                <a:tab pos="117475" algn="l"/>
              </a:tabLst>
              <a:defRPr sz="2000">
                <a:solidFill>
                  <a:schemeClr val="tx1"/>
                </a:solidFill>
                <a:latin typeface="Calibri" pitchFamily="34" charset="0"/>
              </a:defRPr>
            </a:lvl3pPr>
            <a:lvl4pPr marL="1600200" indent="-228600">
              <a:lnSpc>
                <a:spcPct val="90000"/>
              </a:lnSpc>
              <a:spcBef>
                <a:spcPts val="500"/>
              </a:spcBef>
              <a:buFont typeface="Arial" charset="0"/>
              <a:buChar char="•"/>
              <a:tabLst>
                <a:tab pos="117475" algn="l"/>
              </a:tabLst>
              <a:defRPr>
                <a:solidFill>
                  <a:schemeClr val="tx1"/>
                </a:solidFill>
                <a:latin typeface="Calibri" pitchFamily="34" charset="0"/>
              </a:defRPr>
            </a:lvl4pPr>
            <a:lvl5pPr marL="2057400" indent="-228600">
              <a:lnSpc>
                <a:spcPct val="90000"/>
              </a:lnSpc>
              <a:spcBef>
                <a:spcPts val="500"/>
              </a:spcBef>
              <a:buFont typeface="Arial" charset="0"/>
              <a:buChar char="•"/>
              <a:tabLst>
                <a:tab pos="117475" algn="l"/>
              </a:tabLst>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tabLst>
                <a:tab pos="117475" algn="l"/>
              </a:tabLst>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tabLst>
                <a:tab pos="117475" algn="l"/>
              </a:tabLst>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tabLst>
                <a:tab pos="117475" algn="l"/>
              </a:tabLst>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tabLst>
                <a:tab pos="117475" algn="l"/>
              </a:tabLs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tab pos="117475" algn="l"/>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Camp Pendleton, Calif.: </a:t>
            </a:r>
            <a:r>
              <a:rPr lang="en-US" altLang="en-US" sz="1200" b="1" dirty="0">
                <a:solidFill>
                  <a:prstClr val="black"/>
                </a:solidFill>
                <a:latin typeface="Arial" panose="020B0604020202020204" pitchFamily="34" charset="0"/>
                <a:cs typeface="Arial" panose="020B0604020202020204" pitchFamily="34" charset="0"/>
              </a:rPr>
              <a:t>6</a:t>
            </a:r>
            <a:r>
              <a:rPr kumimoji="0" lang="en-US" altLang="en-US" sz="1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civ.</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tab pos="117475" algn="l"/>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Demonstration and </a:t>
            </a:r>
            <a:b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Team</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tab pos="117475" algn="l"/>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Assigned to D Department</a:t>
            </a:r>
          </a:p>
        </p:txBody>
      </p:sp>
      <p:sp>
        <p:nvSpPr>
          <p:cNvPr id="55" name="TextBox 54"/>
          <p:cNvSpPr txBox="1">
            <a:spLocks noChangeArrowheads="1"/>
          </p:cNvSpPr>
          <p:nvPr/>
        </p:nvSpPr>
        <p:spPr bwMode="auto">
          <a:xfrm>
            <a:off x="202200" y="5323454"/>
            <a:ext cx="2625725" cy="63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McAlester, Okla.: </a:t>
            </a:r>
            <a:r>
              <a:rPr kumimoji="0" lang="en-US" altLang="en-US" sz="11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50 </a:t>
            </a:r>
            <a:r>
              <a:rPr kumimoji="0" lang="en-US"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civ.</a:t>
            </a:r>
            <a:endPar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McAlester Army Ammunition </a:t>
            </a:r>
            <a:r>
              <a:rPr kumimoji="0" lang="en-US" alt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Plant</a:t>
            </a:r>
            <a:endPar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TextBox 55"/>
          <p:cNvSpPr txBox="1">
            <a:spLocks noChangeArrowheads="1"/>
          </p:cNvSpPr>
          <p:nvPr/>
        </p:nvSpPr>
        <p:spPr bwMode="auto">
          <a:xfrm>
            <a:off x="2668380" y="5986942"/>
            <a:ext cx="189785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Louisville, Ky.: </a:t>
            </a:r>
            <a:r>
              <a:rPr kumimoji="0" lang="en-US" altLang="en-US" sz="1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13 </a:t>
            </a: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civ.</a:t>
            </a:r>
          </a:p>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Naval Guns</a:t>
            </a:r>
          </a:p>
        </p:txBody>
      </p:sp>
      <p:sp>
        <p:nvSpPr>
          <p:cNvPr id="57" name="TextBox 14"/>
          <p:cNvSpPr txBox="1">
            <a:spLocks noChangeArrowheads="1"/>
          </p:cNvSpPr>
          <p:nvPr/>
        </p:nvSpPr>
        <p:spPr bwMode="auto">
          <a:xfrm>
            <a:off x="6935715" y="3735344"/>
            <a:ext cx="2112962" cy="164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Picatinny, N.J.: </a:t>
            </a:r>
            <a:r>
              <a:rPr kumimoji="0" lang="en-US" altLang="en-US" sz="11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268</a:t>
            </a:r>
            <a:r>
              <a:rPr kumimoji="0" lang="en-US"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r>
            <a:br>
              <a:rPr kumimoji="0" lang="en-US"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civ., </a:t>
            </a:r>
            <a:r>
              <a:rPr kumimoji="0" lang="en-US" altLang="en-US" sz="11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3 </a:t>
            </a:r>
            <a:r>
              <a:rPr kumimoji="0" lang="en-US"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mil. </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Located at Picatinny Arsenal</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Joint </a:t>
            </a:r>
            <a:r>
              <a:rPr kumimoji="0" lang="en-US" altLang="en-US"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CoE</a:t>
            </a: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 Guns and Ammo </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Navy Package, Handling, </a:t>
            </a:r>
            <a:b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Storage and Transportation, Guns and Ammo</a:t>
            </a:r>
          </a:p>
          <a:p>
            <a:pPr marL="0" marR="0" lvl="0" indent="0" algn="l" defTabSz="914400" rtl="0" eaLnBrk="1" fontAlgn="base" latinLnBrk="0" hangingPunct="1">
              <a:lnSpc>
                <a:spcPct val="100000"/>
              </a:lnSpc>
              <a:spcBef>
                <a:spcPct val="0"/>
              </a:spcBef>
              <a:spcAft>
                <a:spcPct val="0"/>
              </a:spcAft>
              <a:buClrTx/>
              <a:buSzTx/>
              <a:buFont typeface="Arial" charset="0"/>
              <a:buNone/>
              <a:tabLst/>
              <a:defRPr/>
            </a:pPr>
            <a:endParaRPr kumimoji="0" lang="en-US" altLang="en-US" sz="1200" b="0" i="0" u="none" strike="noStrike" kern="1200" cap="none" spc="0" normalizeH="0" baseline="0" noProof="0" dirty="0">
              <a:ln>
                <a:noFill/>
              </a:ln>
              <a:solidFill>
                <a:prstClr val="black"/>
              </a:solidFill>
              <a:effectLst/>
              <a:uLnTx/>
              <a:uFillTx/>
              <a:latin typeface="Myriad Pro" pitchFamily="34" charset="0"/>
              <a:ea typeface="+mn-ea"/>
              <a:cs typeface="+mn-cs"/>
            </a:endParaRPr>
          </a:p>
        </p:txBody>
      </p:sp>
      <p:pic>
        <p:nvPicPr>
          <p:cNvPr id="58" name="Graphic 2" descr="Marker">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15686" y="3062802"/>
            <a:ext cx="671512" cy="671512"/>
          </a:xfrm>
          <a:prstGeom prst="rect">
            <a:avLst/>
          </a:prstGeom>
          <a:effectLst>
            <a:innerShdw blurRad="63500" dist="50800" dir="16200000">
              <a:prstClr val="black">
                <a:alpha val="50000"/>
              </a:prstClr>
            </a:innerShdw>
          </a:effectLst>
        </p:spPr>
      </p:pic>
      <p:pic>
        <p:nvPicPr>
          <p:cNvPr id="59" name="Graphic 16" descr="Marker">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54849" y="3894653"/>
            <a:ext cx="492125" cy="492125"/>
          </a:xfrm>
          <a:prstGeom prst="rect">
            <a:avLst/>
          </a:prstGeom>
          <a:effectLst>
            <a:innerShdw blurRad="63500" dist="50800" dir="16200000">
              <a:prstClr val="black">
                <a:alpha val="50000"/>
              </a:prstClr>
            </a:innerShdw>
          </a:effectLst>
        </p:spPr>
      </p:pic>
      <p:pic>
        <p:nvPicPr>
          <p:cNvPr id="60" name="Graphic 17" descr="Marker">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54924" y="2981840"/>
            <a:ext cx="492125" cy="492125"/>
          </a:xfrm>
          <a:prstGeom prst="rect">
            <a:avLst/>
          </a:prstGeom>
          <a:effectLst>
            <a:innerShdw blurRad="63500" dist="50800" dir="16200000">
              <a:prstClr val="black">
                <a:alpha val="50000"/>
              </a:prstClr>
            </a:innerShdw>
          </a:effectLst>
        </p:spPr>
      </p:pic>
      <p:pic>
        <p:nvPicPr>
          <p:cNvPr id="61" name="Graphic 18" descr="Marker">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80799" y="3380303"/>
            <a:ext cx="492125" cy="490537"/>
          </a:xfrm>
          <a:prstGeom prst="rect">
            <a:avLst/>
          </a:prstGeom>
          <a:effectLst>
            <a:innerShdw blurRad="63500" dist="50800" dir="16200000">
              <a:prstClr val="black">
                <a:alpha val="50000"/>
              </a:prstClr>
            </a:innerShdw>
          </a:effectLst>
        </p:spPr>
      </p:pic>
      <p:pic>
        <p:nvPicPr>
          <p:cNvPr id="62" name="Graphic 19" descr="Marker">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68112" y="2962790"/>
            <a:ext cx="492125" cy="492125"/>
          </a:xfrm>
          <a:prstGeom prst="rect">
            <a:avLst/>
          </a:prstGeom>
          <a:effectLst>
            <a:innerShdw blurRad="63500" dist="50800" dir="16200000">
              <a:prstClr val="black">
                <a:alpha val="50000"/>
              </a:prstClr>
            </a:innerShdw>
          </a:effectLst>
        </p:spPr>
      </p:pic>
      <p:pic>
        <p:nvPicPr>
          <p:cNvPr id="63" name="Graphic 20" descr="Marker">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48950" y="3473965"/>
            <a:ext cx="492125" cy="492125"/>
          </a:xfrm>
          <a:prstGeom prst="rect">
            <a:avLst/>
          </a:prstGeom>
          <a:effectLst>
            <a:innerShdw blurRad="63500" dist="50800" dir="16200000">
              <a:prstClr val="black">
                <a:alpha val="50000"/>
              </a:prstClr>
            </a:innerShdw>
          </a:effectLst>
        </p:spPr>
      </p:pic>
      <p:pic>
        <p:nvPicPr>
          <p:cNvPr id="64" name="Graphic 21" descr="Marker">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96399" y="3894653"/>
            <a:ext cx="492125" cy="492125"/>
          </a:xfrm>
          <a:prstGeom prst="rect">
            <a:avLst/>
          </a:prstGeom>
          <a:effectLst>
            <a:innerShdw blurRad="63500" dist="50800" dir="16200000">
              <a:prstClr val="black">
                <a:alpha val="50000"/>
              </a:prstClr>
            </a:innerShdw>
          </a:effectLst>
        </p:spPr>
      </p:pic>
      <p:cxnSp>
        <p:nvCxnSpPr>
          <p:cNvPr id="65" name="Connector: Curved 32">
            <a:extLst/>
          </p:cNvPr>
          <p:cNvCxnSpPr>
            <a:cxnSpLocks/>
            <a:stCxn id="50" idx="2"/>
            <a:endCxn id="60" idx="0"/>
          </p:cNvCxnSpPr>
          <p:nvPr/>
        </p:nvCxnSpPr>
        <p:spPr>
          <a:xfrm rot="16200000" flipH="1">
            <a:off x="1825821" y="1906672"/>
            <a:ext cx="954945" cy="1195388"/>
          </a:xfrm>
          <a:prstGeom prst="curvedConnector3">
            <a:avLst>
              <a:gd name="adj1" fmla="val 50000"/>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or: Curved 35">
            <a:extLst/>
          </p:cNvPr>
          <p:cNvCxnSpPr>
            <a:cxnSpLocks/>
          </p:cNvCxnSpPr>
          <p:nvPr/>
        </p:nvCxnSpPr>
        <p:spPr>
          <a:xfrm flipV="1">
            <a:off x="2715248" y="4158179"/>
            <a:ext cx="1714500" cy="1528760"/>
          </a:xfrm>
          <a:prstGeom prst="curvedConnector3">
            <a:avLst>
              <a:gd name="adj1" fmla="val 50000"/>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p:cNvPr>
          <p:cNvCxnSpPr>
            <a:cxnSpLocks/>
          </p:cNvCxnSpPr>
          <p:nvPr/>
        </p:nvCxnSpPr>
        <p:spPr>
          <a:xfrm>
            <a:off x="1647646" y="3610257"/>
            <a:ext cx="469989" cy="320802"/>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nector: Curved 53">
            <a:extLst/>
          </p:cNvPr>
          <p:cNvCxnSpPr>
            <a:cxnSpLocks/>
          </p:cNvCxnSpPr>
          <p:nvPr/>
        </p:nvCxnSpPr>
        <p:spPr>
          <a:xfrm rot="5400000" flipH="1" flipV="1">
            <a:off x="5388598" y="4348677"/>
            <a:ext cx="1839914" cy="623888"/>
          </a:xfrm>
          <a:prstGeom prst="curvedConnector3">
            <a:avLst>
              <a:gd name="adj1" fmla="val 50000"/>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69" name="Rectangle: Rounded Corners 27">
            <a:extLst/>
          </p:cNvPr>
          <p:cNvSpPr/>
          <p:nvPr/>
        </p:nvSpPr>
        <p:spPr>
          <a:xfrm>
            <a:off x="5138567" y="5580578"/>
            <a:ext cx="2106613" cy="965200"/>
          </a:xfrm>
          <a:prstGeom prst="roundRect">
            <a:avLst>
              <a:gd name="adj" fmla="val 7984"/>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TextBox 13"/>
          <p:cNvSpPr txBox="1">
            <a:spLocks noChangeArrowheads="1"/>
          </p:cNvSpPr>
          <p:nvPr/>
        </p:nvSpPr>
        <p:spPr bwMode="auto">
          <a:xfrm>
            <a:off x="5192542" y="5613948"/>
            <a:ext cx="210661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altLang="en-US" sz="11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Norfolk, Va.: </a:t>
            </a:r>
            <a:r>
              <a:rPr kumimoji="0" lang="en-US" altLang="en-US" sz="115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27 </a:t>
            </a:r>
            <a:r>
              <a:rPr kumimoji="0" lang="en-US" altLang="en-US" sz="11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civ.</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Demonstration and Assessment Team</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Guns Division</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defRPr/>
            </a:pPr>
            <a:r>
              <a:rPr lang="en-US" altLang="en-US" sz="1100" dirty="0" smtClean="0">
                <a:solidFill>
                  <a:prstClr val="black"/>
                </a:solidFill>
                <a:latin typeface="Arial" panose="020B0604020202020204" pitchFamily="34" charset="0"/>
                <a:cs typeface="Arial" panose="020B0604020202020204" pitchFamily="34" charset="0"/>
              </a:rPr>
              <a:t>CBR-D</a:t>
            </a:r>
            <a:endPar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71" name="Connector: Curved 62">
            <a:extLst/>
          </p:cNvPr>
          <p:cNvCxnSpPr>
            <a:cxnSpLocks/>
            <a:stCxn id="57" idx="0"/>
          </p:cNvCxnSpPr>
          <p:nvPr/>
        </p:nvCxnSpPr>
        <p:spPr>
          <a:xfrm rot="16200000" flipV="1">
            <a:off x="7186365" y="2929513"/>
            <a:ext cx="582846" cy="1028817"/>
          </a:xfrm>
          <a:prstGeom prst="curvedConnector2">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nector: Curved 66">
            <a:extLst/>
          </p:cNvPr>
          <p:cNvCxnSpPr>
            <a:cxnSpLocks/>
          </p:cNvCxnSpPr>
          <p:nvPr/>
        </p:nvCxnSpPr>
        <p:spPr>
          <a:xfrm rot="16200000" flipH="1">
            <a:off x="6042393" y="2595646"/>
            <a:ext cx="729878" cy="260872"/>
          </a:xfrm>
          <a:prstGeom prst="curvedConnector3">
            <a:avLst>
              <a:gd name="adj1" fmla="val 50000"/>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ctor: Curved 71">
            <a:extLst/>
          </p:cNvPr>
          <p:cNvCxnSpPr>
            <a:cxnSpLocks/>
            <a:stCxn id="46" idx="0"/>
            <a:endCxn id="63" idx="2"/>
          </p:cNvCxnSpPr>
          <p:nvPr/>
        </p:nvCxnSpPr>
        <p:spPr>
          <a:xfrm rot="5400000" flipH="1" flipV="1">
            <a:off x="3735615" y="3783132"/>
            <a:ext cx="1976439" cy="2342357"/>
          </a:xfrm>
          <a:prstGeom prst="curvedConnector3">
            <a:avLst>
              <a:gd name="adj1" fmla="val 50000"/>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Rounded Corners 22">
            <a:extLst/>
          </p:cNvPr>
          <p:cNvSpPr/>
          <p:nvPr/>
        </p:nvSpPr>
        <p:spPr>
          <a:xfrm>
            <a:off x="76506" y="4092296"/>
            <a:ext cx="2079941" cy="982771"/>
          </a:xfrm>
          <a:prstGeom prst="roundRect">
            <a:avLst>
              <a:gd name="adj" fmla="val 7984"/>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5" name="TextBox 10"/>
          <p:cNvSpPr txBox="1">
            <a:spLocks noChangeArrowheads="1"/>
          </p:cNvSpPr>
          <p:nvPr/>
        </p:nvSpPr>
        <p:spPr bwMode="auto">
          <a:xfrm>
            <a:off x="85518" y="4163192"/>
            <a:ext cx="2041525" cy="72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tabLst>
                <a:tab pos="117475" algn="l"/>
              </a:tabLst>
              <a:defRPr sz="2800">
                <a:solidFill>
                  <a:schemeClr val="tx1"/>
                </a:solidFill>
                <a:latin typeface="Calibri" pitchFamily="34" charset="0"/>
              </a:defRPr>
            </a:lvl1pPr>
            <a:lvl2pPr marL="742950" indent="-285750">
              <a:lnSpc>
                <a:spcPct val="90000"/>
              </a:lnSpc>
              <a:spcBef>
                <a:spcPts val="500"/>
              </a:spcBef>
              <a:buFont typeface="Arial" charset="0"/>
              <a:buChar char="•"/>
              <a:tabLst>
                <a:tab pos="117475" algn="l"/>
              </a:tabLst>
              <a:defRPr sz="2400">
                <a:solidFill>
                  <a:schemeClr val="tx1"/>
                </a:solidFill>
                <a:latin typeface="Calibri" pitchFamily="34" charset="0"/>
              </a:defRPr>
            </a:lvl2pPr>
            <a:lvl3pPr marL="1143000" indent="-228600">
              <a:lnSpc>
                <a:spcPct val="90000"/>
              </a:lnSpc>
              <a:spcBef>
                <a:spcPts val="500"/>
              </a:spcBef>
              <a:buFont typeface="Arial" charset="0"/>
              <a:buChar char="•"/>
              <a:tabLst>
                <a:tab pos="117475" algn="l"/>
              </a:tabLst>
              <a:defRPr sz="2000">
                <a:solidFill>
                  <a:schemeClr val="tx1"/>
                </a:solidFill>
                <a:latin typeface="Calibri" pitchFamily="34" charset="0"/>
              </a:defRPr>
            </a:lvl3pPr>
            <a:lvl4pPr marL="1600200" indent="-228600">
              <a:lnSpc>
                <a:spcPct val="90000"/>
              </a:lnSpc>
              <a:spcBef>
                <a:spcPts val="500"/>
              </a:spcBef>
              <a:buFont typeface="Arial" charset="0"/>
              <a:buChar char="•"/>
              <a:tabLst>
                <a:tab pos="117475" algn="l"/>
              </a:tabLst>
              <a:defRPr>
                <a:solidFill>
                  <a:schemeClr val="tx1"/>
                </a:solidFill>
                <a:latin typeface="Calibri" pitchFamily="34" charset="0"/>
              </a:defRPr>
            </a:lvl4pPr>
            <a:lvl5pPr marL="2057400" indent="-228600">
              <a:lnSpc>
                <a:spcPct val="90000"/>
              </a:lnSpc>
              <a:spcBef>
                <a:spcPts val="500"/>
              </a:spcBef>
              <a:buFont typeface="Arial" charset="0"/>
              <a:buChar char="•"/>
              <a:tabLst>
                <a:tab pos="117475" algn="l"/>
              </a:tabLst>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tabLst>
                <a:tab pos="117475" algn="l"/>
              </a:tabLst>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tabLst>
                <a:tab pos="117475" algn="l"/>
              </a:tabLst>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tabLst>
                <a:tab pos="117475" algn="l"/>
              </a:tabLst>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tabLst>
                <a:tab pos="117475" algn="l"/>
              </a:tabLs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tab pos="117475" algn="l"/>
              </a:tabLst>
              <a:defRPr/>
            </a:pPr>
            <a:r>
              <a:rPr kumimoji="0" lang="en-US"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Rock Island, Ill.: </a:t>
            </a:r>
            <a:r>
              <a:rPr kumimoji="0" lang="en-US" altLang="en-US" sz="11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7 </a:t>
            </a:r>
            <a:r>
              <a:rPr kumimoji="0" lang="en-US" alt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civ.</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tab pos="117475" algn="l"/>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Quad-Cities Caliber Cartridge Case Facility</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tab pos="117475" algn="l"/>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Aligned with G Department </a:t>
            </a:r>
          </a:p>
        </p:txBody>
      </p:sp>
      <p:pic>
        <p:nvPicPr>
          <p:cNvPr id="76" name="Graphic 21" descr="Marker">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72186" y="3168125"/>
            <a:ext cx="492125" cy="492125"/>
          </a:xfrm>
          <a:prstGeom prst="rect">
            <a:avLst/>
          </a:prstGeom>
          <a:effectLst>
            <a:innerShdw blurRad="63500" dist="50800" dir="16200000">
              <a:prstClr val="black">
                <a:alpha val="50000"/>
              </a:prstClr>
            </a:innerShdw>
          </a:effectLst>
        </p:spPr>
      </p:pic>
      <p:cxnSp>
        <p:nvCxnSpPr>
          <p:cNvPr id="77" name="Connector: Curved 66">
            <a:extLst/>
          </p:cNvPr>
          <p:cNvCxnSpPr>
            <a:cxnSpLocks/>
            <a:stCxn id="74" idx="3"/>
          </p:cNvCxnSpPr>
          <p:nvPr/>
        </p:nvCxnSpPr>
        <p:spPr>
          <a:xfrm flipV="1">
            <a:off x="2156446" y="3473965"/>
            <a:ext cx="2878140" cy="1109717"/>
          </a:xfrm>
          <a:prstGeom prst="curvedConnector3">
            <a:avLst>
              <a:gd name="adj1" fmla="val 50000"/>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7329062" y="6021858"/>
            <a:ext cx="1671323"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charset="0"/>
                <a:ea typeface="+mn-ea"/>
                <a:cs typeface="+mn-cs"/>
              </a:rPr>
              <a:t>* Ctr. numbers not included</a:t>
            </a:r>
          </a:p>
        </p:txBody>
      </p:sp>
      <p:sp>
        <p:nvSpPr>
          <p:cNvPr id="80" name="Rectangle: Rounded Corners 25">
            <a:extLst/>
          </p:cNvPr>
          <p:cNvSpPr/>
          <p:nvPr/>
        </p:nvSpPr>
        <p:spPr>
          <a:xfrm>
            <a:off x="3374062" y="1140062"/>
            <a:ext cx="1906587" cy="1121848"/>
          </a:xfrm>
          <a:prstGeom prst="roundRect">
            <a:avLst>
              <a:gd name="adj" fmla="val 7984"/>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TextBox 80"/>
          <p:cNvSpPr txBox="1">
            <a:spLocks noChangeArrowheads="1"/>
          </p:cNvSpPr>
          <p:nvPr/>
        </p:nvSpPr>
        <p:spPr bwMode="auto">
          <a:xfrm>
            <a:off x="3416122" y="1172435"/>
            <a:ext cx="1776419" cy="95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tabLst>
                <a:tab pos="117475" algn="l"/>
              </a:tabLst>
              <a:defRPr sz="2800">
                <a:solidFill>
                  <a:schemeClr val="tx1"/>
                </a:solidFill>
                <a:latin typeface="Calibri" pitchFamily="34" charset="0"/>
              </a:defRPr>
            </a:lvl1pPr>
            <a:lvl2pPr marL="742950" indent="-285750">
              <a:lnSpc>
                <a:spcPct val="90000"/>
              </a:lnSpc>
              <a:spcBef>
                <a:spcPts val="500"/>
              </a:spcBef>
              <a:buFont typeface="Arial" charset="0"/>
              <a:buChar char="•"/>
              <a:tabLst>
                <a:tab pos="117475" algn="l"/>
              </a:tabLst>
              <a:defRPr sz="2400">
                <a:solidFill>
                  <a:schemeClr val="tx1"/>
                </a:solidFill>
                <a:latin typeface="Calibri" pitchFamily="34" charset="0"/>
              </a:defRPr>
            </a:lvl2pPr>
            <a:lvl3pPr marL="1143000" indent="-228600">
              <a:lnSpc>
                <a:spcPct val="90000"/>
              </a:lnSpc>
              <a:spcBef>
                <a:spcPts val="500"/>
              </a:spcBef>
              <a:buFont typeface="Arial" charset="0"/>
              <a:buChar char="•"/>
              <a:tabLst>
                <a:tab pos="117475" algn="l"/>
              </a:tabLst>
              <a:defRPr sz="2000">
                <a:solidFill>
                  <a:schemeClr val="tx1"/>
                </a:solidFill>
                <a:latin typeface="Calibri" pitchFamily="34" charset="0"/>
              </a:defRPr>
            </a:lvl3pPr>
            <a:lvl4pPr marL="1600200" indent="-228600">
              <a:lnSpc>
                <a:spcPct val="90000"/>
              </a:lnSpc>
              <a:spcBef>
                <a:spcPts val="500"/>
              </a:spcBef>
              <a:buFont typeface="Arial" charset="0"/>
              <a:buChar char="•"/>
              <a:tabLst>
                <a:tab pos="117475" algn="l"/>
              </a:tabLst>
              <a:defRPr>
                <a:solidFill>
                  <a:schemeClr val="tx1"/>
                </a:solidFill>
                <a:latin typeface="Calibri" pitchFamily="34" charset="0"/>
              </a:defRPr>
            </a:lvl4pPr>
            <a:lvl5pPr marL="2057400" indent="-228600">
              <a:lnSpc>
                <a:spcPct val="90000"/>
              </a:lnSpc>
              <a:spcBef>
                <a:spcPts val="500"/>
              </a:spcBef>
              <a:buFont typeface="Arial" charset="0"/>
              <a:buChar char="•"/>
              <a:tabLst>
                <a:tab pos="117475" algn="l"/>
              </a:tabLst>
              <a:defRPr>
                <a:solidFill>
                  <a:schemeClr val="tx1"/>
                </a:solidFill>
                <a:latin typeface="Calibri" pitchFamily="34" charset="0"/>
              </a:defRPr>
            </a:lvl5pPr>
            <a:lvl6pPr marL="2514600" indent="-228600" defTabSz="457200" eaLnBrk="0" fontAlgn="base" hangingPunct="0">
              <a:lnSpc>
                <a:spcPct val="90000"/>
              </a:lnSpc>
              <a:spcBef>
                <a:spcPts val="500"/>
              </a:spcBef>
              <a:spcAft>
                <a:spcPct val="0"/>
              </a:spcAft>
              <a:buFont typeface="Arial" charset="0"/>
              <a:buChar char="•"/>
              <a:tabLst>
                <a:tab pos="117475" algn="l"/>
              </a:tabLst>
              <a:defRPr>
                <a:solidFill>
                  <a:schemeClr val="tx1"/>
                </a:solidFill>
                <a:latin typeface="Calibri" pitchFamily="34" charset="0"/>
              </a:defRPr>
            </a:lvl6pPr>
            <a:lvl7pPr marL="2971800" indent="-228600" defTabSz="457200" eaLnBrk="0" fontAlgn="base" hangingPunct="0">
              <a:lnSpc>
                <a:spcPct val="90000"/>
              </a:lnSpc>
              <a:spcBef>
                <a:spcPts val="500"/>
              </a:spcBef>
              <a:spcAft>
                <a:spcPct val="0"/>
              </a:spcAft>
              <a:buFont typeface="Arial" charset="0"/>
              <a:buChar char="•"/>
              <a:tabLst>
                <a:tab pos="117475" algn="l"/>
              </a:tabLst>
              <a:defRPr>
                <a:solidFill>
                  <a:schemeClr val="tx1"/>
                </a:solidFill>
                <a:latin typeface="Calibri" pitchFamily="34" charset="0"/>
              </a:defRPr>
            </a:lvl7pPr>
            <a:lvl8pPr marL="3429000" indent="-228600" defTabSz="457200" eaLnBrk="0" fontAlgn="base" hangingPunct="0">
              <a:lnSpc>
                <a:spcPct val="90000"/>
              </a:lnSpc>
              <a:spcBef>
                <a:spcPts val="500"/>
              </a:spcBef>
              <a:spcAft>
                <a:spcPct val="0"/>
              </a:spcAft>
              <a:buFont typeface="Arial" charset="0"/>
              <a:buChar char="•"/>
              <a:tabLst>
                <a:tab pos="117475" algn="l"/>
              </a:tabLst>
              <a:defRPr>
                <a:solidFill>
                  <a:schemeClr val="tx1"/>
                </a:solidFill>
                <a:latin typeface="Calibri" pitchFamily="34" charset="0"/>
              </a:defRPr>
            </a:lvl8pPr>
            <a:lvl9pPr marL="3886200" indent="-228600" defTabSz="457200" eaLnBrk="0" fontAlgn="base" hangingPunct="0">
              <a:lnSpc>
                <a:spcPct val="90000"/>
              </a:lnSpc>
              <a:spcBef>
                <a:spcPts val="500"/>
              </a:spcBef>
              <a:spcAft>
                <a:spcPct val="0"/>
              </a:spcAft>
              <a:buFont typeface="Arial" charset="0"/>
              <a:buChar char="•"/>
              <a:tabLst>
                <a:tab pos="117475" algn="l"/>
              </a:tabLs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tab pos="117475" algn="l"/>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Crane, Ind.: </a:t>
            </a:r>
            <a:r>
              <a:rPr kumimoji="0" lang="en-US" altLang="en-US" sz="1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4 </a:t>
            </a: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civ.</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tab pos="117475" algn="l"/>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Design and construct portable armories</a:t>
            </a:r>
          </a:p>
          <a:p>
            <a:pPr marL="171450" marR="0" lvl="0" indent="-171450" algn="l" defTabSz="914400" rtl="0" eaLnBrk="1" fontAlgn="base" latinLnBrk="0" hangingPunct="1">
              <a:lnSpc>
                <a:spcPct val="100000"/>
              </a:lnSpc>
              <a:spcBef>
                <a:spcPct val="0"/>
              </a:spcBef>
              <a:spcAft>
                <a:spcPct val="0"/>
              </a:spcAft>
              <a:buClrTx/>
              <a:buSzTx/>
              <a:buFont typeface="Arial" charset="0"/>
              <a:buChar char="•"/>
              <a:tabLst>
                <a:tab pos="117475" algn="l"/>
              </a:tabLst>
              <a:defRPr/>
            </a:pPr>
            <a:r>
              <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 automation for front gates</a:t>
            </a:r>
          </a:p>
        </p:txBody>
      </p:sp>
      <p:pic>
        <p:nvPicPr>
          <p:cNvPr id="82" name="Graphic 20" descr="Marker">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87012" y="3094938"/>
            <a:ext cx="492125" cy="492125"/>
          </a:xfrm>
          <a:prstGeom prst="rect">
            <a:avLst/>
          </a:prstGeom>
          <a:effectLst>
            <a:innerShdw blurRad="63500" dist="50800" dir="16200000">
              <a:prstClr val="black">
                <a:alpha val="50000"/>
              </a:prstClr>
            </a:innerShdw>
          </a:effectLst>
        </p:spPr>
      </p:pic>
      <p:cxnSp>
        <p:nvCxnSpPr>
          <p:cNvPr id="83" name="Connector: Curved 66">
            <a:extLst/>
          </p:cNvPr>
          <p:cNvCxnSpPr>
            <a:cxnSpLocks/>
            <a:stCxn id="80" idx="2"/>
          </p:cNvCxnSpPr>
          <p:nvPr/>
        </p:nvCxnSpPr>
        <p:spPr>
          <a:xfrm rot="16200000" flipH="1">
            <a:off x="4521120" y="2068145"/>
            <a:ext cx="800892" cy="1188422"/>
          </a:xfrm>
          <a:prstGeom prst="curvedConnector2">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2837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1"/>
          </a:solidFill>
        </a:ln>
      </a:spPr>
      <a:bodyPr lIns="91322" tIns="45662" rIns="91322" bIns="45662" rtlCol="0" anchor="ctr"/>
      <a:lstStyle>
        <a:defPPr algn="ctr">
          <a:defRPr>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WarfareCente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1"/>
          </a:solidFill>
        </a:ln>
      </a:spPr>
      <a:bodyPr lIns="91322" tIns="45662" rIns="91322" bIns="45662" rtlCol="0" anchor="ctr"/>
      <a:lstStyle>
        <a:defPPr algn="ctr">
          <a:defRPr>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arfareCenters" id="{F144B009-2938-4F6E-B450-406D2484AC85}" vid="{32E0D578-5990-4A3F-9C61-1D3D94581EC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98ED7DC9E1E764EB54EFD225770C6C9" ma:contentTypeVersion="15" ma:contentTypeDescription="Create a new document." ma:contentTypeScope="" ma:versionID="b493259a3a02fe443d9643070a249428">
  <xsd:schema xmlns:xsd="http://www.w3.org/2001/XMLSchema" xmlns:xs="http://www.w3.org/2001/XMLSchema" xmlns:p="http://schemas.microsoft.com/office/2006/metadata/properties" xmlns:ns2="a19fcf24-b5a3-4768-8688-f3ccf55adf13" xmlns:ns3="a94cdab9-b6d1-411c-b43c-cbd3cb385a52" targetNamespace="http://schemas.microsoft.com/office/2006/metadata/properties" ma:root="true" ma:fieldsID="51226fd96259c2017a16e45b247bf023" ns2:_="" ns3:_="">
    <xsd:import namespace="a19fcf24-b5a3-4768-8688-f3ccf55adf13"/>
    <xsd:import namespace="a94cdab9-b6d1-411c-b43c-cbd3cb385a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CR" minOccurs="0"/>
                <xsd:element ref="ns2:MediaLengthInSecond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9fcf24-b5a3-4768-8688-f3ccf55adf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cef215b-19b7-4691-95f4-27d2fe62d5d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4cdab9-b6d1-411c-b43c-cbd3cb385a5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f6a878b-114d-4df3-894e-f21ab3120062}" ma:internalName="TaxCatchAll" ma:showField="CatchAllData" ma:web="a94cdab9-b6d1-411c-b43c-cbd3cb385a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lcf76f155ced4ddcb4097134ff3c332f xmlns="a19fcf24-b5a3-4768-8688-f3ccf55adf13">
      <Terms xmlns="http://schemas.microsoft.com/office/infopath/2007/PartnerControls"/>
    </lcf76f155ced4ddcb4097134ff3c332f>
    <TaxCatchAll xmlns="a94cdab9-b6d1-411c-b43c-cbd3cb385a52"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67EB70C-16D0-40CA-B0DF-5475062F98E5}">
  <ds:schemaRefs>
    <ds:schemaRef ds:uri="http://schemas.microsoft.com/sharepoint/v3/contenttype/forms"/>
  </ds:schemaRefs>
</ds:datastoreItem>
</file>

<file path=customXml/itemProps2.xml><?xml version="1.0" encoding="utf-8"?>
<ds:datastoreItem xmlns:ds="http://schemas.openxmlformats.org/officeDocument/2006/customXml" ds:itemID="{45738A33-DBEB-4BEF-A470-66AFAB06A9CE}"/>
</file>

<file path=customXml/itemProps3.xml><?xml version="1.0" encoding="utf-8"?>
<ds:datastoreItem xmlns:ds="http://schemas.openxmlformats.org/officeDocument/2006/customXml" ds:itemID="{AB9C9DFB-79E8-4F20-8E9E-EE05B56AD9CB}">
  <ds:schemaRefs>
    <ds:schemaRef ds:uri="http://schemas.openxmlformats.org/package/2006/metadata/core-properties"/>
    <ds:schemaRef ds:uri="http://purl.org/dc/terms/"/>
    <ds:schemaRef ds:uri="http://www.w3.org/XML/1998/namespace"/>
    <ds:schemaRef ds:uri="http://schemas.microsoft.com/office/infopath/2007/PartnerControls"/>
    <ds:schemaRef ds:uri="http://schemas.microsoft.com/office/2006/documentManagement/types"/>
    <ds:schemaRef ds:uri="901e6364-a13e-4ba9-941f-0811f283efeb"/>
    <ds:schemaRef ds:uri="http://schemas.microsoft.com/office/2006/metadata/properties"/>
    <ds:schemaRef ds:uri="http://purl.org/dc/elements/1.1/"/>
    <ds:schemaRef ds:uri="17fce8e7-3f97-4fef-815f-da28a5f343c4"/>
    <ds:schemaRef ds:uri="http://purl.org/dc/dcmitype/"/>
  </ds:schemaRefs>
</ds:datastoreItem>
</file>

<file path=customXml/itemProps4.xml><?xml version="1.0" encoding="utf-8"?>
<ds:datastoreItem xmlns:ds="http://schemas.openxmlformats.org/officeDocument/2006/customXml" ds:itemID="{85A44F40-E409-4D5B-B321-7EA7307D0234}">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NAVSEA WCs</Template>
  <TotalTime>40804</TotalTime>
  <Words>10750</Words>
  <Application>Microsoft Office PowerPoint</Application>
  <PresentationFormat>On-screen Show (4:3)</PresentationFormat>
  <Paragraphs>1198</Paragraphs>
  <Slides>50</Slides>
  <Notes>47</Notes>
  <HiddenSlides>0</HiddenSlides>
  <MMClips>3</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50</vt:i4>
      </vt:variant>
    </vt:vector>
  </HeadingPairs>
  <TitlesOfParts>
    <vt:vector size="69" baseType="lpstr">
      <vt:lpstr>Arial</vt:lpstr>
      <vt:lpstr>Arial Black</vt:lpstr>
      <vt:lpstr>Arial Narrow</vt:lpstr>
      <vt:lpstr>Calibri</vt:lpstr>
      <vt:lpstr>Calibri Light</vt:lpstr>
      <vt:lpstr>Cambria</vt:lpstr>
      <vt:lpstr>Courier (W1)</vt:lpstr>
      <vt:lpstr>Courier New</vt:lpstr>
      <vt:lpstr>Franklin Gothic Demi Cond</vt:lpstr>
      <vt:lpstr>Georgia</vt:lpstr>
      <vt:lpstr>Impact</vt:lpstr>
      <vt:lpstr>Myriad Pro</vt:lpstr>
      <vt:lpstr>Perpetua Titling MT</vt:lpstr>
      <vt:lpstr>SerpentineDBol</vt:lpstr>
      <vt:lpstr>Tahoma</vt:lpstr>
      <vt:lpstr>Tw Cen MT</vt:lpstr>
      <vt:lpstr>Wingdings</vt:lpstr>
      <vt:lpstr>5_Office Theme</vt:lpstr>
      <vt:lpstr>WarfareCenters</vt:lpstr>
      <vt:lpstr>PowerPoint Presentation</vt:lpstr>
      <vt:lpstr>Mission</vt:lpstr>
      <vt:lpstr>Strategic Thrusts</vt:lpstr>
      <vt:lpstr>PowerPoint Presentation</vt:lpstr>
      <vt:lpstr>PowerPoint Presentation</vt:lpstr>
      <vt:lpstr>PowerPoint Presentation</vt:lpstr>
      <vt:lpstr>PowerPoint Presentation</vt:lpstr>
      <vt:lpstr>NAVSEA Warfare Centers: 10 Divisions – 1 Team</vt:lpstr>
      <vt:lpstr>PowerPoint Presentation</vt:lpstr>
      <vt:lpstr>Industrial Complexes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NSWC Indian Head</vt:lpstr>
      <vt:lpstr>What Are Energetics?</vt:lpstr>
      <vt:lpstr>The Navy’s Arsenal</vt:lpstr>
      <vt:lpstr>PowerPoint Presentation</vt:lpstr>
      <vt:lpstr>PowerPoint Presentation</vt:lpstr>
      <vt:lpstr>PowerPoint Presentation</vt:lpstr>
      <vt:lpstr>PowerPoint Presentation</vt:lpstr>
      <vt:lpstr>PowerPoint Presentation</vt:lpstr>
      <vt:lpstr>Roles of the Warfare Centers</vt:lpstr>
      <vt:lpstr>NAVSEA Warfare Centers at a Glance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Technical Departments</vt:lpstr>
      <vt:lpstr>PowerPoint Presentation</vt:lpstr>
      <vt:lpstr>PowerPoint Presentation</vt:lpstr>
      <vt:lpstr>PowerPoint Presentation</vt:lpstr>
      <vt:lpstr>PowerPoint Presentation</vt:lpstr>
      <vt:lpstr>PowerPoint Presentation</vt:lpstr>
      <vt:lpstr>PowerPoint Presentation</vt:lpstr>
      <vt:lpstr>CARRIER STRIKE GROUP</vt:lpstr>
      <vt:lpstr>CARRIER PRODUCTS</vt:lpstr>
      <vt:lpstr>DESTROYER PRODUCTS</vt:lpstr>
      <vt:lpstr>AIRCRAFT PRODUCTS</vt:lpstr>
      <vt:lpstr>SUBMARINE PRODUCTS</vt:lpstr>
    </vt:vector>
  </TitlesOfParts>
  <Company>NMCI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carrie.e.davis</dc:creator>
  <cp:lastModifiedBy>Phillips, Joshua M CIV USN NSWC IHD (USA)</cp:lastModifiedBy>
  <cp:revision>1461</cp:revision>
  <cp:lastPrinted>2022-04-29T12:26:33Z</cp:lastPrinted>
  <dcterms:created xsi:type="dcterms:W3CDTF">2011-12-02T00:51:10Z</dcterms:created>
  <dcterms:modified xsi:type="dcterms:W3CDTF">2023-09-22T16:27:59Z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0x010100998ED7DC9E1E764EB54EFD225770C6C9</vt:lpwstr>
  </property>
  <property fmtid="{D5CDD505-2E9C-101B-9397-08002B2CF9AE}" pid="3" name="_dlc_DocIdItemGuid">
    <vt:lpwstr>4b5f292e-af3f-4dc9-8d65-438b64470f18</vt:lpwstr>
  </property>
</Properties>
</file>