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 id="2147483911" r:id="rId5"/>
  </p:sldMasterIdLst>
  <p:notesMasterIdLst>
    <p:notesMasterId r:id="rId54"/>
  </p:notesMasterIdLst>
  <p:handoutMasterIdLst>
    <p:handoutMasterId r:id="rId55"/>
  </p:handoutMasterIdLst>
  <p:sldIdLst>
    <p:sldId id="609" r:id="rId6"/>
    <p:sldId id="711" r:id="rId7"/>
    <p:sldId id="725" r:id="rId8"/>
    <p:sldId id="713" r:id="rId9"/>
    <p:sldId id="714" r:id="rId10"/>
    <p:sldId id="715" r:id="rId11"/>
    <p:sldId id="717" r:id="rId12"/>
    <p:sldId id="653" r:id="rId13"/>
    <p:sldId id="707" r:id="rId14"/>
    <p:sldId id="716" r:id="rId15"/>
    <p:sldId id="706" r:id="rId16"/>
    <p:sldId id="681" r:id="rId17"/>
    <p:sldId id="678" r:id="rId18"/>
    <p:sldId id="679" r:id="rId19"/>
    <p:sldId id="718" r:id="rId20"/>
    <p:sldId id="697" r:id="rId21"/>
    <p:sldId id="719" r:id="rId22"/>
    <p:sldId id="627" r:id="rId23"/>
    <p:sldId id="661" r:id="rId24"/>
    <p:sldId id="617" r:id="rId25"/>
    <p:sldId id="724" r:id="rId26"/>
    <p:sldId id="721" r:id="rId27"/>
    <p:sldId id="722" r:id="rId28"/>
    <p:sldId id="723" r:id="rId29"/>
    <p:sldId id="699" r:id="rId30"/>
    <p:sldId id="700" r:id="rId31"/>
    <p:sldId id="701" r:id="rId32"/>
    <p:sldId id="702" r:id="rId33"/>
    <p:sldId id="703" r:id="rId34"/>
    <p:sldId id="692" r:id="rId35"/>
    <p:sldId id="691" r:id="rId36"/>
    <p:sldId id="628" r:id="rId37"/>
    <p:sldId id="695" r:id="rId38"/>
    <p:sldId id="689" r:id="rId39"/>
    <p:sldId id="664" r:id="rId40"/>
    <p:sldId id="727" r:id="rId41"/>
    <p:sldId id="698" r:id="rId42"/>
    <p:sldId id="670" r:id="rId43"/>
    <p:sldId id="657" r:id="rId44"/>
    <p:sldId id="662" r:id="rId45"/>
    <p:sldId id="639" r:id="rId46"/>
    <p:sldId id="704" r:id="rId47"/>
    <p:sldId id="665" r:id="rId48"/>
    <p:sldId id="647" r:id="rId49"/>
    <p:sldId id="648" r:id="rId50"/>
    <p:sldId id="649" r:id="rId51"/>
    <p:sldId id="651" r:id="rId52"/>
    <p:sldId id="652"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614" algn="l" rtl="0" fontAlgn="base">
      <a:spcBef>
        <a:spcPct val="0"/>
      </a:spcBef>
      <a:spcAft>
        <a:spcPct val="0"/>
      </a:spcAft>
      <a:defRPr kern="1200">
        <a:solidFill>
          <a:schemeClr val="tx1"/>
        </a:solidFill>
        <a:latin typeface="Arial" charset="0"/>
        <a:ea typeface="+mn-ea"/>
        <a:cs typeface="+mn-cs"/>
      </a:defRPr>
    </a:lvl2pPr>
    <a:lvl3pPr marL="913224" algn="l" rtl="0" fontAlgn="base">
      <a:spcBef>
        <a:spcPct val="0"/>
      </a:spcBef>
      <a:spcAft>
        <a:spcPct val="0"/>
      </a:spcAft>
      <a:defRPr kern="1200">
        <a:solidFill>
          <a:schemeClr val="tx1"/>
        </a:solidFill>
        <a:latin typeface="Arial" charset="0"/>
        <a:ea typeface="+mn-ea"/>
        <a:cs typeface="+mn-cs"/>
      </a:defRPr>
    </a:lvl3pPr>
    <a:lvl4pPr marL="1369838" algn="l" rtl="0" fontAlgn="base">
      <a:spcBef>
        <a:spcPct val="0"/>
      </a:spcBef>
      <a:spcAft>
        <a:spcPct val="0"/>
      </a:spcAft>
      <a:defRPr kern="1200">
        <a:solidFill>
          <a:schemeClr val="tx1"/>
        </a:solidFill>
        <a:latin typeface="Arial" charset="0"/>
        <a:ea typeface="+mn-ea"/>
        <a:cs typeface="+mn-cs"/>
      </a:defRPr>
    </a:lvl4pPr>
    <a:lvl5pPr marL="1826449" algn="l" rtl="0" fontAlgn="base">
      <a:spcBef>
        <a:spcPct val="0"/>
      </a:spcBef>
      <a:spcAft>
        <a:spcPct val="0"/>
      </a:spcAft>
      <a:defRPr kern="1200">
        <a:solidFill>
          <a:schemeClr val="tx1"/>
        </a:solidFill>
        <a:latin typeface="Arial" charset="0"/>
        <a:ea typeface="+mn-ea"/>
        <a:cs typeface="+mn-cs"/>
      </a:defRPr>
    </a:lvl5pPr>
    <a:lvl6pPr marL="2283063" algn="l" defTabSz="913224" rtl="0" eaLnBrk="1" latinLnBrk="0" hangingPunct="1">
      <a:defRPr kern="1200">
        <a:solidFill>
          <a:schemeClr val="tx1"/>
        </a:solidFill>
        <a:latin typeface="Arial" charset="0"/>
        <a:ea typeface="+mn-ea"/>
        <a:cs typeface="+mn-cs"/>
      </a:defRPr>
    </a:lvl6pPr>
    <a:lvl7pPr marL="2739672" algn="l" defTabSz="913224" rtl="0" eaLnBrk="1" latinLnBrk="0" hangingPunct="1">
      <a:defRPr kern="1200">
        <a:solidFill>
          <a:schemeClr val="tx1"/>
        </a:solidFill>
        <a:latin typeface="Arial" charset="0"/>
        <a:ea typeface="+mn-ea"/>
        <a:cs typeface="+mn-cs"/>
      </a:defRPr>
    </a:lvl7pPr>
    <a:lvl8pPr marL="3196287" algn="l" defTabSz="913224" rtl="0" eaLnBrk="1" latinLnBrk="0" hangingPunct="1">
      <a:defRPr kern="1200">
        <a:solidFill>
          <a:schemeClr val="tx1"/>
        </a:solidFill>
        <a:latin typeface="Arial" charset="0"/>
        <a:ea typeface="+mn-ea"/>
        <a:cs typeface="+mn-cs"/>
      </a:defRPr>
    </a:lvl8pPr>
    <a:lvl9pPr marL="3652897" algn="l" defTabSz="91322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Josh M CTR NSWC IHEODTD, 103" initials="PJMCNI1" lastIdx="6" clrIdx="0">
    <p:extLst>
      <p:ext uri="{19B8F6BF-5375-455C-9EA6-DF929625EA0E}">
        <p15:presenceInfo xmlns:p15="http://schemas.microsoft.com/office/powerpoint/2012/main" userId="S-1-5-21-1801674531-2146617017-725345543-2378987" providerId="AD"/>
      </p:ext>
    </p:extLst>
  </p:cmAuthor>
  <p:cmAuthor id="2" name="Frantom, Calvert T CTR NSWC IHEODTD, 103" initials="FCTCNI1" lastIdx="4" clrIdx="1">
    <p:extLst>
      <p:ext uri="{19B8F6BF-5375-455C-9EA6-DF929625EA0E}">
        <p15:presenceInfo xmlns:p15="http://schemas.microsoft.com/office/powerpoint/2012/main" userId="S-1-5-21-1801674531-2146617017-725345543-3806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A529"/>
    <a:srgbClr val="506328"/>
    <a:srgbClr val="76923C"/>
    <a:srgbClr val="C3E1FD"/>
    <a:srgbClr val="E7EFFA"/>
    <a:srgbClr val="E6EDFA"/>
    <a:srgbClr val="F3FEFF"/>
    <a:srgbClr val="BFE1FD"/>
    <a:srgbClr val="E6E6E6"/>
    <a:srgbClr val="F2B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20" y="16"/>
      </p:cViewPr>
      <p:guideLst>
        <p:guide orient="horz" pos="2952"/>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FY23</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Mechanical Eng</c:v>
                </c:pt>
                <c:pt idx="1">
                  <c:v>General Eng</c:v>
                </c:pt>
                <c:pt idx="2">
                  <c:v>Chemical Eng</c:v>
                </c:pt>
                <c:pt idx="3">
                  <c:v>Chemist</c:v>
                </c:pt>
                <c:pt idx="4">
                  <c:v>Electrical Eng</c:v>
                </c:pt>
                <c:pt idx="5">
                  <c:v>Electronics Eng</c:v>
                </c:pt>
              </c:strCache>
            </c:strRef>
          </c:cat>
          <c:val>
            <c:numRef>
              <c:f>Sheet1!$B$2:$B$7</c:f>
              <c:numCache>
                <c:formatCode>General</c:formatCode>
                <c:ptCount val="6"/>
                <c:pt idx="0">
                  <c:v>354</c:v>
                </c:pt>
                <c:pt idx="1">
                  <c:v>132</c:v>
                </c:pt>
                <c:pt idx="2">
                  <c:v>110</c:v>
                </c:pt>
                <c:pt idx="3">
                  <c:v>82</c:v>
                </c:pt>
                <c:pt idx="4">
                  <c:v>46</c:v>
                </c:pt>
                <c:pt idx="5">
                  <c:v>38</c:v>
                </c:pt>
              </c:numCache>
            </c:numRef>
          </c:val>
          <c:extLst>
            <c:ext xmlns:c16="http://schemas.microsoft.com/office/drawing/2014/chart" uri="{C3380CC4-5D6E-409C-BE32-E72D297353CC}">
              <c16:uniqueId val="{00000000-4F0E-45F8-9E27-1A5B4A1BE4C5}"/>
            </c:ext>
          </c:extLst>
        </c:ser>
        <c:dLbls>
          <c:showLegendKey val="0"/>
          <c:showVal val="0"/>
          <c:showCatName val="0"/>
          <c:showSerName val="0"/>
          <c:showPercent val="0"/>
          <c:showBubbleSize val="0"/>
        </c:dLbls>
        <c:gapWidth val="219"/>
        <c:axId val="490825832"/>
        <c:axId val="490827800"/>
      </c:barChart>
      <c:catAx>
        <c:axId val="490825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0827800"/>
        <c:crosses val="autoZero"/>
        <c:auto val="1"/>
        <c:lblAlgn val="ctr"/>
        <c:lblOffset val="100"/>
        <c:noMultiLvlLbl val="0"/>
      </c:catAx>
      <c:valAx>
        <c:axId val="490827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0825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5445990287627553"/>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DTRA</c:v>
                </c:pt>
                <c:pt idx="1">
                  <c:v>JPEO CBD</c:v>
                </c:pt>
                <c:pt idx="2">
                  <c:v>PEOSHIPS</c:v>
                </c:pt>
                <c:pt idx="3">
                  <c:v>NAVSEA 05P5</c:v>
                </c:pt>
                <c:pt idx="4">
                  <c:v>ONR</c:v>
                </c:pt>
              </c:strCache>
            </c:strRef>
          </c:cat>
          <c:val>
            <c:numRef>
              <c:f>Sheet1!$B$2:$B$6</c:f>
              <c:numCache>
                <c:formatCode>General</c:formatCode>
                <c:ptCount val="5"/>
                <c:pt idx="0">
                  <c:v>4</c:v>
                </c:pt>
                <c:pt idx="1">
                  <c:v>6</c:v>
                </c:pt>
                <c:pt idx="2">
                  <c:v>7</c:v>
                </c:pt>
                <c:pt idx="3">
                  <c:v>8</c:v>
                </c:pt>
                <c:pt idx="4">
                  <c:v>9.5</c:v>
                </c:pt>
              </c:numCache>
            </c:numRef>
          </c:val>
          <c:extLst>
            <c:ext xmlns:c16="http://schemas.microsoft.com/office/drawing/2014/chart" uri="{C3380CC4-5D6E-409C-BE32-E72D297353CC}">
              <c16:uniqueId val="{00000000-B205-4B90-90E4-23B167109A74}"/>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$M</a:t>
                </a:r>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PMS404</c:v>
                </c:pt>
                <c:pt idx="1">
                  <c:v>PMA242</c:v>
                </c:pt>
                <c:pt idx="2">
                  <c:v>USA (Mk90)</c:v>
                </c:pt>
                <c:pt idx="3">
                  <c:v>USAF-AFMC (CXM)</c:v>
                </c:pt>
                <c:pt idx="4">
                  <c:v>USAF (CAD/PAD, CKU-5,7)</c:v>
                </c:pt>
              </c:strCache>
            </c:strRef>
          </c:cat>
          <c:val>
            <c:numRef>
              <c:f>Sheet1!$B$2:$B$6</c:f>
              <c:numCache>
                <c:formatCode>General</c:formatCode>
                <c:ptCount val="5"/>
                <c:pt idx="0">
                  <c:v>15.8</c:v>
                </c:pt>
                <c:pt idx="1">
                  <c:v>17.100000000000001</c:v>
                </c:pt>
                <c:pt idx="2">
                  <c:v>17.3</c:v>
                </c:pt>
                <c:pt idx="3">
                  <c:v>22.1</c:v>
                </c:pt>
                <c:pt idx="4">
                  <c:v>52.4</c:v>
                </c:pt>
              </c:numCache>
            </c:numRef>
          </c:val>
          <c:extLst>
            <c:ext xmlns:c16="http://schemas.microsoft.com/office/drawing/2014/chart" uri="{C3380CC4-5D6E-409C-BE32-E72D297353CC}">
              <c16:uniqueId val="{00000000-4E6A-4DDC-AC44-232A345F79EC}"/>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$M</a:t>
                </a:r>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Mutiple programs</c:v>
                </c:pt>
                <c:pt idx="1">
                  <c:v>PEO USC</c:v>
                </c:pt>
                <c:pt idx="2">
                  <c:v>PMA201 / PMA242</c:v>
                </c:pt>
                <c:pt idx="3">
                  <c:v>IWS3B + USA</c:v>
                </c:pt>
                <c:pt idx="4">
                  <c:v>IWS3C</c:v>
                </c:pt>
              </c:strCache>
            </c:strRef>
          </c:cat>
          <c:val>
            <c:numRef>
              <c:f>Sheet1!$B$2:$B$6</c:f>
              <c:numCache>
                <c:formatCode>General</c:formatCode>
                <c:ptCount val="5"/>
                <c:pt idx="0">
                  <c:v>1</c:v>
                </c:pt>
                <c:pt idx="1">
                  <c:v>2.6</c:v>
                </c:pt>
                <c:pt idx="2">
                  <c:v>3.9</c:v>
                </c:pt>
                <c:pt idx="3">
                  <c:v>33.799999999999997</c:v>
                </c:pt>
                <c:pt idx="4">
                  <c:v>44.8</c:v>
                </c:pt>
              </c:numCache>
            </c:numRef>
          </c:val>
          <c:extLst>
            <c:ext xmlns:c16="http://schemas.microsoft.com/office/drawing/2014/chart" uri="{C3380CC4-5D6E-409C-BE32-E72D297353CC}">
              <c16:uniqueId val="{00000000-F215-4153-A23B-B24EDFE2C5DA}"/>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$M</a:t>
                </a:r>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tx>
                <c:rich>
                  <a:bodyPr/>
                  <a:lstStyle/>
                  <a:p>
                    <a:r>
                      <a:rPr lang="en-US" dirty="0"/>
                      <a:t>7.9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B67-4AEB-9A93-8358FD355A9A}"/>
                </c:ext>
              </c:extLst>
            </c:dLbl>
            <c:dLbl>
              <c:idx val="3"/>
              <c:layout>
                <c:manualLayout>
                  <c:x val="5.7684244145156736E-2"/>
                  <c:y val="-5.1596544118960836E-17"/>
                </c:manualLayout>
              </c:layout>
              <c:tx>
                <c:rich>
                  <a:bodyPr/>
                  <a:lstStyle/>
                  <a:p>
                    <a:r>
                      <a:rPr lang="en-US" dirty="0"/>
                      <a:t>53.5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B67-4AEB-9A93-8358FD355A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PMS495</c:v>
                </c:pt>
                <c:pt idx="1">
                  <c:v>NEPO/EXWC</c:v>
                </c:pt>
                <c:pt idx="2">
                  <c:v>ONR35</c:v>
                </c:pt>
                <c:pt idx="3">
                  <c:v>Joint Svs - 5" Rocket Eng</c:v>
                </c:pt>
                <c:pt idx="4">
                  <c:v>PMA201/AF CAD/PAD</c:v>
                </c:pt>
              </c:strCache>
            </c:strRef>
          </c:cat>
          <c:val>
            <c:numRef>
              <c:f>Sheet1!$B$2:$B$6</c:f>
              <c:numCache>
                <c:formatCode>General</c:formatCode>
                <c:ptCount val="5"/>
                <c:pt idx="0">
                  <c:v>7.9</c:v>
                </c:pt>
                <c:pt idx="1">
                  <c:v>12</c:v>
                </c:pt>
                <c:pt idx="2">
                  <c:v>19.786999999999999</c:v>
                </c:pt>
                <c:pt idx="3">
                  <c:v>53.5</c:v>
                </c:pt>
                <c:pt idx="4">
                  <c:v>186</c:v>
                </c:pt>
              </c:numCache>
            </c:numRef>
          </c:val>
          <c:extLst>
            <c:ext xmlns:c16="http://schemas.microsoft.com/office/drawing/2014/chart" uri="{C3380CC4-5D6E-409C-BE32-E72D297353CC}">
              <c16:uniqueId val="{00000000-1224-47FB-9EEB-5DC1A2445E56}"/>
            </c:ext>
          </c:extLst>
        </c:ser>
        <c:dLbls>
          <c:showLegendKey val="0"/>
          <c:showVal val="0"/>
          <c:showCatName val="0"/>
          <c:showSerName val="0"/>
          <c:showPercent val="0"/>
          <c:showBubbleSize val="0"/>
        </c:dLbls>
        <c:gapWidth val="188"/>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$M</a:t>
                </a:r>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ONR</c:v>
                </c:pt>
                <c:pt idx="1">
                  <c:v>PSEAG</c:v>
                </c:pt>
                <c:pt idx="2">
                  <c:v>NAVSUP</c:v>
                </c:pt>
                <c:pt idx="3">
                  <c:v>MCSC</c:v>
                </c:pt>
                <c:pt idx="4">
                  <c:v>PMS-408 (SEA06)</c:v>
                </c:pt>
              </c:strCache>
            </c:strRef>
          </c:cat>
          <c:val>
            <c:numRef>
              <c:f>Sheet1!$B$2:$B$6</c:f>
              <c:numCache>
                <c:formatCode>General</c:formatCode>
                <c:ptCount val="5"/>
                <c:pt idx="0">
                  <c:v>2</c:v>
                </c:pt>
                <c:pt idx="1">
                  <c:v>2.2000000000000002</c:v>
                </c:pt>
                <c:pt idx="2">
                  <c:v>2.5</c:v>
                </c:pt>
                <c:pt idx="3">
                  <c:v>5</c:v>
                </c:pt>
                <c:pt idx="4">
                  <c:v>58.9</c:v>
                </c:pt>
              </c:numCache>
            </c:numRef>
          </c:val>
          <c:extLst>
            <c:ext xmlns:c16="http://schemas.microsoft.com/office/drawing/2014/chart" uri="{C3380CC4-5D6E-409C-BE32-E72D297353CC}">
              <c16:uniqueId val="{00000000-C3F3-4051-9935-EC9A0711EFFB}"/>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$M</a:t>
                </a:r>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710AA-F7C0-43FE-9824-1D931A83A6BA}"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C09FC074-C957-4A90-B481-0CA29993A20C}">
      <dgm:prSet phldrT="[Text]" custT="1"/>
      <dgm:spPr/>
      <dgm:t>
        <a:bodyPr/>
        <a:lstStyle/>
        <a:p>
          <a:r>
            <a:rPr lang="en-US" sz="2400" b="1" dirty="0"/>
            <a:t>Outpace our Adversaries</a:t>
          </a:r>
        </a:p>
      </dgm:t>
    </dgm:pt>
    <dgm:pt modelId="{4883CE6A-889E-467F-962B-B44D98C007AC}" type="parTrans" cxnId="{80F21575-C73D-4F56-ACEF-8B9E9A3CB2D9}">
      <dgm:prSet/>
      <dgm:spPr/>
      <dgm:t>
        <a:bodyPr/>
        <a:lstStyle/>
        <a:p>
          <a:endParaRPr lang="en-US"/>
        </a:p>
      </dgm:t>
    </dgm:pt>
    <dgm:pt modelId="{41E08BE6-B1BC-4DA8-9E62-3301F931F425}" type="sibTrans" cxnId="{80F21575-C73D-4F56-ACEF-8B9E9A3CB2D9}">
      <dgm:prSet/>
      <dgm:spPr/>
      <dgm:t>
        <a:bodyPr/>
        <a:lstStyle/>
        <a:p>
          <a:endParaRPr lang="en-US"/>
        </a:p>
      </dgm:t>
    </dgm:pt>
    <dgm:pt modelId="{3633530F-A7D8-4864-BAB9-B63150210A36}">
      <dgm:prSet phldrT="[Text]" custT="1"/>
      <dgm:spPr/>
      <dgm:t>
        <a:bodyPr/>
        <a:lstStyle/>
        <a:p>
          <a:pPr>
            <a:lnSpc>
              <a:spcPct val="90000"/>
            </a:lnSpc>
            <a:spcAft>
              <a:spcPts val="0"/>
            </a:spcAft>
          </a:pPr>
          <a:r>
            <a:rPr lang="en-US" sz="2200" dirty="0"/>
            <a:t>Molecule to</a:t>
          </a:r>
        </a:p>
        <a:p>
          <a:pPr>
            <a:lnSpc>
              <a:spcPct val="90000"/>
            </a:lnSpc>
            <a:spcAft>
              <a:spcPts val="0"/>
            </a:spcAft>
          </a:pPr>
          <a:r>
            <a:rPr lang="en-US" sz="2200" dirty="0"/>
            <a:t>Mission</a:t>
          </a:r>
        </a:p>
      </dgm:t>
    </dgm:pt>
    <dgm:pt modelId="{DC880EFA-5949-4A4F-8A8E-2C443C4BFD5F}" type="parTrans" cxnId="{DC41F543-D205-423F-A683-33CCF9B05C17}">
      <dgm:prSet/>
      <dgm:spPr/>
      <dgm:t>
        <a:bodyPr/>
        <a:lstStyle/>
        <a:p>
          <a:endParaRPr lang="en-US"/>
        </a:p>
      </dgm:t>
    </dgm:pt>
    <dgm:pt modelId="{9B2E97A6-6DE3-424C-9E38-D95A2635F090}" type="sibTrans" cxnId="{DC41F543-D205-423F-A683-33CCF9B05C17}">
      <dgm:prSet/>
      <dgm:spPr/>
      <dgm:t>
        <a:bodyPr/>
        <a:lstStyle/>
        <a:p>
          <a:endParaRPr lang="en-US"/>
        </a:p>
      </dgm:t>
    </dgm:pt>
    <dgm:pt modelId="{828495DC-F500-4BC2-9B3E-BB6DDD76E1CA}">
      <dgm:prSet phldrT="[Text]" custT="1"/>
      <dgm:spPr/>
      <dgm:t>
        <a:bodyPr/>
        <a:lstStyle/>
        <a:p>
          <a:r>
            <a:rPr lang="en-US" sz="2200" dirty="0"/>
            <a:t>Strengthen the Navy’s Arsenal</a:t>
          </a:r>
        </a:p>
      </dgm:t>
    </dgm:pt>
    <dgm:pt modelId="{87096AF2-7469-40DD-9252-0E75557BA3E7}" type="parTrans" cxnId="{AAF3C637-C938-4355-9B4D-77421C2BA342}">
      <dgm:prSet/>
      <dgm:spPr/>
      <dgm:t>
        <a:bodyPr/>
        <a:lstStyle/>
        <a:p>
          <a:endParaRPr lang="en-US"/>
        </a:p>
      </dgm:t>
    </dgm:pt>
    <dgm:pt modelId="{FF97D28E-2DD5-426B-B524-3778389350E2}" type="sibTrans" cxnId="{AAF3C637-C938-4355-9B4D-77421C2BA342}">
      <dgm:prSet/>
      <dgm:spPr/>
      <dgm:t>
        <a:bodyPr/>
        <a:lstStyle/>
        <a:p>
          <a:endParaRPr lang="en-US"/>
        </a:p>
      </dgm:t>
    </dgm:pt>
    <dgm:pt modelId="{99B8644B-C0E3-4013-AAFC-709E8CD6B82B}">
      <dgm:prSet phldrT="[Text]" custT="1"/>
      <dgm:spPr/>
      <dgm:t>
        <a:bodyPr/>
        <a:lstStyle/>
        <a:p>
          <a:r>
            <a:rPr lang="en-US" sz="2200" dirty="0"/>
            <a:t>Workforce Flexibility &amp; Agility</a:t>
          </a:r>
        </a:p>
      </dgm:t>
    </dgm:pt>
    <dgm:pt modelId="{637DE3CD-1D78-41AC-8002-362E2AF018F3}" type="parTrans" cxnId="{A996D55D-8D82-4331-80C0-D7E364E4D870}">
      <dgm:prSet/>
      <dgm:spPr/>
      <dgm:t>
        <a:bodyPr/>
        <a:lstStyle/>
        <a:p>
          <a:endParaRPr lang="en-US"/>
        </a:p>
      </dgm:t>
    </dgm:pt>
    <dgm:pt modelId="{F2A0459E-40EA-416C-A42E-9C724BEFD5E7}" type="sibTrans" cxnId="{A996D55D-8D82-4331-80C0-D7E364E4D870}">
      <dgm:prSet/>
      <dgm:spPr/>
      <dgm:t>
        <a:bodyPr/>
        <a:lstStyle/>
        <a:p>
          <a:endParaRPr lang="en-US"/>
        </a:p>
      </dgm:t>
    </dgm:pt>
    <dgm:pt modelId="{A83293AA-D172-449B-884E-9B19F1291D44}" type="pres">
      <dgm:prSet presAssocID="{511710AA-F7C0-43FE-9824-1D931A83A6BA}" presName="Name0" presStyleCnt="0">
        <dgm:presLayoutVars>
          <dgm:orgChart val="1"/>
          <dgm:chPref val="1"/>
          <dgm:dir/>
          <dgm:animOne val="branch"/>
          <dgm:animLvl val="lvl"/>
          <dgm:resizeHandles/>
        </dgm:presLayoutVars>
      </dgm:prSet>
      <dgm:spPr/>
      <dgm:t>
        <a:bodyPr/>
        <a:lstStyle/>
        <a:p>
          <a:endParaRPr lang="en-US"/>
        </a:p>
      </dgm:t>
    </dgm:pt>
    <dgm:pt modelId="{8FFBDC76-8389-4911-B3AF-B39D6229A2D9}" type="pres">
      <dgm:prSet presAssocID="{C09FC074-C957-4A90-B481-0CA29993A20C}" presName="hierRoot1" presStyleCnt="0">
        <dgm:presLayoutVars>
          <dgm:hierBranch val="init"/>
        </dgm:presLayoutVars>
      </dgm:prSet>
      <dgm:spPr/>
    </dgm:pt>
    <dgm:pt modelId="{BEE625A6-C3D4-49DF-9CEB-E23068670956}" type="pres">
      <dgm:prSet presAssocID="{C09FC074-C957-4A90-B481-0CA29993A20C}" presName="rootComposite1" presStyleCnt="0"/>
      <dgm:spPr/>
    </dgm:pt>
    <dgm:pt modelId="{0C7F56D1-D14C-4507-9285-5D7CF8208FE5}" type="pres">
      <dgm:prSet presAssocID="{C09FC074-C957-4A90-B481-0CA29993A20C}" presName="rootText1" presStyleLbl="alignAcc1" presStyleIdx="0" presStyleCnt="0" custScaleX="113900" custScaleY="84737">
        <dgm:presLayoutVars>
          <dgm:chPref val="3"/>
        </dgm:presLayoutVars>
      </dgm:prSet>
      <dgm:spPr/>
      <dgm:t>
        <a:bodyPr/>
        <a:lstStyle/>
        <a:p>
          <a:endParaRPr lang="en-US"/>
        </a:p>
      </dgm:t>
    </dgm:pt>
    <dgm:pt modelId="{4EA5FD2A-7639-437E-BE01-0E4EA6B7A03D}" type="pres">
      <dgm:prSet presAssocID="{C09FC074-C957-4A90-B481-0CA29993A20C}" presName="topArc1" presStyleLbl="parChTrans1D1" presStyleIdx="0" presStyleCnt="8"/>
      <dgm:spPr/>
    </dgm:pt>
    <dgm:pt modelId="{6CAAC247-677F-42C0-BF92-52806236EF35}" type="pres">
      <dgm:prSet presAssocID="{C09FC074-C957-4A90-B481-0CA29993A20C}" presName="bottomArc1" presStyleLbl="parChTrans1D1" presStyleIdx="1" presStyleCnt="8"/>
      <dgm:spPr/>
    </dgm:pt>
    <dgm:pt modelId="{46A64CFA-BB1A-4CDB-A1DB-25CCB66EAD1B}" type="pres">
      <dgm:prSet presAssocID="{C09FC074-C957-4A90-B481-0CA29993A20C}" presName="topConnNode1" presStyleLbl="node1" presStyleIdx="0" presStyleCnt="0"/>
      <dgm:spPr/>
      <dgm:t>
        <a:bodyPr/>
        <a:lstStyle/>
        <a:p>
          <a:endParaRPr lang="en-US"/>
        </a:p>
      </dgm:t>
    </dgm:pt>
    <dgm:pt modelId="{92217203-DB90-4C2B-817A-028DF8E521CF}" type="pres">
      <dgm:prSet presAssocID="{C09FC074-C957-4A90-B481-0CA29993A20C}" presName="hierChild2" presStyleCnt="0"/>
      <dgm:spPr/>
    </dgm:pt>
    <dgm:pt modelId="{84D3FC26-44C1-4DCD-8E04-F31EB57EADAC}" type="pres">
      <dgm:prSet presAssocID="{DC880EFA-5949-4A4F-8A8E-2C443C4BFD5F}" presName="Name28" presStyleLbl="parChTrans1D2" presStyleIdx="0" presStyleCnt="3"/>
      <dgm:spPr/>
      <dgm:t>
        <a:bodyPr/>
        <a:lstStyle/>
        <a:p>
          <a:endParaRPr lang="en-US"/>
        </a:p>
      </dgm:t>
    </dgm:pt>
    <dgm:pt modelId="{03D03D83-320E-4B78-BA24-017101E8AA3F}" type="pres">
      <dgm:prSet presAssocID="{3633530F-A7D8-4864-BAB9-B63150210A36}" presName="hierRoot2" presStyleCnt="0">
        <dgm:presLayoutVars>
          <dgm:hierBranch val="init"/>
        </dgm:presLayoutVars>
      </dgm:prSet>
      <dgm:spPr/>
    </dgm:pt>
    <dgm:pt modelId="{CB5850A1-838C-43B0-9478-111335822768}" type="pres">
      <dgm:prSet presAssocID="{3633530F-A7D8-4864-BAB9-B63150210A36}" presName="rootComposite2" presStyleCnt="0"/>
      <dgm:spPr/>
    </dgm:pt>
    <dgm:pt modelId="{EA66988C-97EC-4939-82F3-16F51AC180E1}" type="pres">
      <dgm:prSet presAssocID="{3633530F-A7D8-4864-BAB9-B63150210A36}" presName="rootText2" presStyleLbl="alignAcc1" presStyleIdx="0" presStyleCnt="0" custScaleX="94116" custScaleY="72810" custLinFactNeighborX="-353" custLinFactNeighborY="-9584">
        <dgm:presLayoutVars>
          <dgm:chPref val="3"/>
        </dgm:presLayoutVars>
      </dgm:prSet>
      <dgm:spPr/>
      <dgm:t>
        <a:bodyPr/>
        <a:lstStyle/>
        <a:p>
          <a:endParaRPr lang="en-US"/>
        </a:p>
      </dgm:t>
    </dgm:pt>
    <dgm:pt modelId="{986EAB1B-E03E-4AB6-892F-4F78A5B9ABA8}" type="pres">
      <dgm:prSet presAssocID="{3633530F-A7D8-4864-BAB9-B63150210A36}" presName="topArc2" presStyleLbl="parChTrans1D1" presStyleIdx="2" presStyleCnt="8"/>
      <dgm:spPr/>
    </dgm:pt>
    <dgm:pt modelId="{EA8D7E37-515A-4ADC-B426-0EB42C2FB25D}" type="pres">
      <dgm:prSet presAssocID="{3633530F-A7D8-4864-BAB9-B63150210A36}" presName="bottomArc2" presStyleLbl="parChTrans1D1" presStyleIdx="3" presStyleCnt="8"/>
      <dgm:spPr/>
    </dgm:pt>
    <dgm:pt modelId="{64C4D4EE-E8C6-433D-82FA-5D3758391121}" type="pres">
      <dgm:prSet presAssocID="{3633530F-A7D8-4864-BAB9-B63150210A36}" presName="topConnNode2" presStyleLbl="node2" presStyleIdx="0" presStyleCnt="0"/>
      <dgm:spPr/>
      <dgm:t>
        <a:bodyPr/>
        <a:lstStyle/>
        <a:p>
          <a:endParaRPr lang="en-US"/>
        </a:p>
      </dgm:t>
    </dgm:pt>
    <dgm:pt modelId="{761836EC-638A-4BBD-BB8E-F6FDD9973E3C}" type="pres">
      <dgm:prSet presAssocID="{3633530F-A7D8-4864-BAB9-B63150210A36}" presName="hierChild4" presStyleCnt="0"/>
      <dgm:spPr/>
    </dgm:pt>
    <dgm:pt modelId="{C685B6BE-C1A9-4A6D-9D5E-598AAE300E40}" type="pres">
      <dgm:prSet presAssocID="{3633530F-A7D8-4864-BAB9-B63150210A36}" presName="hierChild5" presStyleCnt="0"/>
      <dgm:spPr/>
    </dgm:pt>
    <dgm:pt modelId="{F1E612DC-6E89-418C-A2A0-E3427C989396}" type="pres">
      <dgm:prSet presAssocID="{87096AF2-7469-40DD-9252-0E75557BA3E7}" presName="Name28" presStyleLbl="parChTrans1D2" presStyleIdx="1" presStyleCnt="3"/>
      <dgm:spPr/>
      <dgm:t>
        <a:bodyPr/>
        <a:lstStyle/>
        <a:p>
          <a:endParaRPr lang="en-US"/>
        </a:p>
      </dgm:t>
    </dgm:pt>
    <dgm:pt modelId="{CF6799D8-2A9A-40E9-8B7A-D6BD01970695}" type="pres">
      <dgm:prSet presAssocID="{828495DC-F500-4BC2-9B3E-BB6DDD76E1CA}" presName="hierRoot2" presStyleCnt="0">
        <dgm:presLayoutVars>
          <dgm:hierBranch val="init"/>
        </dgm:presLayoutVars>
      </dgm:prSet>
      <dgm:spPr/>
    </dgm:pt>
    <dgm:pt modelId="{30AF95C5-C8A7-4AEB-803A-B8EA8470D9D2}" type="pres">
      <dgm:prSet presAssocID="{828495DC-F500-4BC2-9B3E-BB6DDD76E1CA}" presName="rootComposite2" presStyleCnt="0"/>
      <dgm:spPr/>
    </dgm:pt>
    <dgm:pt modelId="{71AA08AC-944B-4AF5-99F0-5C9C319DF4D0}" type="pres">
      <dgm:prSet presAssocID="{828495DC-F500-4BC2-9B3E-BB6DDD76E1CA}" presName="rootText2" presStyleLbl="alignAcc1" presStyleIdx="0" presStyleCnt="0" custScaleX="91238" custScaleY="72810" custLinFactNeighborX="-1757" custLinFactNeighborY="-9584">
        <dgm:presLayoutVars>
          <dgm:chPref val="3"/>
        </dgm:presLayoutVars>
      </dgm:prSet>
      <dgm:spPr/>
      <dgm:t>
        <a:bodyPr/>
        <a:lstStyle/>
        <a:p>
          <a:endParaRPr lang="en-US"/>
        </a:p>
      </dgm:t>
    </dgm:pt>
    <dgm:pt modelId="{485CE71E-1FDB-4BEF-8B58-B79A82FCCD53}" type="pres">
      <dgm:prSet presAssocID="{828495DC-F500-4BC2-9B3E-BB6DDD76E1CA}" presName="topArc2" presStyleLbl="parChTrans1D1" presStyleIdx="4" presStyleCnt="8"/>
      <dgm:spPr/>
    </dgm:pt>
    <dgm:pt modelId="{F949D7C7-ACD5-4175-AA6D-47495CA6F2D5}" type="pres">
      <dgm:prSet presAssocID="{828495DC-F500-4BC2-9B3E-BB6DDD76E1CA}" presName="bottomArc2" presStyleLbl="parChTrans1D1" presStyleIdx="5" presStyleCnt="8"/>
      <dgm:spPr/>
    </dgm:pt>
    <dgm:pt modelId="{44072A43-BAA1-4930-9847-242C2C83635D}" type="pres">
      <dgm:prSet presAssocID="{828495DC-F500-4BC2-9B3E-BB6DDD76E1CA}" presName="topConnNode2" presStyleLbl="node2" presStyleIdx="0" presStyleCnt="0"/>
      <dgm:spPr/>
      <dgm:t>
        <a:bodyPr/>
        <a:lstStyle/>
        <a:p>
          <a:endParaRPr lang="en-US"/>
        </a:p>
      </dgm:t>
    </dgm:pt>
    <dgm:pt modelId="{C4E0DEF8-86CC-411A-9C78-8262B5322697}" type="pres">
      <dgm:prSet presAssocID="{828495DC-F500-4BC2-9B3E-BB6DDD76E1CA}" presName="hierChild4" presStyleCnt="0"/>
      <dgm:spPr/>
    </dgm:pt>
    <dgm:pt modelId="{043A907C-87E9-47DA-ADA3-DF1D8703C461}" type="pres">
      <dgm:prSet presAssocID="{828495DC-F500-4BC2-9B3E-BB6DDD76E1CA}" presName="hierChild5" presStyleCnt="0"/>
      <dgm:spPr/>
    </dgm:pt>
    <dgm:pt modelId="{121E8661-88C7-4BE4-A816-9B193FA02631}" type="pres">
      <dgm:prSet presAssocID="{637DE3CD-1D78-41AC-8002-362E2AF018F3}" presName="Name28" presStyleLbl="parChTrans1D2" presStyleIdx="2" presStyleCnt="3"/>
      <dgm:spPr/>
      <dgm:t>
        <a:bodyPr/>
        <a:lstStyle/>
        <a:p>
          <a:endParaRPr lang="en-US"/>
        </a:p>
      </dgm:t>
    </dgm:pt>
    <dgm:pt modelId="{F62AFADA-E073-46D4-904E-8B514AB9AF1A}" type="pres">
      <dgm:prSet presAssocID="{99B8644B-C0E3-4013-AAFC-709E8CD6B82B}" presName="hierRoot2" presStyleCnt="0">
        <dgm:presLayoutVars>
          <dgm:hierBranch val="init"/>
        </dgm:presLayoutVars>
      </dgm:prSet>
      <dgm:spPr/>
    </dgm:pt>
    <dgm:pt modelId="{9DF01E81-D8B4-4927-962E-65426B3A09B9}" type="pres">
      <dgm:prSet presAssocID="{99B8644B-C0E3-4013-AAFC-709E8CD6B82B}" presName="rootComposite2" presStyleCnt="0"/>
      <dgm:spPr/>
    </dgm:pt>
    <dgm:pt modelId="{B8208E40-E9D2-4FFE-9795-F32F05508265}" type="pres">
      <dgm:prSet presAssocID="{99B8644B-C0E3-4013-AAFC-709E8CD6B82B}" presName="rootText2" presStyleLbl="alignAcc1" presStyleIdx="0" presStyleCnt="0" custScaleX="90862" custScaleY="72810" custLinFactNeighborX="-353" custLinFactNeighborY="-9584">
        <dgm:presLayoutVars>
          <dgm:chPref val="3"/>
        </dgm:presLayoutVars>
      </dgm:prSet>
      <dgm:spPr/>
      <dgm:t>
        <a:bodyPr/>
        <a:lstStyle/>
        <a:p>
          <a:endParaRPr lang="en-US"/>
        </a:p>
      </dgm:t>
    </dgm:pt>
    <dgm:pt modelId="{3D3668A4-10B8-495B-960E-C52D48565E79}" type="pres">
      <dgm:prSet presAssocID="{99B8644B-C0E3-4013-AAFC-709E8CD6B82B}" presName="topArc2" presStyleLbl="parChTrans1D1" presStyleIdx="6" presStyleCnt="8"/>
      <dgm:spPr/>
    </dgm:pt>
    <dgm:pt modelId="{ED3E5F53-67B4-44C2-8489-69E01393621A}" type="pres">
      <dgm:prSet presAssocID="{99B8644B-C0E3-4013-AAFC-709E8CD6B82B}" presName="bottomArc2" presStyleLbl="parChTrans1D1" presStyleIdx="7" presStyleCnt="8"/>
      <dgm:spPr/>
    </dgm:pt>
    <dgm:pt modelId="{1A964DF3-36DA-4AB9-A9A2-A088036D746D}" type="pres">
      <dgm:prSet presAssocID="{99B8644B-C0E3-4013-AAFC-709E8CD6B82B}" presName="topConnNode2" presStyleLbl="node2" presStyleIdx="0" presStyleCnt="0"/>
      <dgm:spPr/>
      <dgm:t>
        <a:bodyPr/>
        <a:lstStyle/>
        <a:p>
          <a:endParaRPr lang="en-US"/>
        </a:p>
      </dgm:t>
    </dgm:pt>
    <dgm:pt modelId="{DB8819FC-2CD9-4539-AE78-F186BA66A594}" type="pres">
      <dgm:prSet presAssocID="{99B8644B-C0E3-4013-AAFC-709E8CD6B82B}" presName="hierChild4" presStyleCnt="0"/>
      <dgm:spPr/>
    </dgm:pt>
    <dgm:pt modelId="{BECD783E-2CF4-44BB-8128-84D931781D7A}" type="pres">
      <dgm:prSet presAssocID="{99B8644B-C0E3-4013-AAFC-709E8CD6B82B}" presName="hierChild5" presStyleCnt="0"/>
      <dgm:spPr/>
    </dgm:pt>
    <dgm:pt modelId="{8C9731D8-9839-490F-99D6-F2DA8360277F}" type="pres">
      <dgm:prSet presAssocID="{C09FC074-C957-4A90-B481-0CA29993A20C}" presName="hierChild3" presStyleCnt="0"/>
      <dgm:spPr/>
    </dgm:pt>
  </dgm:ptLst>
  <dgm:cxnLst>
    <dgm:cxn modelId="{80F21575-C73D-4F56-ACEF-8B9E9A3CB2D9}" srcId="{511710AA-F7C0-43FE-9824-1D931A83A6BA}" destId="{C09FC074-C957-4A90-B481-0CA29993A20C}" srcOrd="0" destOrd="0" parTransId="{4883CE6A-889E-467F-962B-B44D98C007AC}" sibTransId="{41E08BE6-B1BC-4DA8-9E62-3301F931F425}"/>
    <dgm:cxn modelId="{88AE01E3-D844-4C6A-B4BC-53925366B36C}" type="presOf" srcId="{99B8644B-C0E3-4013-AAFC-709E8CD6B82B}" destId="{B8208E40-E9D2-4FFE-9795-F32F05508265}" srcOrd="0" destOrd="0" presId="urn:microsoft.com/office/officeart/2008/layout/HalfCircleOrganizationChart"/>
    <dgm:cxn modelId="{CE950B49-1F12-46B9-AD78-066A65C9A95A}" type="presOf" srcId="{511710AA-F7C0-43FE-9824-1D931A83A6BA}" destId="{A83293AA-D172-449B-884E-9B19F1291D44}" srcOrd="0" destOrd="0" presId="urn:microsoft.com/office/officeart/2008/layout/HalfCircleOrganizationChart"/>
    <dgm:cxn modelId="{86599FC3-A8A6-48C2-822D-EAE0D1A473E6}" type="presOf" srcId="{99B8644B-C0E3-4013-AAFC-709E8CD6B82B}" destId="{1A964DF3-36DA-4AB9-A9A2-A088036D746D}" srcOrd="1" destOrd="0" presId="urn:microsoft.com/office/officeart/2008/layout/HalfCircleOrganizationChart"/>
    <dgm:cxn modelId="{D029A0C8-1AD3-4593-930E-538152F944DE}" type="presOf" srcId="{3633530F-A7D8-4864-BAB9-B63150210A36}" destId="{64C4D4EE-E8C6-433D-82FA-5D3758391121}" srcOrd="1" destOrd="0" presId="urn:microsoft.com/office/officeart/2008/layout/HalfCircleOrganizationChart"/>
    <dgm:cxn modelId="{8094B733-E507-460A-9C01-06FCFFBC908C}" type="presOf" srcId="{637DE3CD-1D78-41AC-8002-362E2AF018F3}" destId="{121E8661-88C7-4BE4-A816-9B193FA02631}" srcOrd="0" destOrd="0" presId="urn:microsoft.com/office/officeart/2008/layout/HalfCircleOrganizationChart"/>
    <dgm:cxn modelId="{16A92C76-8AC4-4123-A01F-DBDF326FE1B7}" type="presOf" srcId="{87096AF2-7469-40DD-9252-0E75557BA3E7}" destId="{F1E612DC-6E89-418C-A2A0-E3427C989396}" srcOrd="0" destOrd="0" presId="urn:microsoft.com/office/officeart/2008/layout/HalfCircleOrganizationChart"/>
    <dgm:cxn modelId="{08936FF5-9360-4498-ADAC-74E4F44FAB9E}" type="presOf" srcId="{C09FC074-C957-4A90-B481-0CA29993A20C}" destId="{0C7F56D1-D14C-4507-9285-5D7CF8208FE5}" srcOrd="0" destOrd="0" presId="urn:microsoft.com/office/officeart/2008/layout/HalfCircleOrganizationChart"/>
    <dgm:cxn modelId="{A54E9479-463F-4834-A084-4B58F3CE0979}" type="presOf" srcId="{3633530F-A7D8-4864-BAB9-B63150210A36}" destId="{EA66988C-97EC-4939-82F3-16F51AC180E1}" srcOrd="0" destOrd="0" presId="urn:microsoft.com/office/officeart/2008/layout/HalfCircleOrganizationChart"/>
    <dgm:cxn modelId="{38CF3A43-BF8A-4C64-B647-033D929AFBB6}" type="presOf" srcId="{DC880EFA-5949-4A4F-8A8E-2C443C4BFD5F}" destId="{84D3FC26-44C1-4DCD-8E04-F31EB57EADAC}" srcOrd="0" destOrd="0" presId="urn:microsoft.com/office/officeart/2008/layout/HalfCircleOrganizationChart"/>
    <dgm:cxn modelId="{639B8CF3-9B6B-4C08-ACC2-9F56407AD636}" type="presOf" srcId="{828495DC-F500-4BC2-9B3E-BB6DDD76E1CA}" destId="{44072A43-BAA1-4930-9847-242C2C83635D}" srcOrd="1" destOrd="0" presId="urn:microsoft.com/office/officeart/2008/layout/HalfCircleOrganizationChart"/>
    <dgm:cxn modelId="{AEEB36CE-F14B-45F7-9545-2DE1760F3E23}" type="presOf" srcId="{828495DC-F500-4BC2-9B3E-BB6DDD76E1CA}" destId="{71AA08AC-944B-4AF5-99F0-5C9C319DF4D0}" srcOrd="0" destOrd="0" presId="urn:microsoft.com/office/officeart/2008/layout/HalfCircleOrganizationChart"/>
    <dgm:cxn modelId="{A996D55D-8D82-4331-80C0-D7E364E4D870}" srcId="{C09FC074-C957-4A90-B481-0CA29993A20C}" destId="{99B8644B-C0E3-4013-AAFC-709E8CD6B82B}" srcOrd="2" destOrd="0" parTransId="{637DE3CD-1D78-41AC-8002-362E2AF018F3}" sibTransId="{F2A0459E-40EA-416C-A42E-9C724BEFD5E7}"/>
    <dgm:cxn modelId="{DC41F543-D205-423F-A683-33CCF9B05C17}" srcId="{C09FC074-C957-4A90-B481-0CA29993A20C}" destId="{3633530F-A7D8-4864-BAB9-B63150210A36}" srcOrd="0" destOrd="0" parTransId="{DC880EFA-5949-4A4F-8A8E-2C443C4BFD5F}" sibTransId="{9B2E97A6-6DE3-424C-9E38-D95A2635F090}"/>
    <dgm:cxn modelId="{AAF3C637-C938-4355-9B4D-77421C2BA342}" srcId="{C09FC074-C957-4A90-B481-0CA29993A20C}" destId="{828495DC-F500-4BC2-9B3E-BB6DDD76E1CA}" srcOrd="1" destOrd="0" parTransId="{87096AF2-7469-40DD-9252-0E75557BA3E7}" sibTransId="{FF97D28E-2DD5-426B-B524-3778389350E2}"/>
    <dgm:cxn modelId="{3CE7E5F5-541E-4A7C-901D-CBE57267DAAC}" type="presOf" srcId="{C09FC074-C957-4A90-B481-0CA29993A20C}" destId="{46A64CFA-BB1A-4CDB-A1DB-25CCB66EAD1B}" srcOrd="1" destOrd="0" presId="urn:microsoft.com/office/officeart/2008/layout/HalfCircleOrganizationChart"/>
    <dgm:cxn modelId="{62855B6F-E794-4B16-AA0A-64C3CB539F7D}" type="presParOf" srcId="{A83293AA-D172-449B-884E-9B19F1291D44}" destId="{8FFBDC76-8389-4911-B3AF-B39D6229A2D9}" srcOrd="0" destOrd="0" presId="urn:microsoft.com/office/officeart/2008/layout/HalfCircleOrganizationChart"/>
    <dgm:cxn modelId="{F4FA6E86-F9E8-4CDC-B916-A85FA544194C}" type="presParOf" srcId="{8FFBDC76-8389-4911-B3AF-B39D6229A2D9}" destId="{BEE625A6-C3D4-49DF-9CEB-E23068670956}" srcOrd="0" destOrd="0" presId="urn:microsoft.com/office/officeart/2008/layout/HalfCircleOrganizationChart"/>
    <dgm:cxn modelId="{CE4AEEEF-802F-4286-804F-6C285D5EAB81}" type="presParOf" srcId="{BEE625A6-C3D4-49DF-9CEB-E23068670956}" destId="{0C7F56D1-D14C-4507-9285-5D7CF8208FE5}" srcOrd="0" destOrd="0" presId="urn:microsoft.com/office/officeart/2008/layout/HalfCircleOrganizationChart"/>
    <dgm:cxn modelId="{BBE101BF-D02E-4493-A454-F0DBFDF7D865}" type="presParOf" srcId="{BEE625A6-C3D4-49DF-9CEB-E23068670956}" destId="{4EA5FD2A-7639-437E-BE01-0E4EA6B7A03D}" srcOrd="1" destOrd="0" presId="urn:microsoft.com/office/officeart/2008/layout/HalfCircleOrganizationChart"/>
    <dgm:cxn modelId="{F6811D80-AA69-4830-8C73-8A70C607D9A5}" type="presParOf" srcId="{BEE625A6-C3D4-49DF-9CEB-E23068670956}" destId="{6CAAC247-677F-42C0-BF92-52806236EF35}" srcOrd="2" destOrd="0" presId="urn:microsoft.com/office/officeart/2008/layout/HalfCircleOrganizationChart"/>
    <dgm:cxn modelId="{C3B30871-9E5F-425B-9E9C-E1B3C00873CA}" type="presParOf" srcId="{BEE625A6-C3D4-49DF-9CEB-E23068670956}" destId="{46A64CFA-BB1A-4CDB-A1DB-25CCB66EAD1B}" srcOrd="3" destOrd="0" presId="urn:microsoft.com/office/officeart/2008/layout/HalfCircleOrganizationChart"/>
    <dgm:cxn modelId="{BA1FAF7A-A5F2-420E-A88D-B4545AAEE4FE}" type="presParOf" srcId="{8FFBDC76-8389-4911-B3AF-B39D6229A2D9}" destId="{92217203-DB90-4C2B-817A-028DF8E521CF}" srcOrd="1" destOrd="0" presId="urn:microsoft.com/office/officeart/2008/layout/HalfCircleOrganizationChart"/>
    <dgm:cxn modelId="{E3B34DB4-2527-4A20-A9A2-90A18AC09EBC}" type="presParOf" srcId="{92217203-DB90-4C2B-817A-028DF8E521CF}" destId="{84D3FC26-44C1-4DCD-8E04-F31EB57EADAC}" srcOrd="0" destOrd="0" presId="urn:microsoft.com/office/officeart/2008/layout/HalfCircleOrganizationChart"/>
    <dgm:cxn modelId="{08EF92B3-D6F3-4BE0-AE1F-9716BFCCF52B}" type="presParOf" srcId="{92217203-DB90-4C2B-817A-028DF8E521CF}" destId="{03D03D83-320E-4B78-BA24-017101E8AA3F}" srcOrd="1" destOrd="0" presId="urn:microsoft.com/office/officeart/2008/layout/HalfCircleOrganizationChart"/>
    <dgm:cxn modelId="{E2D9A7C3-9760-459A-8313-6798E9C3E44B}" type="presParOf" srcId="{03D03D83-320E-4B78-BA24-017101E8AA3F}" destId="{CB5850A1-838C-43B0-9478-111335822768}" srcOrd="0" destOrd="0" presId="urn:microsoft.com/office/officeart/2008/layout/HalfCircleOrganizationChart"/>
    <dgm:cxn modelId="{B00AF4BB-C7A7-4F5C-B39D-5B26DB1B1A09}" type="presParOf" srcId="{CB5850A1-838C-43B0-9478-111335822768}" destId="{EA66988C-97EC-4939-82F3-16F51AC180E1}" srcOrd="0" destOrd="0" presId="urn:microsoft.com/office/officeart/2008/layout/HalfCircleOrganizationChart"/>
    <dgm:cxn modelId="{BE9D263F-C405-4C8D-8082-6614F74F0916}" type="presParOf" srcId="{CB5850A1-838C-43B0-9478-111335822768}" destId="{986EAB1B-E03E-4AB6-892F-4F78A5B9ABA8}" srcOrd="1" destOrd="0" presId="urn:microsoft.com/office/officeart/2008/layout/HalfCircleOrganizationChart"/>
    <dgm:cxn modelId="{800D9A6D-DFD2-44DE-8C6D-B1385197871C}" type="presParOf" srcId="{CB5850A1-838C-43B0-9478-111335822768}" destId="{EA8D7E37-515A-4ADC-B426-0EB42C2FB25D}" srcOrd="2" destOrd="0" presId="urn:microsoft.com/office/officeart/2008/layout/HalfCircleOrganizationChart"/>
    <dgm:cxn modelId="{FCA34D14-ED33-4C06-861C-6EB11262D82D}" type="presParOf" srcId="{CB5850A1-838C-43B0-9478-111335822768}" destId="{64C4D4EE-E8C6-433D-82FA-5D3758391121}" srcOrd="3" destOrd="0" presId="urn:microsoft.com/office/officeart/2008/layout/HalfCircleOrganizationChart"/>
    <dgm:cxn modelId="{F6502274-A4F4-4192-A56C-49A83B6A34D4}" type="presParOf" srcId="{03D03D83-320E-4B78-BA24-017101E8AA3F}" destId="{761836EC-638A-4BBD-BB8E-F6FDD9973E3C}" srcOrd="1" destOrd="0" presId="urn:microsoft.com/office/officeart/2008/layout/HalfCircleOrganizationChart"/>
    <dgm:cxn modelId="{7C01A125-84FE-4FA2-9EAB-9321C75674B2}" type="presParOf" srcId="{03D03D83-320E-4B78-BA24-017101E8AA3F}" destId="{C685B6BE-C1A9-4A6D-9D5E-598AAE300E40}" srcOrd="2" destOrd="0" presId="urn:microsoft.com/office/officeart/2008/layout/HalfCircleOrganizationChart"/>
    <dgm:cxn modelId="{9DD7878A-094B-4EBB-9E6D-59CB6B40AE7A}" type="presParOf" srcId="{92217203-DB90-4C2B-817A-028DF8E521CF}" destId="{F1E612DC-6E89-418C-A2A0-E3427C989396}" srcOrd="2" destOrd="0" presId="urn:microsoft.com/office/officeart/2008/layout/HalfCircleOrganizationChart"/>
    <dgm:cxn modelId="{683774D8-CD95-4E23-A17A-231513FE0BDC}" type="presParOf" srcId="{92217203-DB90-4C2B-817A-028DF8E521CF}" destId="{CF6799D8-2A9A-40E9-8B7A-D6BD01970695}" srcOrd="3" destOrd="0" presId="urn:microsoft.com/office/officeart/2008/layout/HalfCircleOrganizationChart"/>
    <dgm:cxn modelId="{9847F440-8B8C-4F06-B4BE-4CA2F46BCBEE}" type="presParOf" srcId="{CF6799D8-2A9A-40E9-8B7A-D6BD01970695}" destId="{30AF95C5-C8A7-4AEB-803A-B8EA8470D9D2}" srcOrd="0" destOrd="0" presId="urn:microsoft.com/office/officeart/2008/layout/HalfCircleOrganizationChart"/>
    <dgm:cxn modelId="{97660AC6-1C84-49DD-B6CC-632C866ABCFE}" type="presParOf" srcId="{30AF95C5-C8A7-4AEB-803A-B8EA8470D9D2}" destId="{71AA08AC-944B-4AF5-99F0-5C9C319DF4D0}" srcOrd="0" destOrd="0" presId="urn:microsoft.com/office/officeart/2008/layout/HalfCircleOrganizationChart"/>
    <dgm:cxn modelId="{1FD00F93-4276-4E7B-870E-AA45231CE7F4}" type="presParOf" srcId="{30AF95C5-C8A7-4AEB-803A-B8EA8470D9D2}" destId="{485CE71E-1FDB-4BEF-8B58-B79A82FCCD53}" srcOrd="1" destOrd="0" presId="urn:microsoft.com/office/officeart/2008/layout/HalfCircleOrganizationChart"/>
    <dgm:cxn modelId="{6100AB6A-FF7C-4488-9D83-AEEAD265BC58}" type="presParOf" srcId="{30AF95C5-C8A7-4AEB-803A-B8EA8470D9D2}" destId="{F949D7C7-ACD5-4175-AA6D-47495CA6F2D5}" srcOrd="2" destOrd="0" presId="urn:microsoft.com/office/officeart/2008/layout/HalfCircleOrganizationChart"/>
    <dgm:cxn modelId="{662C6E9D-DAB0-4031-87A1-CCCDA7B9CEBD}" type="presParOf" srcId="{30AF95C5-C8A7-4AEB-803A-B8EA8470D9D2}" destId="{44072A43-BAA1-4930-9847-242C2C83635D}" srcOrd="3" destOrd="0" presId="urn:microsoft.com/office/officeart/2008/layout/HalfCircleOrganizationChart"/>
    <dgm:cxn modelId="{91BF2760-BE02-4767-B77C-89797779120B}" type="presParOf" srcId="{CF6799D8-2A9A-40E9-8B7A-D6BD01970695}" destId="{C4E0DEF8-86CC-411A-9C78-8262B5322697}" srcOrd="1" destOrd="0" presId="urn:microsoft.com/office/officeart/2008/layout/HalfCircleOrganizationChart"/>
    <dgm:cxn modelId="{8ED1E7EE-A26F-4C1A-9DCF-06DC6536CDA2}" type="presParOf" srcId="{CF6799D8-2A9A-40E9-8B7A-D6BD01970695}" destId="{043A907C-87E9-47DA-ADA3-DF1D8703C461}" srcOrd="2" destOrd="0" presId="urn:microsoft.com/office/officeart/2008/layout/HalfCircleOrganizationChart"/>
    <dgm:cxn modelId="{A23B4ADB-088B-4044-B4E1-019250CEE57B}" type="presParOf" srcId="{92217203-DB90-4C2B-817A-028DF8E521CF}" destId="{121E8661-88C7-4BE4-A816-9B193FA02631}" srcOrd="4" destOrd="0" presId="urn:microsoft.com/office/officeart/2008/layout/HalfCircleOrganizationChart"/>
    <dgm:cxn modelId="{A889CA5E-98A8-4C3A-B056-BA40842A46F8}" type="presParOf" srcId="{92217203-DB90-4C2B-817A-028DF8E521CF}" destId="{F62AFADA-E073-46D4-904E-8B514AB9AF1A}" srcOrd="5" destOrd="0" presId="urn:microsoft.com/office/officeart/2008/layout/HalfCircleOrganizationChart"/>
    <dgm:cxn modelId="{9B4F8CC8-F41F-4498-91F3-A80C6AB04366}" type="presParOf" srcId="{F62AFADA-E073-46D4-904E-8B514AB9AF1A}" destId="{9DF01E81-D8B4-4927-962E-65426B3A09B9}" srcOrd="0" destOrd="0" presId="urn:microsoft.com/office/officeart/2008/layout/HalfCircleOrganizationChart"/>
    <dgm:cxn modelId="{DF17B46C-F587-4565-977C-864F12ABB6D6}" type="presParOf" srcId="{9DF01E81-D8B4-4927-962E-65426B3A09B9}" destId="{B8208E40-E9D2-4FFE-9795-F32F05508265}" srcOrd="0" destOrd="0" presId="urn:microsoft.com/office/officeart/2008/layout/HalfCircleOrganizationChart"/>
    <dgm:cxn modelId="{89E890E1-0451-4D09-AE21-5343590A9020}" type="presParOf" srcId="{9DF01E81-D8B4-4927-962E-65426B3A09B9}" destId="{3D3668A4-10B8-495B-960E-C52D48565E79}" srcOrd="1" destOrd="0" presId="urn:microsoft.com/office/officeart/2008/layout/HalfCircleOrganizationChart"/>
    <dgm:cxn modelId="{B5203DAD-6C50-43DC-96D5-240E5998B6CD}" type="presParOf" srcId="{9DF01E81-D8B4-4927-962E-65426B3A09B9}" destId="{ED3E5F53-67B4-44C2-8489-69E01393621A}" srcOrd="2" destOrd="0" presId="urn:microsoft.com/office/officeart/2008/layout/HalfCircleOrganizationChart"/>
    <dgm:cxn modelId="{A301CF4D-DA9F-4A24-8C5D-931C1034F69A}" type="presParOf" srcId="{9DF01E81-D8B4-4927-962E-65426B3A09B9}" destId="{1A964DF3-36DA-4AB9-A9A2-A088036D746D}" srcOrd="3" destOrd="0" presId="urn:microsoft.com/office/officeart/2008/layout/HalfCircleOrganizationChart"/>
    <dgm:cxn modelId="{91285AA2-0C5A-4A38-8194-1BAED6C000A1}" type="presParOf" srcId="{F62AFADA-E073-46D4-904E-8B514AB9AF1A}" destId="{DB8819FC-2CD9-4539-AE78-F186BA66A594}" srcOrd="1" destOrd="0" presId="urn:microsoft.com/office/officeart/2008/layout/HalfCircleOrganizationChart"/>
    <dgm:cxn modelId="{70D13442-21F9-4617-AAC2-BF8A62794B6D}" type="presParOf" srcId="{F62AFADA-E073-46D4-904E-8B514AB9AF1A}" destId="{BECD783E-2CF4-44BB-8128-84D931781D7A}" srcOrd="2" destOrd="0" presId="urn:microsoft.com/office/officeart/2008/layout/HalfCircleOrganizationChart"/>
    <dgm:cxn modelId="{528F255A-77C2-487D-B0BE-215FAB9847DF}" type="presParOf" srcId="{8FFBDC76-8389-4911-B3AF-B39D6229A2D9}" destId="{8C9731D8-9839-490F-99D6-F2DA8360277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092C3-F9F7-4E22-BFC5-41884CCF005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ACB53C-A9C2-4FBB-982E-4AB29C78D70F}">
      <dgm:prSet phldrT="[Text]" custT="1"/>
      <dgm:spPr/>
      <dgm:t>
        <a:bodyPr/>
        <a:lstStyle/>
        <a:p>
          <a:r>
            <a:rPr lang="en-US" sz="1600" dirty="0"/>
            <a:t>Ready Infrastructure</a:t>
          </a:r>
        </a:p>
      </dgm:t>
    </dgm:pt>
    <dgm:pt modelId="{08AF8216-C53C-4995-BC63-A546498B1D9B}" type="parTrans" cxnId="{2F388A06-B6D5-42BF-9862-393F92E496FA}">
      <dgm:prSet/>
      <dgm:spPr/>
      <dgm:t>
        <a:bodyPr/>
        <a:lstStyle/>
        <a:p>
          <a:endParaRPr lang="en-US"/>
        </a:p>
      </dgm:t>
    </dgm:pt>
    <dgm:pt modelId="{636E7001-B098-46B5-AEBD-3803BCD381A4}" type="sibTrans" cxnId="{2F388A06-B6D5-42BF-9862-393F92E496FA}">
      <dgm:prSet/>
      <dgm:spPr/>
      <dgm:t>
        <a:bodyPr/>
        <a:lstStyle/>
        <a:p>
          <a:endParaRPr lang="en-US"/>
        </a:p>
      </dgm:t>
    </dgm:pt>
    <dgm:pt modelId="{77027C25-FD28-4CDC-B486-8990A5B04A5A}">
      <dgm:prSet phldrT="[Text]" custT="1"/>
      <dgm:spPr/>
      <dgm:t>
        <a:bodyPr/>
        <a:lstStyle/>
        <a:p>
          <a:r>
            <a:rPr lang="en-US" sz="1600" dirty="0"/>
            <a:t>Production Capacity</a:t>
          </a:r>
        </a:p>
      </dgm:t>
    </dgm:pt>
    <dgm:pt modelId="{74595C10-0E07-4171-AC2C-6947030C56DD}" type="parTrans" cxnId="{6A161551-2E45-4B69-80AA-8C4273A4AE46}">
      <dgm:prSet/>
      <dgm:spPr/>
      <dgm:t>
        <a:bodyPr/>
        <a:lstStyle/>
        <a:p>
          <a:endParaRPr lang="en-US"/>
        </a:p>
      </dgm:t>
    </dgm:pt>
    <dgm:pt modelId="{660202B5-9268-450D-A79A-FFA0C895FF39}" type="sibTrans" cxnId="{6A161551-2E45-4B69-80AA-8C4273A4AE46}">
      <dgm:prSet/>
      <dgm:spPr/>
      <dgm:t>
        <a:bodyPr/>
        <a:lstStyle/>
        <a:p>
          <a:endParaRPr lang="en-US"/>
        </a:p>
      </dgm:t>
    </dgm:pt>
    <dgm:pt modelId="{6A4CAB41-A0F0-4B7A-9399-29446146FB38}" type="pres">
      <dgm:prSet presAssocID="{69B092C3-F9F7-4E22-BFC5-41884CCF0050}" presName="Name0" presStyleCnt="0">
        <dgm:presLayoutVars>
          <dgm:chMax val="7"/>
          <dgm:chPref val="7"/>
          <dgm:dir/>
        </dgm:presLayoutVars>
      </dgm:prSet>
      <dgm:spPr/>
      <dgm:t>
        <a:bodyPr/>
        <a:lstStyle/>
        <a:p>
          <a:endParaRPr lang="en-US"/>
        </a:p>
      </dgm:t>
    </dgm:pt>
    <dgm:pt modelId="{F430A707-AF81-4B92-9669-21D23E365FD7}" type="pres">
      <dgm:prSet presAssocID="{69B092C3-F9F7-4E22-BFC5-41884CCF0050}" presName="Name1" presStyleCnt="0"/>
      <dgm:spPr/>
    </dgm:pt>
    <dgm:pt modelId="{76732D60-1E68-4C2F-A794-F82BB7EF6888}" type="pres">
      <dgm:prSet presAssocID="{69B092C3-F9F7-4E22-BFC5-41884CCF0050}" presName="cycle" presStyleCnt="0"/>
      <dgm:spPr/>
    </dgm:pt>
    <dgm:pt modelId="{C2D4377B-24A1-4B2B-A621-F78CA17E66DE}" type="pres">
      <dgm:prSet presAssocID="{69B092C3-F9F7-4E22-BFC5-41884CCF0050}" presName="srcNode" presStyleLbl="node1" presStyleIdx="0" presStyleCnt="2"/>
      <dgm:spPr/>
    </dgm:pt>
    <dgm:pt modelId="{73A7CE58-AA27-4D42-859D-5D34E4E399F0}" type="pres">
      <dgm:prSet presAssocID="{69B092C3-F9F7-4E22-BFC5-41884CCF0050}" presName="conn" presStyleLbl="parChTrans1D2" presStyleIdx="0" presStyleCnt="1"/>
      <dgm:spPr/>
      <dgm:t>
        <a:bodyPr/>
        <a:lstStyle/>
        <a:p>
          <a:endParaRPr lang="en-US"/>
        </a:p>
      </dgm:t>
    </dgm:pt>
    <dgm:pt modelId="{EBA8E5AC-ABEA-4159-B84B-85AD97582E8A}" type="pres">
      <dgm:prSet presAssocID="{69B092C3-F9F7-4E22-BFC5-41884CCF0050}" presName="extraNode" presStyleLbl="node1" presStyleIdx="0" presStyleCnt="2"/>
      <dgm:spPr/>
    </dgm:pt>
    <dgm:pt modelId="{28886C60-3613-420C-8915-02128A482AD3}" type="pres">
      <dgm:prSet presAssocID="{69B092C3-F9F7-4E22-BFC5-41884CCF0050}" presName="dstNode" presStyleLbl="node1" presStyleIdx="0" presStyleCnt="2"/>
      <dgm:spPr/>
    </dgm:pt>
    <dgm:pt modelId="{C84248A0-3D48-4822-BAC7-3FAE1BB29498}" type="pres">
      <dgm:prSet presAssocID="{E2ACB53C-A9C2-4FBB-982E-4AB29C78D70F}" presName="text_1" presStyleLbl="node1" presStyleIdx="0" presStyleCnt="2">
        <dgm:presLayoutVars>
          <dgm:bulletEnabled val="1"/>
        </dgm:presLayoutVars>
      </dgm:prSet>
      <dgm:spPr/>
      <dgm:t>
        <a:bodyPr/>
        <a:lstStyle/>
        <a:p>
          <a:endParaRPr lang="en-US"/>
        </a:p>
      </dgm:t>
    </dgm:pt>
    <dgm:pt modelId="{94BCCD42-35EC-4B91-A5FF-EF79F1F4435A}" type="pres">
      <dgm:prSet presAssocID="{E2ACB53C-A9C2-4FBB-982E-4AB29C78D70F}" presName="accent_1" presStyleCnt="0"/>
      <dgm:spPr/>
    </dgm:pt>
    <dgm:pt modelId="{C3B311F6-BA3B-447E-B848-B73E4CE010E7}" type="pres">
      <dgm:prSet presAssocID="{E2ACB53C-A9C2-4FBB-982E-4AB29C78D70F}" presName="accentRepeatNode" presStyleLbl="solidFgAcc1" presStyleIdx="0" presStyleCnt="2"/>
      <dgm:spPr/>
    </dgm:pt>
    <dgm:pt modelId="{560B44F7-3D88-4A6B-96B4-BE55D4DA4D3C}" type="pres">
      <dgm:prSet presAssocID="{77027C25-FD28-4CDC-B486-8990A5B04A5A}" presName="text_2" presStyleLbl="node1" presStyleIdx="1" presStyleCnt="2">
        <dgm:presLayoutVars>
          <dgm:bulletEnabled val="1"/>
        </dgm:presLayoutVars>
      </dgm:prSet>
      <dgm:spPr/>
      <dgm:t>
        <a:bodyPr/>
        <a:lstStyle/>
        <a:p>
          <a:endParaRPr lang="en-US"/>
        </a:p>
      </dgm:t>
    </dgm:pt>
    <dgm:pt modelId="{7BD4DEF2-BA5F-42F6-83BD-1604C5ED92CA}" type="pres">
      <dgm:prSet presAssocID="{77027C25-FD28-4CDC-B486-8990A5B04A5A}" presName="accent_2" presStyleCnt="0"/>
      <dgm:spPr/>
    </dgm:pt>
    <dgm:pt modelId="{A8CAFFBF-8963-47D6-AEAC-FCB144C88207}" type="pres">
      <dgm:prSet presAssocID="{77027C25-FD28-4CDC-B486-8990A5B04A5A}" presName="accentRepeatNode" presStyleLbl="solidFgAcc1" presStyleIdx="1" presStyleCnt="2"/>
      <dgm:spPr/>
    </dgm:pt>
  </dgm:ptLst>
  <dgm:cxnLst>
    <dgm:cxn modelId="{F7F80F45-C79D-4EE7-90B4-65B98ACD1B89}" type="presOf" srcId="{69B092C3-F9F7-4E22-BFC5-41884CCF0050}" destId="{6A4CAB41-A0F0-4B7A-9399-29446146FB38}" srcOrd="0" destOrd="0" presId="urn:microsoft.com/office/officeart/2008/layout/VerticalCurvedList"/>
    <dgm:cxn modelId="{857FAE84-592E-44B3-A08D-C3B0AC8B477C}" type="presOf" srcId="{636E7001-B098-46B5-AEBD-3803BCD381A4}" destId="{73A7CE58-AA27-4D42-859D-5D34E4E399F0}" srcOrd="0" destOrd="0" presId="urn:microsoft.com/office/officeart/2008/layout/VerticalCurvedList"/>
    <dgm:cxn modelId="{2F388A06-B6D5-42BF-9862-393F92E496FA}" srcId="{69B092C3-F9F7-4E22-BFC5-41884CCF0050}" destId="{E2ACB53C-A9C2-4FBB-982E-4AB29C78D70F}" srcOrd="0" destOrd="0" parTransId="{08AF8216-C53C-4995-BC63-A546498B1D9B}" sibTransId="{636E7001-B098-46B5-AEBD-3803BCD381A4}"/>
    <dgm:cxn modelId="{6A161551-2E45-4B69-80AA-8C4273A4AE46}" srcId="{69B092C3-F9F7-4E22-BFC5-41884CCF0050}" destId="{77027C25-FD28-4CDC-B486-8990A5B04A5A}" srcOrd="1" destOrd="0" parTransId="{74595C10-0E07-4171-AC2C-6947030C56DD}" sibTransId="{660202B5-9268-450D-A79A-FFA0C895FF39}"/>
    <dgm:cxn modelId="{B554181C-18E9-40A6-8F3D-C7F8F235ED3B}" type="presOf" srcId="{E2ACB53C-A9C2-4FBB-982E-4AB29C78D70F}" destId="{C84248A0-3D48-4822-BAC7-3FAE1BB29498}" srcOrd="0" destOrd="0" presId="urn:microsoft.com/office/officeart/2008/layout/VerticalCurvedList"/>
    <dgm:cxn modelId="{16FF6D8E-9115-4853-B7AE-F0157C0B1FB2}" type="presOf" srcId="{77027C25-FD28-4CDC-B486-8990A5B04A5A}" destId="{560B44F7-3D88-4A6B-96B4-BE55D4DA4D3C}" srcOrd="0" destOrd="0" presId="urn:microsoft.com/office/officeart/2008/layout/VerticalCurvedList"/>
    <dgm:cxn modelId="{DB7600DD-27BD-405D-8CFB-02A9EB2743FD}" type="presParOf" srcId="{6A4CAB41-A0F0-4B7A-9399-29446146FB38}" destId="{F430A707-AF81-4B92-9669-21D23E365FD7}" srcOrd="0" destOrd="0" presId="urn:microsoft.com/office/officeart/2008/layout/VerticalCurvedList"/>
    <dgm:cxn modelId="{C4CFED5A-D0F0-4BC6-A18E-AD57FCB04DEA}" type="presParOf" srcId="{F430A707-AF81-4B92-9669-21D23E365FD7}" destId="{76732D60-1E68-4C2F-A794-F82BB7EF6888}" srcOrd="0" destOrd="0" presId="urn:microsoft.com/office/officeart/2008/layout/VerticalCurvedList"/>
    <dgm:cxn modelId="{DEACECA3-B547-4D6A-BAC2-4854AAAEE6AE}" type="presParOf" srcId="{76732D60-1E68-4C2F-A794-F82BB7EF6888}" destId="{C2D4377B-24A1-4B2B-A621-F78CA17E66DE}" srcOrd="0" destOrd="0" presId="urn:microsoft.com/office/officeart/2008/layout/VerticalCurvedList"/>
    <dgm:cxn modelId="{1E21C718-04FD-4097-BC14-35623AA18617}" type="presParOf" srcId="{76732D60-1E68-4C2F-A794-F82BB7EF6888}" destId="{73A7CE58-AA27-4D42-859D-5D34E4E399F0}" srcOrd="1" destOrd="0" presId="urn:microsoft.com/office/officeart/2008/layout/VerticalCurvedList"/>
    <dgm:cxn modelId="{EF77C110-C15F-4C7F-8512-BA844BB7BF9E}" type="presParOf" srcId="{76732D60-1E68-4C2F-A794-F82BB7EF6888}" destId="{EBA8E5AC-ABEA-4159-B84B-85AD97582E8A}" srcOrd="2" destOrd="0" presId="urn:microsoft.com/office/officeart/2008/layout/VerticalCurvedList"/>
    <dgm:cxn modelId="{FAF25E8E-3EAD-4E79-8DCE-1EB015250546}" type="presParOf" srcId="{76732D60-1E68-4C2F-A794-F82BB7EF6888}" destId="{28886C60-3613-420C-8915-02128A482AD3}" srcOrd="3" destOrd="0" presId="urn:microsoft.com/office/officeart/2008/layout/VerticalCurvedList"/>
    <dgm:cxn modelId="{D270618C-B47E-48CD-A76A-6179AF9FDDF7}" type="presParOf" srcId="{F430A707-AF81-4B92-9669-21D23E365FD7}" destId="{C84248A0-3D48-4822-BAC7-3FAE1BB29498}" srcOrd="1" destOrd="0" presId="urn:microsoft.com/office/officeart/2008/layout/VerticalCurvedList"/>
    <dgm:cxn modelId="{D29FE23E-2AAB-4E4C-80B6-B1800B8C6B41}" type="presParOf" srcId="{F430A707-AF81-4B92-9669-21D23E365FD7}" destId="{94BCCD42-35EC-4B91-A5FF-EF79F1F4435A}" srcOrd="2" destOrd="0" presId="urn:microsoft.com/office/officeart/2008/layout/VerticalCurvedList"/>
    <dgm:cxn modelId="{3914F16F-7F46-4D59-80F1-99A9F181DADE}" type="presParOf" srcId="{94BCCD42-35EC-4B91-A5FF-EF79F1F4435A}" destId="{C3B311F6-BA3B-447E-B848-B73E4CE010E7}" srcOrd="0" destOrd="0" presId="urn:microsoft.com/office/officeart/2008/layout/VerticalCurvedList"/>
    <dgm:cxn modelId="{1076FB64-CF48-4C3E-9F79-C1F0F4CBEF11}" type="presParOf" srcId="{F430A707-AF81-4B92-9669-21D23E365FD7}" destId="{560B44F7-3D88-4A6B-96B4-BE55D4DA4D3C}" srcOrd="3" destOrd="0" presId="urn:microsoft.com/office/officeart/2008/layout/VerticalCurvedList"/>
    <dgm:cxn modelId="{513C2BC9-01B5-469E-9565-11BBF28EC3D2}" type="presParOf" srcId="{F430A707-AF81-4B92-9669-21D23E365FD7}" destId="{7BD4DEF2-BA5F-42F6-83BD-1604C5ED92CA}" srcOrd="4" destOrd="0" presId="urn:microsoft.com/office/officeart/2008/layout/VerticalCurvedList"/>
    <dgm:cxn modelId="{8463BF3A-4079-4C12-BC0C-E0E9FF8D96FD}" type="presParOf" srcId="{7BD4DEF2-BA5F-42F6-83BD-1604C5ED92CA}" destId="{A8CAFFBF-8963-47D6-AEAC-FCB144C8820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F5F499-9636-480C-B98A-72C5735F84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8011BD9-2CBE-488E-A33B-0AEC8EEA6936}">
      <dgm:prSet phldrT="[Text]" custT="1"/>
      <dgm:spPr/>
      <dgm:t>
        <a:bodyPr/>
        <a:lstStyle/>
        <a:p>
          <a:r>
            <a:rPr lang="en-US" sz="1600" dirty="0"/>
            <a:t>Leadership</a:t>
          </a:r>
          <a:endParaRPr lang="en-US" sz="1800" dirty="0"/>
        </a:p>
      </dgm:t>
    </dgm:pt>
    <dgm:pt modelId="{C6E51895-7D92-4599-AD7C-2EA67B4B5256}" type="parTrans" cxnId="{0CFFBDF9-2965-4A3D-BA93-0621A8DE5244}">
      <dgm:prSet/>
      <dgm:spPr/>
      <dgm:t>
        <a:bodyPr/>
        <a:lstStyle/>
        <a:p>
          <a:endParaRPr lang="en-US"/>
        </a:p>
      </dgm:t>
    </dgm:pt>
    <dgm:pt modelId="{F661F61B-DA79-41D2-BEC9-DCB0A10AD9E2}" type="sibTrans" cxnId="{0CFFBDF9-2965-4A3D-BA93-0621A8DE5244}">
      <dgm:prSet/>
      <dgm:spPr/>
      <dgm:t>
        <a:bodyPr/>
        <a:lstStyle/>
        <a:p>
          <a:endParaRPr lang="en-US"/>
        </a:p>
      </dgm:t>
    </dgm:pt>
    <dgm:pt modelId="{6A43AE6B-08DA-4271-AF3A-6556596F813E}">
      <dgm:prSet phldrT="[Text]" custT="1"/>
      <dgm:spPr/>
      <dgm:t>
        <a:bodyPr/>
        <a:lstStyle/>
        <a:p>
          <a:r>
            <a:rPr lang="en-US" sz="1600" dirty="0"/>
            <a:t>Workload Capacity</a:t>
          </a:r>
        </a:p>
      </dgm:t>
    </dgm:pt>
    <dgm:pt modelId="{DF7280DD-EA3F-4EE0-972D-318C5332184A}" type="parTrans" cxnId="{D4BBE498-FBB8-4B37-B0FD-EE6F010B7A51}">
      <dgm:prSet/>
      <dgm:spPr/>
      <dgm:t>
        <a:bodyPr/>
        <a:lstStyle/>
        <a:p>
          <a:endParaRPr lang="en-US"/>
        </a:p>
      </dgm:t>
    </dgm:pt>
    <dgm:pt modelId="{363485D5-396F-4B85-8613-F9BDE75BF479}" type="sibTrans" cxnId="{D4BBE498-FBB8-4B37-B0FD-EE6F010B7A51}">
      <dgm:prSet/>
      <dgm:spPr/>
      <dgm:t>
        <a:bodyPr/>
        <a:lstStyle/>
        <a:p>
          <a:endParaRPr lang="en-US"/>
        </a:p>
      </dgm:t>
    </dgm:pt>
    <dgm:pt modelId="{6DAF9DE8-5AD0-4F3F-891C-32760C40FB97}">
      <dgm:prSet custT="1"/>
      <dgm:spPr/>
      <dgm:t>
        <a:bodyPr/>
        <a:lstStyle/>
        <a:p>
          <a:r>
            <a:rPr lang="en-US" sz="1600" dirty="0"/>
            <a:t>Flexible Capabilities</a:t>
          </a:r>
        </a:p>
      </dgm:t>
    </dgm:pt>
    <dgm:pt modelId="{8EAFF93E-EF7F-4FDC-A2FA-50F3648AFEE4}" type="parTrans" cxnId="{AA402CC0-91F5-4AF2-9AE2-06AA8FEAC0E2}">
      <dgm:prSet/>
      <dgm:spPr/>
      <dgm:t>
        <a:bodyPr/>
        <a:lstStyle/>
        <a:p>
          <a:endParaRPr lang="en-US"/>
        </a:p>
      </dgm:t>
    </dgm:pt>
    <dgm:pt modelId="{C3ADCB86-B07C-4421-A50A-66CA6C05D338}" type="sibTrans" cxnId="{AA402CC0-91F5-4AF2-9AE2-06AA8FEAC0E2}">
      <dgm:prSet/>
      <dgm:spPr/>
      <dgm:t>
        <a:bodyPr/>
        <a:lstStyle/>
        <a:p>
          <a:endParaRPr lang="en-US"/>
        </a:p>
      </dgm:t>
    </dgm:pt>
    <dgm:pt modelId="{CE69A99A-EF9B-4D2D-8C72-3AF35048A237}" type="pres">
      <dgm:prSet presAssocID="{1CF5F499-9636-480C-B98A-72C5735F84BB}" presName="Name0" presStyleCnt="0">
        <dgm:presLayoutVars>
          <dgm:chMax val="7"/>
          <dgm:chPref val="7"/>
          <dgm:dir/>
        </dgm:presLayoutVars>
      </dgm:prSet>
      <dgm:spPr/>
      <dgm:t>
        <a:bodyPr/>
        <a:lstStyle/>
        <a:p>
          <a:endParaRPr lang="en-US"/>
        </a:p>
      </dgm:t>
    </dgm:pt>
    <dgm:pt modelId="{E9F3B3EE-E316-4532-8B57-28CBC3F06688}" type="pres">
      <dgm:prSet presAssocID="{1CF5F499-9636-480C-B98A-72C5735F84BB}" presName="Name1" presStyleCnt="0"/>
      <dgm:spPr/>
    </dgm:pt>
    <dgm:pt modelId="{AE642A3C-E4CC-43A9-9F3F-1DF5A2BA8CEE}" type="pres">
      <dgm:prSet presAssocID="{1CF5F499-9636-480C-B98A-72C5735F84BB}" presName="cycle" presStyleCnt="0"/>
      <dgm:spPr/>
    </dgm:pt>
    <dgm:pt modelId="{ACC6A962-89B5-4791-AC60-D45ABAAC5483}" type="pres">
      <dgm:prSet presAssocID="{1CF5F499-9636-480C-B98A-72C5735F84BB}" presName="srcNode" presStyleLbl="node1" presStyleIdx="0" presStyleCnt="3"/>
      <dgm:spPr/>
    </dgm:pt>
    <dgm:pt modelId="{BBAEB650-B2A6-403B-B119-FC1092973E4D}" type="pres">
      <dgm:prSet presAssocID="{1CF5F499-9636-480C-B98A-72C5735F84BB}" presName="conn" presStyleLbl="parChTrans1D2" presStyleIdx="0" presStyleCnt="1"/>
      <dgm:spPr/>
      <dgm:t>
        <a:bodyPr/>
        <a:lstStyle/>
        <a:p>
          <a:endParaRPr lang="en-US"/>
        </a:p>
      </dgm:t>
    </dgm:pt>
    <dgm:pt modelId="{DF009218-B5CE-42BC-AEED-F35F049AE36A}" type="pres">
      <dgm:prSet presAssocID="{1CF5F499-9636-480C-B98A-72C5735F84BB}" presName="extraNode" presStyleLbl="node1" presStyleIdx="0" presStyleCnt="3"/>
      <dgm:spPr/>
    </dgm:pt>
    <dgm:pt modelId="{EC2FD12D-0F6F-4493-A91E-0EBD9FA724BB}" type="pres">
      <dgm:prSet presAssocID="{1CF5F499-9636-480C-B98A-72C5735F84BB}" presName="dstNode" presStyleLbl="node1" presStyleIdx="0" presStyleCnt="3"/>
      <dgm:spPr/>
    </dgm:pt>
    <dgm:pt modelId="{05B44579-2192-4E73-91A7-76AB0E48EC5A}" type="pres">
      <dgm:prSet presAssocID="{08011BD9-2CBE-488E-A33B-0AEC8EEA6936}" presName="text_1" presStyleLbl="node1" presStyleIdx="0" presStyleCnt="3">
        <dgm:presLayoutVars>
          <dgm:bulletEnabled val="1"/>
        </dgm:presLayoutVars>
      </dgm:prSet>
      <dgm:spPr/>
      <dgm:t>
        <a:bodyPr/>
        <a:lstStyle/>
        <a:p>
          <a:endParaRPr lang="en-US"/>
        </a:p>
      </dgm:t>
    </dgm:pt>
    <dgm:pt modelId="{320707A1-F497-464F-B965-233945D5DA36}" type="pres">
      <dgm:prSet presAssocID="{08011BD9-2CBE-488E-A33B-0AEC8EEA6936}" presName="accent_1" presStyleCnt="0"/>
      <dgm:spPr/>
    </dgm:pt>
    <dgm:pt modelId="{9CB54EFB-3308-4E6C-85AA-F05120C9A3D7}" type="pres">
      <dgm:prSet presAssocID="{08011BD9-2CBE-488E-A33B-0AEC8EEA6936}" presName="accentRepeatNode" presStyleLbl="solidFgAcc1" presStyleIdx="0" presStyleCnt="3"/>
      <dgm:spPr/>
    </dgm:pt>
    <dgm:pt modelId="{6BC80ECE-4772-4372-ADCE-F5C153A39015}" type="pres">
      <dgm:prSet presAssocID="{6A43AE6B-08DA-4271-AF3A-6556596F813E}" presName="text_2" presStyleLbl="node1" presStyleIdx="1" presStyleCnt="3">
        <dgm:presLayoutVars>
          <dgm:bulletEnabled val="1"/>
        </dgm:presLayoutVars>
      </dgm:prSet>
      <dgm:spPr/>
      <dgm:t>
        <a:bodyPr/>
        <a:lstStyle/>
        <a:p>
          <a:endParaRPr lang="en-US"/>
        </a:p>
      </dgm:t>
    </dgm:pt>
    <dgm:pt modelId="{A9259E5D-6629-4DB8-826D-8B107DC05BD7}" type="pres">
      <dgm:prSet presAssocID="{6A43AE6B-08DA-4271-AF3A-6556596F813E}" presName="accent_2" presStyleCnt="0"/>
      <dgm:spPr/>
    </dgm:pt>
    <dgm:pt modelId="{3D361036-C985-43C0-A846-7FB54CB9CC20}" type="pres">
      <dgm:prSet presAssocID="{6A43AE6B-08DA-4271-AF3A-6556596F813E}" presName="accentRepeatNode" presStyleLbl="solidFgAcc1" presStyleIdx="1" presStyleCnt="3"/>
      <dgm:spPr/>
    </dgm:pt>
    <dgm:pt modelId="{1E477705-A1A0-437D-B3FD-D9B4457E570F}" type="pres">
      <dgm:prSet presAssocID="{6DAF9DE8-5AD0-4F3F-891C-32760C40FB97}" presName="text_3" presStyleLbl="node1" presStyleIdx="2" presStyleCnt="3">
        <dgm:presLayoutVars>
          <dgm:bulletEnabled val="1"/>
        </dgm:presLayoutVars>
      </dgm:prSet>
      <dgm:spPr/>
      <dgm:t>
        <a:bodyPr/>
        <a:lstStyle/>
        <a:p>
          <a:endParaRPr lang="en-US"/>
        </a:p>
      </dgm:t>
    </dgm:pt>
    <dgm:pt modelId="{A1DFDF98-275C-4265-BC59-4FB49949F2CC}" type="pres">
      <dgm:prSet presAssocID="{6DAF9DE8-5AD0-4F3F-891C-32760C40FB97}" presName="accent_3" presStyleCnt="0"/>
      <dgm:spPr/>
    </dgm:pt>
    <dgm:pt modelId="{8B1B1369-58C5-42B0-BC7E-4827EFB3044B}" type="pres">
      <dgm:prSet presAssocID="{6DAF9DE8-5AD0-4F3F-891C-32760C40FB97}" presName="accentRepeatNode" presStyleLbl="solidFgAcc1" presStyleIdx="2" presStyleCnt="3"/>
      <dgm:spPr/>
    </dgm:pt>
  </dgm:ptLst>
  <dgm:cxnLst>
    <dgm:cxn modelId="{D01E69AD-0210-4AB1-A42C-635407A50524}" type="presOf" srcId="{08011BD9-2CBE-488E-A33B-0AEC8EEA6936}" destId="{05B44579-2192-4E73-91A7-76AB0E48EC5A}" srcOrd="0" destOrd="0" presId="urn:microsoft.com/office/officeart/2008/layout/VerticalCurvedList"/>
    <dgm:cxn modelId="{0CFFBDF9-2965-4A3D-BA93-0621A8DE5244}" srcId="{1CF5F499-9636-480C-B98A-72C5735F84BB}" destId="{08011BD9-2CBE-488E-A33B-0AEC8EEA6936}" srcOrd="0" destOrd="0" parTransId="{C6E51895-7D92-4599-AD7C-2EA67B4B5256}" sibTransId="{F661F61B-DA79-41D2-BEC9-DCB0A10AD9E2}"/>
    <dgm:cxn modelId="{E8E33630-677D-4666-AB86-19F8B03B3D8F}" type="presOf" srcId="{F661F61B-DA79-41D2-BEC9-DCB0A10AD9E2}" destId="{BBAEB650-B2A6-403B-B119-FC1092973E4D}" srcOrd="0" destOrd="0" presId="urn:microsoft.com/office/officeart/2008/layout/VerticalCurvedList"/>
    <dgm:cxn modelId="{AA402CC0-91F5-4AF2-9AE2-06AA8FEAC0E2}" srcId="{1CF5F499-9636-480C-B98A-72C5735F84BB}" destId="{6DAF9DE8-5AD0-4F3F-891C-32760C40FB97}" srcOrd="2" destOrd="0" parTransId="{8EAFF93E-EF7F-4FDC-A2FA-50F3648AFEE4}" sibTransId="{C3ADCB86-B07C-4421-A50A-66CA6C05D338}"/>
    <dgm:cxn modelId="{F4E50C14-D10D-4A3F-A870-9B79DB7B59F4}" type="presOf" srcId="{6DAF9DE8-5AD0-4F3F-891C-32760C40FB97}" destId="{1E477705-A1A0-437D-B3FD-D9B4457E570F}" srcOrd="0" destOrd="0" presId="urn:microsoft.com/office/officeart/2008/layout/VerticalCurvedList"/>
    <dgm:cxn modelId="{10E77272-D292-45C5-8C87-370C21E2A6B0}" type="presOf" srcId="{6A43AE6B-08DA-4271-AF3A-6556596F813E}" destId="{6BC80ECE-4772-4372-ADCE-F5C153A39015}" srcOrd="0" destOrd="0" presId="urn:microsoft.com/office/officeart/2008/layout/VerticalCurvedList"/>
    <dgm:cxn modelId="{D4BBE498-FBB8-4B37-B0FD-EE6F010B7A51}" srcId="{1CF5F499-9636-480C-B98A-72C5735F84BB}" destId="{6A43AE6B-08DA-4271-AF3A-6556596F813E}" srcOrd="1" destOrd="0" parTransId="{DF7280DD-EA3F-4EE0-972D-318C5332184A}" sibTransId="{363485D5-396F-4B85-8613-F9BDE75BF479}"/>
    <dgm:cxn modelId="{DC00D44A-B4CB-4993-8784-7D1413DF3DB7}" type="presOf" srcId="{1CF5F499-9636-480C-B98A-72C5735F84BB}" destId="{CE69A99A-EF9B-4D2D-8C72-3AF35048A237}" srcOrd="0" destOrd="0" presId="urn:microsoft.com/office/officeart/2008/layout/VerticalCurvedList"/>
    <dgm:cxn modelId="{DDCC21F7-A956-4AEE-A3BD-22C0178E1990}" type="presParOf" srcId="{CE69A99A-EF9B-4D2D-8C72-3AF35048A237}" destId="{E9F3B3EE-E316-4532-8B57-28CBC3F06688}" srcOrd="0" destOrd="0" presId="urn:microsoft.com/office/officeart/2008/layout/VerticalCurvedList"/>
    <dgm:cxn modelId="{9C4241AD-25A3-48FB-A510-655EC4D4AA9D}" type="presParOf" srcId="{E9F3B3EE-E316-4532-8B57-28CBC3F06688}" destId="{AE642A3C-E4CC-43A9-9F3F-1DF5A2BA8CEE}" srcOrd="0" destOrd="0" presId="urn:microsoft.com/office/officeart/2008/layout/VerticalCurvedList"/>
    <dgm:cxn modelId="{226CD368-70BA-48D2-826C-FE73096380FE}" type="presParOf" srcId="{AE642A3C-E4CC-43A9-9F3F-1DF5A2BA8CEE}" destId="{ACC6A962-89B5-4791-AC60-D45ABAAC5483}" srcOrd="0" destOrd="0" presId="urn:microsoft.com/office/officeart/2008/layout/VerticalCurvedList"/>
    <dgm:cxn modelId="{3F583BCE-6EA8-4008-9F33-FA03E605E5EE}" type="presParOf" srcId="{AE642A3C-E4CC-43A9-9F3F-1DF5A2BA8CEE}" destId="{BBAEB650-B2A6-403B-B119-FC1092973E4D}" srcOrd="1" destOrd="0" presId="urn:microsoft.com/office/officeart/2008/layout/VerticalCurvedList"/>
    <dgm:cxn modelId="{23B001AD-F434-42A5-B20A-2E8454E7280A}" type="presParOf" srcId="{AE642A3C-E4CC-43A9-9F3F-1DF5A2BA8CEE}" destId="{DF009218-B5CE-42BC-AEED-F35F049AE36A}" srcOrd="2" destOrd="0" presId="urn:microsoft.com/office/officeart/2008/layout/VerticalCurvedList"/>
    <dgm:cxn modelId="{518B97B3-265F-4996-8FB1-ECCCE96B92B7}" type="presParOf" srcId="{AE642A3C-E4CC-43A9-9F3F-1DF5A2BA8CEE}" destId="{EC2FD12D-0F6F-4493-A91E-0EBD9FA724BB}" srcOrd="3" destOrd="0" presId="urn:microsoft.com/office/officeart/2008/layout/VerticalCurvedList"/>
    <dgm:cxn modelId="{CDDC6F31-D1A0-4793-AD65-47A558D3DD27}" type="presParOf" srcId="{E9F3B3EE-E316-4532-8B57-28CBC3F06688}" destId="{05B44579-2192-4E73-91A7-76AB0E48EC5A}" srcOrd="1" destOrd="0" presId="urn:microsoft.com/office/officeart/2008/layout/VerticalCurvedList"/>
    <dgm:cxn modelId="{825645FA-ECA8-46AD-838E-1B7EA5FCE7AD}" type="presParOf" srcId="{E9F3B3EE-E316-4532-8B57-28CBC3F06688}" destId="{320707A1-F497-464F-B965-233945D5DA36}" srcOrd="2" destOrd="0" presId="urn:microsoft.com/office/officeart/2008/layout/VerticalCurvedList"/>
    <dgm:cxn modelId="{AA606254-AA80-493D-A399-CA4E5E4A6B4B}" type="presParOf" srcId="{320707A1-F497-464F-B965-233945D5DA36}" destId="{9CB54EFB-3308-4E6C-85AA-F05120C9A3D7}" srcOrd="0" destOrd="0" presId="urn:microsoft.com/office/officeart/2008/layout/VerticalCurvedList"/>
    <dgm:cxn modelId="{912A1F70-8F63-40DD-87C0-B82B61B36742}" type="presParOf" srcId="{E9F3B3EE-E316-4532-8B57-28CBC3F06688}" destId="{6BC80ECE-4772-4372-ADCE-F5C153A39015}" srcOrd="3" destOrd="0" presId="urn:microsoft.com/office/officeart/2008/layout/VerticalCurvedList"/>
    <dgm:cxn modelId="{F33D5762-809E-4879-BA4B-CC0DD1C7EFB9}" type="presParOf" srcId="{E9F3B3EE-E316-4532-8B57-28CBC3F06688}" destId="{A9259E5D-6629-4DB8-826D-8B107DC05BD7}" srcOrd="4" destOrd="0" presId="urn:microsoft.com/office/officeart/2008/layout/VerticalCurvedList"/>
    <dgm:cxn modelId="{1EBA8DD3-BCD8-4ADC-AAC0-161789E54F38}" type="presParOf" srcId="{A9259E5D-6629-4DB8-826D-8B107DC05BD7}" destId="{3D361036-C985-43C0-A846-7FB54CB9CC20}" srcOrd="0" destOrd="0" presId="urn:microsoft.com/office/officeart/2008/layout/VerticalCurvedList"/>
    <dgm:cxn modelId="{6F44150A-C663-45C2-8E58-EBF1771B532A}" type="presParOf" srcId="{E9F3B3EE-E316-4532-8B57-28CBC3F06688}" destId="{1E477705-A1A0-437D-B3FD-D9B4457E570F}" srcOrd="5" destOrd="0" presId="urn:microsoft.com/office/officeart/2008/layout/VerticalCurvedList"/>
    <dgm:cxn modelId="{8075AF1C-904C-46AD-9713-C2E91C2A67FE}" type="presParOf" srcId="{E9F3B3EE-E316-4532-8B57-28CBC3F06688}" destId="{A1DFDF98-275C-4265-BC59-4FB49949F2CC}" srcOrd="6" destOrd="0" presId="urn:microsoft.com/office/officeart/2008/layout/VerticalCurvedList"/>
    <dgm:cxn modelId="{F6134AB3-A215-4D8A-BF72-EFAFD968F945}" type="presParOf" srcId="{A1DFDF98-275C-4265-BC59-4FB49949F2CC}" destId="{8B1B1369-58C5-42B0-BC7E-4827EFB3044B}"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5CB0D2-09FF-4CE3-A12F-BBE9803B87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5656079-8870-4EBB-8658-96FE836B568A}">
      <dgm:prSet phldrT="[Text]"/>
      <dgm:spPr/>
      <dgm:t>
        <a:bodyPr/>
        <a:lstStyle/>
        <a:p>
          <a:r>
            <a:rPr lang="en-US" dirty="0"/>
            <a:t>Innovation</a:t>
          </a:r>
        </a:p>
      </dgm:t>
    </dgm:pt>
    <dgm:pt modelId="{662048B3-1A51-4666-899F-D13D4098D7E7}" type="parTrans" cxnId="{34925753-2330-4A91-BA31-2CC58F64B4CA}">
      <dgm:prSet/>
      <dgm:spPr/>
      <dgm:t>
        <a:bodyPr/>
        <a:lstStyle/>
        <a:p>
          <a:endParaRPr lang="en-US"/>
        </a:p>
      </dgm:t>
    </dgm:pt>
    <dgm:pt modelId="{580243B5-260C-40EE-9DA9-FF25A51B74B4}" type="sibTrans" cxnId="{34925753-2330-4A91-BA31-2CC58F64B4CA}">
      <dgm:prSet/>
      <dgm:spPr/>
      <dgm:t>
        <a:bodyPr/>
        <a:lstStyle/>
        <a:p>
          <a:endParaRPr lang="en-US"/>
        </a:p>
      </dgm:t>
    </dgm:pt>
    <dgm:pt modelId="{A9A9F255-8AB7-407A-8D29-65D87143B6A3}">
      <dgm:prSet phldrT="[Text]" custT="1"/>
      <dgm:spPr/>
      <dgm:t>
        <a:bodyPr/>
        <a:lstStyle/>
        <a:p>
          <a:r>
            <a:rPr lang="en-US" sz="1600" dirty="0"/>
            <a:t>Integrated Capabilities</a:t>
          </a:r>
        </a:p>
      </dgm:t>
    </dgm:pt>
    <dgm:pt modelId="{705629EC-DC60-4D94-8031-1875FA1956AE}" type="parTrans" cxnId="{0C18C78A-F90B-4AF6-B958-B52B294D3E3B}">
      <dgm:prSet/>
      <dgm:spPr/>
      <dgm:t>
        <a:bodyPr/>
        <a:lstStyle/>
        <a:p>
          <a:endParaRPr lang="en-US"/>
        </a:p>
      </dgm:t>
    </dgm:pt>
    <dgm:pt modelId="{B7F30FE4-5E55-4FFA-98B2-08B98E08FDEF}" type="sibTrans" cxnId="{0C18C78A-F90B-4AF6-B958-B52B294D3E3B}">
      <dgm:prSet/>
      <dgm:spPr/>
      <dgm:t>
        <a:bodyPr/>
        <a:lstStyle/>
        <a:p>
          <a:endParaRPr lang="en-US"/>
        </a:p>
      </dgm:t>
    </dgm:pt>
    <dgm:pt modelId="{D7979CEB-99FF-4F5A-87A1-3EC4C13C2A64}">
      <dgm:prSet phldrT="[Text]"/>
      <dgm:spPr/>
      <dgm:t>
        <a:bodyPr/>
        <a:lstStyle/>
        <a:p>
          <a:r>
            <a:rPr lang="en-US" dirty="0"/>
            <a:t>Collaboration</a:t>
          </a:r>
        </a:p>
      </dgm:t>
    </dgm:pt>
    <dgm:pt modelId="{6D8D9DC4-9F5E-431A-BEE1-B00C4AEB3FA1}" type="parTrans" cxnId="{A1BA5279-BC36-4563-9AE9-961D63D00498}">
      <dgm:prSet/>
      <dgm:spPr/>
      <dgm:t>
        <a:bodyPr/>
        <a:lstStyle/>
        <a:p>
          <a:endParaRPr lang="en-US"/>
        </a:p>
      </dgm:t>
    </dgm:pt>
    <dgm:pt modelId="{FB7B0845-80D2-46EC-B485-0C9AB6F79E9C}" type="sibTrans" cxnId="{A1BA5279-BC36-4563-9AE9-961D63D00498}">
      <dgm:prSet/>
      <dgm:spPr/>
      <dgm:t>
        <a:bodyPr/>
        <a:lstStyle/>
        <a:p>
          <a:endParaRPr lang="en-US"/>
        </a:p>
      </dgm:t>
    </dgm:pt>
    <dgm:pt modelId="{43E8A11C-1AEA-4F83-834D-822CF149877C}" type="pres">
      <dgm:prSet presAssocID="{AA5CB0D2-09FF-4CE3-A12F-BBE9803B872A}" presName="Name0" presStyleCnt="0">
        <dgm:presLayoutVars>
          <dgm:chMax val="7"/>
          <dgm:chPref val="7"/>
          <dgm:dir/>
        </dgm:presLayoutVars>
      </dgm:prSet>
      <dgm:spPr/>
      <dgm:t>
        <a:bodyPr/>
        <a:lstStyle/>
        <a:p>
          <a:endParaRPr lang="en-US"/>
        </a:p>
      </dgm:t>
    </dgm:pt>
    <dgm:pt modelId="{BA095484-09B0-448B-BCBB-88F579444B87}" type="pres">
      <dgm:prSet presAssocID="{AA5CB0D2-09FF-4CE3-A12F-BBE9803B872A}" presName="Name1" presStyleCnt="0"/>
      <dgm:spPr/>
    </dgm:pt>
    <dgm:pt modelId="{5C78D74B-F7E2-4A18-BF01-3A3DF0069008}" type="pres">
      <dgm:prSet presAssocID="{AA5CB0D2-09FF-4CE3-A12F-BBE9803B872A}" presName="cycle" presStyleCnt="0"/>
      <dgm:spPr/>
    </dgm:pt>
    <dgm:pt modelId="{007B9B3F-50D0-4D35-97E5-EC6DF14392E0}" type="pres">
      <dgm:prSet presAssocID="{AA5CB0D2-09FF-4CE3-A12F-BBE9803B872A}" presName="srcNode" presStyleLbl="node1" presStyleIdx="0" presStyleCnt="3"/>
      <dgm:spPr/>
    </dgm:pt>
    <dgm:pt modelId="{04FF2220-2F9E-46B1-B362-FA1C2CDD7745}" type="pres">
      <dgm:prSet presAssocID="{AA5CB0D2-09FF-4CE3-A12F-BBE9803B872A}" presName="conn" presStyleLbl="parChTrans1D2" presStyleIdx="0" presStyleCnt="1"/>
      <dgm:spPr/>
      <dgm:t>
        <a:bodyPr/>
        <a:lstStyle/>
        <a:p>
          <a:endParaRPr lang="en-US"/>
        </a:p>
      </dgm:t>
    </dgm:pt>
    <dgm:pt modelId="{F07E872D-A9FA-4160-8CE7-0763E1534489}" type="pres">
      <dgm:prSet presAssocID="{AA5CB0D2-09FF-4CE3-A12F-BBE9803B872A}" presName="extraNode" presStyleLbl="node1" presStyleIdx="0" presStyleCnt="3"/>
      <dgm:spPr/>
    </dgm:pt>
    <dgm:pt modelId="{00FF205A-8347-4E1E-9035-5F3EC86C7B79}" type="pres">
      <dgm:prSet presAssocID="{AA5CB0D2-09FF-4CE3-A12F-BBE9803B872A}" presName="dstNode" presStyleLbl="node1" presStyleIdx="0" presStyleCnt="3"/>
      <dgm:spPr/>
    </dgm:pt>
    <dgm:pt modelId="{78169E77-5899-44B1-8598-B38E5D23FA53}" type="pres">
      <dgm:prSet presAssocID="{D5656079-8870-4EBB-8658-96FE836B568A}" presName="text_1" presStyleLbl="node1" presStyleIdx="0" presStyleCnt="3">
        <dgm:presLayoutVars>
          <dgm:bulletEnabled val="1"/>
        </dgm:presLayoutVars>
      </dgm:prSet>
      <dgm:spPr/>
      <dgm:t>
        <a:bodyPr/>
        <a:lstStyle/>
        <a:p>
          <a:endParaRPr lang="en-US"/>
        </a:p>
      </dgm:t>
    </dgm:pt>
    <dgm:pt modelId="{9F0C93F1-F6F0-4C49-B2A0-CB5045E82B84}" type="pres">
      <dgm:prSet presAssocID="{D5656079-8870-4EBB-8658-96FE836B568A}" presName="accent_1" presStyleCnt="0"/>
      <dgm:spPr/>
    </dgm:pt>
    <dgm:pt modelId="{2056848B-9B02-40C6-860D-0FA9616A1E04}" type="pres">
      <dgm:prSet presAssocID="{D5656079-8870-4EBB-8658-96FE836B568A}" presName="accentRepeatNode" presStyleLbl="solidFgAcc1" presStyleIdx="0" presStyleCnt="3"/>
      <dgm:spPr/>
    </dgm:pt>
    <dgm:pt modelId="{BD07278A-A8A0-45D4-B2E5-D71D3CC5108D}" type="pres">
      <dgm:prSet presAssocID="{A9A9F255-8AB7-407A-8D29-65D87143B6A3}" presName="text_2" presStyleLbl="node1" presStyleIdx="1" presStyleCnt="3">
        <dgm:presLayoutVars>
          <dgm:bulletEnabled val="1"/>
        </dgm:presLayoutVars>
      </dgm:prSet>
      <dgm:spPr/>
      <dgm:t>
        <a:bodyPr/>
        <a:lstStyle/>
        <a:p>
          <a:endParaRPr lang="en-US"/>
        </a:p>
      </dgm:t>
    </dgm:pt>
    <dgm:pt modelId="{552E2698-66B8-4F9C-B7D6-85A9A2FF5EC2}" type="pres">
      <dgm:prSet presAssocID="{A9A9F255-8AB7-407A-8D29-65D87143B6A3}" presName="accent_2" presStyleCnt="0"/>
      <dgm:spPr/>
    </dgm:pt>
    <dgm:pt modelId="{3925D79F-C6E6-4825-9C12-F8D27A807903}" type="pres">
      <dgm:prSet presAssocID="{A9A9F255-8AB7-407A-8D29-65D87143B6A3}" presName="accentRepeatNode" presStyleLbl="solidFgAcc1" presStyleIdx="1" presStyleCnt="3"/>
      <dgm:spPr/>
    </dgm:pt>
    <dgm:pt modelId="{6FA37C9B-0F6F-402F-9614-00D9B34ED83C}" type="pres">
      <dgm:prSet presAssocID="{D7979CEB-99FF-4F5A-87A1-3EC4C13C2A64}" presName="text_3" presStyleLbl="node1" presStyleIdx="2" presStyleCnt="3">
        <dgm:presLayoutVars>
          <dgm:bulletEnabled val="1"/>
        </dgm:presLayoutVars>
      </dgm:prSet>
      <dgm:spPr/>
      <dgm:t>
        <a:bodyPr/>
        <a:lstStyle/>
        <a:p>
          <a:endParaRPr lang="en-US"/>
        </a:p>
      </dgm:t>
    </dgm:pt>
    <dgm:pt modelId="{C664DBCE-894A-4F04-ADC1-56BDE9651DCA}" type="pres">
      <dgm:prSet presAssocID="{D7979CEB-99FF-4F5A-87A1-3EC4C13C2A64}" presName="accent_3" presStyleCnt="0"/>
      <dgm:spPr/>
    </dgm:pt>
    <dgm:pt modelId="{AADB4FB2-AA44-447D-A0F9-E9ED31FAA22E}" type="pres">
      <dgm:prSet presAssocID="{D7979CEB-99FF-4F5A-87A1-3EC4C13C2A64}" presName="accentRepeatNode" presStyleLbl="solidFgAcc1" presStyleIdx="2" presStyleCnt="3"/>
      <dgm:spPr/>
    </dgm:pt>
  </dgm:ptLst>
  <dgm:cxnLst>
    <dgm:cxn modelId="{DCFF6A89-01FF-4450-A3E7-0F0AE1C64A3D}" type="presOf" srcId="{D7979CEB-99FF-4F5A-87A1-3EC4C13C2A64}" destId="{6FA37C9B-0F6F-402F-9614-00D9B34ED83C}" srcOrd="0" destOrd="0" presId="urn:microsoft.com/office/officeart/2008/layout/VerticalCurvedList"/>
    <dgm:cxn modelId="{5027B3C7-3A98-4306-B40E-2F437BDEB4A4}" type="presOf" srcId="{D5656079-8870-4EBB-8658-96FE836B568A}" destId="{78169E77-5899-44B1-8598-B38E5D23FA53}" srcOrd="0" destOrd="0" presId="urn:microsoft.com/office/officeart/2008/layout/VerticalCurvedList"/>
    <dgm:cxn modelId="{C66A64F8-CAA3-4B3B-A514-BB32C201255D}" type="presOf" srcId="{AA5CB0D2-09FF-4CE3-A12F-BBE9803B872A}" destId="{43E8A11C-1AEA-4F83-834D-822CF149877C}" srcOrd="0" destOrd="0" presId="urn:microsoft.com/office/officeart/2008/layout/VerticalCurvedList"/>
    <dgm:cxn modelId="{A1BA5279-BC36-4563-9AE9-961D63D00498}" srcId="{AA5CB0D2-09FF-4CE3-A12F-BBE9803B872A}" destId="{D7979CEB-99FF-4F5A-87A1-3EC4C13C2A64}" srcOrd="2" destOrd="0" parTransId="{6D8D9DC4-9F5E-431A-BEE1-B00C4AEB3FA1}" sibTransId="{FB7B0845-80D2-46EC-B485-0C9AB6F79E9C}"/>
    <dgm:cxn modelId="{BC448640-03AA-47DD-BCC5-E6A97077A8C1}" type="presOf" srcId="{580243B5-260C-40EE-9DA9-FF25A51B74B4}" destId="{04FF2220-2F9E-46B1-B362-FA1C2CDD7745}" srcOrd="0" destOrd="0" presId="urn:microsoft.com/office/officeart/2008/layout/VerticalCurvedList"/>
    <dgm:cxn modelId="{34925753-2330-4A91-BA31-2CC58F64B4CA}" srcId="{AA5CB0D2-09FF-4CE3-A12F-BBE9803B872A}" destId="{D5656079-8870-4EBB-8658-96FE836B568A}" srcOrd="0" destOrd="0" parTransId="{662048B3-1A51-4666-899F-D13D4098D7E7}" sibTransId="{580243B5-260C-40EE-9DA9-FF25A51B74B4}"/>
    <dgm:cxn modelId="{73C1BBAB-B894-46D6-80BC-10C4F8629E02}" type="presOf" srcId="{A9A9F255-8AB7-407A-8D29-65D87143B6A3}" destId="{BD07278A-A8A0-45D4-B2E5-D71D3CC5108D}" srcOrd="0" destOrd="0" presId="urn:microsoft.com/office/officeart/2008/layout/VerticalCurvedList"/>
    <dgm:cxn modelId="{0C18C78A-F90B-4AF6-B958-B52B294D3E3B}" srcId="{AA5CB0D2-09FF-4CE3-A12F-BBE9803B872A}" destId="{A9A9F255-8AB7-407A-8D29-65D87143B6A3}" srcOrd="1" destOrd="0" parTransId="{705629EC-DC60-4D94-8031-1875FA1956AE}" sibTransId="{B7F30FE4-5E55-4FFA-98B2-08B98E08FDEF}"/>
    <dgm:cxn modelId="{2110B73A-416A-49D0-B8A5-977AB33725A1}" type="presParOf" srcId="{43E8A11C-1AEA-4F83-834D-822CF149877C}" destId="{BA095484-09B0-448B-BCBB-88F579444B87}" srcOrd="0" destOrd="0" presId="urn:microsoft.com/office/officeart/2008/layout/VerticalCurvedList"/>
    <dgm:cxn modelId="{9FB80890-5204-48C9-AF52-B75EC66AE4E0}" type="presParOf" srcId="{BA095484-09B0-448B-BCBB-88F579444B87}" destId="{5C78D74B-F7E2-4A18-BF01-3A3DF0069008}" srcOrd="0" destOrd="0" presId="urn:microsoft.com/office/officeart/2008/layout/VerticalCurvedList"/>
    <dgm:cxn modelId="{3257DE31-3B6E-44EB-ABC6-262D52F9CFDB}" type="presParOf" srcId="{5C78D74B-F7E2-4A18-BF01-3A3DF0069008}" destId="{007B9B3F-50D0-4D35-97E5-EC6DF14392E0}" srcOrd="0" destOrd="0" presId="urn:microsoft.com/office/officeart/2008/layout/VerticalCurvedList"/>
    <dgm:cxn modelId="{65E8299C-B4E9-494B-91A6-1FD544A34B76}" type="presParOf" srcId="{5C78D74B-F7E2-4A18-BF01-3A3DF0069008}" destId="{04FF2220-2F9E-46B1-B362-FA1C2CDD7745}" srcOrd="1" destOrd="0" presId="urn:microsoft.com/office/officeart/2008/layout/VerticalCurvedList"/>
    <dgm:cxn modelId="{57AFBBFF-C4AB-4966-8C0F-7136FD2A636C}" type="presParOf" srcId="{5C78D74B-F7E2-4A18-BF01-3A3DF0069008}" destId="{F07E872D-A9FA-4160-8CE7-0763E1534489}" srcOrd="2" destOrd="0" presId="urn:microsoft.com/office/officeart/2008/layout/VerticalCurvedList"/>
    <dgm:cxn modelId="{4BF4A7B2-95C1-4DCE-884D-2CB56DFFECC6}" type="presParOf" srcId="{5C78D74B-F7E2-4A18-BF01-3A3DF0069008}" destId="{00FF205A-8347-4E1E-9035-5F3EC86C7B79}" srcOrd="3" destOrd="0" presId="urn:microsoft.com/office/officeart/2008/layout/VerticalCurvedList"/>
    <dgm:cxn modelId="{194E0957-A174-4A82-ADE3-84DAB71F2CDE}" type="presParOf" srcId="{BA095484-09B0-448B-BCBB-88F579444B87}" destId="{78169E77-5899-44B1-8598-B38E5D23FA53}" srcOrd="1" destOrd="0" presId="urn:microsoft.com/office/officeart/2008/layout/VerticalCurvedList"/>
    <dgm:cxn modelId="{1DC1C8DB-FB18-40E7-A1C0-E40F21B50C05}" type="presParOf" srcId="{BA095484-09B0-448B-BCBB-88F579444B87}" destId="{9F0C93F1-F6F0-4C49-B2A0-CB5045E82B84}" srcOrd="2" destOrd="0" presId="urn:microsoft.com/office/officeart/2008/layout/VerticalCurvedList"/>
    <dgm:cxn modelId="{9529DABB-CCF2-4275-99FA-50421240A913}" type="presParOf" srcId="{9F0C93F1-F6F0-4C49-B2A0-CB5045E82B84}" destId="{2056848B-9B02-40C6-860D-0FA9616A1E04}" srcOrd="0" destOrd="0" presId="urn:microsoft.com/office/officeart/2008/layout/VerticalCurvedList"/>
    <dgm:cxn modelId="{AF49DFBC-BDFF-41D3-9820-3274594C6755}" type="presParOf" srcId="{BA095484-09B0-448B-BCBB-88F579444B87}" destId="{BD07278A-A8A0-45D4-B2E5-D71D3CC5108D}" srcOrd="3" destOrd="0" presId="urn:microsoft.com/office/officeart/2008/layout/VerticalCurvedList"/>
    <dgm:cxn modelId="{16E12AD3-A1AF-4354-AC5D-69170891F637}" type="presParOf" srcId="{BA095484-09B0-448B-BCBB-88F579444B87}" destId="{552E2698-66B8-4F9C-B7D6-85A9A2FF5EC2}" srcOrd="4" destOrd="0" presId="urn:microsoft.com/office/officeart/2008/layout/VerticalCurvedList"/>
    <dgm:cxn modelId="{668D7B7A-33BC-42C2-B668-F1F887BCA284}" type="presParOf" srcId="{552E2698-66B8-4F9C-B7D6-85A9A2FF5EC2}" destId="{3925D79F-C6E6-4825-9C12-F8D27A807903}" srcOrd="0" destOrd="0" presId="urn:microsoft.com/office/officeart/2008/layout/VerticalCurvedList"/>
    <dgm:cxn modelId="{B878BD64-595A-4B12-BE8B-3447EA441B89}" type="presParOf" srcId="{BA095484-09B0-448B-BCBB-88F579444B87}" destId="{6FA37C9B-0F6F-402F-9614-00D9B34ED83C}" srcOrd="5" destOrd="0" presId="urn:microsoft.com/office/officeart/2008/layout/VerticalCurvedList"/>
    <dgm:cxn modelId="{B2D08F7D-3835-4252-B812-06580233B35F}" type="presParOf" srcId="{BA095484-09B0-448B-BCBB-88F579444B87}" destId="{C664DBCE-894A-4F04-ADC1-56BDE9651DCA}" srcOrd="6" destOrd="0" presId="urn:microsoft.com/office/officeart/2008/layout/VerticalCurvedList"/>
    <dgm:cxn modelId="{F0F7C555-A56B-40F6-A1E4-E02F817B49BD}" type="presParOf" srcId="{C664DBCE-894A-4F04-ADC1-56BDE9651DCA}" destId="{AADB4FB2-AA44-447D-A0F9-E9ED31FAA22E}"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DAEC8D-A687-4711-9A41-5CE609B29A37}" type="doc">
      <dgm:prSet loTypeId="urn:microsoft.com/office/officeart/2005/8/layout/chevron1" loCatId="process" qsTypeId="urn:microsoft.com/office/officeart/2005/8/quickstyle/simple1" qsCatId="simple" csTypeId="urn:microsoft.com/office/officeart/2005/8/colors/accent3_3" csCatId="accent3" phldr="1"/>
      <dgm:spPr/>
    </dgm:pt>
    <dgm:pt modelId="{4FAA7FCD-475A-4448-9767-F9A16933D48A}">
      <dgm:prSet phldrT="[Text]" custT="1"/>
      <dgm:spPr>
        <a:solidFill>
          <a:schemeClr val="accent3">
            <a:lumMod val="50000"/>
          </a:schemeClr>
        </a:solidFill>
      </dgm:spPr>
      <dgm:t>
        <a:bodyPr/>
        <a:lstStyle/>
        <a:p>
          <a:r>
            <a:rPr lang="en-US" sz="1100" b="1" dirty="0">
              <a:latin typeface="Arial" panose="020B0604020202020204" pitchFamily="34" charset="0"/>
              <a:cs typeface="Arial" panose="020B0604020202020204" pitchFamily="34" charset="0"/>
            </a:rPr>
            <a:t>Science and Technology (S&amp;T)</a:t>
          </a:r>
        </a:p>
      </dgm:t>
    </dgm:pt>
    <dgm:pt modelId="{9F965287-C31F-4150-929D-4EAF340230BC}" type="parTrans" cxnId="{CDE8BA51-6295-491B-81EC-C6DE3080060D}">
      <dgm:prSet/>
      <dgm:spPr/>
      <dgm:t>
        <a:bodyPr/>
        <a:lstStyle/>
        <a:p>
          <a:endParaRPr lang="en-US"/>
        </a:p>
      </dgm:t>
    </dgm:pt>
    <dgm:pt modelId="{2256CF83-CC1A-493C-BB04-493F193DB65A}" type="sibTrans" cxnId="{CDE8BA51-6295-491B-81EC-C6DE3080060D}">
      <dgm:prSet/>
      <dgm:spPr/>
      <dgm:t>
        <a:bodyPr/>
        <a:lstStyle/>
        <a:p>
          <a:endParaRPr lang="en-US"/>
        </a:p>
      </dgm:t>
    </dgm:pt>
    <dgm:pt modelId="{EA558F8C-1488-497A-A619-80B9D7CC87FE}">
      <dgm:prSet phldrT="[Text]" custT="1"/>
      <dgm:spPr>
        <a:solidFill>
          <a:schemeClr val="accent6">
            <a:lumMod val="50000"/>
          </a:schemeClr>
        </a:solidFill>
      </dgm:spPr>
      <dgm:t>
        <a:bodyPr/>
        <a:lstStyle/>
        <a:p>
          <a:r>
            <a:rPr lang="en-US" sz="1100" b="1" dirty="0">
              <a:latin typeface="Arial" panose="020B0604020202020204" pitchFamily="34" charset="0"/>
              <a:cs typeface="Arial" panose="020B0604020202020204" pitchFamily="34" charset="0"/>
            </a:rPr>
            <a:t>Research and Development (R&amp;D)</a:t>
          </a:r>
        </a:p>
      </dgm:t>
    </dgm:pt>
    <dgm:pt modelId="{F0B4C006-3AAA-4226-B618-568E93AE4DF6}" type="parTrans" cxnId="{A83ADF90-D2B1-4485-BB7A-EBBB5F7A7565}">
      <dgm:prSet/>
      <dgm:spPr/>
      <dgm:t>
        <a:bodyPr/>
        <a:lstStyle/>
        <a:p>
          <a:endParaRPr lang="en-US"/>
        </a:p>
      </dgm:t>
    </dgm:pt>
    <dgm:pt modelId="{F2843257-9370-4135-9424-EE35193773C8}" type="sibTrans" cxnId="{A83ADF90-D2B1-4485-BB7A-EBBB5F7A7565}">
      <dgm:prSet/>
      <dgm:spPr/>
      <dgm:t>
        <a:bodyPr/>
        <a:lstStyle/>
        <a:p>
          <a:endParaRPr lang="en-US"/>
        </a:p>
      </dgm:t>
    </dgm:pt>
    <dgm:pt modelId="{C760960A-9904-4210-9C80-212EE06A7DB6}">
      <dgm:prSet phldrT="[Text]" custT="1"/>
      <dgm:spPr>
        <a:solidFill>
          <a:schemeClr val="bg1">
            <a:lumMod val="50000"/>
          </a:schemeClr>
        </a:solidFill>
      </dgm:spPr>
      <dgm:t>
        <a:bodyPr/>
        <a:lstStyle/>
        <a:p>
          <a:r>
            <a:rPr lang="en-US" sz="1100" b="1" dirty="0">
              <a:latin typeface="Arial" panose="020B0604020202020204" pitchFamily="34" charset="0"/>
              <a:cs typeface="Arial" panose="020B0604020202020204" pitchFamily="34" charset="0"/>
            </a:rPr>
            <a:t>Testing and Evaluation (T&amp;E)</a:t>
          </a:r>
        </a:p>
      </dgm:t>
    </dgm:pt>
    <dgm:pt modelId="{48C0113D-CF85-4B4B-9E3B-D08020490B56}" type="parTrans" cxnId="{3ECA56EC-CCC4-4347-8786-CE01B6E36A64}">
      <dgm:prSet/>
      <dgm:spPr/>
      <dgm:t>
        <a:bodyPr/>
        <a:lstStyle/>
        <a:p>
          <a:endParaRPr lang="en-US"/>
        </a:p>
      </dgm:t>
    </dgm:pt>
    <dgm:pt modelId="{7D5323C4-CCDD-4BD3-BE31-8117B24D6D0C}" type="sibTrans" cxnId="{3ECA56EC-CCC4-4347-8786-CE01B6E36A64}">
      <dgm:prSet/>
      <dgm:spPr/>
      <dgm:t>
        <a:bodyPr/>
        <a:lstStyle/>
        <a:p>
          <a:endParaRPr lang="en-US"/>
        </a:p>
      </dgm:t>
    </dgm:pt>
    <dgm:pt modelId="{2626FA78-8630-4184-AB5E-902127C24C43}">
      <dgm:prSet phldrT="[Text]" custT="1"/>
      <dgm:spPr>
        <a:solidFill>
          <a:schemeClr val="tx2">
            <a:lumMod val="75000"/>
          </a:schemeClr>
        </a:solidFill>
      </dgm:spPr>
      <dgm:t>
        <a:bodyPr/>
        <a:lstStyle/>
        <a:p>
          <a:r>
            <a:rPr lang="en-US" sz="1100" b="1" dirty="0">
              <a:latin typeface="Arial" panose="020B0604020202020204" pitchFamily="34" charset="0"/>
              <a:cs typeface="Arial" panose="020B0604020202020204" pitchFamily="34" charset="0"/>
            </a:rPr>
            <a:t>Product Delivery</a:t>
          </a:r>
        </a:p>
      </dgm:t>
    </dgm:pt>
    <dgm:pt modelId="{242F020A-42E4-4874-904B-20E0915A0946}" type="parTrans" cxnId="{82647500-9C0E-4E2C-8611-E5C1CF8CCAD6}">
      <dgm:prSet/>
      <dgm:spPr/>
      <dgm:t>
        <a:bodyPr/>
        <a:lstStyle/>
        <a:p>
          <a:endParaRPr lang="en-US"/>
        </a:p>
      </dgm:t>
    </dgm:pt>
    <dgm:pt modelId="{0A54EB1E-F736-4183-906C-CC2306EF021A}" type="sibTrans" cxnId="{82647500-9C0E-4E2C-8611-E5C1CF8CCAD6}">
      <dgm:prSet/>
      <dgm:spPr/>
      <dgm:t>
        <a:bodyPr/>
        <a:lstStyle/>
        <a:p>
          <a:endParaRPr lang="en-US"/>
        </a:p>
      </dgm:t>
    </dgm:pt>
    <dgm:pt modelId="{35FA5024-7FC7-40DF-BA9E-F16A27B0D063}">
      <dgm:prSet phldrT="[Text]" custT="1"/>
      <dgm:spPr>
        <a:solidFill>
          <a:schemeClr val="accent4">
            <a:lumMod val="75000"/>
          </a:schemeClr>
        </a:solidFill>
      </dgm:spPr>
      <dgm:t>
        <a:bodyPr/>
        <a:lstStyle/>
        <a:p>
          <a:r>
            <a:rPr lang="en-US" sz="1100" b="1" dirty="0">
              <a:latin typeface="Arial" panose="020B0604020202020204" pitchFamily="34" charset="0"/>
              <a:cs typeface="Arial" panose="020B0604020202020204" pitchFamily="34" charset="0"/>
            </a:rPr>
            <a:t>Warfighter Support</a:t>
          </a:r>
        </a:p>
      </dgm:t>
    </dgm:pt>
    <dgm:pt modelId="{F07A1A4B-3413-46A5-99AB-13F0BF3FB012}" type="parTrans" cxnId="{B1F7152A-74C5-4E4A-A720-03787416BA07}">
      <dgm:prSet/>
      <dgm:spPr/>
      <dgm:t>
        <a:bodyPr/>
        <a:lstStyle/>
        <a:p>
          <a:endParaRPr lang="en-US"/>
        </a:p>
      </dgm:t>
    </dgm:pt>
    <dgm:pt modelId="{80F4867D-6BF3-43F5-98B2-EA4DB53BA084}" type="sibTrans" cxnId="{B1F7152A-74C5-4E4A-A720-03787416BA07}">
      <dgm:prSet/>
      <dgm:spPr/>
      <dgm:t>
        <a:bodyPr/>
        <a:lstStyle/>
        <a:p>
          <a:endParaRPr lang="en-US"/>
        </a:p>
      </dgm:t>
    </dgm:pt>
    <dgm:pt modelId="{4E6DA309-DB68-4916-986B-415BB8CF96A0}" type="pres">
      <dgm:prSet presAssocID="{6DDAEC8D-A687-4711-9A41-5CE609B29A37}" presName="Name0" presStyleCnt="0">
        <dgm:presLayoutVars>
          <dgm:dir/>
          <dgm:animLvl val="lvl"/>
          <dgm:resizeHandles val="exact"/>
        </dgm:presLayoutVars>
      </dgm:prSet>
      <dgm:spPr/>
    </dgm:pt>
    <dgm:pt modelId="{AA401B04-3A6E-49B4-BF0F-36A769F4080B}" type="pres">
      <dgm:prSet presAssocID="{4FAA7FCD-475A-4448-9767-F9A16933D48A}" presName="parTxOnly" presStyleLbl="node1" presStyleIdx="0" presStyleCnt="5" custScaleX="112356" custLinFactNeighborX="-388" custLinFactNeighborY="-10027">
        <dgm:presLayoutVars>
          <dgm:chMax val="0"/>
          <dgm:chPref val="0"/>
          <dgm:bulletEnabled val="1"/>
        </dgm:presLayoutVars>
      </dgm:prSet>
      <dgm:spPr/>
      <dgm:t>
        <a:bodyPr/>
        <a:lstStyle/>
        <a:p>
          <a:endParaRPr lang="en-US"/>
        </a:p>
      </dgm:t>
    </dgm:pt>
    <dgm:pt modelId="{BA78E683-FDB4-4796-8778-B908AEA29F52}" type="pres">
      <dgm:prSet presAssocID="{2256CF83-CC1A-493C-BB04-493F193DB65A}" presName="parTxOnlySpace" presStyleCnt="0"/>
      <dgm:spPr/>
    </dgm:pt>
    <dgm:pt modelId="{F16A3780-FE39-4088-8383-66A56529C2B5}" type="pres">
      <dgm:prSet presAssocID="{EA558F8C-1488-497A-A619-80B9D7CC87FE}" presName="parTxOnly" presStyleLbl="node1" presStyleIdx="1" presStyleCnt="5" custLinFactNeighborX="-34686">
        <dgm:presLayoutVars>
          <dgm:chMax val="0"/>
          <dgm:chPref val="0"/>
          <dgm:bulletEnabled val="1"/>
        </dgm:presLayoutVars>
      </dgm:prSet>
      <dgm:spPr/>
      <dgm:t>
        <a:bodyPr/>
        <a:lstStyle/>
        <a:p>
          <a:endParaRPr lang="en-US"/>
        </a:p>
      </dgm:t>
    </dgm:pt>
    <dgm:pt modelId="{4D4B43F9-517C-44CD-9748-39E4621EB921}" type="pres">
      <dgm:prSet presAssocID="{F2843257-9370-4135-9424-EE35193773C8}" presName="parTxOnlySpace" presStyleCnt="0"/>
      <dgm:spPr/>
    </dgm:pt>
    <dgm:pt modelId="{14ABC550-EC31-4704-84BC-98BBC711B5DE}" type="pres">
      <dgm:prSet presAssocID="{C760960A-9904-4210-9C80-212EE06A7DB6}" presName="parTxOnly" presStyleLbl="node1" presStyleIdx="2" presStyleCnt="5" custLinFactNeighborX="-73583">
        <dgm:presLayoutVars>
          <dgm:chMax val="0"/>
          <dgm:chPref val="0"/>
          <dgm:bulletEnabled val="1"/>
        </dgm:presLayoutVars>
      </dgm:prSet>
      <dgm:spPr/>
      <dgm:t>
        <a:bodyPr/>
        <a:lstStyle/>
        <a:p>
          <a:endParaRPr lang="en-US"/>
        </a:p>
      </dgm:t>
    </dgm:pt>
    <dgm:pt modelId="{A3AFB13F-4A01-4BF9-B17B-9CAD8B9C786D}" type="pres">
      <dgm:prSet presAssocID="{7D5323C4-CCDD-4BD3-BE31-8117B24D6D0C}" presName="parTxOnlySpace" presStyleCnt="0"/>
      <dgm:spPr/>
    </dgm:pt>
    <dgm:pt modelId="{774DE679-440D-44C1-B36A-2B653A3DE8C1}" type="pres">
      <dgm:prSet presAssocID="{2626FA78-8630-4184-AB5E-902127C24C43}" presName="parTxOnly" presStyleLbl="node1" presStyleIdx="3" presStyleCnt="5" custLinFactX="-745" custLinFactNeighborX="-100000" custLinFactNeighborY="-1408">
        <dgm:presLayoutVars>
          <dgm:chMax val="0"/>
          <dgm:chPref val="0"/>
          <dgm:bulletEnabled val="1"/>
        </dgm:presLayoutVars>
      </dgm:prSet>
      <dgm:spPr/>
      <dgm:t>
        <a:bodyPr/>
        <a:lstStyle/>
        <a:p>
          <a:endParaRPr lang="en-US"/>
        </a:p>
      </dgm:t>
    </dgm:pt>
    <dgm:pt modelId="{2B0A5DDD-1313-42DB-B255-C02EC43D89D9}" type="pres">
      <dgm:prSet presAssocID="{0A54EB1E-F736-4183-906C-CC2306EF021A}" presName="parTxOnlySpace" presStyleCnt="0"/>
      <dgm:spPr/>
    </dgm:pt>
    <dgm:pt modelId="{7C604374-927D-4E96-AA9F-0F2AC782C87E}" type="pres">
      <dgm:prSet presAssocID="{35FA5024-7FC7-40DF-BA9E-F16A27B0D063}" presName="parTxOnly" presStyleLbl="node1" presStyleIdx="4" presStyleCnt="5" custLinFactX="-4133" custLinFactNeighborX="-100000" custLinFactNeighborY="1408">
        <dgm:presLayoutVars>
          <dgm:chMax val="0"/>
          <dgm:chPref val="0"/>
          <dgm:bulletEnabled val="1"/>
        </dgm:presLayoutVars>
      </dgm:prSet>
      <dgm:spPr/>
      <dgm:t>
        <a:bodyPr/>
        <a:lstStyle/>
        <a:p>
          <a:endParaRPr lang="en-US"/>
        </a:p>
      </dgm:t>
    </dgm:pt>
  </dgm:ptLst>
  <dgm:cxnLst>
    <dgm:cxn modelId="{91DF6540-EED5-42B1-B78B-09CD290E6992}" type="presOf" srcId="{35FA5024-7FC7-40DF-BA9E-F16A27B0D063}" destId="{7C604374-927D-4E96-AA9F-0F2AC782C87E}" srcOrd="0" destOrd="0" presId="urn:microsoft.com/office/officeart/2005/8/layout/chevron1"/>
    <dgm:cxn modelId="{2E958242-BB56-40BA-BBA0-FE7CC40AC5A6}" type="presOf" srcId="{4FAA7FCD-475A-4448-9767-F9A16933D48A}" destId="{AA401B04-3A6E-49B4-BF0F-36A769F4080B}" srcOrd="0" destOrd="0" presId="urn:microsoft.com/office/officeart/2005/8/layout/chevron1"/>
    <dgm:cxn modelId="{CDE8BA51-6295-491B-81EC-C6DE3080060D}" srcId="{6DDAEC8D-A687-4711-9A41-5CE609B29A37}" destId="{4FAA7FCD-475A-4448-9767-F9A16933D48A}" srcOrd="0" destOrd="0" parTransId="{9F965287-C31F-4150-929D-4EAF340230BC}" sibTransId="{2256CF83-CC1A-493C-BB04-493F193DB65A}"/>
    <dgm:cxn modelId="{3ECA56EC-CCC4-4347-8786-CE01B6E36A64}" srcId="{6DDAEC8D-A687-4711-9A41-5CE609B29A37}" destId="{C760960A-9904-4210-9C80-212EE06A7DB6}" srcOrd="2" destOrd="0" parTransId="{48C0113D-CF85-4B4B-9E3B-D08020490B56}" sibTransId="{7D5323C4-CCDD-4BD3-BE31-8117B24D6D0C}"/>
    <dgm:cxn modelId="{241CCDF9-305F-4123-A5DF-A60A0E90999C}" type="presOf" srcId="{EA558F8C-1488-497A-A619-80B9D7CC87FE}" destId="{F16A3780-FE39-4088-8383-66A56529C2B5}" srcOrd="0" destOrd="0" presId="urn:microsoft.com/office/officeart/2005/8/layout/chevron1"/>
    <dgm:cxn modelId="{A83ADF90-D2B1-4485-BB7A-EBBB5F7A7565}" srcId="{6DDAEC8D-A687-4711-9A41-5CE609B29A37}" destId="{EA558F8C-1488-497A-A619-80B9D7CC87FE}" srcOrd="1" destOrd="0" parTransId="{F0B4C006-3AAA-4226-B618-568E93AE4DF6}" sibTransId="{F2843257-9370-4135-9424-EE35193773C8}"/>
    <dgm:cxn modelId="{B375ECC4-7D28-45EE-A0A1-A3A428B647B5}" type="presOf" srcId="{2626FA78-8630-4184-AB5E-902127C24C43}" destId="{774DE679-440D-44C1-B36A-2B653A3DE8C1}" srcOrd="0" destOrd="0" presId="urn:microsoft.com/office/officeart/2005/8/layout/chevron1"/>
    <dgm:cxn modelId="{7E66578B-2C0D-49D6-93C8-1A1E473AD34E}" type="presOf" srcId="{C760960A-9904-4210-9C80-212EE06A7DB6}" destId="{14ABC550-EC31-4704-84BC-98BBC711B5DE}" srcOrd="0" destOrd="0" presId="urn:microsoft.com/office/officeart/2005/8/layout/chevron1"/>
    <dgm:cxn modelId="{82647500-9C0E-4E2C-8611-E5C1CF8CCAD6}" srcId="{6DDAEC8D-A687-4711-9A41-5CE609B29A37}" destId="{2626FA78-8630-4184-AB5E-902127C24C43}" srcOrd="3" destOrd="0" parTransId="{242F020A-42E4-4874-904B-20E0915A0946}" sibTransId="{0A54EB1E-F736-4183-906C-CC2306EF021A}"/>
    <dgm:cxn modelId="{8036A301-96B4-404F-861F-05F632D7A915}" type="presOf" srcId="{6DDAEC8D-A687-4711-9A41-5CE609B29A37}" destId="{4E6DA309-DB68-4916-986B-415BB8CF96A0}" srcOrd="0" destOrd="0" presId="urn:microsoft.com/office/officeart/2005/8/layout/chevron1"/>
    <dgm:cxn modelId="{B1F7152A-74C5-4E4A-A720-03787416BA07}" srcId="{6DDAEC8D-A687-4711-9A41-5CE609B29A37}" destId="{35FA5024-7FC7-40DF-BA9E-F16A27B0D063}" srcOrd="4" destOrd="0" parTransId="{F07A1A4B-3413-46A5-99AB-13F0BF3FB012}" sibTransId="{80F4867D-6BF3-43F5-98B2-EA4DB53BA084}"/>
    <dgm:cxn modelId="{3B722413-DBA9-4A81-9ED6-90600233CBF1}" type="presParOf" srcId="{4E6DA309-DB68-4916-986B-415BB8CF96A0}" destId="{AA401B04-3A6E-49B4-BF0F-36A769F4080B}" srcOrd="0" destOrd="0" presId="urn:microsoft.com/office/officeart/2005/8/layout/chevron1"/>
    <dgm:cxn modelId="{34CAF565-9055-4885-BA7C-4C1BCE2109B7}" type="presParOf" srcId="{4E6DA309-DB68-4916-986B-415BB8CF96A0}" destId="{BA78E683-FDB4-4796-8778-B908AEA29F52}" srcOrd="1" destOrd="0" presId="urn:microsoft.com/office/officeart/2005/8/layout/chevron1"/>
    <dgm:cxn modelId="{8A91824D-6A26-484D-941A-D062DA85A391}" type="presParOf" srcId="{4E6DA309-DB68-4916-986B-415BB8CF96A0}" destId="{F16A3780-FE39-4088-8383-66A56529C2B5}" srcOrd="2" destOrd="0" presId="urn:microsoft.com/office/officeart/2005/8/layout/chevron1"/>
    <dgm:cxn modelId="{67074EB4-BBFB-4EF7-8D53-F3AA83439DB0}" type="presParOf" srcId="{4E6DA309-DB68-4916-986B-415BB8CF96A0}" destId="{4D4B43F9-517C-44CD-9748-39E4621EB921}" srcOrd="3" destOrd="0" presId="urn:microsoft.com/office/officeart/2005/8/layout/chevron1"/>
    <dgm:cxn modelId="{31811B04-FA3D-4E04-9724-E319D69FA899}" type="presParOf" srcId="{4E6DA309-DB68-4916-986B-415BB8CF96A0}" destId="{14ABC550-EC31-4704-84BC-98BBC711B5DE}" srcOrd="4" destOrd="0" presId="urn:microsoft.com/office/officeart/2005/8/layout/chevron1"/>
    <dgm:cxn modelId="{F9DA435E-2003-4970-99ED-839A448D7979}" type="presParOf" srcId="{4E6DA309-DB68-4916-986B-415BB8CF96A0}" destId="{A3AFB13F-4A01-4BF9-B17B-9CAD8B9C786D}" srcOrd="5" destOrd="0" presId="urn:microsoft.com/office/officeart/2005/8/layout/chevron1"/>
    <dgm:cxn modelId="{B45BEAFF-5108-4113-95B0-9E168F38916B}" type="presParOf" srcId="{4E6DA309-DB68-4916-986B-415BB8CF96A0}" destId="{774DE679-440D-44C1-B36A-2B653A3DE8C1}" srcOrd="6" destOrd="0" presId="urn:microsoft.com/office/officeart/2005/8/layout/chevron1"/>
    <dgm:cxn modelId="{D2310F5F-A8E9-4255-A6BE-B63C0DDE9905}" type="presParOf" srcId="{4E6DA309-DB68-4916-986B-415BB8CF96A0}" destId="{2B0A5DDD-1313-42DB-B255-C02EC43D89D9}" srcOrd="7" destOrd="0" presId="urn:microsoft.com/office/officeart/2005/8/layout/chevron1"/>
    <dgm:cxn modelId="{6AF7453A-6AF5-47BA-B8F3-CB5D5B611F83}" type="presParOf" srcId="{4E6DA309-DB68-4916-986B-415BB8CF96A0}" destId="{7C604374-927D-4E96-AA9F-0F2AC782C87E}"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75D08E-E95F-4CBC-9855-93AA3DCF60ED}" type="doc">
      <dgm:prSet loTypeId="urn:microsoft.com/office/officeart/2008/layout/HexagonCluster" loCatId="picture" qsTypeId="urn:microsoft.com/office/officeart/2005/8/quickstyle/3d1" qsCatId="3D" csTypeId="urn:microsoft.com/office/officeart/2005/8/colors/accent0_3" csCatId="mainScheme" phldr="1"/>
      <dgm:spPr/>
      <dgm:t>
        <a:bodyPr/>
        <a:lstStyle/>
        <a:p>
          <a:endParaRPr lang="en-US"/>
        </a:p>
      </dgm:t>
    </dgm:pt>
    <dgm:pt modelId="{D5E89E16-98F0-4CE9-AFED-486C397E0E87}">
      <dgm:prSet phldrT="[Text]" custT="1"/>
      <dgm:spPr/>
      <dgm:t>
        <a:bodyPr/>
        <a:lstStyle/>
        <a:p>
          <a:r>
            <a:rPr lang="en-US" altLang="en-US" sz="1400" b="1" dirty="0">
              <a:latin typeface="Arial" panose="020B0604020202020204" pitchFamily="34" charset="0"/>
              <a:cs typeface="Arial" panose="020B0604020202020204" pitchFamily="34" charset="0"/>
            </a:rPr>
            <a:t>RDT&amp;E  </a:t>
          </a:r>
          <a:br>
            <a:rPr lang="en-US" altLang="en-US" sz="1400" b="1"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(R)</a:t>
          </a:r>
          <a:endParaRPr lang="en-US" sz="1400" b="1" dirty="0"/>
        </a:p>
      </dgm:t>
    </dgm:pt>
    <dgm:pt modelId="{8E5058B8-2086-43F5-A4AD-3FE40BC00D49}" type="parTrans" cxnId="{F4BF5F00-3FEF-4A99-A5E6-A4343A1C42C1}">
      <dgm:prSet/>
      <dgm:spPr/>
      <dgm:t>
        <a:bodyPr/>
        <a:lstStyle/>
        <a:p>
          <a:endParaRPr lang="en-US"/>
        </a:p>
      </dgm:t>
    </dgm:pt>
    <dgm:pt modelId="{04613E22-2BD0-438C-9864-7E52756FFE8E}" type="sibTrans" cxnId="{F4BF5F00-3FEF-4A99-A5E6-A4343A1C42C1}">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9F645423-2B87-4388-967C-F1EE980B2F1F}">
      <dgm:prSet phldrT="[Text]"/>
      <dgm:spPr/>
      <dgm:t>
        <a:bodyPr/>
        <a:lstStyle/>
        <a:p>
          <a:r>
            <a:rPr lang="en-US" altLang="en-US" b="1" dirty="0">
              <a:latin typeface="Arial" panose="020B0604020202020204" pitchFamily="34" charset="0"/>
              <a:ea typeface="+mj-ea"/>
              <a:cs typeface="Arial" panose="020B0604020202020204" pitchFamily="34" charset="0"/>
            </a:rPr>
            <a:t>Systems Engineering (E) </a:t>
          </a:r>
          <a:endParaRPr lang="en-US" dirty="0"/>
        </a:p>
      </dgm:t>
    </dgm:pt>
    <dgm:pt modelId="{38328DF8-12BD-4B4C-9B28-2A4FDC08DD42}" type="parTrans" cxnId="{678E8730-047A-4033-AE3A-62AC4FE6FD9A}">
      <dgm:prSet/>
      <dgm:spPr/>
      <dgm:t>
        <a:bodyPr/>
        <a:lstStyle/>
        <a:p>
          <a:endParaRPr lang="en-US"/>
        </a:p>
      </dgm:t>
    </dgm:pt>
    <dgm:pt modelId="{D1E30DD2-6B07-4017-BBCC-B512A18B7175}" type="sibTrans" cxnId="{678E8730-047A-4033-AE3A-62AC4FE6FD9A}">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AEA3CFB0-A85B-4BB1-B878-424B2922A1C0}">
      <dgm:prSet phldrT="[Text]" custT="1"/>
      <dgm:spPr/>
      <dgm:t>
        <a:bodyPr/>
        <a:lstStyle/>
        <a:p>
          <a:r>
            <a:rPr lang="en-US" altLang="en-US" sz="1400" b="1" dirty="0">
              <a:latin typeface="Arial" panose="020B0604020202020204" pitchFamily="34" charset="0"/>
              <a:cs typeface="Arial" panose="020B0604020202020204" pitchFamily="34" charset="0"/>
            </a:rPr>
            <a:t>Systems Integration (G)</a:t>
          </a:r>
          <a:endParaRPr lang="en-US" sz="1400" b="1" dirty="0"/>
        </a:p>
      </dgm:t>
    </dgm:pt>
    <dgm:pt modelId="{912CE7AA-E2AB-4439-9CE1-0FE09B75D088}" type="parTrans" cxnId="{1B0E7A44-C5A0-43C8-BB00-E6678C318ABF}">
      <dgm:prSet/>
      <dgm:spPr/>
      <dgm:t>
        <a:bodyPr/>
        <a:lstStyle/>
        <a:p>
          <a:endParaRPr lang="en-US"/>
        </a:p>
      </dgm:t>
    </dgm:pt>
    <dgm:pt modelId="{9AFF78D8-C353-4F8C-8C14-6C37A729FA3C}" type="sibTrans" cxnId="{1B0E7A44-C5A0-43C8-BB00-E6678C318ABF}">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3CE0B17B-8998-4EBE-AD24-E2D03B0DA55A}">
      <dgm:prSet phldrT="[Text]" custT="1"/>
      <dgm:spPr/>
      <dgm:t>
        <a:bodyPr/>
        <a:lstStyle/>
        <a:p>
          <a:r>
            <a:rPr lang="en-US" altLang="en-US" sz="1200" b="1" spc="-20" dirty="0">
              <a:latin typeface="Arial" panose="020B0604020202020204" pitchFamily="34" charset="0"/>
              <a:cs typeface="Arial" panose="020B0604020202020204" pitchFamily="34" charset="0"/>
            </a:rPr>
            <a:t>Energetics Manufacturing (M) </a:t>
          </a:r>
          <a:endParaRPr lang="en-US" sz="1200" b="1" dirty="0"/>
        </a:p>
      </dgm:t>
    </dgm:pt>
    <dgm:pt modelId="{EB75D746-FDCD-404D-97CC-46D7342422A6}" type="parTrans" cxnId="{2374C1EC-C599-46BE-83ED-095927E7C5B5}">
      <dgm:prSet/>
      <dgm:spPr/>
      <dgm:t>
        <a:bodyPr/>
        <a:lstStyle/>
        <a:p>
          <a:endParaRPr lang="en-US"/>
        </a:p>
      </dgm:t>
    </dgm:pt>
    <dgm:pt modelId="{E5ECAB12-8BA3-4A17-AF6B-67944C60C5F7}" type="sibTrans" cxnId="{2374C1EC-C599-46BE-83ED-095927E7C5B5}">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9A62E122-4B94-48A2-AA17-8F1D1934B6FA}">
      <dgm:prSet phldrT="[Text]" custT="1"/>
      <dgm:spPr/>
      <dgm:t>
        <a:bodyPr/>
        <a:lstStyle/>
        <a:p>
          <a:r>
            <a:rPr lang="en-US" altLang="en-US" sz="1400" b="1" spc="-80" dirty="0">
              <a:latin typeface="Arial" panose="020B0604020202020204" pitchFamily="34" charset="0"/>
              <a:cs typeface="Arial" panose="020B0604020202020204" pitchFamily="34" charset="0"/>
            </a:rPr>
            <a:t>Explosive Ordnance Disposal</a:t>
          </a:r>
          <a:br>
            <a:rPr lang="en-US" altLang="en-US" sz="1400" b="1" spc="-80" dirty="0">
              <a:latin typeface="Arial" panose="020B0604020202020204" pitchFamily="34" charset="0"/>
              <a:cs typeface="Arial" panose="020B0604020202020204" pitchFamily="34" charset="0"/>
            </a:rPr>
          </a:br>
          <a:r>
            <a:rPr lang="en-US" altLang="en-US" sz="1400" b="1" spc="-80" dirty="0">
              <a:latin typeface="Arial" panose="020B0604020202020204" pitchFamily="34" charset="0"/>
              <a:cs typeface="Arial" panose="020B0604020202020204" pitchFamily="34" charset="0"/>
            </a:rPr>
            <a:t> (D) </a:t>
          </a:r>
          <a:endParaRPr lang="en-US" sz="1400" b="1" dirty="0"/>
        </a:p>
      </dgm:t>
    </dgm:pt>
    <dgm:pt modelId="{5160AD25-68AA-423F-B375-6A80D245E146}" type="parTrans" cxnId="{0CF9C244-5663-4E0C-A32C-DB52A9AF5473}">
      <dgm:prSet/>
      <dgm:spPr/>
      <dgm:t>
        <a:bodyPr/>
        <a:lstStyle/>
        <a:p>
          <a:endParaRPr lang="en-US"/>
        </a:p>
      </dgm:t>
    </dgm:pt>
    <dgm:pt modelId="{EED16EA1-E8B2-4FB5-AD56-22CC8A53F027}" type="sibTrans" cxnId="{0CF9C244-5663-4E0C-A32C-DB52A9AF5473}">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B0D7BD-E623-4742-884B-D80FE339EB38}">
      <dgm:prSet phldrT="[Text]" custT="1"/>
      <dgm:spPr/>
      <dgm:t>
        <a:bodyPr/>
        <a:lstStyle/>
        <a:p>
          <a:r>
            <a:rPr lang="en-US" altLang="en-US" sz="1300" b="1" spc="-120" dirty="0">
              <a:latin typeface="Arial" panose="020B0604020202020204" pitchFamily="34" charset="0"/>
              <a:cs typeface="Arial" panose="020B0604020202020204" pitchFamily="34" charset="0"/>
            </a:rPr>
            <a:t>Expeditionary Exploitation Unit One  </a:t>
          </a:r>
        </a:p>
        <a:p>
          <a:r>
            <a:rPr lang="en-US" altLang="en-US" sz="1300" b="1" spc="-120" dirty="0">
              <a:latin typeface="Arial" panose="020B0604020202020204" pitchFamily="34" charset="0"/>
              <a:cs typeface="Arial" panose="020B0604020202020204" pitchFamily="34" charset="0"/>
            </a:rPr>
            <a:t>(EXU-1)</a:t>
          </a:r>
          <a:endParaRPr lang="en-US" sz="1300" b="1" dirty="0"/>
        </a:p>
      </dgm:t>
    </dgm:pt>
    <dgm:pt modelId="{DC20C363-BA3D-4859-8515-C155A7938FD9}" type="sibTrans" cxnId="{24A8D8AD-A6E8-49BA-B56B-7BB9EF8AD7B6}">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577A0123-A2C0-493B-8922-0D036413A221}" type="parTrans" cxnId="{24A8D8AD-A6E8-49BA-B56B-7BB9EF8AD7B6}">
      <dgm:prSet/>
      <dgm:spPr/>
      <dgm:t>
        <a:bodyPr/>
        <a:lstStyle/>
        <a:p>
          <a:endParaRPr lang="en-US"/>
        </a:p>
      </dgm:t>
    </dgm:pt>
    <dgm:pt modelId="{D718F58E-DD5D-49F3-A66E-367DF6714987}" type="pres">
      <dgm:prSet presAssocID="{5675D08E-E95F-4CBC-9855-93AA3DCF60ED}" presName="Name0" presStyleCnt="0">
        <dgm:presLayoutVars>
          <dgm:chMax val="21"/>
          <dgm:chPref val="21"/>
        </dgm:presLayoutVars>
      </dgm:prSet>
      <dgm:spPr/>
      <dgm:t>
        <a:bodyPr/>
        <a:lstStyle/>
        <a:p>
          <a:endParaRPr lang="en-US"/>
        </a:p>
      </dgm:t>
    </dgm:pt>
    <dgm:pt modelId="{92652218-844A-4CD3-8692-DE6184705E1F}" type="pres">
      <dgm:prSet presAssocID="{D5E89E16-98F0-4CE9-AFED-486C397E0E87}" presName="text1" presStyleCnt="0"/>
      <dgm:spPr/>
    </dgm:pt>
    <dgm:pt modelId="{8A761361-CF79-47DF-81AB-2D6A0C34F067}" type="pres">
      <dgm:prSet presAssocID="{D5E89E16-98F0-4CE9-AFED-486C397E0E87}" presName="textRepeatNode" presStyleLbl="alignNode1" presStyleIdx="0" presStyleCnt="6" custLinFactNeighborX="38335" custLinFactNeighborY="-6609">
        <dgm:presLayoutVars>
          <dgm:chMax val="0"/>
          <dgm:chPref val="0"/>
          <dgm:bulletEnabled val="1"/>
        </dgm:presLayoutVars>
      </dgm:prSet>
      <dgm:spPr/>
      <dgm:t>
        <a:bodyPr/>
        <a:lstStyle/>
        <a:p>
          <a:endParaRPr lang="en-US"/>
        </a:p>
      </dgm:t>
    </dgm:pt>
    <dgm:pt modelId="{F8A60909-01C3-4E55-BB16-09469CC5599C}" type="pres">
      <dgm:prSet presAssocID="{D5E89E16-98F0-4CE9-AFED-486C397E0E87}" presName="textaccent1" presStyleCnt="0"/>
      <dgm:spPr/>
    </dgm:pt>
    <dgm:pt modelId="{1018A6BC-177E-4830-BA5F-17C0CD0F2CEE}" type="pres">
      <dgm:prSet presAssocID="{D5E89E16-98F0-4CE9-AFED-486C397E0E87}" presName="accentRepeatNode" presStyleLbl="solidAlignAcc1" presStyleIdx="0" presStyleCnt="12" custScaleX="54545" custScaleY="63227" custLinFactX="128627" custLinFactNeighborX="200000" custLinFactNeighborY="-56396"/>
      <dgm:spPr/>
    </dgm:pt>
    <dgm:pt modelId="{9BCCC359-446D-4089-8C88-99E7A351FD03}" type="pres">
      <dgm:prSet presAssocID="{04613E22-2BD0-438C-9864-7E52756FFE8E}" presName="image1" presStyleCnt="0"/>
      <dgm:spPr/>
    </dgm:pt>
    <dgm:pt modelId="{A978D19C-EE03-4A36-AF31-0EEAE42A9881}" type="pres">
      <dgm:prSet presAssocID="{04613E22-2BD0-438C-9864-7E52756FFE8E}" presName="imageRepeatNode" presStyleLbl="alignAcc1" presStyleIdx="0" presStyleCnt="6" custLinFactNeighborX="38335" custLinFactNeighborY="-5718"/>
      <dgm:spPr/>
      <dgm:t>
        <a:bodyPr/>
        <a:lstStyle/>
        <a:p>
          <a:endParaRPr lang="en-US"/>
        </a:p>
      </dgm:t>
    </dgm:pt>
    <dgm:pt modelId="{79BE8323-C110-4093-A21F-934A03BCF959}" type="pres">
      <dgm:prSet presAssocID="{04613E22-2BD0-438C-9864-7E52756FFE8E}" presName="imageaccent1" presStyleCnt="0"/>
      <dgm:spPr/>
    </dgm:pt>
    <dgm:pt modelId="{377F7C30-D607-4BD0-B525-EBEADB66BF26}" type="pres">
      <dgm:prSet presAssocID="{04613E22-2BD0-438C-9864-7E52756FFE8E}" presName="accentRepeatNode" presStyleLbl="solidAlignAcc1" presStyleIdx="1" presStyleCnt="12" custScaleX="54545" custScaleY="63227" custLinFactX="128627" custLinFactNeighborX="200000" custLinFactNeighborY="-56396"/>
      <dgm:spPr/>
    </dgm:pt>
    <dgm:pt modelId="{8DEB51F0-30C1-4C7F-85D1-1A7B5E672BA3}" type="pres">
      <dgm:prSet presAssocID="{9F645423-2B87-4388-967C-F1EE980B2F1F}" presName="text2" presStyleCnt="0"/>
      <dgm:spPr/>
    </dgm:pt>
    <dgm:pt modelId="{B87CF1A2-D640-4963-9CCC-D065B90FEE43}" type="pres">
      <dgm:prSet presAssocID="{9F645423-2B87-4388-967C-F1EE980B2F1F}" presName="textRepeatNode" presStyleLbl="alignNode1" presStyleIdx="1" presStyleCnt="6" custLinFactX="24616" custLinFactNeighborX="100000" custLinFactNeighborY="50418">
        <dgm:presLayoutVars>
          <dgm:chMax val="0"/>
          <dgm:chPref val="0"/>
          <dgm:bulletEnabled val="1"/>
        </dgm:presLayoutVars>
      </dgm:prSet>
      <dgm:spPr/>
      <dgm:t>
        <a:bodyPr/>
        <a:lstStyle/>
        <a:p>
          <a:endParaRPr lang="en-US"/>
        </a:p>
      </dgm:t>
    </dgm:pt>
    <dgm:pt modelId="{BEEC99CA-6AC1-419B-B192-4A250011FF3A}" type="pres">
      <dgm:prSet presAssocID="{9F645423-2B87-4388-967C-F1EE980B2F1F}" presName="textaccent2" presStyleCnt="0"/>
      <dgm:spPr/>
    </dgm:pt>
    <dgm:pt modelId="{6E842DFE-A5D1-4B35-865C-23A41968F2E1}" type="pres">
      <dgm:prSet presAssocID="{9F645423-2B87-4388-967C-F1EE980B2F1F}" presName="accentRepeatNode" presStyleLbl="solidAlignAcc1" presStyleIdx="2" presStyleCnt="12" custScaleX="54545" custScaleY="63227" custLinFactX="300000" custLinFactY="-100000" custLinFactNeighborX="346338" custLinFactNeighborY="-161343"/>
      <dgm:spPr/>
    </dgm:pt>
    <dgm:pt modelId="{C4A37BCE-4614-4D50-BAAA-BB9468C08651}" type="pres">
      <dgm:prSet presAssocID="{D1E30DD2-6B07-4017-BBCC-B512A18B7175}" presName="image2" presStyleCnt="0"/>
      <dgm:spPr/>
    </dgm:pt>
    <dgm:pt modelId="{480838F7-77FA-4C18-9159-B895638CE9CA}" type="pres">
      <dgm:prSet presAssocID="{D1E30DD2-6B07-4017-BBCC-B512A18B7175}" presName="imageRepeatNode" presStyleLbl="alignAcc1" presStyleIdx="1" presStyleCnt="6" custLinFactX="-100000" custLinFactNeighborX="-120239" custLinFactNeighborY="50281"/>
      <dgm:spPr/>
      <dgm:t>
        <a:bodyPr/>
        <a:lstStyle/>
        <a:p>
          <a:endParaRPr lang="en-US"/>
        </a:p>
      </dgm:t>
    </dgm:pt>
    <dgm:pt modelId="{D51C42AD-4F6F-4F4B-B23D-D4A75FD0AA86}" type="pres">
      <dgm:prSet presAssocID="{D1E30DD2-6B07-4017-BBCC-B512A18B7175}" presName="imageaccent2" presStyleCnt="0"/>
      <dgm:spPr/>
    </dgm:pt>
    <dgm:pt modelId="{0DE68628-94FC-47EE-BA95-0CFAA3E8B22B}" type="pres">
      <dgm:prSet presAssocID="{D1E30DD2-6B07-4017-BBCC-B512A18B7175}" presName="accentRepeatNode" presStyleLbl="solidAlignAcc1" presStyleIdx="3" presStyleCnt="12" custScaleX="54545" custScaleY="63227" custLinFactX="-593473" custLinFactY="200000" custLinFactNeighborX="-600000" custLinFactNeighborY="239664"/>
      <dgm:spPr/>
    </dgm:pt>
    <dgm:pt modelId="{2A8B7DC4-2476-4272-9E54-03B5B682DF97}" type="pres">
      <dgm:prSet presAssocID="{AEA3CFB0-A85B-4BB1-B878-424B2922A1C0}" presName="text3" presStyleCnt="0"/>
      <dgm:spPr/>
    </dgm:pt>
    <dgm:pt modelId="{2FE7EE0D-9AE9-4104-98AB-15B4642450D9}" type="pres">
      <dgm:prSet presAssocID="{AEA3CFB0-A85B-4BB1-B878-424B2922A1C0}" presName="textRepeatNode" presStyleLbl="alignNode1" presStyleIdx="2" presStyleCnt="6" custLinFactNeighborX="38335" custLinFactNeighborY="-6609">
        <dgm:presLayoutVars>
          <dgm:chMax val="0"/>
          <dgm:chPref val="0"/>
          <dgm:bulletEnabled val="1"/>
        </dgm:presLayoutVars>
      </dgm:prSet>
      <dgm:spPr/>
      <dgm:t>
        <a:bodyPr/>
        <a:lstStyle/>
        <a:p>
          <a:endParaRPr lang="en-US"/>
        </a:p>
      </dgm:t>
    </dgm:pt>
    <dgm:pt modelId="{BE892B1F-6B19-44CF-AF8A-4A8D5958E5D6}" type="pres">
      <dgm:prSet presAssocID="{AEA3CFB0-A85B-4BB1-B878-424B2922A1C0}" presName="textaccent3" presStyleCnt="0"/>
      <dgm:spPr/>
    </dgm:pt>
    <dgm:pt modelId="{E7D67BB1-62FC-4279-ADFB-F518FCB30301}" type="pres">
      <dgm:prSet presAssocID="{AEA3CFB0-A85B-4BB1-B878-424B2922A1C0}" presName="accentRepeatNode" presStyleLbl="solidAlignAcc1" presStyleIdx="4" presStyleCnt="12" custScaleX="54545" custScaleY="63227" custLinFactX="128627" custLinFactNeighborX="200000" custLinFactNeighborY="-56396"/>
      <dgm:spPr/>
    </dgm:pt>
    <dgm:pt modelId="{24428ADB-5520-4EC3-9C4A-C9D19191D929}" type="pres">
      <dgm:prSet presAssocID="{9AFF78D8-C353-4F8C-8C14-6C37A729FA3C}" presName="image3" presStyleCnt="0"/>
      <dgm:spPr/>
    </dgm:pt>
    <dgm:pt modelId="{FC78FCAA-2B90-4CA7-891D-DF5DC0AE599D}" type="pres">
      <dgm:prSet presAssocID="{9AFF78D8-C353-4F8C-8C14-6C37A729FA3C}" presName="imageRepeatNode" presStyleLbl="alignAcc1" presStyleIdx="2" presStyleCnt="6" custLinFactX="-34237" custLinFactNeighborX="-100000" custLinFactNeighborY="-3710"/>
      <dgm:spPr/>
      <dgm:t>
        <a:bodyPr/>
        <a:lstStyle/>
        <a:p>
          <a:endParaRPr lang="en-US"/>
        </a:p>
      </dgm:t>
    </dgm:pt>
    <dgm:pt modelId="{9DC02E5A-D721-4EAE-97CE-C2C1AF54EDF2}" type="pres">
      <dgm:prSet presAssocID="{9AFF78D8-C353-4F8C-8C14-6C37A729FA3C}" presName="imageaccent3" presStyleCnt="0"/>
      <dgm:spPr/>
    </dgm:pt>
    <dgm:pt modelId="{14C8E2F3-EA77-4240-ACC8-E56378C69B50}" type="pres">
      <dgm:prSet presAssocID="{9AFF78D8-C353-4F8C-8C14-6C37A729FA3C}" presName="accentRepeatNode" presStyleLbl="solidAlignAcc1" presStyleIdx="5" presStyleCnt="12" custScaleX="54545" custScaleY="63227" custLinFactX="-200000" custLinFactNeighborX="-220066" custLinFactNeighborY="-41506"/>
      <dgm:spPr/>
    </dgm:pt>
    <dgm:pt modelId="{A7419A1E-F172-405D-9942-AC4CFF5148FD}" type="pres">
      <dgm:prSet presAssocID="{3CE0B17B-8998-4EBE-AD24-E2D03B0DA55A}" presName="text4" presStyleCnt="0"/>
      <dgm:spPr/>
    </dgm:pt>
    <dgm:pt modelId="{48685179-9488-4725-AC77-845B65BC3AB2}" type="pres">
      <dgm:prSet presAssocID="{3CE0B17B-8998-4EBE-AD24-E2D03B0DA55A}" presName="textRepeatNode" presStyleLbl="alignNode1" presStyleIdx="3" presStyleCnt="6" custLinFactNeighborX="38222" custLinFactNeighborY="-6609">
        <dgm:presLayoutVars>
          <dgm:chMax val="0"/>
          <dgm:chPref val="0"/>
          <dgm:bulletEnabled val="1"/>
        </dgm:presLayoutVars>
      </dgm:prSet>
      <dgm:spPr/>
      <dgm:t>
        <a:bodyPr/>
        <a:lstStyle/>
        <a:p>
          <a:endParaRPr lang="en-US"/>
        </a:p>
      </dgm:t>
    </dgm:pt>
    <dgm:pt modelId="{1ABDA5C7-ACB1-4B9B-89F9-2E1B55D6BC9E}" type="pres">
      <dgm:prSet presAssocID="{3CE0B17B-8998-4EBE-AD24-E2D03B0DA55A}" presName="textaccent4" presStyleCnt="0"/>
      <dgm:spPr/>
    </dgm:pt>
    <dgm:pt modelId="{83F720CD-2A70-4984-A6D1-7AAE06F66631}" type="pres">
      <dgm:prSet presAssocID="{3CE0B17B-8998-4EBE-AD24-E2D03B0DA55A}" presName="accentRepeatNode" presStyleLbl="solidAlignAcc1" presStyleIdx="6" presStyleCnt="12" custScaleX="54545" custScaleY="63227" custLinFactX="127657" custLinFactNeighborX="200000" custLinFactNeighborY="-56396"/>
      <dgm:spPr/>
    </dgm:pt>
    <dgm:pt modelId="{7F95985B-188D-44ED-A8DF-53EDA3915CC1}" type="pres">
      <dgm:prSet presAssocID="{E5ECAB12-8BA3-4A17-AF6B-67944C60C5F7}" presName="image4" presStyleCnt="0"/>
      <dgm:spPr/>
    </dgm:pt>
    <dgm:pt modelId="{493E0F56-AD5E-4C6A-98A3-FAA9A7BB05C1}" type="pres">
      <dgm:prSet presAssocID="{E5ECAB12-8BA3-4A17-AF6B-67944C60C5F7}" presName="imageRepeatNode" presStyleLbl="alignAcc1" presStyleIdx="3" presStyleCnt="6" custLinFactNeighborX="38335" custLinFactNeighborY="-6609"/>
      <dgm:spPr/>
      <dgm:t>
        <a:bodyPr/>
        <a:lstStyle/>
        <a:p>
          <a:endParaRPr lang="en-US"/>
        </a:p>
      </dgm:t>
    </dgm:pt>
    <dgm:pt modelId="{529413F1-44AC-4058-8E04-E71427658110}" type="pres">
      <dgm:prSet presAssocID="{E5ECAB12-8BA3-4A17-AF6B-67944C60C5F7}" presName="imageaccent4" presStyleCnt="0"/>
      <dgm:spPr/>
    </dgm:pt>
    <dgm:pt modelId="{A6B6EAB3-58E1-45BF-8000-F97FB5AEBC3F}" type="pres">
      <dgm:prSet presAssocID="{E5ECAB12-8BA3-4A17-AF6B-67944C60C5F7}" presName="accentRepeatNode" presStyleLbl="solidAlignAcc1" presStyleIdx="7" presStyleCnt="12" custScaleX="54545" custScaleY="63227" custLinFactX="128627" custLinFactNeighborX="200000" custLinFactNeighborY="-56396"/>
      <dgm:spPr/>
    </dgm:pt>
    <dgm:pt modelId="{8F1D90C5-DDD3-4225-8120-964319F44730}" type="pres">
      <dgm:prSet presAssocID="{9A62E122-4B94-48A2-AA17-8F1D1934B6FA}" presName="text5" presStyleCnt="0"/>
      <dgm:spPr/>
    </dgm:pt>
    <dgm:pt modelId="{BFDB9BCE-A5C7-4054-9690-8EB5D5E86990}" type="pres">
      <dgm:prSet presAssocID="{9A62E122-4B94-48A2-AA17-8F1D1934B6FA}" presName="textRepeatNode" presStyleLbl="alignNode1" presStyleIdx="4" presStyleCnt="6" custLinFactX="-34001" custLinFactY="100000" custLinFactNeighborX="-100000" custLinFactNeighborY="117090">
        <dgm:presLayoutVars>
          <dgm:chMax val="0"/>
          <dgm:chPref val="0"/>
          <dgm:bulletEnabled val="1"/>
        </dgm:presLayoutVars>
      </dgm:prSet>
      <dgm:spPr/>
      <dgm:t>
        <a:bodyPr/>
        <a:lstStyle/>
        <a:p>
          <a:endParaRPr lang="en-US"/>
        </a:p>
      </dgm:t>
    </dgm:pt>
    <dgm:pt modelId="{E9C3FEA3-0F10-45DC-81B3-6D8E3761373A}" type="pres">
      <dgm:prSet presAssocID="{9A62E122-4B94-48A2-AA17-8F1D1934B6FA}" presName="textaccent5" presStyleCnt="0"/>
      <dgm:spPr/>
    </dgm:pt>
    <dgm:pt modelId="{5C838D0D-EC7C-4B1E-8F90-271BDEAB316C}" type="pres">
      <dgm:prSet presAssocID="{9A62E122-4B94-48A2-AA17-8F1D1934B6FA}" presName="accentRepeatNode" presStyleLbl="solidAlignAcc1" presStyleIdx="8" presStyleCnt="12" custScaleX="54545" custScaleY="63227" custLinFactX="-548666" custLinFactY="900000" custLinFactNeighborX="-600000" custLinFactNeighborY="952417"/>
      <dgm:spPr/>
    </dgm:pt>
    <dgm:pt modelId="{F25BA25A-E844-474A-B9EF-5C6C8E6E135F}" type="pres">
      <dgm:prSet presAssocID="{EED16EA1-E8B2-4FB5-AD56-22CC8A53F027}" presName="image5" presStyleCnt="0"/>
      <dgm:spPr/>
    </dgm:pt>
    <dgm:pt modelId="{2F8E95D8-4E70-4031-AF37-D848D750B31A}" type="pres">
      <dgm:prSet presAssocID="{EED16EA1-E8B2-4FB5-AD56-22CC8A53F027}" presName="imageRepeatNode" presStyleLbl="alignAcc1" presStyleIdx="4" presStyleCnt="6" custLinFactY="62902" custLinFactNeighborX="-47972" custLinFactNeighborY="100000"/>
      <dgm:spPr/>
      <dgm:t>
        <a:bodyPr/>
        <a:lstStyle/>
        <a:p>
          <a:endParaRPr lang="en-US"/>
        </a:p>
      </dgm:t>
    </dgm:pt>
    <dgm:pt modelId="{4D6BF4BA-F997-442D-9877-AD949A82D54B}" type="pres">
      <dgm:prSet presAssocID="{EED16EA1-E8B2-4FB5-AD56-22CC8A53F027}" presName="imageaccent5" presStyleCnt="0"/>
      <dgm:spPr/>
    </dgm:pt>
    <dgm:pt modelId="{DDF4B17F-E39B-4D42-B4EE-D5118F843499}" type="pres">
      <dgm:prSet presAssocID="{EED16EA1-E8B2-4FB5-AD56-22CC8A53F027}" presName="accentRepeatNode" presStyleLbl="solidAlignAcc1" presStyleIdx="9" presStyleCnt="12" custScaleX="54545" custScaleY="63227" custLinFactX="-126983" custLinFactY="690036" custLinFactNeighborX="-200000" custLinFactNeighborY="700000"/>
      <dgm:spPr/>
    </dgm:pt>
    <dgm:pt modelId="{90E1B55E-6A91-4E89-B28C-0F0D03856762}" type="pres">
      <dgm:prSet presAssocID="{80B0D7BD-E623-4742-884B-D80FE339EB38}" presName="text6" presStyleCnt="0"/>
      <dgm:spPr/>
    </dgm:pt>
    <dgm:pt modelId="{7676CA4C-A437-4ACA-AB63-542E1E2BCE77}" type="pres">
      <dgm:prSet presAssocID="{80B0D7BD-E623-4742-884B-D80FE339EB38}" presName="textRepeatNode" presStyleLbl="alignNode1" presStyleIdx="5" presStyleCnt="6" custLinFactX="-100000" custLinFactY="-72052" custLinFactNeighborX="-120056" custLinFactNeighborY="-100000">
        <dgm:presLayoutVars>
          <dgm:chMax val="0"/>
          <dgm:chPref val="0"/>
          <dgm:bulletEnabled val="1"/>
        </dgm:presLayoutVars>
      </dgm:prSet>
      <dgm:spPr/>
      <dgm:t>
        <a:bodyPr/>
        <a:lstStyle/>
        <a:p>
          <a:endParaRPr lang="en-US"/>
        </a:p>
      </dgm:t>
    </dgm:pt>
    <dgm:pt modelId="{6400120D-8EA7-4EDF-804C-7A35E9C67D2B}" type="pres">
      <dgm:prSet presAssocID="{80B0D7BD-E623-4742-884B-D80FE339EB38}" presName="textaccent6" presStyleCnt="0"/>
      <dgm:spPr/>
    </dgm:pt>
    <dgm:pt modelId="{5BC278EB-92FB-408C-9F1D-F01325AE2624}" type="pres">
      <dgm:prSet presAssocID="{80B0D7BD-E623-4742-884B-D80FE339EB38}" presName="accentRepeatNode" presStyleLbl="solidAlignAcc1" presStyleIdx="10" presStyleCnt="12" custScaleX="54545" custScaleY="63227" custLinFactX="-900000" custLinFactY="-700000" custLinFactNeighborX="-986491" custLinFactNeighborY="-768119"/>
      <dgm:spPr/>
    </dgm:pt>
    <dgm:pt modelId="{74373DC4-5FAC-49FA-9EDE-C1B39BC0F08A}" type="pres">
      <dgm:prSet presAssocID="{DC20C363-BA3D-4859-8515-C155A7938FD9}" presName="image6" presStyleCnt="0"/>
      <dgm:spPr/>
    </dgm:pt>
    <dgm:pt modelId="{E699A30D-5FDF-4021-B7CD-6DE1D616F8CC}" type="pres">
      <dgm:prSet presAssocID="{DC20C363-BA3D-4859-8515-C155A7938FD9}" presName="imageRepeatNode" presStyleLbl="alignAcc1" presStyleIdx="5" presStyleCnt="6" custLinFactY="-100000" custLinFactNeighborX="38083" custLinFactNeighborY="-127913"/>
      <dgm:spPr/>
      <dgm:t>
        <a:bodyPr/>
        <a:lstStyle/>
        <a:p>
          <a:endParaRPr lang="en-US"/>
        </a:p>
      </dgm:t>
    </dgm:pt>
    <dgm:pt modelId="{CE63E1BB-635F-49D2-984C-9D39A8BC5AB5}" type="pres">
      <dgm:prSet presAssocID="{DC20C363-BA3D-4859-8515-C155A7938FD9}" presName="imageaccent6" presStyleCnt="0"/>
      <dgm:spPr/>
    </dgm:pt>
    <dgm:pt modelId="{64BBAE7A-3D9C-499D-B955-01B4F9626481}" type="pres">
      <dgm:prSet presAssocID="{DC20C363-BA3D-4859-8515-C155A7938FD9}" presName="accentRepeatNode" presStyleLbl="solidAlignAcc1" presStyleIdx="11" presStyleCnt="12" custScaleX="54545" custScaleY="63227" custLinFactX="68744" custLinFactY="-781567" custLinFactNeighborX="100000" custLinFactNeighborY="-800000"/>
      <dgm:spPr/>
    </dgm:pt>
  </dgm:ptLst>
  <dgm:cxnLst>
    <dgm:cxn modelId="{0CE7770B-DD15-47F9-893C-B88050A2CDA1}" type="presOf" srcId="{EED16EA1-E8B2-4FB5-AD56-22CC8A53F027}" destId="{2F8E95D8-4E70-4031-AF37-D848D750B31A}" srcOrd="0" destOrd="0" presId="urn:microsoft.com/office/officeart/2008/layout/HexagonCluster"/>
    <dgm:cxn modelId="{363F0234-7680-4B16-97CD-E40F0DC6AE06}" type="presOf" srcId="{3CE0B17B-8998-4EBE-AD24-E2D03B0DA55A}" destId="{48685179-9488-4725-AC77-845B65BC3AB2}" srcOrd="0" destOrd="0" presId="urn:microsoft.com/office/officeart/2008/layout/HexagonCluster"/>
    <dgm:cxn modelId="{AD49C729-6A90-4ACC-97BE-C21BD4EF9BE0}" type="presOf" srcId="{D5E89E16-98F0-4CE9-AFED-486C397E0E87}" destId="{8A761361-CF79-47DF-81AB-2D6A0C34F067}" srcOrd="0" destOrd="0" presId="urn:microsoft.com/office/officeart/2008/layout/HexagonCluster"/>
    <dgm:cxn modelId="{AAB05742-E2D9-40A8-BEB3-3F6054139163}" type="presOf" srcId="{9A62E122-4B94-48A2-AA17-8F1D1934B6FA}" destId="{BFDB9BCE-A5C7-4054-9690-8EB5D5E86990}" srcOrd="0" destOrd="0" presId="urn:microsoft.com/office/officeart/2008/layout/HexagonCluster"/>
    <dgm:cxn modelId="{96581540-6D36-4296-A554-F828C7027E47}" type="presOf" srcId="{DC20C363-BA3D-4859-8515-C155A7938FD9}" destId="{E699A30D-5FDF-4021-B7CD-6DE1D616F8CC}" srcOrd="0" destOrd="0" presId="urn:microsoft.com/office/officeart/2008/layout/HexagonCluster"/>
    <dgm:cxn modelId="{1B0E7A44-C5A0-43C8-BB00-E6678C318ABF}" srcId="{5675D08E-E95F-4CBC-9855-93AA3DCF60ED}" destId="{AEA3CFB0-A85B-4BB1-B878-424B2922A1C0}" srcOrd="2" destOrd="0" parTransId="{912CE7AA-E2AB-4439-9CE1-0FE09B75D088}" sibTransId="{9AFF78D8-C353-4F8C-8C14-6C37A729FA3C}"/>
    <dgm:cxn modelId="{F4BF5F00-3FEF-4A99-A5E6-A4343A1C42C1}" srcId="{5675D08E-E95F-4CBC-9855-93AA3DCF60ED}" destId="{D5E89E16-98F0-4CE9-AFED-486C397E0E87}" srcOrd="0" destOrd="0" parTransId="{8E5058B8-2086-43F5-A4AD-3FE40BC00D49}" sibTransId="{04613E22-2BD0-438C-9864-7E52756FFE8E}"/>
    <dgm:cxn modelId="{FEC898E6-F996-4278-9A32-C0FE72A873E5}" type="presOf" srcId="{04613E22-2BD0-438C-9864-7E52756FFE8E}" destId="{A978D19C-EE03-4A36-AF31-0EEAE42A9881}" srcOrd="0" destOrd="0" presId="urn:microsoft.com/office/officeart/2008/layout/HexagonCluster"/>
    <dgm:cxn modelId="{B4C6DF4B-8D9B-47A3-BE27-74BD87845A5A}" type="presOf" srcId="{E5ECAB12-8BA3-4A17-AF6B-67944C60C5F7}" destId="{493E0F56-AD5E-4C6A-98A3-FAA9A7BB05C1}" srcOrd="0" destOrd="0" presId="urn:microsoft.com/office/officeart/2008/layout/HexagonCluster"/>
    <dgm:cxn modelId="{2FFCB047-0C87-4651-9B9E-C0DB91CC0DC9}" type="presOf" srcId="{80B0D7BD-E623-4742-884B-D80FE339EB38}" destId="{7676CA4C-A437-4ACA-AB63-542E1E2BCE77}" srcOrd="0" destOrd="0" presId="urn:microsoft.com/office/officeart/2008/layout/HexagonCluster"/>
    <dgm:cxn modelId="{9920B0D8-FFC7-414F-B7EC-52C18080C345}" type="presOf" srcId="{9AFF78D8-C353-4F8C-8C14-6C37A729FA3C}" destId="{FC78FCAA-2B90-4CA7-891D-DF5DC0AE599D}" srcOrd="0" destOrd="0" presId="urn:microsoft.com/office/officeart/2008/layout/HexagonCluster"/>
    <dgm:cxn modelId="{5CE2E222-5C1F-4B58-A215-920B66B6786A}" type="presOf" srcId="{5675D08E-E95F-4CBC-9855-93AA3DCF60ED}" destId="{D718F58E-DD5D-49F3-A66E-367DF6714987}" srcOrd="0" destOrd="0" presId="urn:microsoft.com/office/officeart/2008/layout/HexagonCluster"/>
    <dgm:cxn modelId="{9F930421-C8BF-479C-89CD-E176E3345E39}" type="presOf" srcId="{AEA3CFB0-A85B-4BB1-B878-424B2922A1C0}" destId="{2FE7EE0D-9AE9-4104-98AB-15B4642450D9}" srcOrd="0" destOrd="0" presId="urn:microsoft.com/office/officeart/2008/layout/HexagonCluster"/>
    <dgm:cxn modelId="{2374C1EC-C599-46BE-83ED-095927E7C5B5}" srcId="{5675D08E-E95F-4CBC-9855-93AA3DCF60ED}" destId="{3CE0B17B-8998-4EBE-AD24-E2D03B0DA55A}" srcOrd="3" destOrd="0" parTransId="{EB75D746-FDCD-404D-97CC-46D7342422A6}" sibTransId="{E5ECAB12-8BA3-4A17-AF6B-67944C60C5F7}"/>
    <dgm:cxn modelId="{0CF9C244-5663-4E0C-A32C-DB52A9AF5473}" srcId="{5675D08E-E95F-4CBC-9855-93AA3DCF60ED}" destId="{9A62E122-4B94-48A2-AA17-8F1D1934B6FA}" srcOrd="4" destOrd="0" parTransId="{5160AD25-68AA-423F-B375-6A80D245E146}" sibTransId="{EED16EA1-E8B2-4FB5-AD56-22CC8A53F027}"/>
    <dgm:cxn modelId="{BED655F5-3C1B-4FD0-86BC-CB0F04ECB6A9}" type="presOf" srcId="{9F645423-2B87-4388-967C-F1EE980B2F1F}" destId="{B87CF1A2-D640-4963-9CCC-D065B90FEE43}" srcOrd="0" destOrd="0" presId="urn:microsoft.com/office/officeart/2008/layout/HexagonCluster"/>
    <dgm:cxn modelId="{678E8730-047A-4033-AE3A-62AC4FE6FD9A}" srcId="{5675D08E-E95F-4CBC-9855-93AA3DCF60ED}" destId="{9F645423-2B87-4388-967C-F1EE980B2F1F}" srcOrd="1" destOrd="0" parTransId="{38328DF8-12BD-4B4C-9B28-2A4FDC08DD42}" sibTransId="{D1E30DD2-6B07-4017-BBCC-B512A18B7175}"/>
    <dgm:cxn modelId="{24A8D8AD-A6E8-49BA-B56B-7BB9EF8AD7B6}" srcId="{5675D08E-E95F-4CBC-9855-93AA3DCF60ED}" destId="{80B0D7BD-E623-4742-884B-D80FE339EB38}" srcOrd="5" destOrd="0" parTransId="{577A0123-A2C0-493B-8922-0D036413A221}" sibTransId="{DC20C363-BA3D-4859-8515-C155A7938FD9}"/>
    <dgm:cxn modelId="{2B37CC9A-A184-41F3-950C-A18BBF97D084}" type="presOf" srcId="{D1E30DD2-6B07-4017-BBCC-B512A18B7175}" destId="{480838F7-77FA-4C18-9159-B895638CE9CA}" srcOrd="0" destOrd="0" presId="urn:microsoft.com/office/officeart/2008/layout/HexagonCluster"/>
    <dgm:cxn modelId="{2B12B7C0-5EBB-411F-866E-F51341C414D4}" type="presParOf" srcId="{D718F58E-DD5D-49F3-A66E-367DF6714987}" destId="{92652218-844A-4CD3-8692-DE6184705E1F}" srcOrd="0" destOrd="0" presId="urn:microsoft.com/office/officeart/2008/layout/HexagonCluster"/>
    <dgm:cxn modelId="{D9A65FA2-5FDB-473E-A9F3-8F57F5D350C7}" type="presParOf" srcId="{92652218-844A-4CD3-8692-DE6184705E1F}" destId="{8A761361-CF79-47DF-81AB-2D6A0C34F067}" srcOrd="0" destOrd="0" presId="urn:microsoft.com/office/officeart/2008/layout/HexagonCluster"/>
    <dgm:cxn modelId="{32FD2EF3-EED6-4B84-88FB-35F6146CBE60}" type="presParOf" srcId="{D718F58E-DD5D-49F3-A66E-367DF6714987}" destId="{F8A60909-01C3-4E55-BB16-09469CC5599C}" srcOrd="1" destOrd="0" presId="urn:microsoft.com/office/officeart/2008/layout/HexagonCluster"/>
    <dgm:cxn modelId="{B440B4D0-6F7F-49FC-ADFE-3ED656C1CD89}" type="presParOf" srcId="{F8A60909-01C3-4E55-BB16-09469CC5599C}" destId="{1018A6BC-177E-4830-BA5F-17C0CD0F2CEE}" srcOrd="0" destOrd="0" presId="urn:microsoft.com/office/officeart/2008/layout/HexagonCluster"/>
    <dgm:cxn modelId="{C4C8FA51-02DD-43EB-A87B-5B95FBF37C51}" type="presParOf" srcId="{D718F58E-DD5D-49F3-A66E-367DF6714987}" destId="{9BCCC359-446D-4089-8C88-99E7A351FD03}" srcOrd="2" destOrd="0" presId="urn:microsoft.com/office/officeart/2008/layout/HexagonCluster"/>
    <dgm:cxn modelId="{EF8F9E4B-A1C0-486B-8B27-3B9DE89CC0FB}" type="presParOf" srcId="{9BCCC359-446D-4089-8C88-99E7A351FD03}" destId="{A978D19C-EE03-4A36-AF31-0EEAE42A9881}" srcOrd="0" destOrd="0" presId="urn:microsoft.com/office/officeart/2008/layout/HexagonCluster"/>
    <dgm:cxn modelId="{5FF18EB8-4EB9-492E-B2BC-AD251CDB806D}" type="presParOf" srcId="{D718F58E-DD5D-49F3-A66E-367DF6714987}" destId="{79BE8323-C110-4093-A21F-934A03BCF959}" srcOrd="3" destOrd="0" presId="urn:microsoft.com/office/officeart/2008/layout/HexagonCluster"/>
    <dgm:cxn modelId="{698B2067-3AE4-433E-8595-931A6EE542D1}" type="presParOf" srcId="{79BE8323-C110-4093-A21F-934A03BCF959}" destId="{377F7C30-D607-4BD0-B525-EBEADB66BF26}" srcOrd="0" destOrd="0" presId="urn:microsoft.com/office/officeart/2008/layout/HexagonCluster"/>
    <dgm:cxn modelId="{913D72D2-598A-4DAD-8250-C1C7B8050060}" type="presParOf" srcId="{D718F58E-DD5D-49F3-A66E-367DF6714987}" destId="{8DEB51F0-30C1-4C7F-85D1-1A7B5E672BA3}" srcOrd="4" destOrd="0" presId="urn:microsoft.com/office/officeart/2008/layout/HexagonCluster"/>
    <dgm:cxn modelId="{36F1FACF-67DB-47AA-B7C3-AB51DB704FA0}" type="presParOf" srcId="{8DEB51F0-30C1-4C7F-85D1-1A7B5E672BA3}" destId="{B87CF1A2-D640-4963-9CCC-D065B90FEE43}" srcOrd="0" destOrd="0" presId="urn:microsoft.com/office/officeart/2008/layout/HexagonCluster"/>
    <dgm:cxn modelId="{9434D6BF-4EC0-4D20-9528-3D3AEE4C85E8}" type="presParOf" srcId="{D718F58E-DD5D-49F3-A66E-367DF6714987}" destId="{BEEC99CA-6AC1-419B-B192-4A250011FF3A}" srcOrd="5" destOrd="0" presId="urn:microsoft.com/office/officeart/2008/layout/HexagonCluster"/>
    <dgm:cxn modelId="{98E6B190-4AC6-4B24-91A0-416C97585997}" type="presParOf" srcId="{BEEC99CA-6AC1-419B-B192-4A250011FF3A}" destId="{6E842DFE-A5D1-4B35-865C-23A41968F2E1}" srcOrd="0" destOrd="0" presId="urn:microsoft.com/office/officeart/2008/layout/HexagonCluster"/>
    <dgm:cxn modelId="{7A3EAE37-9205-4335-A6A2-E7587FE7B152}" type="presParOf" srcId="{D718F58E-DD5D-49F3-A66E-367DF6714987}" destId="{C4A37BCE-4614-4D50-BAAA-BB9468C08651}" srcOrd="6" destOrd="0" presId="urn:microsoft.com/office/officeart/2008/layout/HexagonCluster"/>
    <dgm:cxn modelId="{D3372AAD-DFB3-4F04-8930-EB975FBA3364}" type="presParOf" srcId="{C4A37BCE-4614-4D50-BAAA-BB9468C08651}" destId="{480838F7-77FA-4C18-9159-B895638CE9CA}" srcOrd="0" destOrd="0" presId="urn:microsoft.com/office/officeart/2008/layout/HexagonCluster"/>
    <dgm:cxn modelId="{5578E712-45C5-48D4-9465-65DFE800D70C}" type="presParOf" srcId="{D718F58E-DD5D-49F3-A66E-367DF6714987}" destId="{D51C42AD-4F6F-4F4B-B23D-D4A75FD0AA86}" srcOrd="7" destOrd="0" presId="urn:microsoft.com/office/officeart/2008/layout/HexagonCluster"/>
    <dgm:cxn modelId="{A1AFBFED-40A4-4D96-BCC2-3F870A797B53}" type="presParOf" srcId="{D51C42AD-4F6F-4F4B-B23D-D4A75FD0AA86}" destId="{0DE68628-94FC-47EE-BA95-0CFAA3E8B22B}" srcOrd="0" destOrd="0" presId="urn:microsoft.com/office/officeart/2008/layout/HexagonCluster"/>
    <dgm:cxn modelId="{7E264497-4DE9-4E54-9CED-59F36D348A05}" type="presParOf" srcId="{D718F58E-DD5D-49F3-A66E-367DF6714987}" destId="{2A8B7DC4-2476-4272-9E54-03B5B682DF97}" srcOrd="8" destOrd="0" presId="urn:microsoft.com/office/officeart/2008/layout/HexagonCluster"/>
    <dgm:cxn modelId="{A98648E0-1489-4F63-9149-EE12E4FF2E62}" type="presParOf" srcId="{2A8B7DC4-2476-4272-9E54-03B5B682DF97}" destId="{2FE7EE0D-9AE9-4104-98AB-15B4642450D9}" srcOrd="0" destOrd="0" presId="urn:microsoft.com/office/officeart/2008/layout/HexagonCluster"/>
    <dgm:cxn modelId="{16E832E6-6628-4C2C-8C55-100023EB1E7E}" type="presParOf" srcId="{D718F58E-DD5D-49F3-A66E-367DF6714987}" destId="{BE892B1F-6B19-44CF-AF8A-4A8D5958E5D6}" srcOrd="9" destOrd="0" presId="urn:microsoft.com/office/officeart/2008/layout/HexagonCluster"/>
    <dgm:cxn modelId="{2C0E5D76-0F8F-4CBD-9F45-2018ED923D25}" type="presParOf" srcId="{BE892B1F-6B19-44CF-AF8A-4A8D5958E5D6}" destId="{E7D67BB1-62FC-4279-ADFB-F518FCB30301}" srcOrd="0" destOrd="0" presId="urn:microsoft.com/office/officeart/2008/layout/HexagonCluster"/>
    <dgm:cxn modelId="{373DDFF3-0507-4F63-9B31-BAE0C00A7B05}" type="presParOf" srcId="{D718F58E-DD5D-49F3-A66E-367DF6714987}" destId="{24428ADB-5520-4EC3-9C4A-C9D19191D929}" srcOrd="10" destOrd="0" presId="urn:microsoft.com/office/officeart/2008/layout/HexagonCluster"/>
    <dgm:cxn modelId="{B512EA4F-0EA3-45F5-AA0E-A1820C0E9F03}" type="presParOf" srcId="{24428ADB-5520-4EC3-9C4A-C9D19191D929}" destId="{FC78FCAA-2B90-4CA7-891D-DF5DC0AE599D}" srcOrd="0" destOrd="0" presId="urn:microsoft.com/office/officeart/2008/layout/HexagonCluster"/>
    <dgm:cxn modelId="{14FB9F36-F7E4-4932-86EA-8CD4E2EE539B}" type="presParOf" srcId="{D718F58E-DD5D-49F3-A66E-367DF6714987}" destId="{9DC02E5A-D721-4EAE-97CE-C2C1AF54EDF2}" srcOrd="11" destOrd="0" presId="urn:microsoft.com/office/officeart/2008/layout/HexagonCluster"/>
    <dgm:cxn modelId="{AA6984FC-320A-4BF1-8483-11B3FD62BA16}" type="presParOf" srcId="{9DC02E5A-D721-4EAE-97CE-C2C1AF54EDF2}" destId="{14C8E2F3-EA77-4240-ACC8-E56378C69B50}" srcOrd="0" destOrd="0" presId="urn:microsoft.com/office/officeart/2008/layout/HexagonCluster"/>
    <dgm:cxn modelId="{D7EB1809-7135-46C1-8D70-BE8EB9940402}" type="presParOf" srcId="{D718F58E-DD5D-49F3-A66E-367DF6714987}" destId="{A7419A1E-F172-405D-9942-AC4CFF5148FD}" srcOrd="12" destOrd="0" presId="urn:microsoft.com/office/officeart/2008/layout/HexagonCluster"/>
    <dgm:cxn modelId="{580D3DC6-DE1C-4481-AA6E-F6675BCEB1A2}" type="presParOf" srcId="{A7419A1E-F172-405D-9942-AC4CFF5148FD}" destId="{48685179-9488-4725-AC77-845B65BC3AB2}" srcOrd="0" destOrd="0" presId="urn:microsoft.com/office/officeart/2008/layout/HexagonCluster"/>
    <dgm:cxn modelId="{2250A4AE-63C7-46D5-A043-C126FC9C0A0D}" type="presParOf" srcId="{D718F58E-DD5D-49F3-A66E-367DF6714987}" destId="{1ABDA5C7-ACB1-4B9B-89F9-2E1B55D6BC9E}" srcOrd="13" destOrd="0" presId="urn:microsoft.com/office/officeart/2008/layout/HexagonCluster"/>
    <dgm:cxn modelId="{E081EF41-329C-42B4-ADC7-FEC083B9280B}" type="presParOf" srcId="{1ABDA5C7-ACB1-4B9B-89F9-2E1B55D6BC9E}" destId="{83F720CD-2A70-4984-A6D1-7AAE06F66631}" srcOrd="0" destOrd="0" presId="urn:microsoft.com/office/officeart/2008/layout/HexagonCluster"/>
    <dgm:cxn modelId="{AB02CF62-D0ED-43C9-BF87-AE7FA5850DFC}" type="presParOf" srcId="{D718F58E-DD5D-49F3-A66E-367DF6714987}" destId="{7F95985B-188D-44ED-A8DF-53EDA3915CC1}" srcOrd="14" destOrd="0" presId="urn:microsoft.com/office/officeart/2008/layout/HexagonCluster"/>
    <dgm:cxn modelId="{2C699999-D24D-4EEA-9E42-CCD809B9DFB2}" type="presParOf" srcId="{7F95985B-188D-44ED-A8DF-53EDA3915CC1}" destId="{493E0F56-AD5E-4C6A-98A3-FAA9A7BB05C1}" srcOrd="0" destOrd="0" presId="urn:microsoft.com/office/officeart/2008/layout/HexagonCluster"/>
    <dgm:cxn modelId="{B91DFA00-0A85-4704-835D-9B075D40C6A8}" type="presParOf" srcId="{D718F58E-DD5D-49F3-A66E-367DF6714987}" destId="{529413F1-44AC-4058-8E04-E71427658110}" srcOrd="15" destOrd="0" presId="urn:microsoft.com/office/officeart/2008/layout/HexagonCluster"/>
    <dgm:cxn modelId="{EAE40841-79D8-43EE-A581-EDE63232BF91}" type="presParOf" srcId="{529413F1-44AC-4058-8E04-E71427658110}" destId="{A6B6EAB3-58E1-45BF-8000-F97FB5AEBC3F}" srcOrd="0" destOrd="0" presId="urn:microsoft.com/office/officeart/2008/layout/HexagonCluster"/>
    <dgm:cxn modelId="{6A8A4565-2512-4D67-B74F-691A93901DBF}" type="presParOf" srcId="{D718F58E-DD5D-49F3-A66E-367DF6714987}" destId="{8F1D90C5-DDD3-4225-8120-964319F44730}" srcOrd="16" destOrd="0" presId="urn:microsoft.com/office/officeart/2008/layout/HexagonCluster"/>
    <dgm:cxn modelId="{2829DE45-5252-4664-A0C5-2D181CF30AF4}" type="presParOf" srcId="{8F1D90C5-DDD3-4225-8120-964319F44730}" destId="{BFDB9BCE-A5C7-4054-9690-8EB5D5E86990}" srcOrd="0" destOrd="0" presId="urn:microsoft.com/office/officeart/2008/layout/HexagonCluster"/>
    <dgm:cxn modelId="{5148F38E-047F-41F0-BF92-584C66CC9BFE}" type="presParOf" srcId="{D718F58E-DD5D-49F3-A66E-367DF6714987}" destId="{E9C3FEA3-0F10-45DC-81B3-6D8E3761373A}" srcOrd="17" destOrd="0" presId="urn:microsoft.com/office/officeart/2008/layout/HexagonCluster"/>
    <dgm:cxn modelId="{C9DF773F-C7EF-4C17-B195-827A23589078}" type="presParOf" srcId="{E9C3FEA3-0F10-45DC-81B3-6D8E3761373A}" destId="{5C838D0D-EC7C-4B1E-8F90-271BDEAB316C}" srcOrd="0" destOrd="0" presId="urn:microsoft.com/office/officeart/2008/layout/HexagonCluster"/>
    <dgm:cxn modelId="{65D53591-88C6-4FEE-9F08-2111D79F3421}" type="presParOf" srcId="{D718F58E-DD5D-49F3-A66E-367DF6714987}" destId="{F25BA25A-E844-474A-B9EF-5C6C8E6E135F}" srcOrd="18" destOrd="0" presId="urn:microsoft.com/office/officeart/2008/layout/HexagonCluster"/>
    <dgm:cxn modelId="{45CC210A-C3B1-4613-9A91-D132A0AE1B01}" type="presParOf" srcId="{F25BA25A-E844-474A-B9EF-5C6C8E6E135F}" destId="{2F8E95D8-4E70-4031-AF37-D848D750B31A}" srcOrd="0" destOrd="0" presId="urn:microsoft.com/office/officeart/2008/layout/HexagonCluster"/>
    <dgm:cxn modelId="{3D946730-4D5B-4AAA-8F5D-E4447565CD2D}" type="presParOf" srcId="{D718F58E-DD5D-49F3-A66E-367DF6714987}" destId="{4D6BF4BA-F997-442D-9877-AD949A82D54B}" srcOrd="19" destOrd="0" presId="urn:microsoft.com/office/officeart/2008/layout/HexagonCluster"/>
    <dgm:cxn modelId="{2BD4955C-5694-4665-909C-4E36CC46351F}" type="presParOf" srcId="{4D6BF4BA-F997-442D-9877-AD949A82D54B}" destId="{DDF4B17F-E39B-4D42-B4EE-D5118F843499}" srcOrd="0" destOrd="0" presId="urn:microsoft.com/office/officeart/2008/layout/HexagonCluster"/>
    <dgm:cxn modelId="{062FAABE-4BE4-4F5F-A476-34E5D2A0492C}" type="presParOf" srcId="{D718F58E-DD5D-49F3-A66E-367DF6714987}" destId="{90E1B55E-6A91-4E89-B28C-0F0D03856762}" srcOrd="20" destOrd="0" presId="urn:microsoft.com/office/officeart/2008/layout/HexagonCluster"/>
    <dgm:cxn modelId="{7B31EB4A-FB8D-469B-B31A-67F00D3B7374}" type="presParOf" srcId="{90E1B55E-6A91-4E89-B28C-0F0D03856762}" destId="{7676CA4C-A437-4ACA-AB63-542E1E2BCE77}" srcOrd="0" destOrd="0" presId="urn:microsoft.com/office/officeart/2008/layout/HexagonCluster"/>
    <dgm:cxn modelId="{F7087C66-FE11-44BA-AEB0-F91DB59103DF}" type="presParOf" srcId="{D718F58E-DD5D-49F3-A66E-367DF6714987}" destId="{6400120D-8EA7-4EDF-804C-7A35E9C67D2B}" srcOrd="21" destOrd="0" presId="urn:microsoft.com/office/officeart/2008/layout/HexagonCluster"/>
    <dgm:cxn modelId="{1D9BA664-4B23-481B-BC4F-DFBD96D2FA85}" type="presParOf" srcId="{6400120D-8EA7-4EDF-804C-7A35E9C67D2B}" destId="{5BC278EB-92FB-408C-9F1D-F01325AE2624}" srcOrd="0" destOrd="0" presId="urn:microsoft.com/office/officeart/2008/layout/HexagonCluster"/>
    <dgm:cxn modelId="{A262CFF5-D913-458A-A5A1-ADE6BA8185AA}" type="presParOf" srcId="{D718F58E-DD5D-49F3-A66E-367DF6714987}" destId="{74373DC4-5FAC-49FA-9EDE-C1B39BC0F08A}" srcOrd="22" destOrd="0" presId="urn:microsoft.com/office/officeart/2008/layout/HexagonCluster"/>
    <dgm:cxn modelId="{02C37BB3-4AAF-41B3-87FD-439F5528A3A3}" type="presParOf" srcId="{74373DC4-5FAC-49FA-9EDE-C1B39BC0F08A}" destId="{E699A30D-5FDF-4021-B7CD-6DE1D616F8CC}" srcOrd="0" destOrd="0" presId="urn:microsoft.com/office/officeart/2008/layout/HexagonCluster"/>
    <dgm:cxn modelId="{B8E62021-39E2-453A-9170-46C6D1B82DA6}" type="presParOf" srcId="{D718F58E-DD5D-49F3-A66E-367DF6714987}" destId="{CE63E1BB-635F-49D2-984C-9D39A8BC5AB5}" srcOrd="23" destOrd="0" presId="urn:microsoft.com/office/officeart/2008/layout/HexagonCluster"/>
    <dgm:cxn modelId="{10BA1CFF-7C16-4CEF-9CC6-5223CB97DF35}" type="presParOf" srcId="{CE63E1BB-635F-49D2-984C-9D39A8BC5AB5}" destId="{64BBAE7A-3D9C-499D-B955-01B4F962648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E8661-88C7-4BE4-A816-9B193FA02631}">
      <dsp:nvSpPr>
        <dsp:cNvPr id="0" name=""/>
        <dsp:cNvSpPr/>
      </dsp:nvSpPr>
      <dsp:spPr>
        <a:xfrm>
          <a:off x="4061574" y="1656895"/>
          <a:ext cx="2887948" cy="599054"/>
        </a:xfrm>
        <a:custGeom>
          <a:avLst/>
          <a:gdLst/>
          <a:ahLst/>
          <a:cxnLst/>
          <a:rect l="0" t="0" r="0" b="0"/>
          <a:pathLst>
            <a:path>
              <a:moveTo>
                <a:pt x="0" y="0"/>
              </a:moveTo>
              <a:lnTo>
                <a:pt x="0" y="331472"/>
              </a:lnTo>
              <a:lnTo>
                <a:pt x="2887948" y="331472"/>
              </a:lnTo>
              <a:lnTo>
                <a:pt x="2887948"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E612DC-6E89-418C-A2A0-E3427C989396}">
      <dsp:nvSpPr>
        <dsp:cNvPr id="0" name=""/>
        <dsp:cNvSpPr/>
      </dsp:nvSpPr>
      <dsp:spPr>
        <a:xfrm>
          <a:off x="4012541" y="1656895"/>
          <a:ext cx="91440" cy="599054"/>
        </a:xfrm>
        <a:custGeom>
          <a:avLst/>
          <a:gdLst/>
          <a:ahLst/>
          <a:cxnLst/>
          <a:rect l="0" t="0" r="0" b="0"/>
          <a:pathLst>
            <a:path>
              <a:moveTo>
                <a:pt x="49032" y="0"/>
              </a:moveTo>
              <a:lnTo>
                <a:pt x="49032" y="331472"/>
              </a:lnTo>
              <a:lnTo>
                <a:pt x="45720" y="331472"/>
              </a:lnTo>
              <a:lnTo>
                <a:pt x="45720"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3FC26-44C1-4DCD-8E04-F31EB57EADAC}">
      <dsp:nvSpPr>
        <dsp:cNvPr id="0" name=""/>
        <dsp:cNvSpPr/>
      </dsp:nvSpPr>
      <dsp:spPr>
        <a:xfrm>
          <a:off x="1199225" y="1656895"/>
          <a:ext cx="2862348" cy="599054"/>
        </a:xfrm>
        <a:custGeom>
          <a:avLst/>
          <a:gdLst/>
          <a:ahLst/>
          <a:cxnLst/>
          <a:rect l="0" t="0" r="0" b="0"/>
          <a:pathLst>
            <a:path>
              <a:moveTo>
                <a:pt x="2862348" y="0"/>
              </a:moveTo>
              <a:lnTo>
                <a:pt x="2862348" y="331472"/>
              </a:lnTo>
              <a:lnTo>
                <a:pt x="0" y="331472"/>
              </a:lnTo>
              <a:lnTo>
                <a:pt x="0"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5FD2A-7639-437E-BE01-0E4EA6B7A03D}">
      <dsp:nvSpPr>
        <dsp:cNvPr id="0" name=""/>
        <dsp:cNvSpPr/>
      </dsp:nvSpPr>
      <dsp:spPr>
        <a:xfrm>
          <a:off x="3335917" y="577177"/>
          <a:ext cx="1451313" cy="107971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AC247-677F-42C0-BF92-52806236EF35}">
      <dsp:nvSpPr>
        <dsp:cNvPr id="0" name=""/>
        <dsp:cNvSpPr/>
      </dsp:nvSpPr>
      <dsp:spPr>
        <a:xfrm>
          <a:off x="3335917" y="577177"/>
          <a:ext cx="1451313" cy="107971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F56D1-D14C-4507-9285-5D7CF8208FE5}">
      <dsp:nvSpPr>
        <dsp:cNvPr id="0" name=""/>
        <dsp:cNvSpPr/>
      </dsp:nvSpPr>
      <dsp:spPr>
        <a:xfrm>
          <a:off x="2610260" y="771526"/>
          <a:ext cx="2902627" cy="6910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t>Outpace our Adversaries</a:t>
          </a:r>
        </a:p>
      </dsp:txBody>
      <dsp:txXfrm>
        <a:off x="2610260" y="771526"/>
        <a:ext cx="2902627" cy="691019"/>
      </dsp:txXfrm>
    </dsp:sp>
    <dsp:sp modelId="{986EAB1B-E03E-4AB6-892F-4F78A5B9ABA8}">
      <dsp:nvSpPr>
        <dsp:cNvPr id="0" name=""/>
        <dsp:cNvSpPr/>
      </dsp:nvSpPr>
      <dsp:spPr>
        <a:xfrm>
          <a:off x="599612" y="2255949"/>
          <a:ext cx="1199225"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8D7E37-515A-4ADC-B426-0EB42C2FB25D}">
      <dsp:nvSpPr>
        <dsp:cNvPr id="0" name=""/>
        <dsp:cNvSpPr/>
      </dsp:nvSpPr>
      <dsp:spPr>
        <a:xfrm>
          <a:off x="599612" y="2255949"/>
          <a:ext cx="1199225"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66988C-97EC-4939-82F3-16F51AC180E1}">
      <dsp:nvSpPr>
        <dsp:cNvPr id="0" name=""/>
        <dsp:cNvSpPr/>
      </dsp:nvSpPr>
      <dsp:spPr>
        <a:xfrm>
          <a:off x="0" y="2422943"/>
          <a:ext cx="2398451"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ts val="0"/>
            </a:spcAft>
          </a:pPr>
          <a:r>
            <a:rPr lang="en-US" sz="2200" kern="1200" dirty="0"/>
            <a:t>Molecule to</a:t>
          </a:r>
        </a:p>
        <a:p>
          <a:pPr lvl="0" algn="ctr" defTabSz="977900">
            <a:lnSpc>
              <a:spcPct val="90000"/>
            </a:lnSpc>
            <a:spcBef>
              <a:spcPct val="0"/>
            </a:spcBef>
            <a:spcAft>
              <a:spcPts val="0"/>
            </a:spcAft>
          </a:pPr>
          <a:r>
            <a:rPr lang="en-US" sz="2200" kern="1200" dirty="0"/>
            <a:t>Mission</a:t>
          </a:r>
        </a:p>
      </dsp:txBody>
      <dsp:txXfrm>
        <a:off x="0" y="2422943"/>
        <a:ext cx="2398451" cy="593756"/>
      </dsp:txXfrm>
    </dsp:sp>
    <dsp:sp modelId="{485CE71E-1FDB-4BEF-8B58-B79A82FCCD53}">
      <dsp:nvSpPr>
        <dsp:cNvPr id="0" name=""/>
        <dsp:cNvSpPr/>
      </dsp:nvSpPr>
      <dsp:spPr>
        <a:xfrm>
          <a:off x="3476983" y="2255949"/>
          <a:ext cx="1162554"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49D7C7-ACD5-4175-AA6D-47495CA6F2D5}">
      <dsp:nvSpPr>
        <dsp:cNvPr id="0" name=""/>
        <dsp:cNvSpPr/>
      </dsp:nvSpPr>
      <dsp:spPr>
        <a:xfrm>
          <a:off x="3476983" y="2255949"/>
          <a:ext cx="1162554"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AA08AC-944B-4AF5-99F0-5C9C319DF4D0}">
      <dsp:nvSpPr>
        <dsp:cNvPr id="0" name=""/>
        <dsp:cNvSpPr/>
      </dsp:nvSpPr>
      <dsp:spPr>
        <a:xfrm>
          <a:off x="2895706" y="2422943"/>
          <a:ext cx="2325108"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Strengthen the Navy’s Arsenal</a:t>
          </a:r>
        </a:p>
      </dsp:txBody>
      <dsp:txXfrm>
        <a:off x="2895706" y="2422943"/>
        <a:ext cx="2325108" cy="593756"/>
      </dsp:txXfrm>
    </dsp:sp>
    <dsp:sp modelId="{3D3668A4-10B8-495B-960E-C52D48565E79}">
      <dsp:nvSpPr>
        <dsp:cNvPr id="0" name=""/>
        <dsp:cNvSpPr/>
      </dsp:nvSpPr>
      <dsp:spPr>
        <a:xfrm>
          <a:off x="6370640" y="2255949"/>
          <a:ext cx="1157763"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3E5F53-67B4-44C2-8489-69E01393621A}">
      <dsp:nvSpPr>
        <dsp:cNvPr id="0" name=""/>
        <dsp:cNvSpPr/>
      </dsp:nvSpPr>
      <dsp:spPr>
        <a:xfrm>
          <a:off x="6370640" y="2255949"/>
          <a:ext cx="1157763"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208E40-E9D2-4FFE-9795-F32F05508265}">
      <dsp:nvSpPr>
        <dsp:cNvPr id="0" name=""/>
        <dsp:cNvSpPr/>
      </dsp:nvSpPr>
      <dsp:spPr>
        <a:xfrm>
          <a:off x="5791759" y="2422943"/>
          <a:ext cx="2315526"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Workforce Flexibility &amp; Agility</a:t>
          </a:r>
        </a:p>
      </dsp:txBody>
      <dsp:txXfrm>
        <a:off x="5791759" y="2422943"/>
        <a:ext cx="2315526" cy="593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CE58-AA27-4D42-859D-5D34E4E399F0}">
      <dsp:nvSpPr>
        <dsp:cNvPr id="0" name=""/>
        <dsp:cNvSpPr/>
      </dsp:nvSpPr>
      <dsp:spPr>
        <a:xfrm>
          <a:off x="-1323457" y="-207660"/>
          <a:ext cx="1591251" cy="1591251"/>
        </a:xfrm>
        <a:prstGeom prst="blockArc">
          <a:avLst>
            <a:gd name="adj1" fmla="val 18900000"/>
            <a:gd name="adj2" fmla="val 2700000"/>
            <a:gd name="adj3" fmla="val 135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248A0-3D48-4822-BAC7-3FAE1BB29498}">
      <dsp:nvSpPr>
        <dsp:cNvPr id="0" name=""/>
        <dsp:cNvSpPr/>
      </dsp:nvSpPr>
      <dsp:spPr>
        <a:xfrm>
          <a:off x="216165" y="167993"/>
          <a:ext cx="2136882" cy="335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652" tIns="40640" rIns="40640" bIns="40640" numCol="1" spcCol="1270" anchor="ctr" anchorCtr="0">
          <a:noAutofit/>
        </a:bodyPr>
        <a:lstStyle/>
        <a:p>
          <a:pPr lvl="0" algn="l" defTabSz="711200">
            <a:lnSpc>
              <a:spcPct val="90000"/>
            </a:lnSpc>
            <a:spcBef>
              <a:spcPct val="0"/>
            </a:spcBef>
            <a:spcAft>
              <a:spcPct val="35000"/>
            </a:spcAft>
          </a:pPr>
          <a:r>
            <a:rPr lang="en-US" sz="1600" kern="1200" dirty="0"/>
            <a:t>Ready Infrastructure</a:t>
          </a:r>
        </a:p>
      </dsp:txBody>
      <dsp:txXfrm>
        <a:off x="216165" y="167993"/>
        <a:ext cx="2136882" cy="335939"/>
      </dsp:txXfrm>
    </dsp:sp>
    <dsp:sp modelId="{C3B311F6-BA3B-447E-B848-B73E4CE010E7}">
      <dsp:nvSpPr>
        <dsp:cNvPr id="0" name=""/>
        <dsp:cNvSpPr/>
      </dsp:nvSpPr>
      <dsp:spPr>
        <a:xfrm>
          <a:off x="6203" y="126001"/>
          <a:ext cx="419924" cy="4199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0B44F7-3D88-4A6B-96B4-BE55D4DA4D3C}">
      <dsp:nvSpPr>
        <dsp:cNvPr id="0" name=""/>
        <dsp:cNvSpPr/>
      </dsp:nvSpPr>
      <dsp:spPr>
        <a:xfrm>
          <a:off x="216165" y="671997"/>
          <a:ext cx="2136882" cy="335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652" tIns="40640" rIns="40640" bIns="40640" numCol="1" spcCol="1270" anchor="ctr" anchorCtr="0">
          <a:noAutofit/>
        </a:bodyPr>
        <a:lstStyle/>
        <a:p>
          <a:pPr lvl="0" algn="l" defTabSz="711200">
            <a:lnSpc>
              <a:spcPct val="90000"/>
            </a:lnSpc>
            <a:spcBef>
              <a:spcPct val="0"/>
            </a:spcBef>
            <a:spcAft>
              <a:spcPct val="35000"/>
            </a:spcAft>
          </a:pPr>
          <a:r>
            <a:rPr lang="en-US" sz="1600" kern="1200" dirty="0"/>
            <a:t>Production Capacity</a:t>
          </a:r>
        </a:p>
      </dsp:txBody>
      <dsp:txXfrm>
        <a:off x="216165" y="671997"/>
        <a:ext cx="2136882" cy="335939"/>
      </dsp:txXfrm>
    </dsp:sp>
    <dsp:sp modelId="{A8CAFFBF-8963-47D6-AEAC-FCB144C88207}">
      <dsp:nvSpPr>
        <dsp:cNvPr id="0" name=""/>
        <dsp:cNvSpPr/>
      </dsp:nvSpPr>
      <dsp:spPr>
        <a:xfrm>
          <a:off x="6203" y="630005"/>
          <a:ext cx="419924" cy="4199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EB650-B2A6-403B-B119-FC1092973E4D}">
      <dsp:nvSpPr>
        <dsp:cNvPr id="0" name=""/>
        <dsp:cNvSpPr/>
      </dsp:nvSpPr>
      <dsp:spPr>
        <a:xfrm>
          <a:off x="-1796371" y="-279043"/>
          <a:ext cx="2149036" cy="2149036"/>
        </a:xfrm>
        <a:prstGeom prst="blockArc">
          <a:avLst>
            <a:gd name="adj1" fmla="val 18900000"/>
            <a:gd name="adj2" fmla="val 2700000"/>
            <a:gd name="adj3" fmla="val 10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44579-2192-4E73-91A7-76AB0E48EC5A}">
      <dsp:nvSpPr>
        <dsp:cNvPr id="0" name=""/>
        <dsp:cNvSpPr/>
      </dsp:nvSpPr>
      <dsp:spPr>
        <a:xfrm>
          <a:off x="226651" y="159095"/>
          <a:ext cx="2136587"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a:t>Leadership</a:t>
          </a:r>
          <a:endParaRPr lang="en-US" sz="1800" kern="1200" dirty="0"/>
        </a:p>
      </dsp:txBody>
      <dsp:txXfrm>
        <a:off x="226651" y="159095"/>
        <a:ext cx="2136587" cy="318190"/>
      </dsp:txXfrm>
    </dsp:sp>
    <dsp:sp modelId="{9CB54EFB-3308-4E6C-85AA-F05120C9A3D7}">
      <dsp:nvSpPr>
        <dsp:cNvPr id="0" name=""/>
        <dsp:cNvSpPr/>
      </dsp:nvSpPr>
      <dsp:spPr>
        <a:xfrm>
          <a:off x="27782" y="119321"/>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80ECE-4772-4372-ADCE-F5C153A39015}">
      <dsp:nvSpPr>
        <dsp:cNvPr id="0" name=""/>
        <dsp:cNvSpPr/>
      </dsp:nvSpPr>
      <dsp:spPr>
        <a:xfrm>
          <a:off x="342313" y="636379"/>
          <a:ext cx="2020924"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a:t>Workload Capacity</a:t>
          </a:r>
        </a:p>
      </dsp:txBody>
      <dsp:txXfrm>
        <a:off x="342313" y="636379"/>
        <a:ext cx="2020924" cy="318190"/>
      </dsp:txXfrm>
    </dsp:sp>
    <dsp:sp modelId="{3D361036-C985-43C0-A846-7FB54CB9CC20}">
      <dsp:nvSpPr>
        <dsp:cNvPr id="0" name=""/>
        <dsp:cNvSpPr/>
      </dsp:nvSpPr>
      <dsp:spPr>
        <a:xfrm>
          <a:off x="143444" y="596606"/>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477705-A1A0-437D-B3FD-D9B4457E570F}">
      <dsp:nvSpPr>
        <dsp:cNvPr id="0" name=""/>
        <dsp:cNvSpPr/>
      </dsp:nvSpPr>
      <dsp:spPr>
        <a:xfrm>
          <a:off x="226651" y="1113665"/>
          <a:ext cx="2136587"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a:t>Flexible Capabilities</a:t>
          </a:r>
        </a:p>
      </dsp:txBody>
      <dsp:txXfrm>
        <a:off x="226651" y="1113665"/>
        <a:ext cx="2136587" cy="318190"/>
      </dsp:txXfrm>
    </dsp:sp>
    <dsp:sp modelId="{8B1B1369-58C5-42B0-BC7E-4827EFB3044B}">
      <dsp:nvSpPr>
        <dsp:cNvPr id="0" name=""/>
        <dsp:cNvSpPr/>
      </dsp:nvSpPr>
      <dsp:spPr>
        <a:xfrm>
          <a:off x="27782" y="1073891"/>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F2220-2F9E-46B1-B362-FA1C2CDD7745}">
      <dsp:nvSpPr>
        <dsp:cNvPr id="0" name=""/>
        <dsp:cNvSpPr/>
      </dsp:nvSpPr>
      <dsp:spPr>
        <a:xfrm>
          <a:off x="-1802841" y="-280026"/>
          <a:ext cx="2156721" cy="2156721"/>
        </a:xfrm>
        <a:prstGeom prst="blockArc">
          <a:avLst>
            <a:gd name="adj1" fmla="val 18900000"/>
            <a:gd name="adj2" fmla="val 2700000"/>
            <a:gd name="adj3" fmla="val 100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69E77-5899-44B1-8598-B38E5D23FA53}">
      <dsp:nvSpPr>
        <dsp:cNvPr id="0" name=""/>
        <dsp:cNvSpPr/>
      </dsp:nvSpPr>
      <dsp:spPr>
        <a:xfrm>
          <a:off x="227433" y="159666"/>
          <a:ext cx="2336515"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Innovation</a:t>
          </a:r>
        </a:p>
      </dsp:txBody>
      <dsp:txXfrm>
        <a:off x="227433" y="159666"/>
        <a:ext cx="2336515" cy="319333"/>
      </dsp:txXfrm>
    </dsp:sp>
    <dsp:sp modelId="{2056848B-9B02-40C6-860D-0FA9616A1E04}">
      <dsp:nvSpPr>
        <dsp:cNvPr id="0" name=""/>
        <dsp:cNvSpPr/>
      </dsp:nvSpPr>
      <dsp:spPr>
        <a:xfrm>
          <a:off x="27850" y="119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07278A-A8A0-45D4-B2E5-D71D3CC5108D}">
      <dsp:nvSpPr>
        <dsp:cNvPr id="0" name=""/>
        <dsp:cNvSpPr/>
      </dsp:nvSpPr>
      <dsp:spPr>
        <a:xfrm>
          <a:off x="343511" y="638667"/>
          <a:ext cx="2220437"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Integrated Capabilities</a:t>
          </a:r>
        </a:p>
      </dsp:txBody>
      <dsp:txXfrm>
        <a:off x="343511" y="638667"/>
        <a:ext cx="2220437" cy="319333"/>
      </dsp:txXfrm>
    </dsp:sp>
    <dsp:sp modelId="{3925D79F-C6E6-4825-9C12-F8D27A807903}">
      <dsp:nvSpPr>
        <dsp:cNvPr id="0" name=""/>
        <dsp:cNvSpPr/>
      </dsp:nvSpPr>
      <dsp:spPr>
        <a:xfrm>
          <a:off x="143928" y="598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A37C9B-0F6F-402F-9614-00D9B34ED83C}">
      <dsp:nvSpPr>
        <dsp:cNvPr id="0" name=""/>
        <dsp:cNvSpPr/>
      </dsp:nvSpPr>
      <dsp:spPr>
        <a:xfrm>
          <a:off x="227433" y="1117667"/>
          <a:ext cx="2336515"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Collaboration</a:t>
          </a:r>
        </a:p>
      </dsp:txBody>
      <dsp:txXfrm>
        <a:off x="227433" y="1117667"/>
        <a:ext cx="2336515" cy="319333"/>
      </dsp:txXfrm>
    </dsp:sp>
    <dsp:sp modelId="{AADB4FB2-AA44-447D-A0F9-E9ED31FAA22E}">
      <dsp:nvSpPr>
        <dsp:cNvPr id="0" name=""/>
        <dsp:cNvSpPr/>
      </dsp:nvSpPr>
      <dsp:spPr>
        <a:xfrm>
          <a:off x="27850" y="1077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01B04-3A6E-49B4-BF0F-36A769F4080B}">
      <dsp:nvSpPr>
        <dsp:cNvPr id="0" name=""/>
        <dsp:cNvSpPr/>
      </dsp:nvSpPr>
      <dsp:spPr>
        <a:xfrm>
          <a:off x="0" y="0"/>
          <a:ext cx="2174661" cy="690736"/>
        </a:xfrm>
        <a:prstGeom prst="chevron">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Science and Technology (S&amp;T)</a:t>
          </a:r>
        </a:p>
      </dsp:txBody>
      <dsp:txXfrm>
        <a:off x="345368" y="0"/>
        <a:ext cx="1483925" cy="690736"/>
      </dsp:txXfrm>
    </dsp:sp>
    <dsp:sp modelId="{F16A3780-FE39-4088-8383-66A56529C2B5}">
      <dsp:nvSpPr>
        <dsp:cNvPr id="0" name=""/>
        <dsp:cNvSpPr/>
      </dsp:nvSpPr>
      <dsp:spPr>
        <a:xfrm>
          <a:off x="1914727" y="0"/>
          <a:ext cx="1935509" cy="690736"/>
        </a:xfrm>
        <a:prstGeom prst="chevron">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Research and Development (R&amp;D)</a:t>
          </a:r>
        </a:p>
      </dsp:txBody>
      <dsp:txXfrm>
        <a:off x="2260095" y="0"/>
        <a:ext cx="1244773" cy="690736"/>
      </dsp:txXfrm>
    </dsp:sp>
    <dsp:sp modelId="{14ABC550-EC31-4704-84BC-98BBC711B5DE}">
      <dsp:nvSpPr>
        <dsp:cNvPr id="0" name=""/>
        <dsp:cNvSpPr/>
      </dsp:nvSpPr>
      <dsp:spPr>
        <a:xfrm>
          <a:off x="3581400" y="0"/>
          <a:ext cx="1935509" cy="690736"/>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Testing and Evaluation (T&amp;E)</a:t>
          </a:r>
        </a:p>
      </dsp:txBody>
      <dsp:txXfrm>
        <a:off x="3926768" y="0"/>
        <a:ext cx="1244773" cy="690736"/>
      </dsp:txXfrm>
    </dsp:sp>
    <dsp:sp modelId="{774DE679-440D-44C1-B36A-2B653A3DE8C1}">
      <dsp:nvSpPr>
        <dsp:cNvPr id="0" name=""/>
        <dsp:cNvSpPr/>
      </dsp:nvSpPr>
      <dsp:spPr>
        <a:xfrm>
          <a:off x="5257809" y="0"/>
          <a:ext cx="1935509" cy="690736"/>
        </a:xfrm>
        <a:prstGeom prst="chevron">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Product Delivery</a:t>
          </a:r>
        </a:p>
      </dsp:txBody>
      <dsp:txXfrm>
        <a:off x="5603177" y="0"/>
        <a:ext cx="1244773" cy="690736"/>
      </dsp:txXfrm>
    </dsp:sp>
    <dsp:sp modelId="{7C604374-927D-4E96-AA9F-0F2AC782C87E}">
      <dsp:nvSpPr>
        <dsp:cNvPr id="0" name=""/>
        <dsp:cNvSpPr/>
      </dsp:nvSpPr>
      <dsp:spPr>
        <a:xfrm>
          <a:off x="6934192" y="0"/>
          <a:ext cx="1935509" cy="690736"/>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Warfighter Support</a:t>
          </a:r>
        </a:p>
      </dsp:txBody>
      <dsp:txXfrm>
        <a:off x="7279560" y="0"/>
        <a:ext cx="1244773" cy="690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61361-CF79-47DF-81AB-2D6A0C34F067}">
      <dsp:nvSpPr>
        <dsp:cNvPr id="0" name=""/>
        <dsp:cNvSpPr/>
      </dsp:nvSpPr>
      <dsp:spPr>
        <a:xfrm>
          <a:off x="1877033" y="2876712"/>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a:latin typeface="Arial" panose="020B0604020202020204" pitchFamily="34" charset="0"/>
              <a:cs typeface="Arial" panose="020B0604020202020204" pitchFamily="34" charset="0"/>
            </a:rPr>
            <a:t>RDT&amp;E  </a:t>
          </a:r>
          <a:br>
            <a:rPr lang="en-US" altLang="en-US" sz="1400" b="1" kern="1200" dirty="0">
              <a:latin typeface="Arial" panose="020B0604020202020204" pitchFamily="34" charset="0"/>
              <a:cs typeface="Arial" panose="020B0604020202020204" pitchFamily="34" charset="0"/>
            </a:rPr>
          </a:br>
          <a:r>
            <a:rPr lang="en-US" altLang="en-US" sz="1400" b="1" kern="1200" dirty="0">
              <a:latin typeface="Arial" panose="020B0604020202020204" pitchFamily="34" charset="0"/>
              <a:cs typeface="Arial" panose="020B0604020202020204" pitchFamily="34" charset="0"/>
            </a:rPr>
            <a:t>(R)</a:t>
          </a:r>
          <a:endParaRPr lang="en-US" sz="1400" b="1" kern="1200" dirty="0"/>
        </a:p>
      </dsp:txBody>
      <dsp:txXfrm>
        <a:off x="2110761" y="3077410"/>
        <a:ext cx="1041532" cy="894349"/>
      </dsp:txXfrm>
    </dsp:sp>
    <dsp:sp modelId="{1018A6BC-177E-4830-BA5F-17C0CD0F2CEE}">
      <dsp:nvSpPr>
        <dsp:cNvPr id="0" name=""/>
        <dsp:cNvSpPr/>
      </dsp:nvSpPr>
      <dsp:spPr>
        <a:xfrm>
          <a:off x="1953028" y="3484086"/>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978D19C-EE03-4A36-AF31-0EEAE42A9881}">
      <dsp:nvSpPr>
        <dsp:cNvPr id="0" name=""/>
        <dsp:cNvSpPr/>
      </dsp:nvSpPr>
      <dsp:spPr>
        <a:xfrm>
          <a:off x="578470" y="2171967"/>
          <a:ext cx="1508988" cy="1295745"/>
        </a:xfrm>
        <a:prstGeom prst="hexagon">
          <a:avLst>
            <a:gd name="adj" fmla="val 25000"/>
            <a:gd name="vf" fmla="val 1154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77F7C30-D607-4BD0-B525-EBEADB66BF26}">
      <dsp:nvSpPr>
        <dsp:cNvPr id="0" name=""/>
        <dsp:cNvSpPr/>
      </dsp:nvSpPr>
      <dsp:spPr>
        <a:xfrm>
          <a:off x="1652190" y="3312209"/>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87CF1A2-D640-4963-9CCC-D065B90FEE43}">
      <dsp:nvSpPr>
        <dsp:cNvPr id="0" name=""/>
        <dsp:cNvSpPr/>
      </dsp:nvSpPr>
      <dsp:spPr>
        <a:xfrm>
          <a:off x="4477565" y="2895592"/>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a:latin typeface="Arial" panose="020B0604020202020204" pitchFamily="34" charset="0"/>
              <a:ea typeface="+mj-ea"/>
              <a:cs typeface="Arial" panose="020B0604020202020204" pitchFamily="34" charset="0"/>
            </a:rPr>
            <a:t>Systems Engineering (E) </a:t>
          </a:r>
          <a:endParaRPr lang="en-US" sz="1400" kern="1200" dirty="0"/>
        </a:p>
      </dsp:txBody>
      <dsp:txXfrm>
        <a:off x="4711293" y="3096290"/>
        <a:ext cx="1041532" cy="894349"/>
      </dsp:txXfrm>
    </dsp:sp>
    <dsp:sp modelId="{6E842DFE-A5D1-4B35-865C-23A41968F2E1}">
      <dsp:nvSpPr>
        <dsp:cNvPr id="0" name=""/>
        <dsp:cNvSpPr/>
      </dsp:nvSpPr>
      <dsp:spPr>
        <a:xfrm>
          <a:off x="4813356" y="2993902"/>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80838F7-77FA-4C18-9159-B895638CE9CA}">
      <dsp:nvSpPr>
        <dsp:cNvPr id="0" name=""/>
        <dsp:cNvSpPr/>
      </dsp:nvSpPr>
      <dsp:spPr>
        <a:xfrm>
          <a:off x="571505" y="3611358"/>
          <a:ext cx="1508988" cy="1295745"/>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DE68628-94FC-47EE-BA95-0CFAA3E8B22B}">
      <dsp:nvSpPr>
        <dsp:cNvPr id="0" name=""/>
        <dsp:cNvSpPr/>
      </dsp:nvSpPr>
      <dsp:spPr>
        <a:xfrm>
          <a:off x="1870921" y="4231938"/>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FE7EE0D-9AE9-4104-98AB-15B4642450D9}">
      <dsp:nvSpPr>
        <dsp:cNvPr id="0" name=""/>
        <dsp:cNvSpPr/>
      </dsp:nvSpPr>
      <dsp:spPr>
        <a:xfrm>
          <a:off x="1877033" y="1444550"/>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a:latin typeface="Arial" panose="020B0604020202020204" pitchFamily="34" charset="0"/>
              <a:cs typeface="Arial" panose="020B0604020202020204" pitchFamily="34" charset="0"/>
            </a:rPr>
            <a:t>Systems Integration (G)</a:t>
          </a:r>
          <a:endParaRPr lang="en-US" sz="1400" b="1" kern="1200" dirty="0"/>
        </a:p>
      </dsp:txBody>
      <dsp:txXfrm>
        <a:off x="2110761" y="1645248"/>
        <a:ext cx="1041532" cy="894349"/>
      </dsp:txXfrm>
    </dsp:sp>
    <dsp:sp modelId="{E7D67BB1-62FC-4279-ADFB-F518FCB30301}">
      <dsp:nvSpPr>
        <dsp:cNvPr id="0" name=""/>
        <dsp:cNvSpPr/>
      </dsp:nvSpPr>
      <dsp:spPr>
        <a:xfrm>
          <a:off x="2950752" y="1497081"/>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C78FCAA-2B90-4CA7-891D-DF5DC0AE599D}">
      <dsp:nvSpPr>
        <dsp:cNvPr id="0" name=""/>
        <dsp:cNvSpPr/>
      </dsp:nvSpPr>
      <dsp:spPr>
        <a:xfrm>
          <a:off x="571503" y="761652"/>
          <a:ext cx="1508988" cy="1295745"/>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4C8E2F3-EA77-4240-ACC8-E56378C69B50}">
      <dsp:nvSpPr>
        <dsp:cNvPr id="0" name=""/>
        <dsp:cNvSpPr/>
      </dsp:nvSpPr>
      <dsp:spPr>
        <a:xfrm>
          <a:off x="1940126" y="1348650"/>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8685179-9488-4725-AC77-845B65BC3AB2}">
      <dsp:nvSpPr>
        <dsp:cNvPr id="0" name=""/>
        <dsp:cNvSpPr/>
      </dsp:nvSpPr>
      <dsp:spPr>
        <a:xfrm>
          <a:off x="4471652" y="1441630"/>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altLang="en-US" sz="1200" b="1" kern="1200" spc="-20" dirty="0">
              <a:latin typeface="Arial" panose="020B0604020202020204" pitchFamily="34" charset="0"/>
              <a:cs typeface="Arial" panose="020B0604020202020204" pitchFamily="34" charset="0"/>
            </a:rPr>
            <a:t>Energetics Manufacturing (M) </a:t>
          </a:r>
          <a:endParaRPr lang="en-US" sz="1200" b="1" kern="1200" dirty="0"/>
        </a:p>
      </dsp:txBody>
      <dsp:txXfrm>
        <a:off x="4705380" y="1642328"/>
        <a:ext cx="1041532" cy="894349"/>
      </dsp:txXfrm>
    </dsp:sp>
    <dsp:sp modelId="{83F720CD-2A70-4984-A6D1-7AAE06F66631}">
      <dsp:nvSpPr>
        <dsp:cNvPr id="0" name=""/>
        <dsp:cNvSpPr/>
      </dsp:nvSpPr>
      <dsp:spPr>
        <a:xfrm>
          <a:off x="5817403" y="2043580"/>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93E0F56-AD5E-4C6A-98A3-FAA9A7BB05C1}">
      <dsp:nvSpPr>
        <dsp:cNvPr id="0" name=""/>
        <dsp:cNvSpPr/>
      </dsp:nvSpPr>
      <dsp:spPr>
        <a:xfrm>
          <a:off x="5771919" y="2170017"/>
          <a:ext cx="1508988" cy="1295745"/>
        </a:xfrm>
        <a:prstGeom prst="hexagon">
          <a:avLst>
            <a:gd name="adj" fmla="val 25000"/>
            <a:gd name="vf" fmla="val 11547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6B6EAB3-58E1-45BF-8000-F97FB5AEBC3F}">
      <dsp:nvSpPr>
        <dsp:cNvPr id="0" name=""/>
        <dsp:cNvSpPr/>
      </dsp:nvSpPr>
      <dsp:spPr>
        <a:xfrm>
          <a:off x="6106347" y="2221297"/>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FDB9BCE-A5C7-4054-9690-8EB5D5E86990}">
      <dsp:nvSpPr>
        <dsp:cNvPr id="0" name=""/>
        <dsp:cNvSpPr/>
      </dsp:nvSpPr>
      <dsp:spPr>
        <a:xfrm>
          <a:off x="3171389" y="3636425"/>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spc="-80" dirty="0">
              <a:latin typeface="Arial" panose="020B0604020202020204" pitchFamily="34" charset="0"/>
              <a:cs typeface="Arial" panose="020B0604020202020204" pitchFamily="34" charset="0"/>
            </a:rPr>
            <a:t>Explosive Ordnance Disposal</a:t>
          </a:r>
          <a:br>
            <a:rPr lang="en-US" altLang="en-US" sz="1400" b="1" kern="1200" spc="-80" dirty="0">
              <a:latin typeface="Arial" panose="020B0604020202020204" pitchFamily="34" charset="0"/>
              <a:cs typeface="Arial" panose="020B0604020202020204" pitchFamily="34" charset="0"/>
            </a:rPr>
          </a:br>
          <a:r>
            <a:rPr lang="en-US" altLang="en-US" sz="1400" b="1" kern="1200" spc="-80" dirty="0">
              <a:latin typeface="Arial" panose="020B0604020202020204" pitchFamily="34" charset="0"/>
              <a:cs typeface="Arial" panose="020B0604020202020204" pitchFamily="34" charset="0"/>
            </a:rPr>
            <a:t> (D) </a:t>
          </a:r>
          <a:endParaRPr lang="en-US" sz="1400" b="1" kern="1200" dirty="0"/>
        </a:p>
      </dsp:txBody>
      <dsp:txXfrm>
        <a:off x="3405117" y="3837123"/>
        <a:ext cx="1041532" cy="894349"/>
      </dsp:txXfrm>
    </dsp:sp>
    <dsp:sp modelId="{5C838D0D-EC7C-4B1E-8F90-271BDEAB316C}">
      <dsp:nvSpPr>
        <dsp:cNvPr id="0" name=""/>
        <dsp:cNvSpPr/>
      </dsp:nvSpPr>
      <dsp:spPr>
        <a:xfrm>
          <a:off x="4517312" y="4245046"/>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F8E95D8-4E70-4031-AF37-D848D750B31A}">
      <dsp:nvSpPr>
        <dsp:cNvPr id="0" name=""/>
        <dsp:cNvSpPr/>
      </dsp:nvSpPr>
      <dsp:spPr>
        <a:xfrm>
          <a:off x="5768119" y="3657251"/>
          <a:ext cx="1508988" cy="1295745"/>
        </a:xfrm>
        <a:prstGeom prst="hexagon">
          <a:avLst>
            <a:gd name="adj" fmla="val 25000"/>
            <a:gd name="vf" fmla="val 115470"/>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DF4B17F-E39B-4D42-B4EE-D5118F843499}">
      <dsp:nvSpPr>
        <dsp:cNvPr id="0" name=""/>
        <dsp:cNvSpPr/>
      </dsp:nvSpPr>
      <dsp:spPr>
        <a:xfrm>
          <a:off x="6257292" y="3713954"/>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676CA4C-A437-4ACA-AB63-542E1E2BCE77}">
      <dsp:nvSpPr>
        <dsp:cNvPr id="0" name=""/>
        <dsp:cNvSpPr/>
      </dsp:nvSpPr>
      <dsp:spPr>
        <a:xfrm>
          <a:off x="3171391" y="747175"/>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altLang="en-US" sz="1300" b="1" kern="1200" spc="-120" dirty="0">
              <a:latin typeface="Arial" panose="020B0604020202020204" pitchFamily="34" charset="0"/>
              <a:cs typeface="Arial" panose="020B0604020202020204" pitchFamily="34" charset="0"/>
            </a:rPr>
            <a:t>Expeditionary Exploitation Unit One  </a:t>
          </a:r>
        </a:p>
        <a:p>
          <a:pPr lvl="0" algn="ctr" defTabSz="577850">
            <a:lnSpc>
              <a:spcPct val="90000"/>
            </a:lnSpc>
            <a:spcBef>
              <a:spcPct val="0"/>
            </a:spcBef>
            <a:spcAft>
              <a:spcPct val="35000"/>
            </a:spcAft>
          </a:pPr>
          <a:r>
            <a:rPr lang="en-US" altLang="en-US" sz="1300" b="1" kern="1200" spc="-120" dirty="0">
              <a:latin typeface="Arial" panose="020B0604020202020204" pitchFamily="34" charset="0"/>
              <a:cs typeface="Arial" panose="020B0604020202020204" pitchFamily="34" charset="0"/>
            </a:rPr>
            <a:t>(EXU-1)</a:t>
          </a:r>
          <a:endParaRPr lang="en-US" sz="1300" b="1" kern="1200" dirty="0"/>
        </a:p>
      </dsp:txBody>
      <dsp:txXfrm>
        <a:off x="3405119" y="947873"/>
        <a:ext cx="1041532" cy="894349"/>
      </dsp:txXfrm>
    </dsp:sp>
    <dsp:sp modelId="{5BC278EB-92FB-408C-9F1D-F01325AE2624}">
      <dsp:nvSpPr>
        <dsp:cNvPr id="0" name=""/>
        <dsp:cNvSpPr/>
      </dsp:nvSpPr>
      <dsp:spPr>
        <a:xfrm>
          <a:off x="3510615" y="1909804"/>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699A30D-5FDF-4021-B7CD-6DE1D616F8CC}">
      <dsp:nvSpPr>
        <dsp:cNvPr id="0" name=""/>
        <dsp:cNvSpPr/>
      </dsp:nvSpPr>
      <dsp:spPr>
        <a:xfrm>
          <a:off x="5768117" y="732556"/>
          <a:ext cx="1508988" cy="1295745"/>
        </a:xfrm>
        <a:prstGeom prst="hexagon">
          <a:avLst>
            <a:gd name="adj" fmla="val 25000"/>
            <a:gd name="vf" fmla="val 115470"/>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4BBAE7A-3D9C-499D-B955-01B4F9626481}">
      <dsp:nvSpPr>
        <dsp:cNvPr id="0" name=""/>
        <dsp:cNvSpPr/>
      </dsp:nvSpPr>
      <dsp:spPr>
        <a:xfrm>
          <a:off x="6848245" y="1880622"/>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vl1pPr>
          </a:lstStyle>
          <a:p>
            <a:pPr>
              <a:defRPr/>
            </a:pPr>
            <a:endParaRPr lang="en-US" dirty="0"/>
          </a:p>
        </p:txBody>
      </p:sp>
      <p:sp>
        <p:nvSpPr>
          <p:cNvPr id="3" name="Date Placeholder 2"/>
          <p:cNvSpPr>
            <a:spLocks noGrp="1"/>
          </p:cNvSpPr>
          <p:nvPr>
            <p:ph type="dt" sz="quarter" idx="1"/>
          </p:nvPr>
        </p:nvSpPr>
        <p:spPr>
          <a:xfrm>
            <a:off x="3971388" y="0"/>
            <a:ext cx="3037413" cy="464180"/>
          </a:xfrm>
          <a:prstGeom prst="rect">
            <a:avLst/>
          </a:prstGeom>
        </p:spPr>
        <p:txBody>
          <a:bodyPr vert="horz" lIns="91575" tIns="45790" rIns="91575" bIns="45790" rtlCol="0"/>
          <a:lstStyle>
            <a:lvl1pPr algn="r">
              <a:defRPr sz="1200"/>
            </a:lvl1pPr>
          </a:lstStyle>
          <a:p>
            <a:pPr>
              <a:defRPr/>
            </a:pPr>
            <a:fld id="{B619AAC9-9373-4903-9ABF-65CAF55FEF8E}" type="datetimeFigureOut">
              <a:rPr lang="en-US"/>
              <a:pPr>
                <a:defRPr/>
              </a:pPr>
              <a:t>1/18/2024</a:t>
            </a:fld>
            <a:endParaRPr lang="en-US" dirty="0"/>
          </a:p>
        </p:txBody>
      </p:sp>
      <p:sp>
        <p:nvSpPr>
          <p:cNvPr id="4" name="Footer Placeholder 3"/>
          <p:cNvSpPr>
            <a:spLocks noGrp="1"/>
          </p:cNvSpPr>
          <p:nvPr>
            <p:ph type="ftr" sz="quarter" idx="2"/>
          </p:nvPr>
        </p:nvSpPr>
        <p:spPr>
          <a:xfrm>
            <a:off x="1" y="8830621"/>
            <a:ext cx="3037413" cy="464180"/>
          </a:xfrm>
          <a:prstGeom prst="rect">
            <a:avLst/>
          </a:prstGeom>
        </p:spPr>
        <p:txBody>
          <a:bodyPr vert="horz" lIns="91575" tIns="45790" rIns="91575" bIns="4579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1388" y="8830621"/>
            <a:ext cx="3037413" cy="464180"/>
          </a:xfrm>
          <a:prstGeom prst="rect">
            <a:avLst/>
          </a:prstGeom>
        </p:spPr>
        <p:txBody>
          <a:bodyPr vert="horz" lIns="91575" tIns="45790" rIns="91575" bIns="45790" rtlCol="0" anchor="b"/>
          <a:lstStyle>
            <a:lvl1pPr algn="r">
              <a:defRPr sz="1200"/>
            </a:lvl1pPr>
          </a:lstStyle>
          <a:p>
            <a:pPr>
              <a:defRPr/>
            </a:pPr>
            <a:fld id="{B8CE2A97-8D0D-4202-B0FD-EE32A851C8E5}" type="slidenum">
              <a:rPr lang="en-US"/>
              <a:pPr>
                <a:defRPr/>
              </a:pPr>
              <a:t>‹#›</a:t>
            </a:fld>
            <a:endParaRPr lang="en-US" dirty="0"/>
          </a:p>
        </p:txBody>
      </p:sp>
    </p:spTree>
    <p:extLst>
      <p:ext uri="{BB962C8B-B14F-4D97-AF65-F5344CB8AC3E}">
        <p14:creationId xmlns:p14="http://schemas.microsoft.com/office/powerpoint/2010/main" val="3132064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1388" y="0"/>
            <a:ext cx="3037413" cy="464180"/>
          </a:xfrm>
          <a:prstGeom prst="rect">
            <a:avLst/>
          </a:prstGeom>
        </p:spPr>
        <p:txBody>
          <a:bodyPr vert="horz" lIns="91575" tIns="45790" rIns="91575" bIns="45790" rtlCol="0"/>
          <a:lstStyle>
            <a:lvl1pPr algn="r">
              <a:defRPr sz="1200">
                <a:latin typeface="Arial" charset="0"/>
              </a:defRPr>
            </a:lvl1pPr>
          </a:lstStyle>
          <a:p>
            <a:pPr>
              <a:defRPr/>
            </a:pPr>
            <a:fld id="{A5ABBAF9-7BDA-422D-BEAF-CB9FB0A82248}" type="datetimeFigureOut">
              <a:rPr lang="en-US"/>
              <a:pPr>
                <a:defRPr/>
              </a:pPr>
              <a:t>1/18/2024</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1575" tIns="45790" rIns="91575" bIns="45790" rtlCol="0" anchor="ctr"/>
          <a:lstStyle/>
          <a:p>
            <a:pPr lvl="0"/>
            <a:endParaRPr lang="en-US" noProof="0" dirty="0"/>
          </a:p>
        </p:txBody>
      </p:sp>
      <p:sp>
        <p:nvSpPr>
          <p:cNvPr id="5" name="Notes Placeholder 4"/>
          <p:cNvSpPr>
            <a:spLocks noGrp="1"/>
          </p:cNvSpPr>
          <p:nvPr>
            <p:ph type="body" sz="quarter" idx="3"/>
          </p:nvPr>
        </p:nvSpPr>
        <p:spPr>
          <a:xfrm>
            <a:off x="700083" y="4414512"/>
            <a:ext cx="5610242" cy="4184020"/>
          </a:xfrm>
          <a:prstGeom prst="rect">
            <a:avLst/>
          </a:prstGeom>
        </p:spPr>
        <p:txBody>
          <a:bodyPr vert="horz" lIns="91575" tIns="45790" rIns="91575" bIns="457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621"/>
            <a:ext cx="3037413" cy="464180"/>
          </a:xfrm>
          <a:prstGeom prst="rect">
            <a:avLst/>
          </a:prstGeom>
        </p:spPr>
        <p:txBody>
          <a:bodyPr vert="horz" lIns="91575" tIns="45790" rIns="91575" bIns="45790"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1388" y="8830621"/>
            <a:ext cx="3037413" cy="464180"/>
          </a:xfrm>
          <a:prstGeom prst="rect">
            <a:avLst/>
          </a:prstGeom>
        </p:spPr>
        <p:txBody>
          <a:bodyPr vert="horz" lIns="91575" tIns="45790" rIns="91575" bIns="45790" rtlCol="0" anchor="b"/>
          <a:lstStyle>
            <a:lvl1pPr algn="r">
              <a:defRPr sz="1200">
                <a:latin typeface="Arial" charset="0"/>
              </a:defRPr>
            </a:lvl1pPr>
          </a:lstStyle>
          <a:p>
            <a:pPr>
              <a:defRPr/>
            </a:pPr>
            <a:fld id="{54F17513-A8A8-4192-8AF0-F89F32B1EC71}" type="slidenum">
              <a:rPr lang="en-US"/>
              <a:pPr>
                <a:defRPr/>
              </a:pPr>
              <a:t>‹#›</a:t>
            </a:fld>
            <a:endParaRPr lang="en-US" dirty="0"/>
          </a:p>
        </p:txBody>
      </p:sp>
    </p:spTree>
    <p:extLst>
      <p:ext uri="{BB962C8B-B14F-4D97-AF65-F5344CB8AC3E}">
        <p14:creationId xmlns:p14="http://schemas.microsoft.com/office/powerpoint/2010/main" val="111704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614" algn="l" rtl="0" eaLnBrk="0" fontAlgn="base" hangingPunct="0">
      <a:spcBef>
        <a:spcPct val="30000"/>
      </a:spcBef>
      <a:spcAft>
        <a:spcPct val="0"/>
      </a:spcAft>
      <a:defRPr sz="1200" kern="1200">
        <a:solidFill>
          <a:schemeClr val="tx1"/>
        </a:solidFill>
        <a:latin typeface="+mn-lt"/>
        <a:ea typeface="+mn-ea"/>
        <a:cs typeface="+mn-cs"/>
      </a:defRPr>
    </a:lvl2pPr>
    <a:lvl3pPr marL="913224" algn="l" rtl="0" eaLnBrk="0" fontAlgn="base" hangingPunct="0">
      <a:spcBef>
        <a:spcPct val="30000"/>
      </a:spcBef>
      <a:spcAft>
        <a:spcPct val="0"/>
      </a:spcAft>
      <a:defRPr sz="1200" kern="1200">
        <a:solidFill>
          <a:schemeClr val="tx1"/>
        </a:solidFill>
        <a:latin typeface="+mn-lt"/>
        <a:ea typeface="+mn-ea"/>
        <a:cs typeface="+mn-cs"/>
      </a:defRPr>
    </a:lvl3pPr>
    <a:lvl4pPr marL="1369838" algn="l" rtl="0" eaLnBrk="0" fontAlgn="base" hangingPunct="0">
      <a:spcBef>
        <a:spcPct val="30000"/>
      </a:spcBef>
      <a:spcAft>
        <a:spcPct val="0"/>
      </a:spcAft>
      <a:defRPr sz="1200" kern="1200">
        <a:solidFill>
          <a:schemeClr val="tx1"/>
        </a:solidFill>
        <a:latin typeface="+mn-lt"/>
        <a:ea typeface="+mn-ea"/>
        <a:cs typeface="+mn-cs"/>
      </a:defRPr>
    </a:lvl4pPr>
    <a:lvl5pPr marL="1826449" algn="l" rtl="0" eaLnBrk="0" fontAlgn="base" hangingPunct="0">
      <a:spcBef>
        <a:spcPct val="30000"/>
      </a:spcBef>
      <a:spcAft>
        <a:spcPct val="0"/>
      </a:spcAft>
      <a:defRPr sz="1200" kern="1200">
        <a:solidFill>
          <a:schemeClr val="tx1"/>
        </a:solidFill>
        <a:latin typeface="+mn-lt"/>
        <a:ea typeface="+mn-ea"/>
        <a:cs typeface="+mn-cs"/>
      </a:defRPr>
    </a:lvl5pPr>
    <a:lvl6pPr marL="2283063" algn="l" defTabSz="913224" rtl="0" eaLnBrk="1" latinLnBrk="0" hangingPunct="1">
      <a:defRPr sz="1200" kern="1200">
        <a:solidFill>
          <a:schemeClr val="tx1"/>
        </a:solidFill>
        <a:latin typeface="+mn-lt"/>
        <a:ea typeface="+mn-ea"/>
        <a:cs typeface="+mn-cs"/>
      </a:defRPr>
    </a:lvl6pPr>
    <a:lvl7pPr marL="2739672" algn="l" defTabSz="913224" rtl="0" eaLnBrk="1" latinLnBrk="0" hangingPunct="1">
      <a:defRPr sz="1200" kern="1200">
        <a:solidFill>
          <a:schemeClr val="tx1"/>
        </a:solidFill>
        <a:latin typeface="+mn-lt"/>
        <a:ea typeface="+mn-ea"/>
        <a:cs typeface="+mn-cs"/>
      </a:defRPr>
    </a:lvl7pPr>
    <a:lvl8pPr marL="3196287" algn="l" defTabSz="913224" rtl="0" eaLnBrk="1" latinLnBrk="0" hangingPunct="1">
      <a:defRPr sz="1200" kern="1200">
        <a:solidFill>
          <a:schemeClr val="tx1"/>
        </a:solidFill>
        <a:latin typeface="+mn-lt"/>
        <a:ea typeface="+mn-ea"/>
        <a:cs typeface="+mn-cs"/>
      </a:defRPr>
    </a:lvl8pPr>
    <a:lvl9pPr marL="3652897" algn="l" defTabSz="9132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8F7C9-AA92-4C62-B652-0FCFEC93E0C6}" type="slidenum">
              <a:rPr lang="en-US" smtClean="0">
                <a:solidFill>
                  <a:srgbClr val="000000"/>
                </a:solidFill>
              </a:rPr>
              <a:pPr fontAlgn="base">
                <a:spcBef>
                  <a:spcPct val="0"/>
                </a:spcBef>
                <a:spcAft>
                  <a:spcPct val="0"/>
                </a:spcAft>
                <a:defRPr/>
              </a:pPr>
              <a:t>1</a:t>
            </a:fld>
            <a:endParaRPr lang="en-US" dirty="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bodyPr>
          <a:lstStyle/>
          <a:p>
            <a:pPr lvl="0" eaLnBrk="1" hangingPunct="1">
              <a:spcBef>
                <a:spcPct val="0"/>
              </a:spcBef>
              <a:buFontTx/>
              <a:buChar char="•"/>
            </a:pPr>
            <a:r>
              <a:rPr lang="en-US" dirty="0">
                <a:solidFill>
                  <a:srgbClr val="000000"/>
                </a:solidFill>
              </a:rPr>
              <a:t> </a:t>
            </a:r>
            <a:endParaRPr lang="en-US" dirty="0">
              <a:latin typeface="Courier (W1)"/>
            </a:endParaRPr>
          </a:p>
        </p:txBody>
      </p:sp>
    </p:spTree>
    <p:extLst>
      <p:ext uri="{BB962C8B-B14F-4D97-AF65-F5344CB8AC3E}">
        <p14:creationId xmlns:p14="http://schemas.microsoft.com/office/powerpoint/2010/main" val="159878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3" y="4414512"/>
            <a:ext cx="5610242" cy="4184020"/>
          </a:xfrm>
        </p:spPr>
        <p:txBody>
          <a:bodyPr>
            <a:normAutofit fontScale="40000" lnSpcReduction="20000"/>
          </a:bodyPr>
          <a:lstStyle/>
          <a:p>
            <a:r>
              <a:rPr lang="en-US" b="1" dirty="0"/>
              <a:t>Research and Technology Division (R1)</a:t>
            </a:r>
          </a:p>
          <a:p>
            <a:pPr marL="171450" indent="-171450">
              <a:buFont typeface="Arial" panose="020B0604020202020204" pitchFamily="34" charset="0"/>
              <a:buChar char="•"/>
            </a:pPr>
            <a:r>
              <a:rPr lang="en-US" dirty="0"/>
              <a:t>Synthetic chemists create new molecules/fuels/oxidizers with enhanced performance or sensitivity properties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Physicists and engineers develop novel propulsion techniques, energy release concepts, and target defeat approaches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Experts in detonation science and spectroscopy develop new diagnostic tools for fundamental understanding and surveillance</a:t>
            </a:r>
          </a:p>
          <a:p>
            <a:endParaRPr lang="en-US" dirty="0"/>
          </a:p>
          <a:p>
            <a:r>
              <a:rPr lang="en-US" b="1" dirty="0"/>
              <a:t>CBR-D</a:t>
            </a:r>
            <a:r>
              <a:rPr lang="en-US" b="1" baseline="0" dirty="0"/>
              <a:t> (R22)</a:t>
            </a:r>
          </a:p>
          <a:p>
            <a:pPr marL="171450" indent="-171450" algn="l" rtl="0" eaLnBrk="0" fontAlgn="base" hangingPunct="0">
              <a:spcBef>
                <a:spcPct val="30000"/>
              </a:spcBef>
              <a:spcAft>
                <a:spcPct val="0"/>
              </a:spcAft>
              <a:buFont typeface="Arial" panose="020B0604020202020204" pitchFamily="34" charset="0"/>
              <a:buChar char="•"/>
            </a:pPr>
            <a:r>
              <a:rPr lang="en-US" sz="1200" kern="1200" dirty="0">
                <a:solidFill>
                  <a:schemeClr val="tx1"/>
                </a:solidFill>
                <a:latin typeface="+mn-lt"/>
                <a:ea typeface="+mn-ea"/>
                <a:cs typeface="+mn-cs"/>
              </a:rPr>
              <a:t>Leads CBR detection from development through lifecycle management with: detection research, Modeling and Simulation (M&amp;S) and T&amp;E.</a:t>
            </a:r>
          </a:p>
          <a:p>
            <a:pPr marL="0" indent="0" algn="l" rtl="0" eaLnBrk="0" fontAlgn="base" hangingPunct="0">
              <a:spcBef>
                <a:spcPct val="30000"/>
              </a:spcBef>
              <a:spcAft>
                <a:spcPct val="0"/>
              </a:spcAft>
              <a:buFont typeface="Arial" panose="020B0604020202020204" pitchFamily="34" charset="0"/>
              <a:buNone/>
            </a:pPr>
            <a:endParaRPr lang="en-US" sz="1200" kern="1200" dirty="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a:solidFill>
                  <a:schemeClr val="tx1"/>
                </a:solidFill>
                <a:latin typeface="+mn-lt"/>
                <a:ea typeface="+mn-ea"/>
                <a:cs typeface="+mn-cs"/>
              </a:rPr>
              <a:t>Provides the full range of support for shipboard Collective Protective Systems (CPS) for ships and shore installations across the DoD.</a:t>
            </a:r>
          </a:p>
          <a:p>
            <a:pPr marL="0" indent="0" algn="l" rtl="0" eaLnBrk="0" fontAlgn="base" hangingPunct="0">
              <a:spcBef>
                <a:spcPct val="30000"/>
              </a:spcBef>
              <a:spcAft>
                <a:spcPct val="0"/>
              </a:spcAft>
              <a:buFont typeface="Arial" panose="020B0604020202020204" pitchFamily="34" charset="0"/>
              <a:buNone/>
            </a:pPr>
            <a:endParaRPr lang="en-US" sz="1200" kern="1200" dirty="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a:solidFill>
                  <a:schemeClr val="tx1"/>
                </a:solidFill>
                <a:latin typeface="+mn-lt"/>
                <a:ea typeface="+mn-ea"/>
                <a:cs typeface="+mn-cs"/>
              </a:rPr>
              <a:t>Fields, installs and provides lifecycle management of CBR equipment on Navy ships, Coast Guard Cutters and fixed site locations with personnel located at Indian Head, Norfolk, San Diego and Yokosuka.</a:t>
            </a:r>
          </a:p>
          <a:p>
            <a:pPr marL="0" indent="0" algn="l" rtl="0" eaLnBrk="0" fontAlgn="base" hangingPunct="0">
              <a:spcBef>
                <a:spcPct val="30000"/>
              </a:spcBef>
              <a:spcAft>
                <a:spcPct val="0"/>
              </a:spcAft>
              <a:buFont typeface="Arial" panose="020B0604020202020204" pitchFamily="34" charset="0"/>
              <a:buNone/>
            </a:pPr>
            <a:endParaRPr lang="en-US" sz="1200" kern="1200" dirty="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a:solidFill>
                  <a:schemeClr val="tx1"/>
                </a:solidFill>
                <a:latin typeface="+mn-lt"/>
                <a:ea typeface="+mn-ea"/>
                <a:cs typeface="+mn-cs"/>
              </a:rPr>
              <a:t>Laboratory Sciences branch currently transferring from NSWC Dahlgren specializes in: biological decontamination, novel materials development, wearable sensors and lab/field T&amp;E.</a:t>
            </a:r>
            <a:endParaRPr lang="en-US" b="1" dirty="0"/>
          </a:p>
          <a:p>
            <a:endParaRPr lang="en-US" dirty="0"/>
          </a:p>
          <a:p>
            <a:r>
              <a:rPr lang="en-US" b="1" dirty="0"/>
              <a:t>Test and Evaluation (T&amp;E) Division (R3)</a:t>
            </a:r>
          </a:p>
          <a:p>
            <a:pPr marL="171450" indent="-171450">
              <a:buFont typeface="Arial" panose="020B0604020202020204" pitchFamily="34" charset="0"/>
              <a:buChar char="•"/>
            </a:pPr>
            <a:r>
              <a:rPr lang="en-US" dirty="0"/>
              <a:t>Leads collaborative testing at internal Detonation Science Facility and at external range sites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Standard (X-Ray) and non-standard (computed tomography and high-speed radiography) non-destructive evaluation techniques used to confirm product quality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Mechanical properties, non-destructive evaluation, rocket motor, cartridge actuated devices and environmental testing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Unique Capabilities/Facilities: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Detonation Science Facility exhibits 5 enclosed detonation chambers (up to 50 lbs. TNT) where careful detonation science and explosive characterization experiments are conducted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Ordnance dissection bays promote the health and lifetime analysis of rocket motors for DoD and industrial partners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In-house examination of products is made possible in our non-destructive evaluation area</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Research and Development buildings provide condition-controlled areas (temperature, humidity, vibration) for careful measurements and instrumentation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BSL-3=Biosafety level 3, facilities handle microbes which can cause serious and potentially lethal disease via inhalation. Requires surveillance programs, immunizations, special safety cabinets/procedures/PPE. Second most restrictive BSL level.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 Fidelity R&amp;D=State of the art facilities and laboratories with high resolution instrumentation that enable precise characterization and data collection methods including regular in service testing, life cycle studies, and evaluations of munitions.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Integrated Signatures Program:</a:t>
            </a:r>
            <a:r>
              <a:rPr lang="en-US" baseline="0" dirty="0"/>
              <a:t> </a:t>
            </a:r>
            <a:r>
              <a:rPr lang="en-US" dirty="0"/>
              <a:t>Primary mission is to characterize a wide variety of improvised threats (to include the full spectrum of CBRNE), per the sponsor’s direction (DTRA). These characterizations typically result in the generation of surrogates capable of emitting representative signatures of interest. The surrogates are deployed at multi-agency collaborative test events with the objective of developing and/or accessing detection devices. The majority of these characterization efforts are classified at the TS-SCI level (often including ACCMs). The C-ITT currently focuses heavily on C-UAS signature characterizations to include weaponized devices encountered across a range of AORs. </a:t>
            </a:r>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12</a:t>
            </a:fld>
            <a:endParaRPr lang="en-US" dirty="0"/>
          </a:p>
        </p:txBody>
      </p:sp>
    </p:spTree>
    <p:extLst>
      <p:ext uri="{BB962C8B-B14F-4D97-AF65-F5344CB8AC3E}">
        <p14:creationId xmlns:p14="http://schemas.microsoft.com/office/powerpoint/2010/main" val="1198548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Warfighting Impact</a:t>
            </a:r>
          </a:p>
          <a:p>
            <a:pPr marL="171450" indent="-171450">
              <a:buFont typeface="Arial" panose="020B0604020202020204" pitchFamily="34" charset="0"/>
              <a:buChar char="•"/>
            </a:pPr>
            <a:r>
              <a:rPr lang="en-US" dirty="0"/>
              <a:t>STANDARD Missile and Evolved SeaSparrow (ESSM) support for rocket motor propulsion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Ordnance Assessment (OA): “flying farther” also includes flying longer. Our OA provides analyses enabling the Fleet to increase service lives of energetic components saving money and extending inventories</a:t>
            </a:r>
          </a:p>
          <a:p>
            <a:endParaRPr lang="en-US" dirty="0"/>
          </a:p>
          <a:p>
            <a:r>
              <a:rPr lang="en-US" b="1" dirty="0"/>
              <a:t>Lines of Operation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Division E4 (System Safety Division): Performs System Safety for conventional weapon systems, associated components and other devices that contain energetics.</a:t>
            </a:r>
          </a:p>
          <a:p>
            <a:endParaRPr lang="en-US" dirty="0"/>
          </a:p>
          <a:p>
            <a:r>
              <a:rPr lang="en-US" b="1" dirty="0"/>
              <a:t>Capabilities and Facilities</a:t>
            </a:r>
          </a:p>
          <a:p>
            <a:pPr marL="171450" indent="-171450">
              <a:buFont typeface="Arial" panose="020B0604020202020204" pitchFamily="34" charset="0"/>
              <a:buChar char="•"/>
            </a:pPr>
            <a:r>
              <a:rPr lang="en-US" dirty="0"/>
              <a:t>NSWC IHD has the only explosively certified cleanroom in the country. This allows us to integrate explosives with tiny electrical and mechanical components to create MEMS components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have both Metal and Polymer (plastic) 3D Manufacturing capabilities suitable for prototype production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CAD/PAD Virtual Fleet Support – we manage the supply systems for aircrew escape ejection system CAD/PAD components (over 3,000 active components) allowing the warfighter to obtain any component within one week from order request.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Clandestine Delivered Mine is an underwater mine being developed in response to an urgent need. The mine is being developed for delivery by a large diameter UUV. The engineering department is teamed with NSWC-PC and responsible for Safety and Arm Device.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Airguns: The engineering department utilizes a verity of airguns to develop warhead and Fuze systems. The airguns simulate environments such as gun setback loads or are used to accelerate test articles to velocity for impact testing.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13</a:t>
            </a:fld>
            <a:endParaRPr lang="en-US" dirty="0"/>
          </a:p>
        </p:txBody>
      </p:sp>
    </p:spTree>
    <p:extLst>
      <p:ext uri="{BB962C8B-B14F-4D97-AF65-F5344CB8AC3E}">
        <p14:creationId xmlns:p14="http://schemas.microsoft.com/office/powerpoint/2010/main" val="242458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spcBef>
                <a:spcPts val="600"/>
              </a:spcBef>
              <a:spcAft>
                <a:spcPts val="600"/>
              </a:spcAft>
            </a:pPr>
            <a:r>
              <a:rPr lang="en-US" b="1" dirty="0"/>
              <a:t>Warfighting Impact</a:t>
            </a:r>
          </a:p>
          <a:p>
            <a:pPr marL="171450" indent="-171450">
              <a:spcBef>
                <a:spcPts val="600"/>
              </a:spcBef>
              <a:spcAft>
                <a:spcPts val="600"/>
              </a:spcAft>
              <a:buFont typeface="Arial" panose="020B0604020202020204" pitchFamily="34" charset="0"/>
              <a:buChar char="•"/>
            </a:pPr>
            <a:r>
              <a:rPr lang="en-US" dirty="0"/>
              <a:t>Standardized Pier-side Maintenance and Repair (SPMR) is an 8 week maintenance evolution at pier-side during a ships maintenance availability. During an SPMR, additional ordnance alteration may be installed to further improve the weapons performance. The SPMR refurbishes rusted and worn out parts and extends the life of a gun. At the mid-point of a MK 45 Mod 4 Gun’s 30 year life it is removed from the ship and returned for depot repairs and replaced with a new gun. The cost of an SPMR is approximately $750K while the cost of a replacement is millions of dollars. The SPMR process has been extended to all of our shipboard guns; for some of the newer guns, the SPMR methodology is just being developed.</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Mobile Ammunition Evaluation and Repair Unit (MARUE) –MAERU, under the auspices of OPNAV 8000.16 NOMP, is tasked to inspect and maintain the Navy’s 2T/0T/2E (Surface conventional/USMC/Aviation – 20/25MM) ammunition by conducting visual surveillance sampling. Surveillance Site Visits are conducted three times per year at 9 different OCONUS locations on a rotational basis. It enables us to monitor and maintain the Navy’s Ready For Issue (RFI) serviceable stock and eliminate and reduce the high cost of transportation costs, by performing in-place evaluation and on-site maintenance.</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Fleet Liaisons are present to address LANTFLEET and PACFLEET issues with any guns or ammunition, they can frequently quell any concerns before they reach the higher echelons</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Live Fire Test Range – Our outdoor range facility is used for function casualty testing of NAVAIR Auto Guns (M61A1, M197 and GAU-12) and lot acceptance testing of NAVAIR Ammunition. It is also used for acceptance testing of Mk 38 Mod 2 Guns.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The Quad City Cartridge Case (QCCCF) facility is an Army ammunition plant located at the U.S. Army Arsenal in Quad City, Ill., and is operated by the command to manufacture Navy 5" cartridge case ranging from 40mm through 155mm. The QCCCF is a state-of-the-art facility with deep drawn technology that produces premium brass and steel cartridge cases</a:t>
            </a:r>
            <a:r>
              <a:rPr lang="en-US" baseline="0" dirty="0"/>
              <a:t> for use by the fleet.</a:t>
            </a:r>
          </a:p>
          <a:p>
            <a:pPr marL="171450" indent="-171450">
              <a:spcBef>
                <a:spcPts val="600"/>
              </a:spcBef>
              <a:spcAft>
                <a:spcPts val="600"/>
              </a:spcAft>
              <a:buFont typeface="Arial" panose="020B0604020202020204" pitchFamily="34" charset="0"/>
              <a:buChar char="•"/>
            </a:pPr>
            <a:endParaRPr lang="en-US" baseline="0" dirty="0"/>
          </a:p>
          <a:p>
            <a:pPr marL="171450" indent="-171450">
              <a:spcBef>
                <a:spcPts val="600"/>
              </a:spcBef>
              <a:spcAft>
                <a:spcPts val="600"/>
              </a:spcAft>
              <a:buFont typeface="Arial" panose="020B0604020202020204" pitchFamily="34" charset="0"/>
              <a:buChar char="•"/>
            </a:pPr>
            <a:r>
              <a:rPr lang="en-US" baseline="0" dirty="0"/>
              <a:t>The deep-drawn cartridge case production capability was located at the former Riverbank Army Ammunition Plant (RBAAP) in Riverbank, Calif. When RBAAP was closed through the BRAC of 2005, the brass and steel deep-drawn cartridge cases capabilities were relocated to Rock Island Arsenal, Ill. The new facility was completed in 2011 and named the Quad City Cartridge Case Facility. In 2011, the steel case production line was successfully tested and proven out in its new location. Due to decreased procurements for cartridge cases, QCCCF was laid away in 2014. NSWC Indian Head Division began the reactivation of QCCCF for research, development and production efforts in 2017. QCCCF is a Government-Owned, Contractor-Operated facility.</a:t>
            </a:r>
          </a:p>
          <a:p>
            <a:pPr marL="171450" indent="-171450">
              <a:spcBef>
                <a:spcPts val="600"/>
              </a:spcBef>
              <a:spcAft>
                <a:spcPts val="600"/>
              </a:spcAft>
              <a:buFont typeface="Arial" panose="020B0604020202020204" pitchFamily="34" charset="0"/>
              <a:buChar char="•"/>
            </a:pPr>
            <a:endParaRPr lang="en-US" dirty="0"/>
          </a:p>
          <a:p>
            <a:pPr marL="171450" indent="-171450">
              <a:spcBef>
                <a:spcPts val="600"/>
              </a:spcBef>
              <a:spcAft>
                <a:spcPts val="600"/>
              </a:spcAft>
              <a:buFont typeface="Arial" panose="020B0604020202020204" pitchFamily="34" charset="0"/>
              <a:buChar char="•"/>
            </a:pPr>
            <a:endParaRPr lang="en-US" dirty="0"/>
          </a:p>
          <a:p>
            <a:pPr marL="171450" indent="-171450">
              <a:spcBef>
                <a:spcPts val="600"/>
              </a:spcBef>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14</a:t>
            </a:fld>
            <a:endParaRPr lang="en-US" dirty="0"/>
          </a:p>
        </p:txBody>
      </p:sp>
    </p:spTree>
    <p:extLst>
      <p:ext uri="{BB962C8B-B14F-4D97-AF65-F5344CB8AC3E}">
        <p14:creationId xmlns:p14="http://schemas.microsoft.com/office/powerpoint/2010/main" val="428114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a:t>Warfighting Impact</a:t>
            </a:r>
          </a:p>
          <a:p>
            <a:pPr marL="171450" indent="-171450">
              <a:buFont typeface="Arial" panose="020B0604020202020204" pitchFamily="34" charset="0"/>
              <a:buChar char="•"/>
            </a:pPr>
            <a:r>
              <a:rPr lang="en-US" dirty="0"/>
              <a:t>We are the sole provider of liquid monopropellant (OF II) for the United States and our allies and have manufactured the compound for more than 50 years. We continue to manufacture 250K lbs. per year while our primary nitration facility is being renovated to allow greater flexibility, lower cost and improved safety.</a:t>
            </a:r>
          </a:p>
          <a:p>
            <a:endParaRPr lang="en-US" dirty="0"/>
          </a:p>
          <a:p>
            <a:r>
              <a:rPr lang="en-US" b="1" dirty="0"/>
              <a:t>Consolidated Stock Point (CSP)</a:t>
            </a:r>
          </a:p>
          <a:p>
            <a:pPr marL="171450" indent="-171450">
              <a:buFont typeface="Arial" panose="020B0604020202020204" pitchFamily="34" charset="0"/>
              <a:buChar char="•"/>
            </a:pPr>
            <a:r>
              <a:rPr lang="en-US" dirty="0"/>
              <a:t>We are the sole provider of Navy CAD/PADs. Using our CSP, sailors can requisition any Navy CAD/PAD that is needed and have the item in hand within a week. </a:t>
            </a:r>
          </a:p>
          <a:p>
            <a:endParaRPr lang="en-US" dirty="0"/>
          </a:p>
          <a:p>
            <a:r>
              <a:rPr lang="en-US" b="1" dirty="0"/>
              <a:t>Lines of Operation</a:t>
            </a:r>
          </a:p>
          <a:p>
            <a:pPr marL="171450" indent="-171450">
              <a:buFont typeface="Arial" panose="020B0604020202020204" pitchFamily="34" charset="0"/>
              <a:buChar char="•"/>
            </a:pPr>
            <a:r>
              <a:rPr lang="en-US" dirty="0"/>
              <a:t>The department has flexible facilities that can be readily modified for product development, qualification and production. This allows us to make small quantities (50 grams) to a million pounds based on our customers needs.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NSWC IHD is a major contributor to the Navy’s munitions programs and has developed almost all of the IM PBX formulations that are currently used by the Navy.</a:t>
            </a:r>
          </a:p>
          <a:p>
            <a:endParaRPr lang="en-US" dirty="0"/>
          </a:p>
          <a:p>
            <a:r>
              <a:rPr lang="en-US" b="1" dirty="0"/>
              <a:t>Unique Capabilities</a:t>
            </a:r>
          </a:p>
          <a:p>
            <a:pPr marL="171450" indent="-171450">
              <a:buFont typeface="Arial" panose="020B0604020202020204" pitchFamily="34" charset="0"/>
              <a:buChar char="•"/>
            </a:pPr>
            <a:r>
              <a:rPr lang="en-US" dirty="0"/>
              <a:t>NSWC IHD has the capability to process 50 grams to a million pounds using a variety of different processes: composite formulations made in horizontal and vertical mixers, unique and specialty chemicals made in reactors, pressed explosives both as cartridge loaded pellets and pressed directly into hardware. We also maintain the capability to manufacture CAD/PADs and igniters.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have the ability to quickly manufacture prototype tooling/equipment using additive manufacturing.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Polymer-bonded explosive mixing/casting: Polymer (plastic) acts as binding agent for crystalline energetic material (e.g. RDX). Required for materials that can’t be melt cast in a mold to make the final shape, so the energetic formulation must be mixed then cast. The material’s mechanical behavior and processing is often reminiscent of playdoh.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Otto Fuel II: Unique blend of components enabling oxidizer free ignition and propulsion capability, therefore ideal for underwater. Production is inherently dangerous and technically difficult so not feasible privately at relevant scales.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Agile Chemical Facility (ACF): Previously IHD ran two separate facilities that could only produce a limited set of nitrate esters at limited scales. Nitrate esters are essential energetic ingredients in legacy and future energetic materials. In particular, one plant could only run at massive full scale production levels. ACF brings a vertically integrated manufacturing capability enabling operations from scale up to full scale production of a much wider variety of nitrate ester materials. Among these are materials that should lead to significant performance improvements in a variety of energetic materials and formulations.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6066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a:t>Lines of Operation: </a:t>
            </a:r>
          </a:p>
          <a:p>
            <a:pPr marL="171450" indent="-171450">
              <a:spcBef>
                <a:spcPts val="600"/>
              </a:spcBef>
              <a:spcAft>
                <a:spcPts val="600"/>
              </a:spcAft>
              <a:buFont typeface="Arial" panose="020B0604020202020204" pitchFamily="34" charset="0"/>
              <a:buChar char="•"/>
            </a:pPr>
            <a:r>
              <a:rPr lang="en-US" dirty="0"/>
              <a:t>EOD Information Management Division: five branches to accomplish the processes of collection, analysis, development and dissemination of countermeasure information to the JSEOD community.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Logistics (D3): provides worldwide logistics support for EOD customers, including complete life-cycle logistics support to field and maintain JEOD tools and equipment. Warfighting Impact</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AEODPS - The process for EOD Countermeasures Development is a series of inter-related activities that results in information products globally used by JSEOD forces, U.S government federal agencies, and Allied Nations to counter threats posed by unexploded ordnance, IEDs and WMDs.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JEOD Decision Support system (JEOD DSS): ACAT-IVT Program-of-Record is sponsored by PMS-408 EOD that resides on the JEODNET. The JEODNET enclave includes the network and information systems infrastructure that provides global mission essential support for EOD personnel.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Foreign Materiel Acquisition and Exploitation (D12): Responsible for three primary functions; 1) acquire foreign manufactured ordnance; 2) exploit said ordnance to produce documented weapons technical information; and 3) follow-on development, test and validation of render safe and disposal procedures for use by the EOD community.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Advanced EOD Robotic Systems (AEODRS): This is family of open architecture robots which will be available in three platform sizes. </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DAT: The NSWC IHD Demonstration and Assessment Team specializes in conducting warfighter suitability assessments to help engineers and warriors better understand each other, and enhance technology innovation by getting warfighter input to the developers early in the acquisition process.</a:t>
            </a:r>
            <a:r>
              <a:rPr lang="en-US" baseline="0" dirty="0"/>
              <a:t> </a:t>
            </a:r>
            <a:r>
              <a:rPr lang="en-US" dirty="0"/>
              <a:t>In addition, the DAT has an extensive cyber portfolio focusing on threat mitigation, baking cyber defense into technologies early in their development.</a:t>
            </a:r>
            <a:r>
              <a:rPr lang="en-US" baseline="0" dirty="0"/>
              <a:t> </a:t>
            </a:r>
            <a:r>
              <a:rPr lang="en-US" dirty="0"/>
              <a:t>The DAT focuses on getting the best possible technological solutions to the warfighter at the pointy end of the spear by engaging with them early and often in the developmental process.</a:t>
            </a:r>
          </a:p>
          <a:p>
            <a:pPr marL="171450" indent="-171450">
              <a:spcBef>
                <a:spcPts val="600"/>
              </a:spcBef>
              <a:spcAft>
                <a:spcPts val="600"/>
              </a:spcAft>
              <a:buFont typeface="Arial" panose="020B0604020202020204" pitchFamily="34" charset="0"/>
              <a:buChar char="•"/>
            </a:pPr>
            <a:endParaRPr lang="en-US" dirty="0"/>
          </a:p>
          <a:p>
            <a:pPr marL="171450" indent="-171450">
              <a:spcBef>
                <a:spcPts val="600"/>
              </a:spcBef>
              <a:spcAft>
                <a:spcPts val="600"/>
              </a:spcAft>
              <a:buFont typeface="Arial" panose="020B0604020202020204" pitchFamily="34" charset="0"/>
              <a:buChar char="•"/>
            </a:pPr>
            <a:endParaRPr lang="en-US" dirty="0"/>
          </a:p>
          <a:p>
            <a:r>
              <a:rPr lang="en-US" b="1" dirty="0"/>
              <a:t>WILL NEED TO BE UPDATED TO RECOGNIZE THE REORG/BATTLELAB</a:t>
            </a:r>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16</a:t>
            </a:fld>
            <a:endParaRPr lang="en-US" dirty="0"/>
          </a:p>
        </p:txBody>
      </p:sp>
    </p:spTree>
    <p:extLst>
      <p:ext uri="{BB962C8B-B14F-4D97-AF65-F5344CB8AC3E}">
        <p14:creationId xmlns:p14="http://schemas.microsoft.com/office/powerpoint/2010/main" val="1720900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Expeditionary Exploitation Unit (EXU-1) is the Department of Defense's (DoD) premier expeditionary improvised and conventional weapons exploitation and acquisition organization -- operating in both terrestrial and maritime environments. Maritime Exploitation (MX), Surface Exploitation (SX), and Foreign Materiel Acquisition (FMA) Platoons collect, process, exploit and analyze improvised and conventional weapons, ordnance and components, on land and at sea, for the purpose of providing near real-time technical intelligence to tactical commanders, EOD community, service components, (DoD) national level intelligence agencies, and allied and partner nations.</a:t>
            </a:r>
          </a:p>
          <a:p>
            <a:endParaRPr lang="en-US" dirty="0"/>
          </a:p>
          <a:p>
            <a:r>
              <a:rPr lang="en-US" b="1" dirty="0"/>
              <a:t> Mission </a:t>
            </a:r>
          </a:p>
          <a:p>
            <a:r>
              <a:rPr lang="en-US" dirty="0"/>
              <a:t>The EXU-1's mission is to collect, process, exploit and analyze enemy improvised weapons (to include Improvised Explosive Devices (IEDs)), conventional ordnance and related materials for the purpose of providing support to near-real time Technical Intelligence to tactical and operational commanders and EOD forces. EXU-1's secondary mission is to provide tailored deployable technical intelligence and Foreign Material Acquisition (FMA) support to Service, DoD, and National Level Intelligence activities as directed by higher authority.</a:t>
            </a:r>
          </a:p>
          <a:p>
            <a:r>
              <a:rPr lang="en-US" dirty="0"/>
              <a:t> </a:t>
            </a:r>
          </a:p>
          <a:p>
            <a:r>
              <a:rPr lang="en-US" b="1" dirty="0"/>
              <a:t>Objective </a:t>
            </a:r>
          </a:p>
          <a:p>
            <a:r>
              <a:rPr lang="en-US" dirty="0"/>
              <a:t>The EXU-1's objective is to provide Level 1-2 adaptable, scalable, mobile capability (personnel and equipment) for collection, exploitation, and analysis of improvised and conventional weapons to support land and maritime missions. This capability is tailored to meet mission requirements.</a:t>
            </a:r>
          </a:p>
          <a:p>
            <a:endParaRPr lang="en-US" dirty="0"/>
          </a:p>
          <a:p>
            <a:endParaRPr lang="en-US" dirty="0"/>
          </a:p>
        </p:txBody>
      </p:sp>
      <p:sp>
        <p:nvSpPr>
          <p:cNvPr id="4" name="Slide Number Placeholder 3"/>
          <p:cNvSpPr>
            <a:spLocks noGrp="1"/>
          </p:cNvSpPr>
          <p:nvPr>
            <p:ph type="sldNum" sz="quarter" idx="10"/>
          </p:nvPr>
        </p:nvSpPr>
        <p:spPr/>
        <p:txBody>
          <a:bodyPr/>
          <a:lstStyle/>
          <a:p>
            <a:pPr defTabSz="881390">
              <a:defRPr/>
            </a:pPr>
            <a:fld id="{54F17513-A8A8-4192-8AF0-F89F32B1EC71}" type="slidenum">
              <a:rPr lang="en-US">
                <a:solidFill>
                  <a:prstClr val="black"/>
                </a:solidFill>
              </a:rPr>
              <a:pPr defTabSz="881390">
                <a:defRPr/>
              </a:pPr>
              <a:t>17</a:t>
            </a:fld>
            <a:endParaRPr lang="en-US" dirty="0">
              <a:solidFill>
                <a:prstClr val="black"/>
              </a:solidFill>
            </a:endParaRPr>
          </a:p>
        </p:txBody>
      </p:sp>
    </p:spTree>
    <p:extLst>
      <p:ext uri="{BB962C8B-B14F-4D97-AF65-F5344CB8AC3E}">
        <p14:creationId xmlns:p14="http://schemas.microsoft.com/office/powerpoint/2010/main" val="678286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18</a:t>
            </a:fld>
            <a:endParaRPr lang="en-US" dirty="0"/>
          </a:p>
        </p:txBody>
      </p:sp>
    </p:spTree>
    <p:extLst>
      <p:ext uri="{BB962C8B-B14F-4D97-AF65-F5344CB8AC3E}">
        <p14:creationId xmlns:p14="http://schemas.microsoft.com/office/powerpoint/2010/main" val="328106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19</a:t>
            </a:fld>
            <a:endParaRPr lang="en-US" dirty="0"/>
          </a:p>
        </p:txBody>
      </p:sp>
    </p:spTree>
    <p:extLst>
      <p:ext uri="{BB962C8B-B14F-4D97-AF65-F5344CB8AC3E}">
        <p14:creationId xmlns:p14="http://schemas.microsoft.com/office/powerpoint/2010/main" val="2287077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NSWC IHD - a field activity of the Naval Sea Systems Command and part of the Navy's Science and Engineering Establishment - is the leader in ordnance, energetics and EOD solutions. The Division focuses on energetics research, development, testing, evaluation, manufacturing, in-service support and disposal; and provides warfighters solutions to detect, locate, access, identify, render safe, recover, exploit and dispose of explosive ordnance threats.</a:t>
            </a:r>
          </a:p>
          <a:p>
            <a:endParaRPr lang="en-US" dirty="0"/>
          </a:p>
          <a:p>
            <a:r>
              <a:rPr lang="en-US" dirty="0"/>
              <a:t>There</a:t>
            </a:r>
            <a:r>
              <a:rPr lang="en-US" baseline="0" dirty="0"/>
              <a:t> are 3 Business Operations Department and 5 Technical Departments</a:t>
            </a:r>
            <a:endParaRPr lang="en-US" dirty="0"/>
          </a:p>
          <a:p>
            <a:endParaRPr lang="en-US" dirty="0"/>
          </a:p>
          <a:p>
            <a:r>
              <a:rPr lang="en-US" dirty="0"/>
              <a:t>We also have a joint program offices</a:t>
            </a:r>
            <a:r>
              <a:rPr lang="en-US" baseline="0" dirty="0"/>
              <a:t> for </a:t>
            </a:r>
            <a:r>
              <a:rPr lang="en-US" dirty="0"/>
              <a:t>CAD/PAD.</a:t>
            </a:r>
            <a:r>
              <a:rPr lang="en-US" baseline="0" dirty="0"/>
              <a:t> </a:t>
            </a:r>
            <a:r>
              <a:rPr lang="en-US" dirty="0"/>
              <a:t>JPO, as a tenant command, supports both the NAVSEA Organic Capabilities Mission as well as the NAVAIR strategies with a bottom line Mission Statement, that 100% of all safety and egress systems in every tri-service, FMS and partner nation aircraft function as intended, are available when required and most importantly; no casualties and no aircraft degradation. Anything less is unacceptable.</a:t>
            </a:r>
          </a:p>
          <a:p>
            <a:endParaRPr lang="en-US" dirty="0"/>
          </a:p>
          <a:p>
            <a:r>
              <a:rPr lang="en-US" dirty="0"/>
              <a:t>JPO provides the bridge for NAVSEA to partner with NAVAIR, to advocate for the warfighter and to provide the tri-service CAD/PAD with proficiency in acquisition and program management expertise. JPO also advocates for our Industrial Partners to strengthen the CAD/PAD manufacturing baseline through a stronger more stable supply chain, building quality CAD/PAD and sustaining more lean productive operations.</a:t>
            </a:r>
          </a:p>
          <a:p>
            <a:endParaRPr lang="en-US" dirty="0"/>
          </a:p>
          <a:p>
            <a:r>
              <a:rPr lang="en-US" dirty="0"/>
              <a:t>JPO actively invests in and aggressively pursues emerging technologies, to improve organic capabilities, fosters partnerships and business solutions to expand and maintain the competitive edge for the warfighter.</a:t>
            </a:r>
          </a:p>
          <a:p>
            <a:endParaRPr lang="en-US" dirty="0"/>
          </a:p>
          <a:p>
            <a:r>
              <a:rPr lang="en-US" dirty="0"/>
              <a:t>EXU-1 is an Echelon 5 unit that reports to the NSWC IHD CO.</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20</a:t>
            </a:fld>
            <a:endParaRPr lang="en-US" dirty="0"/>
          </a:p>
        </p:txBody>
      </p:sp>
    </p:spTree>
    <p:extLst>
      <p:ext uri="{BB962C8B-B14F-4D97-AF65-F5344CB8AC3E}">
        <p14:creationId xmlns:p14="http://schemas.microsoft.com/office/powerpoint/2010/main" val="3498488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IHD</a:t>
            </a:r>
            <a:r>
              <a:rPr lang="en-US" baseline="0" dirty="0"/>
              <a:t> is a has full spectrum capabilities. </a:t>
            </a:r>
            <a:r>
              <a:rPr lang="en-US" dirty="0"/>
              <a:t>Here are two examples highlighting what we mean by full spectrum to meet the needs of the warfighter.</a:t>
            </a:r>
          </a:p>
          <a:p>
            <a:endParaRPr lang="en-US" dirty="0"/>
          </a:p>
          <a:p>
            <a:r>
              <a:rPr lang="en-US" dirty="0"/>
              <a:t>The unique capability at Indian Head exists nowhere else in the nation</a:t>
            </a:r>
          </a:p>
          <a:p>
            <a:endParaRPr lang="en-US" dirty="0"/>
          </a:p>
          <a:p>
            <a:r>
              <a:rPr lang="en-US" dirty="0"/>
              <a:t>The</a:t>
            </a:r>
            <a:r>
              <a:rPr lang="en-US" baseline="0" dirty="0"/>
              <a:t> ability to develop new energetics, manufacture at pilot scale, assemble and ship all within the fenceline of Indian Head provides significant savings in terms of cost, time, and safety implications.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2.75 inch rocket - </a:t>
            </a:r>
            <a:r>
              <a:rPr lang="en-US" baseline="0" dirty="0"/>
              <a:t>The Zuni rocket was invented at IHD and continues to be one of the most in demand air launched rockets</a:t>
            </a:r>
          </a:p>
          <a:p>
            <a:endParaRPr lang="en-US" dirty="0"/>
          </a:p>
          <a:p>
            <a:r>
              <a:rPr lang="en-US" dirty="0"/>
              <a:t>The Engineering Manufacturing Department can design, develop and produce energetic materials and ordnance end-items with the flexibility to make products from mortars to rockets through the same processing line: from 5 grams to more than 1M lbs. In this case, it is 2.75 inch rockets for various helicopter models. The command is the warfighter’s source for production of the 2.75 inch rocket: from propellant manufacturing to production of the warhead. We make and deliver the tools to give our warfighter the winning edge. </a:t>
            </a:r>
          </a:p>
          <a:p>
            <a:endParaRPr lang="en-US" dirty="0"/>
          </a:p>
          <a:p>
            <a:r>
              <a:rPr lang="en-US" dirty="0"/>
              <a:t>2) CAD/PAD</a:t>
            </a:r>
          </a:p>
          <a:p>
            <a:endParaRPr lang="en-US" baseline="0" dirty="0"/>
          </a:p>
          <a:p>
            <a:r>
              <a:rPr lang="en-US" dirty="0"/>
              <a:t>The command designs, develops, manufactures and is the central stock point for CAD/PAD items used in aircrew escape ejection systems. Our Virtual Fleet Support facility allows the warfighter to obtain any component within one week from order request. The video shows CAD/PAD testing on an F/A-18 Hornet.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21</a:t>
            </a:fld>
            <a:endParaRPr lang="en-US" dirty="0"/>
          </a:p>
        </p:txBody>
      </p:sp>
    </p:spTree>
    <p:extLst>
      <p:ext uri="{BB962C8B-B14F-4D97-AF65-F5344CB8AC3E}">
        <p14:creationId xmlns:p14="http://schemas.microsoft.com/office/powerpoint/2010/main" val="255414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8F7C9-AA92-4C62-B652-0FCFEC93E0C6}" type="slidenum">
              <a:rPr lang="en-US" smtClean="0">
                <a:solidFill>
                  <a:srgbClr val="000000"/>
                </a:solidFill>
              </a:rPr>
              <a:pPr fontAlgn="base">
                <a:spcBef>
                  <a:spcPct val="0"/>
                </a:spcBef>
                <a:spcAft>
                  <a:spcPct val="0"/>
                </a:spcAft>
                <a:defRPr/>
              </a:pPr>
              <a:t>2</a:t>
            </a:fld>
            <a:endParaRPr lang="en-US" dirty="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normAutofit fontScale="70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000000"/>
                </a:solidFill>
              </a:rPr>
              <a:t>Our</a:t>
            </a:r>
            <a:r>
              <a:rPr lang="en-US" baseline="0" dirty="0">
                <a:solidFill>
                  <a:srgbClr val="000000"/>
                </a:solidFill>
              </a:rPr>
              <a:t> m</a:t>
            </a:r>
            <a:r>
              <a:rPr lang="en-US" dirty="0"/>
              <a:t>ission statement is given to us and describes</a:t>
            </a:r>
            <a:r>
              <a:rPr lang="en-US" baseline="0" dirty="0"/>
              <a:t> </a:t>
            </a:r>
            <a:r>
              <a:rPr lang="en-US" dirty="0"/>
              <a:t>why we</a:t>
            </a:r>
            <a:r>
              <a:rPr lang="en-US" baseline="0" dirty="0"/>
              <a:t> </a:t>
            </a:r>
            <a:r>
              <a:rPr lang="en-US" dirty="0"/>
              <a:t>exist – what we do every day in fulfilling our role and purpose.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Our mission is timeless – while mission of developing, providing and sustaining naval energetics does not change,</a:t>
            </a:r>
            <a:r>
              <a:rPr lang="en-US" baseline="0" dirty="0"/>
              <a:t> </a:t>
            </a:r>
            <a:r>
              <a:rPr lang="en-US" dirty="0"/>
              <a:t>specific priorities and products do change, but the overall mission remains the same.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t>Key thoughts: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t>1: IHD is full spectrum – </a:t>
            </a:r>
            <a:r>
              <a:rPr lang="en-US" dirty="0"/>
              <a:t>from</a:t>
            </a:r>
            <a:r>
              <a:rPr lang="en-US" baseline="0" dirty="0"/>
              <a:t> basic to applied research, manufacture, in service engineering to demil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2: Energetics AND energetic systems. IHD does not only focus on the “goo.” A system must ensure all aspects and components work together.</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3: Very “purple” customer base. All services rely on IHD for its products and services.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4: Disposing of energetic material is a critical role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Courier (W1)"/>
              </a:rPr>
              <a:t>The energetics of a system</a:t>
            </a:r>
            <a:r>
              <a:rPr lang="en-US" baseline="0" dirty="0">
                <a:latin typeface="Courier (W1)"/>
              </a:rPr>
              <a:t> determine all its key attributes – range, speed, lethality, signature, and safety.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Those listed below each are simply examples of the definition. Novel energetics are energetic molecules, ingredients, and formulations that are higher performing than traditional energetic materials, less sensitive to unplanned thermal, shock and impact stimuli yet cost effective to manufacture and integrate in to new and existing weapon systems.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This can be summarized by our tagline – fly farther, hit harder, save lives. It may sound like a cute slogan, but it really encompasses everything we do at Indian Head.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Fly Farther. We recognize the next conflict may likely require a longer reach and faster time on target. We work in propellants, fuels, and hypersonics to deliver these capabilities to the fleet, The “Fly” in fly farther is meant to be inclusive of all domains, not just air. Otto fuel for torpedoes is a national asset manufactured at Indian Head. Emplacement of underwater smart mining provides additional stand off as well.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a:latin typeface="Courier (W1)"/>
              </a:rPr>
              <a:t>Hit Harder. As General Mattis once said: “</a:t>
            </a:r>
            <a:r>
              <a:rPr lang="en-US" sz="1200" dirty="0">
                <a:latin typeface="Perpetua Titling MT" panose="02020502060505020804" pitchFamily="18" charset="0"/>
              </a:rPr>
              <a:t>Everything we do must contribute to the LETHALITY of our military.” Energetics</a:t>
            </a:r>
            <a:r>
              <a:rPr lang="en-US" sz="1200" baseline="0" dirty="0">
                <a:latin typeface="Perpetua Titling MT" panose="02020502060505020804" pitchFamily="18" charset="0"/>
              </a:rPr>
              <a:t> impact the lethality of every current weapon system. From the obvious work we do in explosives and warheads to the emerging areas such as reactive materials where we can make the case or lining provide additional energy on a target, Indian Head is a key contributor to our warfighters’ ability to deliver lethal effects when required.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aseline="0" dirty="0">
              <a:latin typeface="Perpetua Titling MT" panose="020205020605050208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a:latin typeface="Perpetua Titling MT" panose="02020502060505020804" pitchFamily="18" charset="0"/>
              </a:rPr>
              <a:t>Save Lives. Equally, if not more important than the two offensive tenets above, it is just as critical we ensure our courageous warfighters return home safely after execution of their dangerous missions. This includes our work in aircrew escape systems, explosive ordnance disposal, more reliable fuzing mechanisms to improved </a:t>
            </a:r>
            <a:r>
              <a:rPr lang="en-US" sz="1200" baseline="0" dirty="0">
                <a:latin typeface="Arial" charset="0"/>
                <a:cs typeface="Arial" charset="0"/>
              </a:rPr>
              <a:t>p</a:t>
            </a:r>
            <a:r>
              <a:rPr lang="en-US" altLang="en-US" sz="1200" dirty="0">
                <a:latin typeface="Arial" charset="0"/>
                <a:cs typeface="Arial" charset="0"/>
              </a:rPr>
              <a:t>ackaging, handling, storage, and transportation of energetics.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a:latin typeface="Courier (W1)"/>
            </a:endParaRPr>
          </a:p>
          <a:p>
            <a:pPr lvl="0" eaLnBrk="1" hangingPunct="1">
              <a:spcBef>
                <a:spcPct val="0"/>
              </a:spcBef>
              <a:buFontTx/>
              <a:buNone/>
            </a:pPr>
            <a:endParaRPr lang="en-US" dirty="0">
              <a:latin typeface="Courier (W1)"/>
            </a:endParaRPr>
          </a:p>
        </p:txBody>
      </p:sp>
    </p:spTree>
    <p:extLst>
      <p:ext uri="{BB962C8B-B14F-4D97-AF65-F5344CB8AC3E}">
        <p14:creationId xmlns:p14="http://schemas.microsoft.com/office/powerpoint/2010/main" val="1923532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 symbiotic relationship with China Lake</a:t>
            </a:r>
            <a:r>
              <a:rPr lang="en-US" baseline="0" dirty="0"/>
              <a:t> as keepers of Navy’s energetics expertise</a:t>
            </a: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23</a:t>
            </a:fld>
            <a:endParaRPr lang="en-US" dirty="0"/>
          </a:p>
        </p:txBody>
      </p:sp>
    </p:spTree>
    <p:extLst>
      <p:ext uri="{BB962C8B-B14F-4D97-AF65-F5344CB8AC3E}">
        <p14:creationId xmlns:p14="http://schemas.microsoft.com/office/powerpoint/2010/main" val="89446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 typeface="Arial" panose="020B0604020202020204" pitchFamily="34" charset="0"/>
              <a:buChar char="•"/>
            </a:pPr>
            <a:r>
              <a:rPr lang="en-US" baseline="0" dirty="0"/>
              <a:t>Talking point: IHD provides full-spectrum support (cradle to grave) for Navy energetics. Support for PEO U&amp;W includes:</a:t>
            </a:r>
          </a:p>
          <a:p>
            <a:pPr marL="114711" indent="0">
              <a:spcBef>
                <a:spcPts val="0"/>
              </a:spcBef>
              <a:spcAft>
                <a:spcPts val="0"/>
              </a:spcAft>
              <a:buNone/>
            </a:pPr>
            <a:r>
              <a:rPr lang="en-US" sz="1800" b="1" dirty="0">
                <a:solidFill>
                  <a:schemeClr val="accent1"/>
                </a:solidFill>
              </a:rPr>
              <a:t>PMA-208</a:t>
            </a:r>
          </a:p>
          <a:p>
            <a:pPr marL="395699">
              <a:spcBef>
                <a:spcPts val="0"/>
              </a:spcBef>
              <a:spcAft>
                <a:spcPts val="0"/>
              </a:spcAft>
            </a:pPr>
            <a:r>
              <a:rPr lang="en-US" sz="1600" i="1" dirty="0"/>
              <a:t>Manufacturing</a:t>
            </a:r>
            <a:r>
              <a:rPr lang="en-US" sz="1600" dirty="0"/>
              <a:t>: Mk 70 booster Mods and Mk 70 PUSH (new production) for GQM-163A Coyote</a:t>
            </a:r>
            <a:endParaRPr lang="en-US" sz="1400" dirty="0"/>
          </a:p>
          <a:p>
            <a:pPr marL="115887" indent="0">
              <a:spcBef>
                <a:spcPts val="900"/>
              </a:spcBef>
              <a:spcAft>
                <a:spcPts val="0"/>
              </a:spcAft>
              <a:buNone/>
              <a:defRPr/>
            </a:pPr>
            <a:r>
              <a:rPr lang="en-US" sz="1800" b="1" dirty="0">
                <a:solidFill>
                  <a:schemeClr val="accent1"/>
                </a:solidFill>
              </a:rPr>
              <a:t>PMA-280</a:t>
            </a:r>
          </a:p>
          <a:p>
            <a:pPr marL="401051">
              <a:spcBef>
                <a:spcPts val="0"/>
              </a:spcBef>
              <a:spcAft>
                <a:spcPts val="0"/>
              </a:spcAft>
              <a:buFont typeface="Arial" panose="020B0604020202020204" pitchFamily="34" charset="0"/>
              <a:buChar char="•"/>
            </a:pPr>
            <a:r>
              <a:rPr lang="en-US" sz="1600" dirty="0"/>
              <a:t>Tomahawk Weapon System</a:t>
            </a:r>
          </a:p>
          <a:p>
            <a:pPr marL="794162" lvl="1">
              <a:spcBef>
                <a:spcPts val="0"/>
              </a:spcBef>
              <a:spcAft>
                <a:spcPts val="0"/>
              </a:spcAft>
            </a:pPr>
            <a:r>
              <a:rPr lang="en-US" sz="1600" i="1" dirty="0"/>
              <a:t>Testing</a:t>
            </a:r>
            <a:r>
              <a:rPr lang="en-US" sz="1600" dirty="0"/>
              <a:t>: Functional ground testing (FGT) of AUR missiles </a:t>
            </a:r>
          </a:p>
          <a:p>
            <a:pPr marL="794162" lvl="1">
              <a:spcBef>
                <a:spcPts val="200"/>
              </a:spcBef>
              <a:spcAft>
                <a:spcPts val="0"/>
              </a:spcAft>
            </a:pPr>
            <a:r>
              <a:rPr lang="en-US" sz="1600" i="1" dirty="0"/>
              <a:t>R&amp;D</a:t>
            </a:r>
            <a:r>
              <a:rPr lang="en-US" sz="1600" dirty="0"/>
              <a:t>: Warhead development (FY25 POM)</a:t>
            </a:r>
          </a:p>
          <a:p>
            <a:pPr marL="794162" lvl="1">
              <a:spcBef>
                <a:spcPts val="200"/>
              </a:spcBef>
              <a:spcAft>
                <a:spcPts val="0"/>
              </a:spcAft>
            </a:pPr>
            <a:r>
              <a:rPr lang="en-US" sz="1600" i="1" dirty="0"/>
              <a:t>Engineering/Logistics</a:t>
            </a:r>
            <a:r>
              <a:rPr lang="en-US" sz="1600" dirty="0"/>
              <a:t>: Energetics IPT lead, Logistics IPT support (McAlester Det.)</a:t>
            </a:r>
          </a:p>
          <a:p>
            <a:pPr marL="115301" indent="0">
              <a:spcBef>
                <a:spcPts val="900"/>
              </a:spcBef>
              <a:spcAft>
                <a:spcPts val="0"/>
              </a:spcAft>
              <a:buNone/>
            </a:pPr>
            <a:r>
              <a:rPr lang="en-US" sz="1800" b="1" dirty="0">
                <a:solidFill>
                  <a:schemeClr val="accent1"/>
                </a:solidFill>
              </a:rPr>
              <a:t>PMA-242</a:t>
            </a:r>
          </a:p>
          <a:p>
            <a:pPr marL="401051">
              <a:spcBef>
                <a:spcPts val="0"/>
              </a:spcBef>
              <a:spcAft>
                <a:spcPts val="0"/>
              </a:spcAft>
              <a:buFont typeface="Arial" panose="020B0604020202020204" pitchFamily="34" charset="0"/>
              <a:buChar char="•"/>
            </a:pPr>
            <a:r>
              <a:rPr lang="en-US" sz="1600" dirty="0"/>
              <a:t>Airborne rockets and naval targets</a:t>
            </a:r>
          </a:p>
          <a:p>
            <a:pPr marL="794162" lvl="1">
              <a:spcBef>
                <a:spcPts val="0"/>
              </a:spcBef>
              <a:spcAft>
                <a:spcPts val="0"/>
              </a:spcAft>
            </a:pPr>
            <a:r>
              <a:rPr lang="en-US" sz="1600" i="1" dirty="0"/>
              <a:t>Engineering/Logistics</a:t>
            </a:r>
            <a:r>
              <a:rPr lang="en-US" sz="1600" dirty="0"/>
              <a:t>: Navy RATO/JATO rockets, Technical Design Agent for Mk 66 (Tri-Service)</a:t>
            </a:r>
          </a:p>
          <a:p>
            <a:pPr marL="794162" lvl="1">
              <a:spcBef>
                <a:spcPts val="200"/>
              </a:spcBef>
              <a:spcAft>
                <a:spcPts val="0"/>
              </a:spcAft>
            </a:pPr>
            <a:r>
              <a:rPr lang="en-US" sz="1600" i="1" dirty="0"/>
              <a:t>Manufacturing (rockets)</a:t>
            </a:r>
            <a:r>
              <a:rPr lang="en-US" sz="1600" dirty="0"/>
              <a:t>: Mk 152 warhead, LAU-61-G/A, Mk 90 propellant grain, </a:t>
            </a:r>
          </a:p>
          <a:p>
            <a:pPr marL="794162" lvl="1">
              <a:spcBef>
                <a:spcPts val="200"/>
              </a:spcBef>
              <a:spcAft>
                <a:spcPts val="0"/>
              </a:spcAft>
            </a:pPr>
            <a:r>
              <a:rPr lang="en-US" sz="1600" i="1" dirty="0"/>
              <a:t>Manufacturing (RATO)</a:t>
            </a:r>
            <a:r>
              <a:rPr lang="en-US" sz="1600" dirty="0"/>
              <a:t>: Mk 117/Mk 85/Mk 129 rocket motors to support BQM-74E,-177,-34 naval targets</a:t>
            </a:r>
          </a:p>
          <a:p>
            <a:pPr marL="115301" indent="0">
              <a:spcBef>
                <a:spcPts val="900"/>
              </a:spcBef>
              <a:spcAft>
                <a:spcPts val="0"/>
              </a:spcAft>
              <a:buNone/>
            </a:pPr>
            <a:r>
              <a:rPr lang="en-US" sz="1800" b="1" dirty="0">
                <a:solidFill>
                  <a:schemeClr val="accent1"/>
                </a:solidFill>
              </a:rPr>
              <a:t>PMA-201</a:t>
            </a:r>
          </a:p>
          <a:p>
            <a:pPr marL="401051">
              <a:spcBef>
                <a:spcPts val="0"/>
              </a:spcBef>
              <a:spcAft>
                <a:spcPts val="0"/>
              </a:spcAft>
              <a:buFont typeface="Arial" panose="020B0604020202020204" pitchFamily="34" charset="0"/>
              <a:buChar char="•"/>
            </a:pPr>
            <a:r>
              <a:rPr lang="en-US" sz="1600" dirty="0"/>
              <a:t>CAD/PAD sustainment and engineering </a:t>
            </a:r>
          </a:p>
          <a:p>
            <a:pPr marL="401051">
              <a:spcBef>
                <a:spcPts val="0"/>
              </a:spcBef>
              <a:spcAft>
                <a:spcPts val="0"/>
              </a:spcAft>
              <a:buFont typeface="Arial" panose="020B0604020202020204" pitchFamily="34" charset="0"/>
              <a:buChar char="•"/>
            </a:pPr>
            <a:r>
              <a:rPr lang="en-US" sz="1600" dirty="0"/>
              <a:t>GP Bomb RDX fill</a:t>
            </a:r>
          </a:p>
          <a:p>
            <a:pPr marL="401051">
              <a:spcBef>
                <a:spcPts val="0"/>
              </a:spcBef>
              <a:spcAft>
                <a:spcPts val="0"/>
              </a:spcAft>
              <a:buFont typeface="Arial" panose="020B0604020202020204" pitchFamily="34" charset="0"/>
              <a:buChar char="•"/>
            </a:pPr>
            <a:r>
              <a:rPr lang="en-US" sz="1600" dirty="0"/>
              <a:t>JDAM/LRASM/SDBII/SLAM ER/Harpoon PHS&amp;T</a:t>
            </a:r>
          </a:p>
          <a:p>
            <a:pPr marL="401051">
              <a:spcBef>
                <a:spcPts val="0"/>
              </a:spcBef>
              <a:spcAft>
                <a:spcPts val="0"/>
              </a:spcAft>
              <a:buFont typeface="Arial" panose="020B0604020202020204" pitchFamily="34" charset="0"/>
              <a:buChar char="•"/>
            </a:pPr>
            <a:r>
              <a:rPr lang="en-US" sz="1600" dirty="0"/>
              <a:t>ESD testing </a:t>
            </a:r>
          </a:p>
          <a:p>
            <a:pPr marL="401051">
              <a:spcBef>
                <a:spcPts val="0"/>
              </a:spcBef>
              <a:spcAft>
                <a:spcPts val="0"/>
              </a:spcAft>
              <a:buFont typeface="Arial" panose="020B0604020202020204" pitchFamily="34" charset="0"/>
              <a:buChar char="•"/>
            </a:pPr>
            <a:r>
              <a:rPr lang="en-US" sz="1600" dirty="0"/>
              <a:t>Harpoon ENCAP energetics, ordnance assessment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24</a:t>
            </a:fld>
            <a:endParaRPr lang="en-US" dirty="0"/>
          </a:p>
        </p:txBody>
      </p:sp>
    </p:spTree>
    <p:extLst>
      <p:ext uri="{BB962C8B-B14F-4D97-AF65-F5344CB8AC3E}">
        <p14:creationId xmlns:p14="http://schemas.microsoft.com/office/powerpoint/2010/main" val="218457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25</a:t>
            </a:fld>
            <a:endParaRPr lang="en-US" dirty="0"/>
          </a:p>
        </p:txBody>
      </p:sp>
    </p:spTree>
    <p:extLst>
      <p:ext uri="{BB962C8B-B14F-4D97-AF65-F5344CB8AC3E}">
        <p14:creationId xmlns:p14="http://schemas.microsoft.com/office/powerpoint/2010/main" val="317960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933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27</a:t>
            </a:fld>
            <a:endParaRPr lang="en-US" dirty="0"/>
          </a:p>
        </p:txBody>
      </p:sp>
    </p:spTree>
    <p:extLst>
      <p:ext uri="{BB962C8B-B14F-4D97-AF65-F5344CB8AC3E}">
        <p14:creationId xmlns:p14="http://schemas.microsoft.com/office/powerpoint/2010/main" val="3213708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28</a:t>
            </a:fld>
            <a:endParaRPr lang="en-US" dirty="0"/>
          </a:p>
        </p:txBody>
      </p:sp>
    </p:spTree>
    <p:extLst>
      <p:ext uri="{BB962C8B-B14F-4D97-AF65-F5344CB8AC3E}">
        <p14:creationId xmlns:p14="http://schemas.microsoft.com/office/powerpoint/2010/main" val="3095191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09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18F7C9-AA92-4C62-B652-0FCFEC93E0C6}" type="slidenum">
              <a:rPr lang="en-US" smtClean="0">
                <a:solidFill>
                  <a:srgbClr val="000000"/>
                </a:solidFill>
              </a:rPr>
              <a:pPr>
                <a:defRPr/>
              </a:pPr>
              <a:t>30</a:t>
            </a:fld>
            <a:endParaRPr lang="en-US" dirty="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bodyPr>
          <a:lstStyle/>
          <a:p>
            <a:pPr lvl="0" eaLnBrk="1" hangingPunct="1">
              <a:spcBef>
                <a:spcPct val="0"/>
              </a:spcBef>
              <a:buFontTx/>
              <a:buChar char="•"/>
            </a:pPr>
            <a:r>
              <a:rPr lang="en-US" dirty="0">
                <a:solidFill>
                  <a:srgbClr val="000000"/>
                </a:solidFill>
              </a:rPr>
              <a:t> Slide demonstrates unique mission, roles &amp; responsibilities of Warfare Centers.</a:t>
            </a:r>
          </a:p>
          <a:p>
            <a:pPr lvl="0" eaLnBrk="1" hangingPunct="1">
              <a:spcBef>
                <a:spcPct val="0"/>
              </a:spcBef>
            </a:pPr>
            <a:endParaRPr lang="en-US" dirty="0">
              <a:solidFill>
                <a:srgbClr val="000000"/>
              </a:solidFill>
            </a:endParaRPr>
          </a:p>
          <a:p>
            <a:pPr lvl="0" eaLnBrk="1" hangingPunct="1">
              <a:spcBef>
                <a:spcPct val="0"/>
              </a:spcBef>
              <a:buFontTx/>
              <a:buChar char="•"/>
            </a:pPr>
            <a:r>
              <a:rPr lang="en-US" dirty="0">
                <a:solidFill>
                  <a:srgbClr val="000000"/>
                </a:solidFill>
              </a:rPr>
              <a:t> We perform vital, inherently governmental functions across the warfare system life-cycle, are stewards of technical capabilities and critical knowledge, and fill a vital role in bridging the gap between military problems and technical feasibility.</a:t>
            </a:r>
          </a:p>
          <a:p>
            <a:pPr lvl="0" eaLnBrk="1" hangingPunct="1">
              <a:spcBef>
                <a:spcPct val="0"/>
              </a:spcBef>
              <a:buFontTx/>
              <a:buChar char="•"/>
            </a:pPr>
            <a:endParaRPr lang="en-US" dirty="0"/>
          </a:p>
          <a:p>
            <a:pPr lvl="0" eaLnBrk="1" hangingPunct="1">
              <a:spcBef>
                <a:spcPct val="0"/>
              </a:spcBef>
              <a:buFontTx/>
              <a:buChar char="•"/>
            </a:pPr>
            <a:r>
              <a:rPr lang="en-US" dirty="0"/>
              <a:t> We bridge the early research and concept development with technology development, transition and ISE support to the fleet.</a:t>
            </a:r>
          </a:p>
          <a:p>
            <a:pPr lvl="0" eaLnBrk="1" hangingPunct="1">
              <a:spcBef>
                <a:spcPct val="0"/>
              </a:spcBef>
            </a:pPr>
            <a:endParaRPr lang="en-US" dirty="0"/>
          </a:p>
          <a:p>
            <a:pPr lvl="0" eaLnBrk="1" hangingPunct="1">
              <a:spcBef>
                <a:spcPct val="0"/>
              </a:spcBef>
              <a:buFontTx/>
              <a:buChar char="•"/>
            </a:pPr>
            <a:r>
              <a:rPr lang="en-US" dirty="0"/>
              <a:t> We fulfill our role of smart buyer role by applying necessary end-to-end analysis, development science and engineering support, TDA functions and T&amp;E.</a:t>
            </a:r>
            <a:endParaRPr lang="en-US" dirty="0">
              <a:latin typeface="Courier (W1)"/>
            </a:endParaRPr>
          </a:p>
        </p:txBody>
      </p:sp>
    </p:spTree>
    <p:extLst>
      <p:ext uri="{BB962C8B-B14F-4D97-AF65-F5344CB8AC3E}">
        <p14:creationId xmlns:p14="http://schemas.microsoft.com/office/powerpoint/2010/main" val="2387741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171167" indent="-171167">
              <a:spcBef>
                <a:spcPts val="599"/>
              </a:spcBef>
              <a:buClr>
                <a:schemeClr val="tx1"/>
              </a:buClr>
              <a:buSzPct val="116000"/>
              <a:buFont typeface="Arial" panose="020B0604020202020204" pitchFamily="34" charset="0"/>
              <a:buChar char="•"/>
            </a:pPr>
            <a:r>
              <a:rPr lang="en-US" dirty="0"/>
              <a:t>Size of the Warfare Centers’ workforce is based on the funded workload.</a:t>
            </a:r>
          </a:p>
          <a:p>
            <a:pPr marL="171167" indent="-171167">
              <a:spcBef>
                <a:spcPts val="599"/>
              </a:spcBef>
              <a:buClr>
                <a:schemeClr val="tx1"/>
              </a:buClr>
              <a:buSzPct val="116000"/>
              <a:buFont typeface="Arial" panose="020B0604020202020204" pitchFamily="34" charset="0"/>
              <a:buChar char="•"/>
            </a:pPr>
            <a:r>
              <a:rPr lang="en-US" dirty="0"/>
              <a:t>We perform work our industry partners can’t, won’t or shouldn’t do.</a:t>
            </a:r>
          </a:p>
          <a:p>
            <a:pPr marL="171167" indent="-171167">
              <a:spcBef>
                <a:spcPts val="599"/>
              </a:spcBef>
              <a:buClr>
                <a:schemeClr val="tx1"/>
              </a:buClr>
              <a:buSzPct val="116000"/>
              <a:buFont typeface="Arial" panose="020B0604020202020204" pitchFamily="34" charset="0"/>
              <a:buChar char="•"/>
            </a:pPr>
            <a:r>
              <a:rPr lang="en-US" dirty="0"/>
              <a:t>Warfare Centers maintain more than 164 unique RDT&amp;E facilities.</a:t>
            </a:r>
            <a:endParaRPr lang="en-US" dirty="0">
              <a:solidFill>
                <a:prstClr val="black"/>
              </a:solidFill>
            </a:endParaRPr>
          </a:p>
          <a:p>
            <a:pPr marL="171167" indent="-171167">
              <a:spcBef>
                <a:spcPts val="599"/>
              </a:spcBef>
              <a:buClr>
                <a:prstClr val="black"/>
              </a:buClr>
              <a:buSzPct val="116000"/>
              <a:buFont typeface="Arial" panose="020B0604020202020204" pitchFamily="34" charset="0"/>
              <a:buChar char="•"/>
            </a:pPr>
            <a:r>
              <a:rPr lang="en-US" dirty="0">
                <a:solidFill>
                  <a:prstClr val="black"/>
                </a:solidFill>
              </a:rPr>
              <a:t>We have 22,060 diverse and highly educated employees focused on innovation (~14,700 scientists, engineers, and technicians with ~600 Ph.D.s).</a:t>
            </a:r>
          </a:p>
          <a:p>
            <a:pPr marL="171167" indent="-171167">
              <a:spcBef>
                <a:spcPts val="599"/>
              </a:spcBef>
              <a:buClr>
                <a:prstClr val="black"/>
              </a:buClr>
              <a:buSzPct val="116000"/>
              <a:buFont typeface="Arial" panose="020B0604020202020204" pitchFamily="34" charset="0"/>
              <a:buChar char="•"/>
            </a:pPr>
            <a:r>
              <a:rPr lang="en-US" dirty="0">
                <a:solidFill>
                  <a:prstClr val="black"/>
                </a:solidFill>
              </a:rPr>
              <a:t>There are 128 unique Technical Capabilities spread across our 10 Divisions.</a:t>
            </a:r>
          </a:p>
          <a:p>
            <a:pPr marL="171167" indent="-171167">
              <a:spcBef>
                <a:spcPts val="599"/>
              </a:spcBef>
              <a:buClr>
                <a:prstClr val="black"/>
              </a:buClr>
              <a:buSzPct val="116000"/>
              <a:buFont typeface="Arial" panose="020B0604020202020204" pitchFamily="34" charset="0"/>
              <a:buChar char="•"/>
            </a:pPr>
            <a:r>
              <a:rPr lang="en-US" dirty="0">
                <a:solidFill>
                  <a:prstClr val="black"/>
                </a:solidFill>
              </a:rPr>
              <a:t>We aren’t mission funded; we operate under the Navy Working Capital Fund business model.</a:t>
            </a:r>
          </a:p>
          <a:p>
            <a:endParaRPr lang="en-US" b="1" i="0" dirty="0">
              <a:solidFill>
                <a:schemeClr val="bg1"/>
              </a:solidFill>
            </a:endParaRP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1643434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32</a:t>
            </a:fld>
            <a:endParaRPr lang="en-US" dirty="0"/>
          </a:p>
        </p:txBody>
      </p:sp>
    </p:spTree>
    <p:extLst>
      <p:ext uri="{BB962C8B-B14F-4D97-AF65-F5344CB8AC3E}">
        <p14:creationId xmlns:p14="http://schemas.microsoft.com/office/powerpoint/2010/main" val="98647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Our </a:t>
            </a:r>
            <a:r>
              <a:rPr lang="en-US" u="sng" dirty="0"/>
              <a:t>Strategic Framework</a:t>
            </a:r>
            <a:r>
              <a:rPr lang="en-US" dirty="0"/>
              <a:t> (listed on the right) ties into the National Defense Strategy (NDS),</a:t>
            </a:r>
            <a:r>
              <a:rPr lang="en-US" baseline="0" dirty="0"/>
              <a:t> </a:t>
            </a:r>
            <a:r>
              <a:rPr lang="en-US" dirty="0"/>
              <a:t>CNO’s Navigation Plan (NAVPLAN), the NAVSEA Campaign Plan, and the NAVSEA Warfare Centers Strategic Plan.</a:t>
            </a:r>
          </a:p>
          <a:p>
            <a:endParaRPr lang="en-US" dirty="0"/>
          </a:p>
          <a:p>
            <a:r>
              <a:rPr lang="en-US" dirty="0"/>
              <a:t>We contribute</a:t>
            </a:r>
            <a:r>
              <a:rPr lang="en-US" baseline="0" dirty="0"/>
              <a:t> to the </a:t>
            </a:r>
            <a:r>
              <a:rPr lang="en-US" u="sng" baseline="0" dirty="0"/>
              <a:t>NDS</a:t>
            </a:r>
            <a:r>
              <a:rPr lang="en-US" baseline="0" dirty="0"/>
              <a:t> by providing the warfighting capability and capacity that are the cornerstone of deterrence. Our vision to Outpace our Adversaries keeps us focused on providing comparative advantages needed to successfully defend the homeland, deter strategic attacks, and strengthen the Joint Force.</a:t>
            </a:r>
          </a:p>
          <a:p>
            <a:endParaRPr lang="en-US" baseline="0" dirty="0"/>
          </a:p>
          <a:p>
            <a:r>
              <a:rPr lang="en-US" baseline="0" dirty="0"/>
              <a:t>Under the </a:t>
            </a:r>
            <a:r>
              <a:rPr lang="en-US" u="sng" baseline="0" dirty="0"/>
              <a:t>CNO NAVPLAN</a:t>
            </a:r>
            <a:r>
              <a:rPr lang="en-US" baseline="0" dirty="0"/>
              <a:t>, we directly support the priorities of readiness, capabilities, capacity, and sailors. The products and services we provide as part of our mission deliver combat credibility to the fleet and ensure our sailors and warfighters are equipped and ready. We build enduring warfighting advantages by creating and producing novel capabilities with enhanced range, speed, lethality, signatures management, and safety. We bridge the gap between private sector capacity and wartime surge requirements, providing needed capacity to deter and win. We provide training, maintenance, in-service engineering, and direct fleet support to keep our sailors and systems always at the ready.</a:t>
            </a:r>
          </a:p>
          <a:p>
            <a:endParaRPr lang="en-US" dirty="0"/>
          </a:p>
          <a:p>
            <a:r>
              <a:rPr lang="en-US" baseline="0" dirty="0"/>
              <a:t>We must accomplish o</a:t>
            </a:r>
            <a:r>
              <a:rPr lang="en-US" dirty="0"/>
              <a:t>ur 3 </a:t>
            </a:r>
            <a:r>
              <a:rPr lang="en-US" u="sng" dirty="0"/>
              <a:t>Strategic Imperatives</a:t>
            </a:r>
            <a:r>
              <a:rPr lang="en-US" u="none" dirty="0"/>
              <a:t> s</a:t>
            </a:r>
            <a:r>
              <a:rPr lang="en-US" dirty="0"/>
              <a:t>o</a:t>
            </a:r>
            <a:r>
              <a:rPr lang="en-US" baseline="0" dirty="0"/>
              <a:t> we can continue to add to the national and Navy priorities. Our Strategic Imperatives are:</a:t>
            </a:r>
            <a:endParaRPr lang="en-US" dirty="0"/>
          </a:p>
          <a:p>
            <a:pPr marL="228600" indent="-228600">
              <a:buAutoNum type="arabicParenR"/>
            </a:pPr>
            <a:r>
              <a:rPr lang="en-US" dirty="0"/>
              <a:t>Molecule to Mission (CREATE)</a:t>
            </a:r>
          </a:p>
          <a:p>
            <a:pPr marL="685800" lvl="1" indent="-228600">
              <a:buFont typeface="Arial" panose="020B0604020202020204" pitchFamily="34" charset="0"/>
              <a:buChar char="•"/>
            </a:pPr>
            <a:r>
              <a:rPr lang="en-US" dirty="0"/>
              <a:t>Deliver innovative solutions through collaboration and integration of our molecule-to-mission capabilities to keep our warfighters ahead of the game. </a:t>
            </a:r>
          </a:p>
          <a:p>
            <a:pPr marL="228600" indent="-228600">
              <a:buAutoNum type="arabicParenR"/>
            </a:pPr>
            <a:r>
              <a:rPr lang="en-US" dirty="0"/>
              <a:t>Strengthen</a:t>
            </a:r>
            <a:r>
              <a:rPr lang="en-US" baseline="0" dirty="0"/>
              <a:t> the Navy’s Arsenal (PRODUCE)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a ready infrastructure capable of wartime surge and maximizing production of the goods and services our warfighters rely on.</a:t>
            </a:r>
          </a:p>
          <a:p>
            <a:pPr marL="228600" indent="-228600">
              <a:buAutoNum type="arabicParenR"/>
            </a:pPr>
            <a:r>
              <a:rPr lang="en-US" baseline="0" dirty="0"/>
              <a:t>Workforce Flexibility &amp; Agility (ADAPT)</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Increase the flexibility and agility of our workforce by combining the right mix of people with the right mix of capabilities, supported by effective leadership at all levels, so we can respond to warfighter demands on any timetable.</a:t>
            </a:r>
            <a:endParaRPr lang="en-US" dirty="0"/>
          </a:p>
        </p:txBody>
      </p:sp>
      <p:sp>
        <p:nvSpPr>
          <p:cNvPr id="4" name="Slide Number Placeholder 3"/>
          <p:cNvSpPr>
            <a:spLocks noGrp="1"/>
          </p:cNvSpPr>
          <p:nvPr>
            <p:ph type="sldNum" sz="quarter" idx="10"/>
          </p:nvPr>
        </p:nvSpPr>
        <p:spPr/>
        <p:txBody>
          <a:bodyPr/>
          <a:lstStyle/>
          <a:p>
            <a:pPr defTabSz="881390">
              <a:defRPr/>
            </a:pPr>
            <a:fld id="{54F17513-A8A8-4192-8AF0-F89F32B1EC71}" type="slidenum">
              <a:rPr lang="en-US">
                <a:solidFill>
                  <a:prstClr val="black"/>
                </a:solidFill>
              </a:rPr>
              <a:pPr defTabSz="881390">
                <a:defRPr/>
              </a:pPr>
              <a:t>3</a:t>
            </a:fld>
            <a:endParaRPr lang="en-US" dirty="0">
              <a:solidFill>
                <a:prstClr val="black"/>
              </a:solidFill>
            </a:endParaRPr>
          </a:p>
        </p:txBody>
      </p:sp>
    </p:spTree>
    <p:extLst>
      <p:ext uri="{BB962C8B-B14F-4D97-AF65-F5344CB8AC3E}">
        <p14:creationId xmlns:p14="http://schemas.microsoft.com/office/powerpoint/2010/main" val="3555444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33</a:t>
            </a:fld>
            <a:endParaRPr lang="en-US" dirty="0"/>
          </a:p>
        </p:txBody>
      </p:sp>
    </p:spTree>
    <p:extLst>
      <p:ext uri="{BB962C8B-B14F-4D97-AF65-F5344CB8AC3E}">
        <p14:creationId xmlns:p14="http://schemas.microsoft.com/office/powerpoint/2010/main" val="2506165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34</a:t>
            </a:fld>
            <a:endParaRPr lang="en-US" dirty="0"/>
          </a:p>
        </p:txBody>
      </p:sp>
    </p:spTree>
    <p:extLst>
      <p:ext uri="{BB962C8B-B14F-4D97-AF65-F5344CB8AC3E}">
        <p14:creationId xmlns:p14="http://schemas.microsoft.com/office/powerpoint/2010/main" val="2992876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35</a:t>
            </a:fld>
            <a:endParaRPr lang="en-US" dirty="0"/>
          </a:p>
        </p:txBody>
      </p:sp>
    </p:spTree>
    <p:extLst>
      <p:ext uri="{BB962C8B-B14F-4D97-AF65-F5344CB8AC3E}">
        <p14:creationId xmlns:p14="http://schemas.microsoft.com/office/powerpoint/2010/main" val="2531587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Professional &amp; Business: 1101 series; program managers, HR, security, safety, attorneys, quality assurance and logistics (transportation, supplies and acquisition) personnel</a:t>
            </a:r>
          </a:p>
          <a:p>
            <a:pPr marL="171450" indent="-171450">
              <a:buFontTx/>
              <a:buChar char="-"/>
            </a:pPr>
            <a:r>
              <a:rPr lang="en-US" dirty="0"/>
              <a:t>Construction: Code 102 personnel</a:t>
            </a:r>
          </a:p>
          <a:p>
            <a:pPr marL="171450" indent="-171450">
              <a:buFontTx/>
              <a:buChar char="-"/>
            </a:pPr>
            <a:r>
              <a:rPr lang="en-US" dirty="0"/>
              <a:t>All manufacturing positions fall within the Scientist, Engineers &amp; Mathematician, Technicians and Wage Grade/Blue Collar groups</a:t>
            </a:r>
          </a:p>
          <a:p>
            <a:pPr marL="628064" lvl="1" indent="-171450">
              <a:buFontTx/>
              <a:buChar char="-"/>
            </a:pPr>
            <a:r>
              <a:rPr lang="en-US" dirty="0"/>
              <a:t>Includes: system integration, engineering systems and development, energetics manufacturing, and energetics ordinance explosives</a:t>
            </a: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36</a:t>
            </a:fld>
            <a:endParaRPr lang="en-US" dirty="0"/>
          </a:p>
        </p:txBody>
      </p:sp>
    </p:spTree>
    <p:extLst>
      <p:ext uri="{BB962C8B-B14F-4D97-AF65-F5344CB8AC3E}">
        <p14:creationId xmlns:p14="http://schemas.microsoft.com/office/powerpoint/2010/main" val="2911590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IH is made up of 4 specific capabilities which make our organization unique</a:t>
            </a:r>
            <a:r>
              <a:rPr lang="en-US" baseline="0" dirty="0"/>
              <a:t> from others.</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have cradle to grave operations. We can develop a prototype (RDT&amp;E) and turn it into an actual product to delivery (Manufacturing) all in-house. We even have boots on the ground for direct warfighter support.</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37</a:t>
            </a:fld>
            <a:endParaRPr lang="en-US" dirty="0"/>
          </a:p>
        </p:txBody>
      </p:sp>
    </p:spTree>
    <p:extLst>
      <p:ext uri="{BB962C8B-B14F-4D97-AF65-F5344CB8AC3E}">
        <p14:creationId xmlns:p14="http://schemas.microsoft.com/office/powerpoint/2010/main" val="1116251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38</a:t>
            </a:fld>
            <a:endParaRPr lang="en-US" dirty="0"/>
          </a:p>
        </p:txBody>
      </p:sp>
    </p:spTree>
    <p:extLst>
      <p:ext uri="{BB962C8B-B14F-4D97-AF65-F5344CB8AC3E}">
        <p14:creationId xmlns:p14="http://schemas.microsoft.com/office/powerpoint/2010/main" val="17359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reflects full spectrum capabilities:</a:t>
            </a:r>
          </a:p>
          <a:p>
            <a:endParaRPr lang="en-US" baseline="0" dirty="0"/>
          </a:p>
          <a:p>
            <a:r>
              <a:rPr lang="en-US" baseline="0" dirty="0"/>
              <a:t>We have cradle to grave operations. We can develop a prototype and turn it into an actual product to deliver all in-house.</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39</a:t>
            </a:fld>
            <a:endParaRPr lang="en-US" dirty="0"/>
          </a:p>
        </p:txBody>
      </p:sp>
    </p:spTree>
    <p:extLst>
      <p:ext uri="{BB962C8B-B14F-4D97-AF65-F5344CB8AC3E}">
        <p14:creationId xmlns:p14="http://schemas.microsoft.com/office/powerpoint/2010/main" val="690164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Technical Director, Mr. Ashley Johnson is dual-hatted. He</a:t>
            </a:r>
            <a:r>
              <a:rPr lang="en-US" baseline="0" dirty="0"/>
              <a:t> is also the SEA05E Deputy Warrant Officer for explosive ordnance engineering.</a:t>
            </a:r>
          </a:p>
          <a:p>
            <a:endParaRPr lang="en-US" baseline="0" dirty="0"/>
          </a:p>
          <a:p>
            <a:r>
              <a:rPr lang="en-US" sz="1200" b="0" i="0" u="none" strike="noStrike" kern="1200" baseline="0" dirty="0">
                <a:solidFill>
                  <a:schemeClr val="tx1"/>
                </a:solidFill>
                <a:latin typeface="+mn-lt"/>
                <a:ea typeface="+mn-ea"/>
                <a:cs typeface="+mn-cs"/>
              </a:rPr>
              <a:t>SEA05E executes the Technical Authority and the independent technical rigor to ensure that</a:t>
            </a:r>
          </a:p>
          <a:p>
            <a:r>
              <a:rPr lang="en-US" sz="1200" b="0" i="0" u="none" strike="noStrike" kern="1200" baseline="0" dirty="0">
                <a:solidFill>
                  <a:schemeClr val="tx1"/>
                </a:solidFill>
                <a:latin typeface="+mn-lt"/>
                <a:ea typeface="+mn-ea"/>
                <a:cs typeface="+mn-cs"/>
              </a:rPr>
              <a:t>technically sound, safe and reliable munition systems are delivered and maintained for the Navy.</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40</a:t>
            </a:fld>
            <a:endParaRPr lang="en-US" dirty="0"/>
          </a:p>
        </p:txBody>
      </p:sp>
    </p:spTree>
    <p:extLst>
      <p:ext uri="{BB962C8B-B14F-4D97-AF65-F5344CB8AC3E}">
        <p14:creationId xmlns:p14="http://schemas.microsoft.com/office/powerpoint/2010/main" val="3412897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41</a:t>
            </a:fld>
            <a:endParaRPr lang="en-US" dirty="0"/>
          </a:p>
        </p:txBody>
      </p:sp>
    </p:spTree>
    <p:extLst>
      <p:ext uri="{BB962C8B-B14F-4D97-AF65-F5344CB8AC3E}">
        <p14:creationId xmlns:p14="http://schemas.microsoft.com/office/powerpoint/2010/main" val="2887292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4642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Molecule</a:t>
            </a:r>
            <a:r>
              <a:rPr lang="en-US" baseline="0" dirty="0"/>
              <a:t> to Mission - CREATE: Give our warfighters what they need to win</a:t>
            </a:r>
          </a:p>
          <a:p>
            <a:pPr marL="228600" indent="-228600">
              <a:buFont typeface="Arial" panose="020B0604020202020204" pitchFamily="34" charset="0"/>
              <a:buChar char="•"/>
            </a:pPr>
            <a:r>
              <a:rPr lang="en-US" dirty="0"/>
              <a:t>Deliver innovative solutions through collaboration and integration of our molecule-to-mission capabilities to keep our warfighters ahead of the game.</a:t>
            </a:r>
          </a:p>
          <a:p>
            <a:pPr marL="228600" indent="-228600">
              <a:buFont typeface="Arial" panose="020B0604020202020204" pitchFamily="34" charset="0"/>
              <a:buChar char="•"/>
            </a:pPr>
            <a:endParaRPr lang="en-US" dirty="0"/>
          </a:p>
          <a:p>
            <a:pPr marL="0" indent="0">
              <a:buFont typeface="+mj-lt"/>
              <a:buNone/>
            </a:pPr>
            <a:r>
              <a:rPr lang="en-US" dirty="0"/>
              <a:t>2) Strengthen</a:t>
            </a:r>
            <a:r>
              <a:rPr lang="en-US" baseline="0" dirty="0"/>
              <a:t> the Navy’s Arsenal - PRODUCE: Give our warfighters enough to win</a:t>
            </a:r>
          </a:p>
          <a:p>
            <a:pPr marL="171450" indent="-171450">
              <a:buFont typeface="Arial" panose="020B0604020202020204" pitchFamily="34" charset="0"/>
              <a:buChar char="•"/>
            </a:pPr>
            <a:r>
              <a:rPr lang="en-US" dirty="0"/>
              <a:t>Strengthen the Navy's Arsenal through providing a ready infrastructure capable of wartime surge and maximizing production of the goods and services our warfighters rely 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3) Workforce Flexibility &amp; Agility - ADAPT: Give</a:t>
            </a:r>
            <a:r>
              <a:rPr lang="en-US" baseline="0" dirty="0"/>
              <a:t> our warfighters what they need, when they need it</a:t>
            </a: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Increase the flexibility and agility of our workforce by combining the right mix of people with the right mix of capabilities, supported by effective leadership at all levels, so we can respond to warfighter demands on any timetable.</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a:t>
            </a:fld>
            <a:endParaRPr lang="en-US" dirty="0"/>
          </a:p>
        </p:txBody>
      </p:sp>
    </p:spTree>
    <p:extLst>
      <p:ext uri="{BB962C8B-B14F-4D97-AF65-F5344CB8AC3E}">
        <p14:creationId xmlns:p14="http://schemas.microsoft.com/office/powerpoint/2010/main" val="3875152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43</a:t>
            </a:fld>
            <a:endParaRPr lang="en-US" dirty="0"/>
          </a:p>
        </p:txBody>
      </p:sp>
    </p:spTree>
    <p:extLst>
      <p:ext uri="{BB962C8B-B14F-4D97-AF65-F5344CB8AC3E}">
        <p14:creationId xmlns:p14="http://schemas.microsoft.com/office/powerpoint/2010/main" val="38594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a:t>NSWC IHD is responsible for the following:</a:t>
            </a:r>
          </a:p>
          <a:p>
            <a:pPr>
              <a:defRPr/>
            </a:pPr>
            <a:endParaRPr lang="en-US" dirty="0"/>
          </a:p>
          <a:p>
            <a:pPr marL="228600" indent="-228600">
              <a:buFontTx/>
              <a:buAutoNum type="arabicParenR"/>
              <a:defRPr/>
            </a:pPr>
            <a:r>
              <a:rPr lang="en-US" b="1" dirty="0"/>
              <a:t>Otto Fuel for Torpedoes: </a:t>
            </a:r>
            <a:r>
              <a:rPr lang="en-US" dirty="0"/>
              <a:t>We are the sole provider of liquid monopropellant (Otto Fuel II) for the United States and our allies and have manufactured the compound for more than 50 years. We continue to manufacture 250K lbs. per year while our primary nitration facility is being renovated to allow greater flexibility, lower cost and improved safety.</a:t>
            </a:r>
          </a:p>
          <a:p>
            <a:pPr marL="228600" indent="-228600">
              <a:buFontTx/>
              <a:buAutoNum type="arabicParenR"/>
              <a:defRPr/>
            </a:pPr>
            <a:r>
              <a:rPr lang="en-US" b="1" dirty="0"/>
              <a:t> MK-45 5-inch Gun: </a:t>
            </a:r>
            <a:r>
              <a:rPr lang="en-US" dirty="0"/>
              <a:t>Command is the in-service engineering agent (ISEA) and acquisition engineering agent for guns and ammo. The Systems Integration Department’s Standard Pier-Side Maintenance and Repair (SPMR) unit refurbishes rusted and worn out parts and extends the life of a gun. At the mid-point of a MK 45 Mod 4 Gun’s 30 year life, it is removed from the ship and returned for depot repairs and replaced with a new gun. </a:t>
            </a:r>
          </a:p>
          <a:p>
            <a:pPr marL="228600" indent="-228600">
              <a:buFontTx/>
              <a:buAutoNum type="arabicParenR"/>
              <a:defRPr/>
            </a:pPr>
            <a:r>
              <a:rPr lang="en-US" dirty="0"/>
              <a:t> </a:t>
            </a:r>
            <a:r>
              <a:rPr lang="en-US" b="1" dirty="0"/>
              <a:t>SM-2 and Evolved SeaSparrow Missiles (ESSM): </a:t>
            </a:r>
            <a:r>
              <a:rPr lang="en-US" dirty="0"/>
              <a:t>The command’s System Engineering Department provides rocket motor propulsion support for both the SM-2 and ESSM. The department’s ordnance assessment capabilities provides analyses enabling the Fleet to increase service lives of energetic components saving money and extending inventories.</a:t>
            </a:r>
          </a:p>
          <a:p>
            <a:pPr marL="228600" indent="-228600">
              <a:buFontTx/>
              <a:buAutoNum type="arabicParenR"/>
              <a:defRPr/>
            </a:pPr>
            <a:r>
              <a:rPr lang="en-US" b="1" dirty="0"/>
              <a:t>Phalanx Close-In Weapons Support (CIWS): </a:t>
            </a:r>
            <a:r>
              <a:rPr lang="en-US" dirty="0"/>
              <a:t>The command’s Systems Integration Department provides in-service fleet support for CIWS, and other naval gun systems, to include SPMR during a ship’s maintenance availability; providing a Mobile Ammunition Evaluation and Repair Unit to recondition ammunition at NMC OCONUS sites 3 per year on a rotational basis; and acting as fleet liaisons to address LANTFLEET and PACFLEET issues with any guns or ammunition.</a:t>
            </a:r>
          </a:p>
          <a:p>
            <a:pPr marL="228600" indent="-228600">
              <a:buFontTx/>
              <a:buAutoNum type="arabicParenR"/>
              <a:defRPr/>
            </a:pPr>
            <a:r>
              <a:rPr lang="en-US" b="1" dirty="0"/>
              <a:t>Countermeasure Anti-Torpedo (CAT): </a:t>
            </a:r>
            <a:r>
              <a:rPr lang="en-US" dirty="0"/>
              <a:t>Our Systems Engineering Department provides CAT warhead and fuzing support.</a:t>
            </a:r>
          </a:p>
          <a:p>
            <a:pPr marL="228600" indent="-228600">
              <a:buFontTx/>
              <a:buAutoNum type="arabicParenR"/>
              <a:defRPr/>
            </a:pPr>
            <a:r>
              <a:rPr lang="en-US" b="1" dirty="0"/>
              <a:t>CAD/PAD:</a:t>
            </a:r>
            <a:r>
              <a:rPr lang="en-US" dirty="0"/>
              <a:t> The command designs, develops, manufactures and is the central stock point for CAD/PAD items used in aircrew escape ejection systems. Our Virtual Fleet Support facility allows the warfighter to obtain any component within one week from order request. Tasked as a Tri-service organization, responsible for qualification of all CADs/PADs (surface, sub-surface, and air) and their ballistic systems and service life ordnance assessment after deployment. The E2 CAD/PAD Division is the in-service engineering agent for aircrew equipment such as automatically inflated air/deck-crew personnel life preservers (FLU-8/A and -12/A) and CADs for pilot personnel parachute release (SEAWARS) upon water immersion. Aircraft products: Stores Release, Countermeasure, Engine Fire Extinguisher Cartridges, Egress Systems, Ejection Seat Components, Cable Cutters.</a:t>
            </a:r>
          </a:p>
          <a:p>
            <a:pPr marL="228600" indent="-228600">
              <a:buFontTx/>
              <a:buAutoNum type="arabicParenR"/>
              <a:defRPr/>
            </a:pPr>
            <a:r>
              <a:rPr lang="en-US" b="1" dirty="0"/>
              <a:t>MK 53 Decoy Launching System (DLS) (Nulka): </a:t>
            </a:r>
            <a:r>
              <a:rPr lang="en-US" dirty="0"/>
              <a:t>A rapid-response active expendable decoy system capable of providing defense for ships against modern anti-ship missiles (ASM). Developed in cooperation with Australia, Nulka means 'be quick' in the Australian Aboriginal dialect. It is intended to counter a wide spectrum of present and future radar-guided ASMs. The system can either be integrated with the Combat System or used with the stand-alone Fire Control System.</a:t>
            </a:r>
          </a:p>
          <a:p>
            <a:pPr marL="228600" indent="-228600">
              <a:buFontTx/>
              <a:buAutoNum type="arabicParenR"/>
              <a:defRPr/>
            </a:pPr>
            <a:r>
              <a:rPr lang="en-US" b="1" dirty="0"/>
              <a:t>The Tomahawk Land Attack Missile (TLAM): </a:t>
            </a:r>
            <a:r>
              <a:rPr lang="en-US" dirty="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defRPr/>
            </a:pPr>
            <a:r>
              <a:rPr lang="en-US" b="1" dirty="0"/>
              <a:t>Sidewinder Missile: </a:t>
            </a:r>
          </a:p>
          <a:p>
            <a:pPr marL="228600" indent="-228600">
              <a:buFontTx/>
              <a:buAutoNum type="arabicParenR"/>
              <a:defRPr/>
            </a:pPr>
            <a:r>
              <a:rPr lang="en-US" b="1" dirty="0"/>
              <a:t> Aircrew Systems:</a:t>
            </a:r>
          </a:p>
          <a:p>
            <a:pPr>
              <a:defRPr/>
            </a:pPr>
            <a:endParaRPr lang="en-US" dirty="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8C86A339-5181-4E73-B635-9AFAADD8D985}" type="slidenum">
              <a:rPr lang="en-US" altLang="en-US" smtClean="0"/>
              <a:pPr eaLnBrk="1" hangingPunct="1">
                <a:defRPr/>
              </a:pPr>
              <a:t>44</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700083" y="4414512"/>
            <a:ext cx="5610242" cy="530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tLang="en-US" b="1" dirty="0"/>
              <a:t>The MK 53 Decoy Launching System (DLS) (Nulka): </a:t>
            </a:r>
            <a:r>
              <a:rPr lang="en-US" altLang="en-US" dirty="0"/>
              <a:t>MK 53 Decoy Launching System (DLS) (Nulka): A rapid-response active expendable decoy system capable of providing defense for ships against modern anti-ship missiles (ASM). Developed in cooperation with Australia, Nulka means 'be quick' in the Australian Aboriginal dialect. It is intended to counter a wide spectrum of present and future radar-guided ASMs. The system can either be integrated with the Combat System or used with the stand-alone Fire Control System.</a:t>
            </a:r>
          </a:p>
          <a:p>
            <a:pPr marL="228600" indent="-228600">
              <a:buFontTx/>
              <a:buAutoNum type="arabicParenR"/>
            </a:pPr>
            <a:r>
              <a:rPr lang="en-US" altLang="en-US" b="1" dirty="0"/>
              <a:t>SM-2 and Evolved SeaSparrow Missiles (ESSM): </a:t>
            </a:r>
            <a:r>
              <a:rPr lang="en-US" altLang="en-US" dirty="0"/>
              <a:t>The command’s System Engineering Department provides rocket motor propulsion support for both the SM-2 and ESSM. The department’s ordnance assessment capabilities provides analyses enabling the Fleet to increase service lives of energetic components saving money and extending inventories.</a:t>
            </a:r>
          </a:p>
          <a:p>
            <a:pPr marL="228600" indent="-228600">
              <a:buFontTx/>
              <a:buAutoNum type="arabicParenR"/>
            </a:pPr>
            <a:r>
              <a:rPr lang="en-US" altLang="en-US" b="1" dirty="0"/>
              <a:t>Phalanx Close-In Weapons Support (CIWS): </a:t>
            </a:r>
            <a:r>
              <a:rPr lang="en-US" altLang="en-US" dirty="0"/>
              <a:t>The command’s Systems Integration Department provides in-service fleet support for CIWS, and other naval gun systems, to include SPMR during a ship’s maintenance availability; providing a Mobile Ammunition Evaluation and Repair Unit to recondition ammunition at NMC OCONUS sites 3 per year on a rotational basis; and acting as fleet liaisons to address LANTFLEET and PACFLEET issues with any guns or ammunition.</a:t>
            </a:r>
          </a:p>
          <a:p>
            <a:pPr marL="228600" indent="-228600">
              <a:buFontTx/>
              <a:buAutoNum type="arabicParenR"/>
            </a:pPr>
            <a:r>
              <a:rPr lang="en-US" altLang="en-US" b="1" dirty="0"/>
              <a:t>Countermeasure Anti-Torpedo (CAT): </a:t>
            </a:r>
            <a:r>
              <a:rPr lang="en-US" altLang="en-US" dirty="0"/>
              <a:t>Our Systems Engineering Department provides CAT warhead and fuzing support.</a:t>
            </a:r>
          </a:p>
          <a:p>
            <a:pPr marL="228600" indent="-228600">
              <a:buFontTx/>
              <a:buAutoNum type="arabicParenR"/>
            </a:pPr>
            <a:endParaRPr lang="en-US" altLang="en-US" dirty="0"/>
          </a:p>
          <a:p>
            <a:pPr marL="228600" indent="-228600">
              <a:buFontTx/>
              <a:buAutoNum type="arabicParenR"/>
            </a:pPr>
            <a:endParaRPr lang="en-US" altLang="en-US" dirty="0"/>
          </a:p>
          <a:p>
            <a:pPr marL="228600" indent="-228600">
              <a:buFontTx/>
              <a:buAutoNum type="arabicParenR"/>
            </a:pPr>
            <a:endParaRPr lang="en-US" altLang="en-US" dirty="0"/>
          </a:p>
          <a:p>
            <a:pPr marL="228600" indent="-228600">
              <a:buFontTx/>
              <a:buAutoNum type="arabicParenR"/>
            </a:pPr>
            <a:endParaRPr lang="en-US" altLang="en-US" dirty="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A42285B1-B965-4A63-9290-C0B0D4974687}" type="slidenum">
              <a:rPr lang="en-US" altLang="en-US" smtClean="0"/>
              <a:pPr eaLnBrk="1" hangingPunct="1">
                <a:defRPr/>
              </a:pPr>
              <a:t>45</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buFontTx/>
              <a:buAutoNum type="arabicParenR"/>
            </a:pPr>
            <a:r>
              <a:rPr lang="en-US" altLang="en-US" b="1" dirty="0"/>
              <a:t>MK-45 5-inch Gun: </a:t>
            </a:r>
            <a:r>
              <a:rPr lang="en-US" altLang="en-US" dirty="0"/>
              <a:t>Command is the in-service engineering agent (ISEA) and acquisition engineering agent for guns and ammo. The SPMR refurbishes rusted and worn out parts and extends the life of a gun. At the mid-point of a MK 45 Mod 4 Gun’s 30 year life it is removed from the ship and returned for depot repairs and replaced with a new gun.</a:t>
            </a:r>
          </a:p>
          <a:p>
            <a:pPr marL="228600" indent="-228600">
              <a:buFontTx/>
              <a:buAutoNum type="arabicParenR"/>
            </a:pPr>
            <a:r>
              <a:rPr lang="en-US" altLang="en-US" b="1" dirty="0"/>
              <a:t>The Tomahawk Land Attack Missile (TLAM): </a:t>
            </a:r>
            <a:r>
              <a:rPr lang="en-US" altLang="en-US" dirty="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pPr>
            <a:r>
              <a:rPr lang="en-US" altLang="en-US" b="1" dirty="0"/>
              <a:t>Otto Fuel for Torpedoes: </a:t>
            </a:r>
            <a:r>
              <a:rPr lang="en-US" altLang="en-US" dirty="0"/>
              <a:t>We are the sole provider of liquid monopropellant (Otto Fuel II) for the United States and our allies and have manufactured the compound for more than 50 years. We continue to manufacture 250K lbs. per year while our primary nitration facility is being renovated to allow greater flexibility, lower cost and improved safety.</a:t>
            </a:r>
          </a:p>
          <a:p>
            <a:pPr marL="228600" indent="-228600">
              <a:buFontTx/>
              <a:buAutoNum type="arabicParenR"/>
            </a:pPr>
            <a:r>
              <a:rPr lang="en-US" altLang="en-US" b="1" dirty="0"/>
              <a:t>Phalanx CIWS: </a:t>
            </a:r>
            <a:r>
              <a:rPr lang="en-US" altLang="en-US" dirty="0"/>
              <a:t>The command’s Systems Integration Department provides in-service fleet support for CIWS, and other naval gun systems, to include SPMR during a ship’s maintenance availability; providing a Mobile Ammunition Evaluation and Repair Unit to recondition ammunition at NMC OCONUS sites 3 per year on a rotational basis; and acting as Fleet Liaisons to address LANTFLEET and PACFLEET issues with any guns or ammunition.</a:t>
            </a:r>
          </a:p>
          <a:p>
            <a:pPr marL="228600" indent="-228600">
              <a:buFontTx/>
              <a:buAutoNum type="arabicParenR"/>
            </a:pPr>
            <a:r>
              <a:rPr lang="en-US" altLang="en-US" b="1" dirty="0"/>
              <a:t>The MK 53 Decoy Launching System (DLS) (Nulka): </a:t>
            </a:r>
            <a:r>
              <a:rPr lang="en-US" altLang="en-US" dirty="0"/>
              <a:t>A rapid-response active expendable decoy system capable of providing defense for ships against modern anti-ship missiles (ASM). Developed in cooperation with Australia, Nulka means 'be quick' in the Australian Aboriginal dialect. It is intended to counter a wide spectrum of present and future radar-guided ASMs. The system can either be integrated with the Combat System or used with the stand-alone Fire Control System.</a:t>
            </a:r>
          </a:p>
          <a:p>
            <a:pPr marL="228600" indent="-228600">
              <a:buFontTx/>
              <a:buAutoNum type="arabicParenR"/>
            </a:pPr>
            <a:r>
              <a:rPr lang="en-US" altLang="en-US" b="1" dirty="0"/>
              <a:t>SM-2 Missile: </a:t>
            </a:r>
            <a:r>
              <a:rPr lang="en-US" altLang="en-US" dirty="0"/>
              <a:t>The command’s System Engineering Department provides rocket motor propulsion support for the SM-2 missile. The department’s ordnance assessment capabilities provides analyses enabling the Fleet to increase service lives of energetic components saving money and extending inventories.</a:t>
            </a:r>
          </a:p>
          <a:p>
            <a:pPr marL="228600" indent="-228600">
              <a:buFontTx/>
              <a:buAutoNum type="arabicParenR"/>
            </a:pPr>
            <a:endParaRPr lang="en-US" altLang="en-US" dirty="0"/>
          </a:p>
          <a:p>
            <a:pPr marL="228600" indent="-228600">
              <a:buFontTx/>
              <a:buAutoNum type="arabicParenR"/>
            </a:pPr>
            <a:endParaRPr lang="en-US" altLang="en-US" dirty="0"/>
          </a:p>
          <a:p>
            <a:pPr marL="228600" indent="-228600">
              <a:buFontTx/>
              <a:buAutoNum type="arabicParenR"/>
            </a:pPr>
            <a:endParaRPr lang="en-US" altLang="en-US" dirty="0"/>
          </a:p>
          <a:p>
            <a:pPr marL="228600" indent="-228600">
              <a:buFontTx/>
              <a:buAutoNum type="arabicParenR"/>
            </a:pPr>
            <a:endParaRPr lang="en-US" altLang="en-US" dirty="0"/>
          </a:p>
          <a:p>
            <a:pPr marL="228600" indent="-228600">
              <a:buFontTx/>
              <a:buAutoNum type="arabicParenR"/>
            </a:pPr>
            <a:endParaRPr lang="en-US" altLang="en-US" dirty="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D591187B-408E-4026-8102-7730D71208C0}" type="slidenum">
              <a:rPr lang="en-US" altLang="en-US" smtClean="0"/>
              <a:pPr eaLnBrk="1" hangingPunct="1">
                <a:defRPr/>
              </a:pPr>
              <a:t>46</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tLang="en-US" b="1" dirty="0"/>
              <a:t>CAD/PAD: </a:t>
            </a:r>
            <a:r>
              <a:rPr lang="en-US" altLang="en-US" dirty="0"/>
              <a:t>The command designs, develops, manufactures and is the central stock point for CAD/PAD items used in aircrew escape ejection systems. Our Virtual Fleet Support facility allows the warfighter to obtain any component within one week from order request. Tasked as a Tri-service organization, responsible for qualification of all CADs/PADs (surface, sub-surface, and air) and their ballistic systems and service life ordnance assessment after deployment. The E2 CAD/PAD Division is the in-service engineering agent for aircrew equipment such as automatically inflated air/deck-crew personnel life preservers (FLU-8/A and -12/A) and CADs for pilot personnel parachute release (SEAWARS) upon water immersion." Aircraft CAD/PAD products include: Stores Release, Countermeasure, Engine Fire Extinguisher Cartridges, Egress Systems, Ejection Seat Components, Cable Cutters</a:t>
            </a:r>
          </a:p>
          <a:p>
            <a:pPr marL="228600" indent="-228600">
              <a:buFontTx/>
              <a:buAutoNum type="arabicParenR"/>
            </a:pPr>
            <a:endParaRPr lang="en-US" altLang="en-US" dirty="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8265513D-70FD-4961-8434-CD0A7C8B817F}" type="slidenum">
              <a:rPr lang="en-US" altLang="en-US" smtClean="0"/>
              <a:pPr eaLnBrk="1" hangingPunct="1">
                <a:defRPr/>
              </a:pPr>
              <a:t>47</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Tx/>
              <a:buAutoNum type="arabicParenR"/>
              <a:defRPr/>
            </a:pPr>
            <a:r>
              <a:rPr lang="en-US" b="1" dirty="0"/>
              <a:t>Otto Fuel for Torpedoes: </a:t>
            </a:r>
            <a:r>
              <a:rPr lang="en-US" dirty="0"/>
              <a:t>We are the sole provider of liquid monopropellant (Otto Fuel II) for the United States and our allies and have manufactured the compound for more than 50 years. We continue to manufacture 250K lbs. per year while our primary nitration facility is being renovated to allow greater flexibility, lower cost and improved safety.</a:t>
            </a:r>
          </a:p>
          <a:p>
            <a:pPr marL="228600" indent="-228600">
              <a:buFontTx/>
              <a:buAutoNum type="arabicParenR"/>
              <a:defRPr/>
            </a:pPr>
            <a:r>
              <a:rPr lang="en-US" b="1" dirty="0"/>
              <a:t>The Tomahawk Land Attack Missile (TLAM): </a:t>
            </a:r>
            <a:r>
              <a:rPr lang="en-US" dirty="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defRPr/>
            </a:pPr>
            <a:r>
              <a:rPr lang="en-US" b="1" dirty="0"/>
              <a:t>CAD/PAD: </a:t>
            </a:r>
            <a:r>
              <a:rPr lang="en-US" dirty="0"/>
              <a:t>"Tasked as a Tri-service organization, responsible for qualification of all CADs/PADs (surface, sub-surface, and air) and their ballistic systems and service life ordnance assessment after deployment. CAD/PADs are utilized for buoy procurement/in-service support.</a:t>
            </a:r>
          </a:p>
          <a:p>
            <a:pPr>
              <a:defRPr/>
            </a:pPr>
            <a:endParaRPr lang="en-US" dirty="0"/>
          </a:p>
          <a:p>
            <a:pPr>
              <a:defRPr/>
            </a:pPr>
            <a:endParaRPr lang="en-US" dirty="0"/>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CC1018C9-A590-4E4F-856B-39BA4837B30C}" type="slidenum">
              <a:rPr lang="en-US" altLang="en-US" smtClean="0"/>
              <a:pPr eaLnBrk="1" hangingPunct="1">
                <a:defRPr/>
              </a:pPr>
              <a:t>48</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key benefits to Navy maintaining a government-owned/government-operated</a:t>
            </a:r>
            <a:r>
              <a:rPr lang="en-US" baseline="0" dirty="0"/>
              <a:t> (GOGO) arsenal with full-spectrum capabilities.</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7</a:t>
            </a:fld>
            <a:endParaRPr lang="en-US" dirty="0"/>
          </a:p>
        </p:txBody>
      </p:sp>
    </p:spTree>
    <p:extLst>
      <p:ext uri="{BB962C8B-B14F-4D97-AF65-F5344CB8AC3E}">
        <p14:creationId xmlns:p14="http://schemas.microsoft.com/office/powerpoint/2010/main" val="59193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lang="en-US" dirty="0"/>
              <a:t>Indian Head is one of ten divisions of the NAVSEA Warfare Center. As a complete enterprise, there is</a:t>
            </a:r>
            <a:r>
              <a:rPr lang="en-US" baseline="0" dirty="0"/>
              <a:t> nothing that we cannot perform together that any other organization can.</a:t>
            </a:r>
            <a:endParaRPr lang="en-US" dirty="0"/>
          </a:p>
          <a:p>
            <a:pPr>
              <a:spcBef>
                <a:spcPts val="300"/>
              </a:spcBef>
              <a:spcAft>
                <a:spcPts val="300"/>
              </a:spcAft>
            </a:pPr>
            <a:endParaRPr lang="en-US" dirty="0"/>
          </a:p>
          <a:p>
            <a:pPr>
              <a:spcBef>
                <a:spcPts val="300"/>
              </a:spcBef>
              <a:spcAft>
                <a:spcPts val="300"/>
              </a:spcAft>
            </a:pPr>
            <a:r>
              <a:rPr lang="en-US" dirty="0"/>
              <a:t>1. ~25,000 diverse and highly educated employees focused on innovation (~16,400 scientists, engineers, and technicians with ~750 Ph.D.s)</a:t>
            </a:r>
          </a:p>
          <a:p>
            <a:pPr>
              <a:spcBef>
                <a:spcPts val="300"/>
              </a:spcBef>
              <a:spcAft>
                <a:spcPts val="300"/>
              </a:spcAft>
            </a:pPr>
            <a:r>
              <a:rPr lang="en-US" dirty="0"/>
              <a:t>2. 129 unique Technical Capabilities across 10 Divisions</a:t>
            </a:r>
          </a:p>
          <a:p>
            <a:pPr>
              <a:spcBef>
                <a:spcPts val="300"/>
              </a:spcBef>
              <a:spcAft>
                <a:spcPts val="300"/>
              </a:spcAft>
            </a:pPr>
            <a:r>
              <a:rPr lang="en-US" dirty="0"/>
              <a:t>3. Operates under the Navy Working Capital Fund business model</a:t>
            </a:r>
          </a:p>
          <a:p>
            <a:pPr>
              <a:spcBef>
                <a:spcPts val="300"/>
              </a:spcBef>
              <a:spcAft>
                <a:spcPts val="300"/>
              </a:spcAft>
            </a:pPr>
            <a:r>
              <a:rPr lang="en-US" dirty="0"/>
              <a:t>4. Performs work our industry partners can’t,</a:t>
            </a:r>
            <a:r>
              <a:rPr lang="en-US" baseline="0" dirty="0"/>
              <a:t> </a:t>
            </a:r>
            <a:r>
              <a:rPr lang="en-US" dirty="0"/>
              <a:t>won’t or shouldn’t do.</a:t>
            </a:r>
          </a:p>
          <a:p>
            <a:pPr>
              <a:spcBef>
                <a:spcPts val="300"/>
              </a:spcBef>
              <a:spcAft>
                <a:spcPts val="300"/>
              </a:spcAft>
            </a:pPr>
            <a:r>
              <a:rPr lang="en-US" dirty="0"/>
              <a:t>5. Maintains more than 164 unique RDT&amp;E facilities</a:t>
            </a:r>
          </a:p>
          <a:p>
            <a:pPr>
              <a:spcBef>
                <a:spcPts val="300"/>
              </a:spcBef>
              <a:spcAft>
                <a:spcPts val="300"/>
              </a:spcAft>
            </a:pPr>
            <a:r>
              <a:rPr lang="en-US" dirty="0"/>
              <a:t>6. Provide a bridge between the technical community and the warfighter</a:t>
            </a:r>
          </a:p>
          <a:p>
            <a:pPr>
              <a:spcBef>
                <a:spcPts val="300"/>
              </a:spcBef>
              <a:spcAft>
                <a:spcPts val="300"/>
              </a:spcAft>
            </a:pPr>
            <a:r>
              <a:rPr lang="en-US" dirty="0"/>
              <a:t>7. Determine and develop capabilities for the fleet</a:t>
            </a:r>
          </a:p>
          <a:p>
            <a:pPr>
              <a:spcBef>
                <a:spcPts val="300"/>
              </a:spcBef>
              <a:spcAft>
                <a:spcPts val="300"/>
              </a:spcAft>
            </a:pPr>
            <a:r>
              <a:rPr lang="en-US" dirty="0"/>
              <a:t>8. Verify the quality, safety, and effectiveness of platforms and systems</a:t>
            </a:r>
          </a:p>
          <a:p>
            <a:pPr>
              <a:spcBef>
                <a:spcPts val="300"/>
              </a:spcBef>
              <a:spcAft>
                <a:spcPts val="300"/>
              </a:spcAft>
            </a:pPr>
            <a:r>
              <a:rPr lang="en-US" dirty="0"/>
              <a:t>9. Design, develop, and field solutions for urgent operational fleet needs</a:t>
            </a: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8</a:t>
            </a:fld>
            <a:endParaRPr lang="en-US" dirty="0"/>
          </a:p>
        </p:txBody>
      </p:sp>
    </p:spTree>
    <p:extLst>
      <p:ext uri="{BB962C8B-B14F-4D97-AF65-F5344CB8AC3E}">
        <p14:creationId xmlns:p14="http://schemas.microsoft.com/office/powerpoint/2010/main" val="87750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404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10</a:t>
            </a:fld>
            <a:endParaRPr lang="en-US" dirty="0"/>
          </a:p>
        </p:txBody>
      </p:sp>
    </p:spTree>
    <p:extLst>
      <p:ext uri="{BB962C8B-B14F-4D97-AF65-F5344CB8AC3E}">
        <p14:creationId xmlns:p14="http://schemas.microsoft.com/office/powerpoint/2010/main" val="262270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a $1B organization, about 50% direct</a:t>
            </a:r>
            <a:r>
              <a:rPr lang="en-US" baseline="0" dirty="0"/>
              <a:t> work</a:t>
            </a:r>
          </a:p>
          <a:p>
            <a:endParaRPr lang="en-US" baseline="0" dirty="0"/>
          </a:p>
          <a:p>
            <a:r>
              <a:rPr lang="en-US" baseline="0" dirty="0"/>
              <a:t># buildings and size of the land is a unique requirement compared to other organizations. A single explosive operations complex may require dozens of buildings to process, store and manufacture. This increases the cost and complexity to maintain all these unique buildings when compared to more traditional office style buildings</a:t>
            </a:r>
          </a:p>
          <a:p>
            <a:endParaRPr lang="en-US" baseline="0" dirty="0"/>
          </a:p>
          <a:p>
            <a:r>
              <a:rPr lang="en-US" baseline="0" dirty="0"/>
              <a:t>Another thing unique to Indian head is the diverse workforce we employ. About a 1/3 scientists and engineers, but many wage grade operators and technicians as well.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8776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lvl1pPr>
          </a:lstStyle>
          <a:p>
            <a:pPr>
              <a:defRPr/>
            </a:pPr>
            <a:fld id="{CDC87B67-0850-476E-AA78-9A273902E86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6800850" y="6583374"/>
            <a:ext cx="2133600" cy="138101"/>
          </a:xfrm>
        </p:spPr>
        <p:txBody>
          <a:bodyPr/>
          <a:lstStyle>
            <a:lvl1pPr>
              <a:defRPr b="1"/>
            </a:lvl1pPr>
          </a:lstStyle>
          <a:p>
            <a:pPr>
              <a:defRPr/>
            </a:pPr>
            <a:fld id="{1AD3B4F1-F0D2-4323-88C6-3C856595E168}"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8147998" y="98610"/>
            <a:ext cx="786452" cy="786452"/>
          </a:xfrm>
          <a:prstGeom prst="rect">
            <a:avLst/>
          </a:prstGeom>
        </p:spPr>
      </p:pic>
    </p:spTree>
    <p:extLst>
      <p:ext uri="{BB962C8B-B14F-4D97-AF65-F5344CB8AC3E}">
        <p14:creationId xmlns:p14="http://schemas.microsoft.com/office/powerpoint/2010/main" val="28876535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0043"/>
            <a:ext cx="7886700" cy="510692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628650" y="102144"/>
            <a:ext cx="7886700" cy="807967"/>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p>
        </p:txBody>
      </p:sp>
      <p:sp>
        <p:nvSpPr>
          <p:cNvPr id="5" name="Slide Number Placeholder 5"/>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7D32BB42-2950-49CD-A3D9-E93823B21D68}" type="slidenum">
              <a:rPr lang="en-US" altLang="en-US"/>
              <a:pPr>
                <a:defRPr/>
              </a:pPr>
              <a:t>‹#›</a:t>
            </a:fld>
            <a:endParaRPr lang="en-US" altLang="en-US" dirty="0"/>
          </a:p>
        </p:txBody>
      </p:sp>
      <p:sp>
        <p:nvSpPr>
          <p:cNvPr id="6" name="Footer Placeholder 6"/>
          <p:cNvSpPr>
            <a:spLocks noGrp="1" noChangeArrowheads="1"/>
          </p:cNvSpPr>
          <p:nvPr>
            <p:ph type="ftr" sz="quarter" idx="10"/>
          </p:nvPr>
        </p:nvSpPr>
        <p:spPr bwMode="auto">
          <a:xfrm>
            <a:off x="2297113" y="6492875"/>
            <a:ext cx="45497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1200" dirty="0">
                <a:solidFill>
                  <a:schemeClr val="bg1"/>
                </a:solidFill>
                <a:latin typeface="Myriad Pro" pitchFamily="34" charset="0"/>
              </a:rPr>
              <a:t>Distribution A: Approved for public release; distribution unlimited.</a:t>
            </a:r>
          </a:p>
        </p:txBody>
      </p:sp>
      <p:pic>
        <p:nvPicPr>
          <p:cNvPr id="2" name="Picture 1"/>
          <p:cNvPicPr>
            <a:picLocks noChangeAspect="1"/>
          </p:cNvPicPr>
          <p:nvPr userDrawn="1"/>
        </p:nvPicPr>
        <p:blipFill>
          <a:blip r:embed="rId2"/>
          <a:stretch>
            <a:fillRect/>
          </a:stretch>
        </p:blipFill>
        <p:spPr>
          <a:xfrm>
            <a:off x="8288956" y="112901"/>
            <a:ext cx="786452" cy="786452"/>
          </a:xfrm>
          <a:prstGeom prst="rect">
            <a:avLst/>
          </a:prstGeom>
        </p:spPr>
      </p:pic>
    </p:spTree>
    <p:extLst>
      <p:ext uri="{BB962C8B-B14F-4D97-AF65-F5344CB8AC3E}">
        <p14:creationId xmlns:p14="http://schemas.microsoft.com/office/powerpoint/2010/main" val="2451697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lvl1pPr>
          </a:lstStyle>
          <a:p>
            <a:pPr>
              <a:defRPr/>
            </a:pPr>
            <a:fld id="{CDC87B67-0850-476E-AA78-9A273902E860}" type="slidenum">
              <a:rPr lang="en-US"/>
              <a:pPr>
                <a:defRPr/>
              </a:pPr>
              <a:t>‹#›</a:t>
            </a:fld>
            <a:endParaRPr lang="en-US" dirty="0"/>
          </a:p>
        </p:txBody>
      </p:sp>
    </p:spTree>
    <p:extLst>
      <p:ext uri="{BB962C8B-B14F-4D97-AF65-F5344CB8AC3E}">
        <p14:creationId xmlns:p14="http://schemas.microsoft.com/office/powerpoint/2010/main" val="2952152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28650" y="99807"/>
            <a:ext cx="7886700" cy="833543"/>
          </a:xfrm>
        </p:spPr>
        <p:txBody>
          <a:bodyPr wrap="none">
            <a:normAutofit/>
          </a:bodyPr>
          <a:lstStyle>
            <a:lvl1pPr algn="ctr">
              <a:defRPr sz="3600">
                <a:solidFill>
                  <a:schemeClr val="bg1"/>
                </a:solidFill>
                <a:latin typeface="Franklin Gothic Demi Cond" panose="020B0706030402020204" pitchFamily="34" charset="0"/>
              </a:defRPr>
            </a:lvl1pPr>
          </a:lstStyle>
          <a:p>
            <a:r>
              <a:rPr lang="en-US"/>
              <a:t>Click to edit Master title style</a:t>
            </a:r>
          </a:p>
        </p:txBody>
      </p:sp>
      <p:sp>
        <p:nvSpPr>
          <p:cNvPr id="3" name="Slide Number Placeholder 5"/>
          <p:cNvSpPr>
            <a:spLocks noGrp="1"/>
          </p:cNvSpPr>
          <p:nvPr>
            <p:ph type="sldNum" sz="quarter" idx="10"/>
          </p:nvPr>
        </p:nvSpPr>
        <p:spPr>
          <a:xfrm>
            <a:off x="6986588" y="6424613"/>
            <a:ext cx="1557337" cy="365125"/>
          </a:xfrm>
        </p:spPr>
        <p:txBody>
          <a:bodyPr/>
          <a:lstStyle>
            <a:lvl1pPr>
              <a:defRPr>
                <a:solidFill>
                  <a:schemeClr val="bg1"/>
                </a:solidFill>
              </a:defRPr>
            </a:lvl1pPr>
          </a:lstStyle>
          <a:p>
            <a:pPr>
              <a:defRPr/>
            </a:pPr>
            <a:fld id="{DE7C4B69-CF7C-457C-852D-ABB4599706FE}" type="slidenum">
              <a:rPr lang="en-US" altLang="en-US"/>
              <a:pPr>
                <a:defRPr/>
              </a:pPr>
              <a:t>‹#›</a:t>
            </a:fld>
            <a:endParaRPr lang="en-US" altLang="en-US" dirty="0"/>
          </a:p>
        </p:txBody>
      </p:sp>
    </p:spTree>
    <p:extLst>
      <p:ext uri="{BB962C8B-B14F-4D97-AF65-F5344CB8AC3E}">
        <p14:creationId xmlns:p14="http://schemas.microsoft.com/office/powerpoint/2010/main" val="1667438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133" y="3739893"/>
            <a:ext cx="8991600" cy="3035814"/>
          </a:xfrm>
          <a:prstGeom prst="rect">
            <a:avLst/>
          </a:prstGeom>
        </p:spPr>
      </p:pic>
      <p:sp>
        <p:nvSpPr>
          <p:cNvPr id="21" name="Half Frame 20"/>
          <p:cNvSpPr/>
          <p:nvPr userDrawn="1"/>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Half Frame 19"/>
          <p:cNvSpPr/>
          <p:nvPr userDrawn="1"/>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6146" name="Title Placeholder 1"/>
          <p:cNvSpPr>
            <a:spLocks noGrp="1"/>
          </p:cNvSpPr>
          <p:nvPr>
            <p:ph type="title"/>
          </p:nvPr>
        </p:nvSpPr>
        <p:spPr bwMode="auto">
          <a:xfrm>
            <a:off x="1611414" y="238125"/>
            <a:ext cx="7323036" cy="591867"/>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209550" y="1209675"/>
            <a:ext cx="87249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00850" y="6583374"/>
            <a:ext cx="2133600" cy="138101"/>
          </a:xfrm>
          <a:prstGeom prst="rect">
            <a:avLst/>
          </a:prstGeom>
        </p:spPr>
        <p:txBody>
          <a:bodyPr vert="horz" lIns="91322" tIns="0" rIns="91322" bIns="0" rtlCol="0" anchor="ctr"/>
          <a:lstStyle>
            <a:lvl1pPr algn="r" fontAlgn="auto">
              <a:spcBef>
                <a:spcPts val="0"/>
              </a:spcBef>
              <a:spcAft>
                <a:spcPts val="0"/>
              </a:spcAft>
              <a:defRPr sz="900">
                <a:solidFill>
                  <a:prstClr val="black">
                    <a:tint val="75000"/>
                  </a:prstClr>
                </a:solidFill>
                <a:latin typeface="+mn-lt"/>
              </a:defRPr>
            </a:lvl1pPr>
          </a:lstStyle>
          <a:p>
            <a:pPr>
              <a:defRPr/>
            </a:pPr>
            <a:fld id="{91AB5B9D-37E5-4B4D-B256-FEE0AD9AB671}" type="slidenum">
              <a:rPr lang="en-US" smtClean="0"/>
              <a:pPr>
                <a:defRPr/>
              </a:pPr>
              <a:t>‹#›</a:t>
            </a:fld>
            <a:endParaRPr lang="en-US" dirty="0"/>
          </a:p>
        </p:txBody>
      </p:sp>
      <p:sp>
        <p:nvSpPr>
          <p:cNvPr id="3" name="Round Same Side Corner Rectangle 2"/>
          <p:cNvSpPr/>
          <p:nvPr userDrawn="1"/>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2" name="TextBox 1"/>
          <p:cNvSpPr txBox="1"/>
          <p:nvPr userDrawn="1"/>
        </p:nvSpPr>
        <p:spPr>
          <a:xfrm>
            <a:off x="0" y="-3389"/>
            <a:ext cx="9143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13" name="Round Same Side Corner Rectangle 12"/>
          <p:cNvSpPr/>
          <p:nvPr userDrawn="1"/>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14" name="TextBox 13"/>
          <p:cNvSpPr txBox="1"/>
          <p:nvPr userDrawn="1"/>
        </p:nvSpPr>
        <p:spPr>
          <a:xfrm>
            <a:off x="0" y="6679029"/>
            <a:ext cx="9143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cxnSp>
        <p:nvCxnSpPr>
          <p:cNvPr id="19" name="Straight Connector 18"/>
          <p:cNvCxnSpPr/>
          <p:nvPr userDrawn="1"/>
        </p:nvCxnSpPr>
        <p:spPr>
          <a:xfrm>
            <a:off x="136187" y="926841"/>
            <a:ext cx="8821696"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6"/>
          <a:stretch>
            <a:fillRect/>
          </a:stretch>
        </p:blipFill>
        <p:spPr>
          <a:xfrm>
            <a:off x="209550" y="130926"/>
            <a:ext cx="1311318" cy="731520"/>
          </a:xfrm>
          <a:prstGeom prst="rect">
            <a:avLst/>
          </a:prstGeom>
        </p:spPr>
      </p:pic>
      <p:sp>
        <p:nvSpPr>
          <p:cNvPr id="16" name="Rectangle 15"/>
          <p:cNvSpPr/>
          <p:nvPr userDrawn="1"/>
        </p:nvSpPr>
        <p:spPr>
          <a:xfrm>
            <a:off x="377072" y="6474283"/>
            <a:ext cx="8696589" cy="238410"/>
          </a:xfrm>
          <a:prstGeom prst="rect">
            <a:avLst/>
          </a:prstGeom>
        </p:spPr>
        <p:txBody>
          <a:bodyPr wrap="square" lIns="91322" tIns="45662" rIns="91322" bIns="45662">
            <a:spAutoFit/>
          </a:bodyPr>
          <a:lstStyle/>
          <a:p>
            <a:pPr algn="ctr"/>
            <a:r>
              <a:rPr lang="en-US" sz="950" dirty="0">
                <a:latin typeface="+mn-lt"/>
              </a:rPr>
              <a:t>Distribution Statement A (24-005): Approved for Public Release; distribution is unlimited </a:t>
            </a:r>
            <a:endParaRPr lang="en-US" sz="950" i="1" dirty="0">
              <a:solidFill>
                <a:srgbClr val="17375E"/>
              </a:solidFill>
              <a:latin typeface="+mn-lt"/>
            </a:endParaRPr>
          </a:p>
        </p:txBody>
      </p:sp>
    </p:spTree>
  </p:cSld>
  <p:clrMap bg1="lt1" tx1="dk1" bg2="lt2" tx2="dk2" accent1="accent1" accent2="accent2" accent3="accent3" accent4="accent4" accent5="accent5" accent6="accent6" hlink="hlink" folHlink="folHlink"/>
  <p:sldLayoutIdLst>
    <p:sldLayoutId id="2147483901" r:id="rId1"/>
    <p:sldLayoutId id="2147483910" r:id="rId2"/>
    <p:sldLayoutId id="214748391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4" rtl="0" eaLnBrk="1" latinLnBrk="0" hangingPunct="1">
        <a:defRPr sz="1800" kern="1200">
          <a:solidFill>
            <a:schemeClr val="tx1"/>
          </a:solidFill>
          <a:latin typeface="+mn-lt"/>
          <a:ea typeface="+mn-ea"/>
          <a:cs typeface="+mn-cs"/>
        </a:defRPr>
      </a:lvl1pPr>
      <a:lvl2pPr marL="456614" algn="l" defTabSz="913224" rtl="0" eaLnBrk="1" latinLnBrk="0" hangingPunct="1">
        <a:defRPr sz="1800" kern="1200">
          <a:solidFill>
            <a:schemeClr val="tx1"/>
          </a:solidFill>
          <a:latin typeface="+mn-lt"/>
          <a:ea typeface="+mn-ea"/>
          <a:cs typeface="+mn-cs"/>
        </a:defRPr>
      </a:lvl2pPr>
      <a:lvl3pPr marL="913224" algn="l" defTabSz="913224" rtl="0" eaLnBrk="1" latinLnBrk="0" hangingPunct="1">
        <a:defRPr sz="1800" kern="1200">
          <a:solidFill>
            <a:schemeClr val="tx1"/>
          </a:solidFill>
          <a:latin typeface="+mn-lt"/>
          <a:ea typeface="+mn-ea"/>
          <a:cs typeface="+mn-cs"/>
        </a:defRPr>
      </a:lvl3pPr>
      <a:lvl4pPr marL="1369838" algn="l" defTabSz="913224" rtl="0" eaLnBrk="1" latinLnBrk="0" hangingPunct="1">
        <a:defRPr sz="1800" kern="1200">
          <a:solidFill>
            <a:schemeClr val="tx1"/>
          </a:solidFill>
          <a:latin typeface="+mn-lt"/>
          <a:ea typeface="+mn-ea"/>
          <a:cs typeface="+mn-cs"/>
        </a:defRPr>
      </a:lvl4pPr>
      <a:lvl5pPr marL="1826449" algn="l" defTabSz="913224" rtl="0" eaLnBrk="1" latinLnBrk="0" hangingPunct="1">
        <a:defRPr sz="1800" kern="1200">
          <a:solidFill>
            <a:schemeClr val="tx1"/>
          </a:solidFill>
          <a:latin typeface="+mn-lt"/>
          <a:ea typeface="+mn-ea"/>
          <a:cs typeface="+mn-cs"/>
        </a:defRPr>
      </a:lvl5pPr>
      <a:lvl6pPr marL="2283063" algn="l" defTabSz="913224" rtl="0" eaLnBrk="1" latinLnBrk="0" hangingPunct="1">
        <a:defRPr sz="1800" kern="1200">
          <a:solidFill>
            <a:schemeClr val="tx1"/>
          </a:solidFill>
          <a:latin typeface="+mn-lt"/>
          <a:ea typeface="+mn-ea"/>
          <a:cs typeface="+mn-cs"/>
        </a:defRPr>
      </a:lvl6pPr>
      <a:lvl7pPr marL="2739672" algn="l" defTabSz="913224" rtl="0" eaLnBrk="1" latinLnBrk="0" hangingPunct="1">
        <a:defRPr sz="1800" kern="1200">
          <a:solidFill>
            <a:schemeClr val="tx1"/>
          </a:solidFill>
          <a:latin typeface="+mn-lt"/>
          <a:ea typeface="+mn-ea"/>
          <a:cs typeface="+mn-cs"/>
        </a:defRPr>
      </a:lvl7pPr>
      <a:lvl8pPr marL="3196287" algn="l" defTabSz="913224" rtl="0" eaLnBrk="1" latinLnBrk="0" hangingPunct="1">
        <a:defRPr sz="1800" kern="1200">
          <a:solidFill>
            <a:schemeClr val="tx1"/>
          </a:solidFill>
          <a:latin typeface="+mn-lt"/>
          <a:ea typeface="+mn-ea"/>
          <a:cs typeface="+mn-cs"/>
        </a:defRPr>
      </a:lvl8pPr>
      <a:lvl9pPr marL="3652897" algn="l" defTabSz="9132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Half Frame 20"/>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Half Frame 19"/>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146" name="Title Placeholder 1"/>
          <p:cNvSpPr>
            <a:spLocks noGrp="1"/>
          </p:cNvSpPr>
          <p:nvPr>
            <p:ph type="title"/>
          </p:nvPr>
        </p:nvSpPr>
        <p:spPr bwMode="auto">
          <a:xfrm>
            <a:off x="1611414" y="238125"/>
            <a:ext cx="7323036" cy="619125"/>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209550" y="1209675"/>
            <a:ext cx="87249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00850" y="6583374"/>
            <a:ext cx="2133600" cy="138101"/>
          </a:xfrm>
          <a:prstGeom prst="rect">
            <a:avLst/>
          </a:prstGeom>
        </p:spPr>
        <p:txBody>
          <a:bodyPr vert="horz" lIns="91322" tIns="0" rIns="91322" bIns="0" rtlCol="0" anchor="ctr"/>
          <a:lstStyle>
            <a:lvl1pPr algn="r" fontAlgn="auto">
              <a:spcBef>
                <a:spcPts val="0"/>
              </a:spcBef>
              <a:spcAft>
                <a:spcPts val="0"/>
              </a:spcAft>
              <a:defRPr sz="900" b="1">
                <a:solidFill>
                  <a:prstClr val="black">
                    <a:tint val="75000"/>
                  </a:prstClr>
                </a:solidFill>
                <a:latin typeface="+mn-lt"/>
              </a:defRPr>
            </a:lvl1pPr>
          </a:lstStyle>
          <a:p>
            <a:pPr>
              <a:defRPr/>
            </a:pPr>
            <a:fld id="{91AB5B9D-37E5-4B4D-B256-FEE0AD9AB671}" type="slidenum">
              <a:rPr lang="en-US" smtClean="0"/>
              <a:pPr>
                <a:defRPr/>
              </a:pPr>
              <a:t>‹#›</a:t>
            </a:fld>
            <a:endParaRPr lang="en-US" dirty="0"/>
          </a:p>
        </p:txBody>
      </p:sp>
      <p:sp>
        <p:nvSpPr>
          <p:cNvPr id="3" name="Round Same Side Corner Rectangle 2"/>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extBox 1"/>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dirty="0">
                <a:solidFill>
                  <a:srgbClr val="FFFF00"/>
                </a:solidFill>
                <a:latin typeface="Calibri"/>
              </a:rPr>
              <a:t>NAVSEA WARFARE CENTERS</a:t>
            </a:r>
          </a:p>
        </p:txBody>
      </p:sp>
      <p:sp>
        <p:nvSpPr>
          <p:cNvPr id="13" name="Round Same Side Corner Rectangle 12"/>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4" name="TextBox 13"/>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dirty="0">
                <a:solidFill>
                  <a:srgbClr val="FFFF00"/>
                </a:solidFill>
                <a:latin typeface="Calibri"/>
              </a:rPr>
              <a:t>NAVSEA WARFARE CENTERS</a:t>
            </a:r>
          </a:p>
        </p:txBody>
      </p:sp>
      <p:cxnSp>
        <p:nvCxnSpPr>
          <p:cNvPr id="19" name="Straight Connector 18"/>
          <p:cNvCxnSpPr/>
          <p:nvPr/>
        </p:nvCxnSpPr>
        <p:spPr>
          <a:xfrm>
            <a:off x="136187" y="1066185"/>
            <a:ext cx="8821696" cy="0"/>
          </a:xfrm>
          <a:prstGeom prst="line">
            <a:avLst/>
          </a:prstGeom>
          <a:ln w="25400">
            <a:gradFill>
              <a:gsLst>
                <a:gs pos="0">
                  <a:schemeClr val="accent1">
                    <a:lumMod val="5000"/>
                    <a:lumOff val="95000"/>
                    <a:alpha val="0"/>
                  </a:schemeClr>
                </a:gs>
                <a:gs pos="50000">
                  <a:srgbClr val="000058">
                    <a:alpha val="0"/>
                  </a:srgbClr>
                </a:gs>
                <a:gs pos="25000">
                  <a:srgbClr val="6C6DA0">
                    <a:alpha val="0"/>
                  </a:srgbClr>
                </a:gs>
                <a:gs pos="76000">
                  <a:srgbClr val="6971A4">
                    <a:alpha val="0"/>
                  </a:srgbClr>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146769"/>
            <a:ext cx="8991600" cy="3035814"/>
          </a:xfrm>
          <a:prstGeom prst="rect">
            <a:avLst/>
          </a:prstGeom>
        </p:spPr>
      </p:pic>
      <p:pic>
        <p:nvPicPr>
          <p:cNvPr id="4" name="Picture 3"/>
          <p:cNvPicPr>
            <a:picLocks noChangeAspect="1"/>
          </p:cNvPicPr>
          <p:nvPr userDrawn="1"/>
        </p:nvPicPr>
        <p:blipFill>
          <a:blip r:embed="rId5"/>
          <a:stretch>
            <a:fillRect/>
          </a:stretch>
        </p:blipFill>
        <p:spPr>
          <a:xfrm>
            <a:off x="8205148" y="175000"/>
            <a:ext cx="786452" cy="786452"/>
          </a:xfrm>
          <a:prstGeom prst="rect">
            <a:avLst/>
          </a:prstGeom>
        </p:spPr>
      </p:pic>
    </p:spTree>
    <p:extLst>
      <p:ext uri="{BB962C8B-B14F-4D97-AF65-F5344CB8AC3E}">
        <p14:creationId xmlns:p14="http://schemas.microsoft.com/office/powerpoint/2010/main" val="2013600950"/>
      </p:ext>
    </p:extLst>
  </p:cSld>
  <p:clrMap bg1="lt1" tx1="dk1" bg2="lt2" tx2="dk2" accent1="accent1" accent2="accent2" accent3="accent3" accent4="accent4" accent5="accent5" accent6="accent6" hlink="hlink" folHlink="folHlink"/>
  <p:sldLayoutIdLst>
    <p:sldLayoutId id="2147483912" r:id="rId1"/>
    <p:sldLayoutId id="214748391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1" fontAlgn="base" hangingPunct="1">
        <a:spcBef>
          <a:spcPct val="0"/>
        </a:spcBef>
        <a:spcAft>
          <a:spcPct val="0"/>
        </a:spcAft>
        <a:defRPr sz="3200" b="1" kern="1200">
          <a:solidFill>
            <a:schemeClr val="tx1"/>
          </a:solidFill>
          <a:latin typeface="Georgia" panose="02040502050405020303" pitchFamily="18"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1531" indent="-22830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598143" indent="-228308"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4754" indent="-228308"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4" rtl="0" eaLnBrk="1" latinLnBrk="0" hangingPunct="1">
        <a:defRPr sz="1800" kern="1200">
          <a:solidFill>
            <a:schemeClr val="tx1"/>
          </a:solidFill>
          <a:latin typeface="+mn-lt"/>
          <a:ea typeface="+mn-ea"/>
          <a:cs typeface="+mn-cs"/>
        </a:defRPr>
      </a:lvl1pPr>
      <a:lvl2pPr marL="456614" algn="l" defTabSz="913224" rtl="0" eaLnBrk="1" latinLnBrk="0" hangingPunct="1">
        <a:defRPr sz="1800" kern="1200">
          <a:solidFill>
            <a:schemeClr val="tx1"/>
          </a:solidFill>
          <a:latin typeface="+mn-lt"/>
          <a:ea typeface="+mn-ea"/>
          <a:cs typeface="+mn-cs"/>
        </a:defRPr>
      </a:lvl2pPr>
      <a:lvl3pPr marL="913224" algn="l" defTabSz="913224" rtl="0" eaLnBrk="1" latinLnBrk="0" hangingPunct="1">
        <a:defRPr sz="1800" kern="1200">
          <a:solidFill>
            <a:schemeClr val="tx1"/>
          </a:solidFill>
          <a:latin typeface="+mn-lt"/>
          <a:ea typeface="+mn-ea"/>
          <a:cs typeface="+mn-cs"/>
        </a:defRPr>
      </a:lvl3pPr>
      <a:lvl4pPr marL="1369838" algn="l" defTabSz="913224" rtl="0" eaLnBrk="1" latinLnBrk="0" hangingPunct="1">
        <a:defRPr sz="1800" kern="1200">
          <a:solidFill>
            <a:schemeClr val="tx1"/>
          </a:solidFill>
          <a:latin typeface="+mn-lt"/>
          <a:ea typeface="+mn-ea"/>
          <a:cs typeface="+mn-cs"/>
        </a:defRPr>
      </a:lvl4pPr>
      <a:lvl5pPr marL="1826449" algn="l" defTabSz="913224" rtl="0" eaLnBrk="1" latinLnBrk="0" hangingPunct="1">
        <a:defRPr sz="1800" kern="1200">
          <a:solidFill>
            <a:schemeClr val="tx1"/>
          </a:solidFill>
          <a:latin typeface="+mn-lt"/>
          <a:ea typeface="+mn-ea"/>
          <a:cs typeface="+mn-cs"/>
        </a:defRPr>
      </a:lvl5pPr>
      <a:lvl6pPr marL="2283063" algn="l" defTabSz="913224" rtl="0" eaLnBrk="1" latinLnBrk="0" hangingPunct="1">
        <a:defRPr sz="1800" kern="1200">
          <a:solidFill>
            <a:schemeClr val="tx1"/>
          </a:solidFill>
          <a:latin typeface="+mn-lt"/>
          <a:ea typeface="+mn-ea"/>
          <a:cs typeface="+mn-cs"/>
        </a:defRPr>
      </a:lvl6pPr>
      <a:lvl7pPr marL="2739672" algn="l" defTabSz="913224" rtl="0" eaLnBrk="1" latinLnBrk="0" hangingPunct="1">
        <a:defRPr sz="1800" kern="1200">
          <a:solidFill>
            <a:schemeClr val="tx1"/>
          </a:solidFill>
          <a:latin typeface="+mn-lt"/>
          <a:ea typeface="+mn-ea"/>
          <a:cs typeface="+mn-cs"/>
        </a:defRPr>
      </a:lvl7pPr>
      <a:lvl8pPr marL="3196287" algn="l" defTabSz="913224" rtl="0" eaLnBrk="1" latinLnBrk="0" hangingPunct="1">
        <a:defRPr sz="1800" kern="1200">
          <a:solidFill>
            <a:schemeClr val="tx1"/>
          </a:solidFill>
          <a:latin typeface="+mn-lt"/>
          <a:ea typeface="+mn-ea"/>
          <a:cs typeface="+mn-cs"/>
        </a:defRPr>
      </a:lvl8pPr>
      <a:lvl9pPr marL="3652897" algn="l" defTabSz="9132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8.png"/><Relationship Id="rId18" Type="http://schemas.openxmlformats.org/officeDocument/2006/relationships/image" Target="../media/image53.jpeg"/><Relationship Id="rId3" Type="http://schemas.microsoft.com/office/2007/relationships/media" Target="../media/media2.mp4"/><Relationship Id="rId7" Type="http://schemas.openxmlformats.org/officeDocument/2006/relationships/diagramData" Target="../diagrams/data5.xml"/><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video" Target="../media/media1.mp4"/><Relationship Id="rId16" Type="http://schemas.openxmlformats.org/officeDocument/2006/relationships/image" Target="../media/image51.jpeg"/><Relationship Id="rId1" Type="http://schemas.microsoft.com/office/2007/relationships/media" Target="../media/media1.mp4"/><Relationship Id="rId6" Type="http://schemas.openxmlformats.org/officeDocument/2006/relationships/notesSlide" Target="../notesSlides/notesSlide19.xml"/><Relationship Id="rId11" Type="http://schemas.microsoft.com/office/2007/relationships/diagramDrawing" Target="../diagrams/drawing5.xml"/><Relationship Id="rId5" Type="http://schemas.openxmlformats.org/officeDocument/2006/relationships/slideLayout" Target="../slideLayouts/slideLayout2.xml"/><Relationship Id="rId15" Type="http://schemas.openxmlformats.org/officeDocument/2006/relationships/image" Target="../media/image50.jpeg"/><Relationship Id="rId10" Type="http://schemas.openxmlformats.org/officeDocument/2006/relationships/diagramColors" Target="../diagrams/colors5.xml"/><Relationship Id="rId19" Type="http://schemas.openxmlformats.org/officeDocument/2006/relationships/image" Target="../media/image54.png"/><Relationship Id="rId4" Type="http://schemas.openxmlformats.org/officeDocument/2006/relationships/video" Target="../media/media2.mp4"/><Relationship Id="rId9" Type="http://schemas.openxmlformats.org/officeDocument/2006/relationships/diagramQuickStyle" Target="../diagrams/quickStyle5.xml"/><Relationship Id="rId1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9.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5.xml"/><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s://www.google.com/url?sa=i&amp;rct=j&amp;q=&amp;esrc=s&amp;source=images&amp;cd=&amp;cad=rja&amp;uact=8&amp;ved=0ahUKEwjY9brc7KLLAhVJbz4KHU4QARsQjRwIBw&amp;url=https://en.wikipedia.org/wiki/Ejection_seat&amp;psig=AFQjCNHHA7CzK5D8IflbtYY1iyL3rso0Dg&amp;ust=1457037107990656" TargetMode="Externa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video" Target="file:///C:\Users\kevin.genson\Documents\219\Final\Presentation\Powder_metal.avi" TargetMode="External"/><Relationship Id="rId1" Type="http://schemas.microsoft.com/office/2007/relationships/media" Target="file:///C:\Users\kevin.genson\Documents\219\Final\Presentation\Powder_metal.avi"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1.xml"/><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 y="283"/>
            <a:ext cx="9143244" cy="6857433"/>
          </a:xfrm>
          <a:prstGeom prst="rect">
            <a:avLst/>
          </a:prstGeom>
        </p:spPr>
      </p:pic>
      <p:sp>
        <p:nvSpPr>
          <p:cNvPr id="39" name="TextBox 38"/>
          <p:cNvSpPr txBox="1"/>
          <p:nvPr/>
        </p:nvSpPr>
        <p:spPr>
          <a:xfrm>
            <a:off x="1714500" y="5101380"/>
            <a:ext cx="7341576" cy="543545"/>
          </a:xfrm>
          <a:prstGeom prst="rect">
            <a:avLst/>
          </a:prstGeom>
          <a:noFill/>
        </p:spPr>
        <p:txBody>
          <a:bodyPr wrap="square" rtlCol="0">
            <a:noAutofit/>
          </a:bodyPr>
          <a:lstStyle/>
          <a:p>
            <a:pPr algn="ctr"/>
            <a:r>
              <a:rPr lang="en-US" sz="1500" dirty="0">
                <a:solidFill>
                  <a:srgbClr val="000058"/>
                </a:solidFill>
                <a:latin typeface="+mn-lt"/>
              </a:rPr>
              <a:t>Title</a:t>
            </a:r>
          </a:p>
        </p:txBody>
      </p:sp>
      <p:sp>
        <p:nvSpPr>
          <p:cNvPr id="40" name="TextBox 39"/>
          <p:cNvSpPr txBox="1"/>
          <p:nvPr/>
        </p:nvSpPr>
        <p:spPr>
          <a:xfrm>
            <a:off x="1714500" y="4781289"/>
            <a:ext cx="7341577" cy="414409"/>
          </a:xfrm>
          <a:prstGeom prst="rect">
            <a:avLst/>
          </a:prstGeom>
          <a:noFill/>
        </p:spPr>
        <p:txBody>
          <a:bodyPr wrap="square" rtlCol="0">
            <a:noAutofit/>
          </a:bodyPr>
          <a:lstStyle/>
          <a:p>
            <a:pPr algn="ctr"/>
            <a:r>
              <a:rPr lang="en-US" b="1" dirty="0">
                <a:solidFill>
                  <a:srgbClr val="000058"/>
                </a:solidFill>
                <a:latin typeface="+mn-lt"/>
              </a:rPr>
              <a:t>Xx Xxxx Xxxxxxx</a:t>
            </a:r>
          </a:p>
        </p:txBody>
      </p:sp>
      <p:sp>
        <p:nvSpPr>
          <p:cNvPr id="14" name="Half Frame 13"/>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Half Frame 14"/>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17" name="Round Same Side Corner Rectangle 16"/>
          <p:cNvSpPr/>
          <p:nvPr/>
        </p:nvSpPr>
        <p:spPr>
          <a:xfrm>
            <a:off x="364439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18" name="TextBox 17"/>
          <p:cNvSpPr txBox="1"/>
          <p:nvPr/>
        </p:nvSpPr>
        <p:spPr>
          <a:xfrm>
            <a:off x="3644389" y="-3389"/>
            <a:ext cx="3543302"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19" name="Round Same Side Corner Rectangle 18"/>
          <p:cNvSpPr/>
          <p:nvPr/>
        </p:nvSpPr>
        <p:spPr>
          <a:xfrm flipV="1">
            <a:off x="364439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30" name="TextBox 29"/>
          <p:cNvSpPr txBox="1"/>
          <p:nvPr/>
        </p:nvSpPr>
        <p:spPr>
          <a:xfrm>
            <a:off x="3644389" y="6679029"/>
            <a:ext cx="3543301" cy="165314"/>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33" name="Rectangle 32"/>
          <p:cNvSpPr/>
          <p:nvPr/>
        </p:nvSpPr>
        <p:spPr>
          <a:xfrm>
            <a:off x="1714500" y="6417721"/>
            <a:ext cx="7359161" cy="261493"/>
          </a:xfrm>
          <a:prstGeom prst="rect">
            <a:avLst/>
          </a:prstGeom>
        </p:spPr>
        <p:txBody>
          <a:bodyPr wrap="square" lIns="91322" tIns="45662" rIns="91322" bIns="45662">
            <a:spAutoFit/>
          </a:bodyPr>
          <a:lstStyle/>
          <a:p>
            <a:pPr algn="ctr"/>
            <a:r>
              <a:rPr lang="en-US" sz="1100" dirty="0">
                <a:latin typeface="+mn-lt"/>
              </a:rPr>
              <a:t>Distribution Statement A (24-005): Approved for Public Release; distribution is unlimited </a:t>
            </a:r>
            <a:endParaRPr lang="en-US" sz="1050" i="1" dirty="0">
              <a:solidFill>
                <a:srgbClr val="17375E"/>
              </a:solidFill>
              <a:latin typeface="+mn-lt"/>
            </a:endParaRPr>
          </a:p>
        </p:txBody>
      </p:sp>
      <p:sp>
        <p:nvSpPr>
          <p:cNvPr id="20" name="Rectangle 2"/>
          <p:cNvSpPr txBox="1">
            <a:spLocks noChangeArrowheads="1"/>
          </p:cNvSpPr>
          <p:nvPr/>
        </p:nvSpPr>
        <p:spPr bwMode="auto">
          <a:xfrm>
            <a:off x="1696916" y="1327630"/>
            <a:ext cx="7359161" cy="1896218"/>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lnSpc>
                <a:spcPts val="4300"/>
              </a:lnSpc>
            </a:pPr>
            <a:r>
              <a:rPr lang="en-US" sz="3800" dirty="0">
                <a:solidFill>
                  <a:srgbClr val="000058"/>
                </a:solidFill>
              </a:rPr>
              <a:t>Title</a:t>
            </a:r>
            <a:br>
              <a:rPr lang="en-US" sz="3800" dirty="0">
                <a:solidFill>
                  <a:srgbClr val="000058"/>
                </a:solidFill>
              </a:rPr>
            </a:br>
            <a:r>
              <a:rPr lang="en-US" sz="3800" dirty="0">
                <a:solidFill>
                  <a:srgbClr val="000058"/>
                </a:solidFill>
              </a:rPr>
              <a:t> </a:t>
            </a:r>
          </a:p>
        </p:txBody>
      </p:sp>
      <p:sp>
        <p:nvSpPr>
          <p:cNvPr id="34" name="Rectangle 33"/>
          <p:cNvSpPr/>
          <p:nvPr/>
        </p:nvSpPr>
        <p:spPr>
          <a:xfrm>
            <a:off x="1736458" y="5406111"/>
            <a:ext cx="7359161" cy="238814"/>
          </a:xfrm>
          <a:prstGeom prst="rect">
            <a:avLst/>
          </a:prstGeom>
        </p:spPr>
        <p:txBody>
          <a:bodyPr wrap="square" lIns="91322" tIns="0" rIns="91322" bIns="0">
            <a:noAutofit/>
          </a:bodyPr>
          <a:lstStyle/>
          <a:p>
            <a:pPr algn="ctr" eaLnBrk="0" hangingPunct="0">
              <a:lnSpc>
                <a:spcPts val="2000"/>
              </a:lnSpc>
              <a:spcBef>
                <a:spcPts val="800"/>
              </a:spcBef>
              <a:buClr>
                <a:prstClr val="black"/>
              </a:buClr>
              <a:buSzPct val="116000"/>
            </a:pPr>
            <a:r>
              <a:rPr lang="en-US" sz="1600" dirty="0">
                <a:solidFill>
                  <a:srgbClr val="000058"/>
                </a:solidFill>
                <a:latin typeface="+mn-lt"/>
              </a:rPr>
              <a:t>- 00 Month 2024 -</a:t>
            </a:r>
          </a:p>
        </p:txBody>
      </p:sp>
      <p:sp>
        <p:nvSpPr>
          <p:cNvPr id="35" name="TextBox 34"/>
          <p:cNvSpPr txBox="1"/>
          <p:nvPr/>
        </p:nvSpPr>
        <p:spPr>
          <a:xfrm>
            <a:off x="1723292" y="4319270"/>
            <a:ext cx="7347803" cy="275341"/>
          </a:xfrm>
          <a:prstGeom prst="rect">
            <a:avLst/>
          </a:prstGeom>
          <a:noFill/>
        </p:spPr>
        <p:txBody>
          <a:bodyPr wrap="square" rtlCol="0">
            <a:noAutofit/>
          </a:bodyPr>
          <a:lstStyle/>
          <a:p>
            <a:pPr algn="ctr" eaLnBrk="0" hangingPunct="0">
              <a:lnSpc>
                <a:spcPts val="2000"/>
              </a:lnSpc>
              <a:spcBef>
                <a:spcPts val="800"/>
              </a:spcBef>
              <a:buClr>
                <a:prstClr val="black"/>
              </a:buClr>
              <a:buSzPct val="116000"/>
            </a:pPr>
            <a:r>
              <a:rPr lang="en-US" sz="1600" dirty="0">
                <a:solidFill>
                  <a:srgbClr val="000058"/>
                </a:solidFill>
                <a:latin typeface="+mn-lt"/>
              </a:rPr>
              <a:t>Presented by:</a:t>
            </a:r>
          </a:p>
        </p:txBody>
      </p:sp>
      <p:sp>
        <p:nvSpPr>
          <p:cNvPr id="41" name="TextBox 40"/>
          <p:cNvSpPr txBox="1"/>
          <p:nvPr/>
        </p:nvSpPr>
        <p:spPr>
          <a:xfrm>
            <a:off x="1723293" y="3062952"/>
            <a:ext cx="7341577" cy="275341"/>
          </a:xfrm>
          <a:prstGeom prst="rect">
            <a:avLst/>
          </a:prstGeom>
          <a:noFill/>
        </p:spPr>
        <p:txBody>
          <a:bodyPr wrap="square" rtlCol="0">
            <a:noAutofit/>
          </a:bodyPr>
          <a:lstStyle/>
          <a:p>
            <a:pPr algn="ctr"/>
            <a:r>
              <a:rPr lang="en-US" sz="1400" dirty="0">
                <a:solidFill>
                  <a:srgbClr val="000058"/>
                </a:solidFill>
                <a:latin typeface="Calibri" panose="020F0502020204030204" pitchFamily="34" charset="0"/>
              </a:rPr>
              <a:t>Presented to:</a:t>
            </a:r>
          </a:p>
        </p:txBody>
      </p:sp>
      <p:cxnSp>
        <p:nvCxnSpPr>
          <p:cNvPr id="42" name="Straight Connector 41"/>
          <p:cNvCxnSpPr/>
          <p:nvPr/>
        </p:nvCxnSpPr>
        <p:spPr>
          <a:xfrm>
            <a:off x="1911488" y="3057586"/>
            <a:ext cx="7126312" cy="0"/>
          </a:xfrm>
          <a:prstGeom prst="line">
            <a:avLst/>
          </a:prstGeom>
          <a:ln w="15875">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11488" y="4118642"/>
            <a:ext cx="7126312" cy="0"/>
          </a:xfrm>
          <a:prstGeom prst="line">
            <a:avLst/>
          </a:prstGeom>
          <a:ln w="15875">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bwMode="auto">
          <a:xfrm>
            <a:off x="1723293" y="3416556"/>
            <a:ext cx="7341577" cy="57921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lnSpc>
                <a:spcPts val="2300"/>
              </a:lnSpc>
            </a:pPr>
            <a:r>
              <a:rPr lang="en-US" sz="2000" dirty="0">
                <a:solidFill>
                  <a:srgbClr val="000058"/>
                </a:solidFill>
              </a:rPr>
              <a:t>Xxxxx Xxxxxx</a:t>
            </a:r>
            <a:br>
              <a:rPr lang="en-US" sz="2000" dirty="0">
                <a:solidFill>
                  <a:srgbClr val="000058"/>
                </a:solidFill>
              </a:rPr>
            </a:br>
            <a:r>
              <a:rPr lang="en-US" sz="2000" dirty="0">
                <a:solidFill>
                  <a:srgbClr val="000058"/>
                </a:solidFill>
              </a:rPr>
              <a:t>Xxx Xxxxxxxx Xxx x XX</a:t>
            </a:r>
          </a:p>
        </p:txBody>
      </p:sp>
      <p:sp>
        <p:nvSpPr>
          <p:cNvPr id="3" name="Slide Number Placeholder 2"/>
          <p:cNvSpPr>
            <a:spLocks noGrp="1"/>
          </p:cNvSpPr>
          <p:nvPr>
            <p:ph type="sldNum" sz="quarter" idx="10"/>
          </p:nvPr>
        </p:nvSpPr>
        <p:spPr/>
        <p:txBody>
          <a:bodyPr/>
          <a:lstStyle/>
          <a:p>
            <a:pPr>
              <a:defRPr/>
            </a:pPr>
            <a:fld id="{1AD3B4F1-F0D2-4323-88C6-3C856595E168}" type="slidenum">
              <a:rPr lang="en-US" smtClean="0"/>
              <a:pPr>
                <a:defRPr/>
              </a:pPr>
              <a:t>1</a:t>
            </a:fld>
            <a:endParaRPr lang="en-US" dirty="0"/>
          </a:p>
        </p:txBody>
      </p:sp>
      <p:sp>
        <p:nvSpPr>
          <p:cNvPr id="22" name="TextBox 21"/>
          <p:cNvSpPr txBox="1"/>
          <p:nvPr/>
        </p:nvSpPr>
        <p:spPr>
          <a:xfrm>
            <a:off x="1763518" y="5767793"/>
            <a:ext cx="3276600" cy="682238"/>
          </a:xfrm>
          <a:prstGeom prst="rect">
            <a:avLst/>
          </a:prstGeom>
          <a:noFill/>
        </p:spPr>
        <p:txBody>
          <a:bodyPr wrap="square" rtlCol="0">
            <a:spAutoFit/>
          </a:bodyPr>
          <a:lstStyle/>
          <a:p>
            <a:pPr algn="ctr">
              <a:lnSpc>
                <a:spcPts val="2300"/>
              </a:lnSpc>
            </a:pPr>
            <a:r>
              <a:rPr lang="en-US" sz="1600" b="1" dirty="0">
                <a:solidFill>
                  <a:srgbClr val="000058"/>
                </a:solidFill>
                <a:latin typeface="Georgia" panose="02040502050405020303" pitchFamily="18" charset="0"/>
                <a:ea typeface="+mj-ea"/>
                <a:cs typeface="+mj-cs"/>
              </a:rPr>
              <a:t>CAPT Steve Duba, USN</a:t>
            </a:r>
          </a:p>
          <a:p>
            <a:pPr algn="ctr">
              <a:lnSpc>
                <a:spcPts val="2300"/>
              </a:lnSpc>
            </a:pPr>
            <a:r>
              <a:rPr lang="en-US" sz="1600" b="1" dirty="0">
                <a:solidFill>
                  <a:srgbClr val="000058"/>
                </a:solidFill>
                <a:latin typeface="Georgia" panose="02040502050405020303" pitchFamily="18" charset="0"/>
                <a:ea typeface="+mj-ea"/>
                <a:cs typeface="+mj-cs"/>
              </a:rPr>
              <a:t>Commanding Officer</a:t>
            </a:r>
          </a:p>
        </p:txBody>
      </p:sp>
      <p:sp>
        <p:nvSpPr>
          <p:cNvPr id="23" name="TextBox 22"/>
          <p:cNvSpPr txBox="1"/>
          <p:nvPr/>
        </p:nvSpPr>
        <p:spPr>
          <a:xfrm>
            <a:off x="5831841" y="5767793"/>
            <a:ext cx="3136768" cy="682238"/>
          </a:xfrm>
          <a:prstGeom prst="rect">
            <a:avLst/>
          </a:prstGeom>
          <a:noFill/>
        </p:spPr>
        <p:txBody>
          <a:bodyPr wrap="square" rtlCol="0">
            <a:spAutoFit/>
          </a:bodyPr>
          <a:lstStyle/>
          <a:p>
            <a:pPr algn="ctr">
              <a:lnSpc>
                <a:spcPts val="2300"/>
              </a:lnSpc>
            </a:pPr>
            <a:r>
              <a:rPr lang="en-US" sz="1600" b="1" dirty="0">
                <a:solidFill>
                  <a:srgbClr val="000058"/>
                </a:solidFill>
                <a:latin typeface="Georgia" panose="02040502050405020303" pitchFamily="18" charset="0"/>
                <a:ea typeface="+mj-ea"/>
                <a:cs typeface="+mj-cs"/>
              </a:rPr>
              <a:t>Mr. Ashley G. Johnson, SES</a:t>
            </a:r>
          </a:p>
          <a:p>
            <a:pPr algn="ctr">
              <a:lnSpc>
                <a:spcPts val="2300"/>
              </a:lnSpc>
            </a:pPr>
            <a:r>
              <a:rPr lang="en-US" sz="1600" b="1" dirty="0">
                <a:solidFill>
                  <a:srgbClr val="000058"/>
                </a:solidFill>
                <a:latin typeface="Georgia" panose="02040502050405020303" pitchFamily="18" charset="0"/>
                <a:ea typeface="+mj-ea"/>
                <a:cs typeface="+mj-cs"/>
              </a:rPr>
              <a:t>Technical Director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3" y="190681"/>
            <a:ext cx="1477266" cy="823113"/>
          </a:xfrm>
          <a:prstGeom prst="rect">
            <a:avLst/>
          </a:prstGeom>
        </p:spPr>
      </p:pic>
    </p:spTree>
    <p:extLst>
      <p:ext uri="{BB962C8B-B14F-4D97-AF65-F5344CB8AC3E}">
        <p14:creationId xmlns:p14="http://schemas.microsoft.com/office/powerpoint/2010/main" val="1655050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10</a:t>
            </a:fld>
            <a:endParaRPr lang="en-US" dirty="0"/>
          </a:p>
        </p:txBody>
      </p:sp>
      <p:sp>
        <p:nvSpPr>
          <p:cNvPr id="62" name="Title 61"/>
          <p:cNvSpPr>
            <a:spLocks noGrp="1"/>
          </p:cNvSpPr>
          <p:nvPr>
            <p:ph type="title" idx="4294967295"/>
          </p:nvPr>
        </p:nvSpPr>
        <p:spPr>
          <a:xfrm>
            <a:off x="666307" y="238125"/>
            <a:ext cx="8477693" cy="592138"/>
          </a:xfrm>
        </p:spPr>
        <p:txBody>
          <a:bodyPr/>
          <a:lstStyle/>
          <a:p>
            <a:r>
              <a:rPr lang="en-US" dirty="0"/>
              <a:t>Industrial Complexes</a:t>
            </a:r>
          </a:p>
        </p:txBody>
      </p:sp>
      <p:pic>
        <p:nvPicPr>
          <p:cNvPr id="2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557"/>
          <a:stretch/>
        </p:blipFill>
        <p:spPr bwMode="auto">
          <a:xfrm>
            <a:off x="3179454" y="1410648"/>
            <a:ext cx="3905857" cy="295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jeffrey.r.MATTESON\AppData\Local\Microsoft\Windows\Temporary Internet Files\Content.Outlook\PGGEEPXT\SN_presen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69"/>
          <a:stretch/>
        </p:blipFill>
        <p:spPr bwMode="auto">
          <a:xfrm>
            <a:off x="199104" y="4346529"/>
            <a:ext cx="4748925" cy="212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572808" y="5549564"/>
            <a:ext cx="2809624" cy="869787"/>
          </a:xfrm>
          <a:prstGeom prst="rect">
            <a:avLst/>
          </a:prstGeom>
          <a:solidFill>
            <a:srgbClr val="353E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u="sng" dirty="0"/>
              <a:t>Significant Detachments not shown:</a:t>
            </a:r>
          </a:p>
          <a:p>
            <a:pPr algn="ctr"/>
            <a:r>
              <a:rPr lang="en-US" sz="1200" dirty="0"/>
              <a:t>Picatinny, Systems Integration</a:t>
            </a:r>
          </a:p>
          <a:p>
            <a:pPr algn="ctr"/>
            <a:r>
              <a:rPr lang="en-US" sz="1200" dirty="0"/>
              <a:t>McAlester, Systems Engineering</a:t>
            </a:r>
          </a:p>
          <a:p>
            <a:pPr algn="ctr"/>
            <a:r>
              <a:rPr lang="en-US" sz="1200" dirty="0"/>
              <a:t>Quad Cities Cartridge Case Mfg. Facility</a:t>
            </a:r>
          </a:p>
        </p:txBody>
      </p:sp>
      <p:graphicFrame>
        <p:nvGraphicFramePr>
          <p:cNvPr id="29" name="Table 28"/>
          <p:cNvGraphicFramePr>
            <a:graphicFrameLocks noGrp="1"/>
          </p:cNvGraphicFramePr>
          <p:nvPr/>
        </p:nvGraphicFramePr>
        <p:xfrm>
          <a:off x="6752918" y="1275951"/>
          <a:ext cx="2173636" cy="342221"/>
        </p:xfrm>
        <a:graphic>
          <a:graphicData uri="http://schemas.openxmlformats.org/drawingml/2006/table">
            <a:tbl>
              <a:tblPr bandRow="1"/>
              <a:tblGrid>
                <a:gridCol w="2173636">
                  <a:extLst>
                    <a:ext uri="{9D8B030D-6E8A-4147-A177-3AD203B41FA5}">
                      <a16:colId xmlns:a16="http://schemas.microsoft.com/office/drawing/2014/main" val="1422854884"/>
                    </a:ext>
                  </a:extLst>
                </a:gridCol>
              </a:tblGrid>
              <a:tr h="34222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Weapon Systems Eng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30" name="Table 29"/>
          <p:cNvGraphicFramePr>
            <a:graphicFrameLocks noGrp="1"/>
          </p:cNvGraphicFramePr>
          <p:nvPr/>
        </p:nvGraphicFramePr>
        <p:xfrm>
          <a:off x="4942575" y="4887022"/>
          <a:ext cx="2488709" cy="518160"/>
        </p:xfrm>
        <a:graphic>
          <a:graphicData uri="http://schemas.openxmlformats.org/drawingml/2006/table">
            <a:tbl>
              <a:tblPr bandRow="1"/>
              <a:tblGrid>
                <a:gridCol w="2488709">
                  <a:extLst>
                    <a:ext uri="{9D8B030D-6E8A-4147-A177-3AD203B41FA5}">
                      <a16:colId xmlns:a16="http://schemas.microsoft.com/office/drawing/2014/main" val="1422854884"/>
                    </a:ext>
                  </a:extLst>
                </a:gridCol>
              </a:tblGrid>
              <a:tr h="511596">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Solvent Based Energetics </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(Bombs</a:t>
                      </a:r>
                      <a:r>
                        <a:rPr lang="en-US" sz="1400" baseline="0" dirty="0">
                          <a:latin typeface="Arial" panose="020B0604020202020204" pitchFamily="34" charset="0"/>
                          <a:cs typeface="Arial" panose="020B0604020202020204" pitchFamily="34" charset="0"/>
                        </a:rPr>
                        <a:t> &amp; rocket motors)</a:t>
                      </a:r>
                      <a:endParaRPr lang="en-US" sz="14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639554045"/>
                  </a:ext>
                </a:extLst>
              </a:tr>
            </a:tbl>
          </a:graphicData>
        </a:graphic>
      </p:graphicFrame>
      <p:graphicFrame>
        <p:nvGraphicFramePr>
          <p:cNvPr id="31" name="Table 30"/>
          <p:cNvGraphicFramePr>
            <a:graphicFrameLocks noGrp="1"/>
          </p:cNvGraphicFramePr>
          <p:nvPr/>
        </p:nvGraphicFramePr>
        <p:xfrm>
          <a:off x="1801845" y="1546730"/>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314948">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Center for Applied Analytics Technology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427019100"/>
                  </a:ext>
                </a:extLst>
              </a:tr>
            </a:tbl>
          </a:graphicData>
        </a:graphic>
      </p:graphicFrame>
      <p:graphicFrame>
        <p:nvGraphicFramePr>
          <p:cNvPr id="32" name="Table 31"/>
          <p:cNvGraphicFramePr>
            <a:graphicFrameLocks noGrp="1"/>
          </p:cNvGraphicFramePr>
          <p:nvPr/>
        </p:nvGraphicFramePr>
        <p:xfrm>
          <a:off x="6776371" y="1730970"/>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51695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Explosives Processing Development Eng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33" name="Table 32"/>
          <p:cNvGraphicFramePr>
            <a:graphicFrameLocks noGrp="1"/>
          </p:cNvGraphicFramePr>
          <p:nvPr/>
        </p:nvGraphicFramePr>
        <p:xfrm>
          <a:off x="5279983" y="3025252"/>
          <a:ext cx="1555936" cy="528803"/>
        </p:xfrm>
        <a:graphic>
          <a:graphicData uri="http://schemas.openxmlformats.org/drawingml/2006/table">
            <a:tbl>
              <a:tblPr bandRow="1"/>
              <a:tblGrid>
                <a:gridCol w="1555936">
                  <a:extLst>
                    <a:ext uri="{9D8B030D-6E8A-4147-A177-3AD203B41FA5}">
                      <a16:colId xmlns:a16="http://schemas.microsoft.com/office/drawing/2014/main" val="1422854884"/>
                    </a:ext>
                  </a:extLst>
                </a:gridCol>
              </a:tblGrid>
              <a:tr h="52880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Aircrew</a:t>
                      </a:r>
                      <a:r>
                        <a:rPr lang="en-US" sz="1400" b="1" baseline="0" dirty="0">
                          <a:latin typeface="Arial" panose="020B0604020202020204" pitchFamily="34" charset="0"/>
                          <a:cs typeface="Arial" panose="020B0604020202020204" pitchFamily="34" charset="0"/>
                        </a:rPr>
                        <a:t> Escape </a:t>
                      </a:r>
                      <a:r>
                        <a:rPr lang="en-US" sz="1400" baseline="0" dirty="0">
                          <a:latin typeface="Arial" panose="020B0604020202020204" pitchFamily="34" charset="0"/>
                          <a:cs typeface="Arial" panose="020B0604020202020204" pitchFamily="34" charset="0"/>
                        </a:rPr>
                        <a:t>(CAD/PAD)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3953810428"/>
                  </a:ext>
                </a:extLst>
              </a:tr>
            </a:tbl>
          </a:graphicData>
        </a:graphic>
      </p:graphicFrame>
      <p:graphicFrame>
        <p:nvGraphicFramePr>
          <p:cNvPr id="34" name="Table 33"/>
          <p:cNvGraphicFramePr>
            <a:graphicFrameLocks noGrp="1"/>
          </p:cNvGraphicFramePr>
          <p:nvPr/>
        </p:nvGraphicFramePr>
        <p:xfrm>
          <a:off x="6057951" y="3637080"/>
          <a:ext cx="2866504" cy="537893"/>
        </p:xfrm>
        <a:graphic>
          <a:graphicData uri="http://schemas.openxmlformats.org/drawingml/2006/table">
            <a:tbl>
              <a:tblPr bandRow="1"/>
              <a:tblGrid>
                <a:gridCol w="2866504">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Solventless Extruded Products</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(Rocket</a:t>
                      </a:r>
                      <a:r>
                        <a:rPr lang="en-US" sz="1400" baseline="0" dirty="0">
                          <a:latin typeface="Arial" panose="020B0604020202020204" pitchFamily="34" charset="0"/>
                          <a:cs typeface="Arial" panose="020B0604020202020204" pitchFamily="34" charset="0"/>
                        </a:rPr>
                        <a:t> motors &amp; JATOs</a:t>
                      </a:r>
                      <a:r>
                        <a:rPr lang="en-US" sz="1400" dirty="0">
                          <a:latin typeface="Arial" panose="020B0604020202020204" pitchFamily="34" charset="0"/>
                          <a:cs typeface="Arial" panose="020B0604020202020204" pitchFamily="34" charset="0"/>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062491173"/>
                  </a:ext>
                </a:extLst>
              </a:tr>
            </a:tbl>
          </a:graphicData>
        </a:graphic>
      </p:graphicFrame>
      <p:graphicFrame>
        <p:nvGraphicFramePr>
          <p:cNvPr id="35" name="Table 34"/>
          <p:cNvGraphicFramePr>
            <a:graphicFrameLocks noGrp="1"/>
          </p:cNvGraphicFramePr>
          <p:nvPr/>
        </p:nvGraphicFramePr>
        <p:xfrm>
          <a:off x="5092524" y="4268373"/>
          <a:ext cx="3049939" cy="537893"/>
        </p:xfrm>
        <a:graphic>
          <a:graphicData uri="http://schemas.openxmlformats.org/drawingml/2006/table">
            <a:tbl>
              <a:tblPr bandRow="1"/>
              <a:tblGrid>
                <a:gridCol w="3049939">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Explosive Processing </a:t>
                      </a:r>
                      <a:r>
                        <a:rPr lang="en-US" sz="1400" dirty="0">
                          <a:latin typeface="Arial" panose="020B0604020202020204" pitchFamily="34" charset="0"/>
                          <a:cs typeface="Arial" panose="020B0604020202020204" pitchFamily="34" charset="0"/>
                        </a:rPr>
                        <a:t>(Pressed explosives, hypersonic targets)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4272835715"/>
                  </a:ext>
                </a:extLst>
              </a:tr>
            </a:tbl>
          </a:graphicData>
        </a:graphic>
      </p:graphicFrame>
      <p:graphicFrame>
        <p:nvGraphicFramePr>
          <p:cNvPr id="36" name="Table 35"/>
          <p:cNvGraphicFramePr>
            <a:graphicFrameLocks noGrp="1"/>
          </p:cNvGraphicFramePr>
          <p:nvPr/>
        </p:nvGraphicFramePr>
        <p:xfrm>
          <a:off x="3495038" y="3647455"/>
          <a:ext cx="2500974" cy="518160"/>
        </p:xfrm>
        <a:graphic>
          <a:graphicData uri="http://schemas.openxmlformats.org/drawingml/2006/table">
            <a:tbl>
              <a:tblPr bandRow="1"/>
              <a:tblGrid>
                <a:gridCol w="2500974">
                  <a:extLst>
                    <a:ext uri="{9D8B030D-6E8A-4147-A177-3AD203B41FA5}">
                      <a16:colId xmlns:a16="http://schemas.microsoft.com/office/drawing/2014/main" val="1422854884"/>
                    </a:ext>
                  </a:extLst>
                </a:gridCol>
              </a:tblGrid>
              <a:tr h="0">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Cast Composite </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(Rocket motors </a:t>
                      </a:r>
                      <a:r>
                        <a:rPr lang="en-US" sz="1400" baseline="0" dirty="0">
                          <a:latin typeface="Arial" panose="020B0604020202020204" pitchFamily="34" charset="0"/>
                          <a:cs typeface="Arial" panose="020B0604020202020204" pitchFamily="34" charset="0"/>
                        </a:rPr>
                        <a:t>&amp; warheads</a:t>
                      </a:r>
                      <a:r>
                        <a:rPr lang="en-US" sz="1400" dirty="0">
                          <a:latin typeface="Arial" panose="020B0604020202020204" pitchFamily="34" charset="0"/>
                          <a:cs typeface="Arial" panose="020B0604020202020204" pitchFamily="34" charset="0"/>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102335469"/>
                  </a:ext>
                </a:extLst>
              </a:tr>
            </a:tbl>
          </a:graphicData>
        </a:graphic>
      </p:graphicFrame>
      <p:graphicFrame>
        <p:nvGraphicFramePr>
          <p:cNvPr id="37" name="Table 36"/>
          <p:cNvGraphicFramePr>
            <a:graphicFrameLocks noGrp="1"/>
          </p:cNvGraphicFramePr>
          <p:nvPr/>
        </p:nvGraphicFramePr>
        <p:xfrm>
          <a:off x="3495038" y="4268373"/>
          <a:ext cx="1447537" cy="349544"/>
        </p:xfrm>
        <a:graphic>
          <a:graphicData uri="http://schemas.openxmlformats.org/drawingml/2006/table">
            <a:tbl>
              <a:tblPr bandRow="1"/>
              <a:tblGrid>
                <a:gridCol w="1447537">
                  <a:extLst>
                    <a:ext uri="{9D8B030D-6E8A-4147-A177-3AD203B41FA5}">
                      <a16:colId xmlns:a16="http://schemas.microsoft.com/office/drawing/2014/main" val="1422854884"/>
                    </a:ext>
                  </a:extLst>
                </a:gridCol>
              </a:tblGrid>
              <a:tr h="349544">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Decon/Demil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38" name="Table 37"/>
          <p:cNvGraphicFramePr>
            <a:graphicFrameLocks noGrp="1"/>
          </p:cNvGraphicFramePr>
          <p:nvPr/>
        </p:nvGraphicFramePr>
        <p:xfrm>
          <a:off x="7491203" y="4887022"/>
          <a:ext cx="1524970" cy="518160"/>
        </p:xfrm>
        <a:graphic>
          <a:graphicData uri="http://schemas.openxmlformats.org/drawingml/2006/table">
            <a:tbl>
              <a:tblPr bandRow="1"/>
              <a:tblGrid>
                <a:gridCol w="1524970">
                  <a:extLst>
                    <a:ext uri="{9D8B030D-6E8A-4147-A177-3AD203B41FA5}">
                      <a16:colId xmlns:a16="http://schemas.microsoft.com/office/drawing/2014/main" val="1422854884"/>
                    </a:ext>
                  </a:extLst>
                </a:gridCol>
              </a:tblGrid>
              <a:tr h="337395">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Continuous Processing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39" name="Table 38"/>
          <p:cNvGraphicFramePr>
            <a:graphicFrameLocks noGrp="1"/>
          </p:cNvGraphicFramePr>
          <p:nvPr/>
        </p:nvGraphicFramePr>
        <p:xfrm>
          <a:off x="6977620" y="3016162"/>
          <a:ext cx="1973413" cy="537893"/>
        </p:xfrm>
        <a:graphic>
          <a:graphicData uri="http://schemas.openxmlformats.org/drawingml/2006/table">
            <a:tbl>
              <a:tblPr bandRow="1"/>
              <a:tblGrid>
                <a:gridCol w="1973413">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Specialty Chemicals </a:t>
                      </a:r>
                      <a:r>
                        <a:rPr lang="en-US" sz="1400" dirty="0">
                          <a:latin typeface="Arial" panose="020B0604020202020204" pitchFamily="34" charset="0"/>
                          <a:cs typeface="Arial" panose="020B0604020202020204" pitchFamily="34" charset="0"/>
                        </a:rPr>
                        <a:t>(Torpedo fuel)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0" name="Table 39"/>
          <p:cNvGraphicFramePr>
            <a:graphicFrameLocks noGrp="1"/>
          </p:cNvGraphicFramePr>
          <p:nvPr/>
        </p:nvGraphicFramePr>
        <p:xfrm>
          <a:off x="2115396" y="5794016"/>
          <a:ext cx="2759284" cy="537893"/>
        </p:xfrm>
        <a:graphic>
          <a:graphicData uri="http://schemas.openxmlformats.org/drawingml/2006/table">
            <a:tbl>
              <a:tblPr bandRow="1">
                <a:tableStyleId>{5C22544A-7EE6-4342-B048-85BDC9FD1C3A}</a:tableStyleId>
              </a:tblPr>
              <a:tblGrid>
                <a:gridCol w="2759284">
                  <a:extLst>
                    <a:ext uri="{9D8B030D-6E8A-4147-A177-3AD203B41FA5}">
                      <a16:colId xmlns:a16="http://schemas.microsoft.com/office/drawing/2014/main" val="1422854884"/>
                    </a:ext>
                  </a:extLst>
                </a:gridCol>
              </a:tblGrid>
              <a:tr h="537893">
                <a:tc>
                  <a:txBody>
                    <a:body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Explosive Ordnance Disposal</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(Full Spectrum EOD)</a:t>
                      </a:r>
                    </a:p>
                  </a:txBody>
                  <a:tcPr anchor="ctr">
                    <a:solidFill>
                      <a:schemeClr val="accent4">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41" name="Table 40"/>
          <p:cNvGraphicFramePr>
            <a:graphicFrameLocks noGrp="1"/>
          </p:cNvGraphicFramePr>
          <p:nvPr/>
        </p:nvGraphicFramePr>
        <p:xfrm>
          <a:off x="1248869" y="3208115"/>
          <a:ext cx="2104468" cy="537893"/>
        </p:xfrm>
        <a:graphic>
          <a:graphicData uri="http://schemas.openxmlformats.org/drawingml/2006/table">
            <a:tbl>
              <a:tblPr bandRow="1"/>
              <a:tblGrid>
                <a:gridCol w="2104468">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Detonation Physics &amp; Combustion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2" name="Table 41"/>
          <p:cNvGraphicFramePr>
            <a:graphicFrameLocks noGrp="1"/>
          </p:cNvGraphicFramePr>
          <p:nvPr/>
        </p:nvGraphicFramePr>
        <p:xfrm>
          <a:off x="1338211" y="3844752"/>
          <a:ext cx="2006878" cy="518160"/>
        </p:xfrm>
        <a:graphic>
          <a:graphicData uri="http://schemas.openxmlformats.org/drawingml/2006/table">
            <a:tbl>
              <a:tblPr bandRow="1"/>
              <a:tblGrid>
                <a:gridCol w="2006878">
                  <a:extLst>
                    <a:ext uri="{9D8B030D-6E8A-4147-A177-3AD203B41FA5}">
                      <a16:colId xmlns:a16="http://schemas.microsoft.com/office/drawing/2014/main" val="1422854884"/>
                    </a:ext>
                  </a:extLst>
                </a:gridCol>
              </a:tblGrid>
              <a:tr h="19287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Advanced Energetics Research Lab</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3" name="Table 42"/>
          <p:cNvGraphicFramePr>
            <a:graphicFrameLocks noGrp="1"/>
          </p:cNvGraphicFramePr>
          <p:nvPr/>
        </p:nvGraphicFramePr>
        <p:xfrm>
          <a:off x="1791915" y="2571478"/>
          <a:ext cx="2160113" cy="537893"/>
        </p:xfrm>
        <a:graphic>
          <a:graphicData uri="http://schemas.openxmlformats.org/drawingml/2006/table">
            <a:tbl>
              <a:tblPr bandRow="1"/>
              <a:tblGrid>
                <a:gridCol w="2160113">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Ordnance Dissection &amp; Machining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4" name="Table 43"/>
          <p:cNvGraphicFramePr>
            <a:graphicFrameLocks noGrp="1"/>
          </p:cNvGraphicFramePr>
          <p:nvPr/>
        </p:nvGraphicFramePr>
        <p:xfrm>
          <a:off x="2283705" y="2155476"/>
          <a:ext cx="1668323" cy="317258"/>
        </p:xfrm>
        <a:graphic>
          <a:graphicData uri="http://schemas.openxmlformats.org/drawingml/2006/table">
            <a:tbl>
              <a:tblPr bandRow="1"/>
              <a:tblGrid>
                <a:gridCol w="1668323">
                  <a:extLst>
                    <a:ext uri="{9D8B030D-6E8A-4147-A177-3AD203B41FA5}">
                      <a16:colId xmlns:a16="http://schemas.microsoft.com/office/drawing/2014/main" val="1422854884"/>
                    </a:ext>
                  </a:extLst>
                </a:gridCol>
              </a:tblGrid>
              <a:tr h="317258">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Ordnance Test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pSp>
        <p:nvGrpSpPr>
          <p:cNvPr id="54" name="Group 53"/>
          <p:cNvGrpSpPr/>
          <p:nvPr/>
        </p:nvGrpSpPr>
        <p:grpSpPr>
          <a:xfrm>
            <a:off x="153863" y="1020407"/>
            <a:ext cx="1496352" cy="2088963"/>
            <a:chOff x="-871119" y="6077961"/>
            <a:chExt cx="1670681" cy="1939319"/>
          </a:xfrm>
        </p:grpSpPr>
        <p:sp>
          <p:nvSpPr>
            <p:cNvPr id="55" name="Rounded Rectangle 54"/>
            <p:cNvSpPr/>
            <p:nvPr/>
          </p:nvSpPr>
          <p:spPr>
            <a:xfrm>
              <a:off x="-871119" y="6077962"/>
              <a:ext cx="1670681" cy="1939318"/>
            </a:xfrm>
            <a:prstGeom prst="roundRect">
              <a:avLst/>
            </a:prstGeom>
            <a:solidFill>
              <a:srgbClr val="353E67"/>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749772" y="6077961"/>
              <a:ext cx="1406391"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latin typeface="Arial Black" panose="020B0A04020102020204" pitchFamily="34" charset="0"/>
                </a:rPr>
                <a:t>Key</a:t>
              </a:r>
              <a:endParaRPr kumimoji="0" lang="en-US" sz="1100" b="0" i="0" u="none" strike="noStrike" kern="0" cap="none" spc="0" normalizeH="0" baseline="0" noProof="0" dirty="0">
                <a:ln>
                  <a:noFill/>
                </a:ln>
                <a:solidFill>
                  <a:prstClr val="white"/>
                </a:solidFill>
                <a:effectLst/>
                <a:uLnTx/>
                <a:uFillTx/>
                <a:latin typeface="Arial Black" panose="020B0A04020102020204" pitchFamily="34" charset="0"/>
              </a:endParaRPr>
            </a:p>
          </p:txBody>
        </p:sp>
      </p:grpSp>
      <p:graphicFrame>
        <p:nvGraphicFramePr>
          <p:cNvPr id="57" name="Table 56"/>
          <p:cNvGraphicFramePr>
            <a:graphicFrameLocks noGrp="1"/>
          </p:cNvGraphicFramePr>
          <p:nvPr/>
        </p:nvGraphicFramePr>
        <p:xfrm>
          <a:off x="275212" y="2358330"/>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Multiple</a:t>
                      </a:r>
                      <a:endParaRPr lang="en-US" sz="12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58" name="Table 57"/>
          <p:cNvGraphicFramePr>
            <a:graphicFrameLocks noGrp="1"/>
          </p:cNvGraphicFramePr>
          <p:nvPr/>
        </p:nvGraphicFramePr>
        <p:xfrm>
          <a:off x="276618" y="2006765"/>
          <a:ext cx="1249058" cy="274320"/>
        </p:xfrm>
        <a:graphic>
          <a:graphicData uri="http://schemas.openxmlformats.org/drawingml/2006/table">
            <a:tbl>
              <a:tblPr bandRow="1"/>
              <a:tblGrid>
                <a:gridCol w="1249058">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Manufacturing</a:t>
                      </a:r>
                      <a:endParaRPr lang="en-US" sz="12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102335469"/>
                  </a:ext>
                </a:extLst>
              </a:tr>
            </a:tbl>
          </a:graphicData>
        </a:graphic>
      </p:graphicFrame>
      <p:graphicFrame>
        <p:nvGraphicFramePr>
          <p:cNvPr id="59" name="Table 58"/>
          <p:cNvGraphicFramePr>
            <a:graphicFrameLocks noGrp="1"/>
          </p:cNvGraphicFramePr>
          <p:nvPr/>
        </p:nvGraphicFramePr>
        <p:xfrm>
          <a:off x="275212" y="1318476"/>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RDT&amp;E</a:t>
                      </a:r>
                      <a:endParaRPr lang="en-US" sz="1400" b="1"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60" name="Table 59"/>
          <p:cNvGraphicFramePr>
            <a:graphicFrameLocks noGrp="1"/>
          </p:cNvGraphicFramePr>
          <p:nvPr/>
        </p:nvGraphicFramePr>
        <p:xfrm>
          <a:off x="275256" y="1660107"/>
          <a:ext cx="1251178" cy="274320"/>
        </p:xfrm>
        <a:graphic>
          <a:graphicData uri="http://schemas.openxmlformats.org/drawingml/2006/table">
            <a:tbl>
              <a:tblPr bandRow="1"/>
              <a:tblGrid>
                <a:gridCol w="1251178">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Engineering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61" name="Table 60"/>
          <p:cNvGraphicFramePr>
            <a:graphicFrameLocks noGrp="1"/>
          </p:cNvGraphicFramePr>
          <p:nvPr/>
        </p:nvGraphicFramePr>
        <p:xfrm>
          <a:off x="6774272" y="2356161"/>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51695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Arial" panose="020B0604020202020204" pitchFamily="34" charset="0"/>
                          <a:ea typeface="+mn-ea"/>
                          <a:cs typeface="Arial" panose="020B0604020202020204" pitchFamily="34" charset="0"/>
                        </a:rPr>
                        <a:t>Chemical</a:t>
                      </a:r>
                      <a:r>
                        <a:rPr lang="en-US" sz="1400" b="1" dirty="0">
                          <a:latin typeface="Arial" panose="020B0604020202020204" pitchFamily="34" charset="0"/>
                          <a:cs typeface="Arial" panose="020B0604020202020204" pitchFamily="34" charset="0"/>
                        </a:rPr>
                        <a:t> Biological</a:t>
                      </a:r>
                      <a:r>
                        <a:rPr lang="en-US" sz="1400" b="1" baseline="0" dirty="0">
                          <a:latin typeface="Arial" panose="020B0604020202020204" pitchFamily="34" charset="0"/>
                          <a:cs typeface="Arial" panose="020B0604020202020204" pitchFamily="34" charset="0"/>
                        </a:rPr>
                        <a:t> Radiological Defense</a:t>
                      </a:r>
                      <a:endParaRPr lang="en-US" sz="1400" b="1"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27019100"/>
                  </a:ext>
                </a:extLst>
              </a:tr>
            </a:tbl>
          </a:graphicData>
        </a:graphic>
      </p:graphicFrame>
      <p:graphicFrame>
        <p:nvGraphicFramePr>
          <p:cNvPr id="45" name="Table 44"/>
          <p:cNvGraphicFramePr>
            <a:graphicFrameLocks noGrp="1"/>
          </p:cNvGraphicFramePr>
          <p:nvPr/>
        </p:nvGraphicFramePr>
        <p:xfrm>
          <a:off x="3972831" y="1212214"/>
          <a:ext cx="2759284" cy="537893"/>
        </p:xfrm>
        <a:graphic>
          <a:graphicData uri="http://schemas.openxmlformats.org/drawingml/2006/table">
            <a:tbl>
              <a:tblPr bandRow="1">
                <a:tableStyleId>{5C22544A-7EE6-4342-B048-85BDC9FD1C3A}</a:tableStyleId>
              </a:tblPr>
              <a:tblGrid>
                <a:gridCol w="2759284">
                  <a:extLst>
                    <a:ext uri="{9D8B030D-6E8A-4147-A177-3AD203B41FA5}">
                      <a16:colId xmlns:a16="http://schemas.microsoft.com/office/drawing/2014/main" val="1422854884"/>
                    </a:ext>
                  </a:extLst>
                </a:gridCol>
              </a:tblGrid>
              <a:tr h="537893">
                <a:tc>
                  <a:txBody>
                    <a:body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Expeditionary Exploitation Unit One (EXU-1)</a:t>
                      </a:r>
                      <a:endParaRPr lang="en-US" sz="140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46" name="Table 45"/>
          <p:cNvGraphicFramePr>
            <a:graphicFrameLocks noGrp="1"/>
          </p:cNvGraphicFramePr>
          <p:nvPr/>
        </p:nvGraphicFramePr>
        <p:xfrm>
          <a:off x="269058" y="2709895"/>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Echelon V</a:t>
                      </a:r>
                      <a:endParaRPr lang="en-US" sz="12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102335469"/>
                  </a:ext>
                </a:extLst>
              </a:tr>
            </a:tbl>
          </a:graphicData>
        </a:graphic>
      </p:graphicFrame>
    </p:spTree>
    <p:extLst>
      <p:ext uri="{BB962C8B-B14F-4D97-AF65-F5344CB8AC3E}">
        <p14:creationId xmlns:p14="http://schemas.microsoft.com/office/powerpoint/2010/main" val="3177548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5"/>
          <p:cNvSpPr txBox="1">
            <a:spLocks noChangeArrowheads="1"/>
          </p:cNvSpPr>
          <p:nvPr/>
        </p:nvSpPr>
        <p:spPr bwMode="auto">
          <a:xfrm>
            <a:off x="69759" y="1053106"/>
            <a:ext cx="9003407" cy="3688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charset="0"/>
                <a:ea typeface="+mn-ea"/>
                <a:cs typeface="Arial" charset="0"/>
              </a:rPr>
              <a:t>FY23 Execution</a:t>
            </a:r>
          </a:p>
        </p:txBody>
      </p:sp>
      <p:sp>
        <p:nvSpPr>
          <p:cNvPr id="4" name="TextBox 3"/>
          <p:cNvSpPr txBox="1"/>
          <p:nvPr/>
        </p:nvSpPr>
        <p:spPr>
          <a:xfrm>
            <a:off x="157656" y="1422358"/>
            <a:ext cx="8833944" cy="461962"/>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sz="2400" noProof="0" dirty="0">
                <a:solidFill>
                  <a:prstClr val="black"/>
                </a:solidFill>
              </a:rPr>
              <a:t>673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direct / $</a:t>
            </a:r>
            <a:r>
              <a:rPr lang="en-US" sz="2400" dirty="0">
                <a:solidFill>
                  <a:prstClr val="black"/>
                </a:solidFill>
              </a:rPr>
              <a:t>223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indirect </a:t>
            </a:r>
          </a:p>
        </p:txBody>
      </p:sp>
      <p:sp>
        <p:nvSpPr>
          <p:cNvPr id="5" name="TextBox 7"/>
          <p:cNvSpPr txBox="1">
            <a:spLocks noChangeArrowheads="1"/>
          </p:cNvSpPr>
          <p:nvPr/>
        </p:nvSpPr>
        <p:spPr bwMode="auto">
          <a:xfrm>
            <a:off x="153984" y="2013877"/>
            <a:ext cx="281781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Total Contracting Effort</a:t>
            </a:r>
          </a:p>
        </p:txBody>
      </p:sp>
      <p:sp>
        <p:nvSpPr>
          <p:cNvPr id="6" name="TextBox 8"/>
          <p:cNvSpPr txBox="1">
            <a:spLocks noChangeArrowheads="1"/>
          </p:cNvSpPr>
          <p:nvPr/>
        </p:nvSpPr>
        <p:spPr bwMode="auto">
          <a:xfrm>
            <a:off x="3086100" y="2013877"/>
            <a:ext cx="2895600"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Buildings Occupied</a:t>
            </a:r>
          </a:p>
        </p:txBody>
      </p:sp>
      <p:sp>
        <p:nvSpPr>
          <p:cNvPr id="7" name="TextBox 9"/>
          <p:cNvSpPr txBox="1">
            <a:spLocks noChangeArrowheads="1"/>
          </p:cNvSpPr>
          <p:nvPr/>
        </p:nvSpPr>
        <p:spPr bwMode="auto">
          <a:xfrm>
            <a:off x="6096000" y="2013877"/>
            <a:ext cx="288607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Total Square Feet</a:t>
            </a:r>
          </a:p>
        </p:txBody>
      </p:sp>
      <p:sp>
        <p:nvSpPr>
          <p:cNvPr id="8" name="TextBox 7"/>
          <p:cNvSpPr txBox="1"/>
          <p:nvPr/>
        </p:nvSpPr>
        <p:spPr>
          <a:xfrm>
            <a:off x="153984" y="2291424"/>
            <a:ext cx="2817815" cy="461963"/>
          </a:xfrm>
          <a:prstGeom prst="rect">
            <a:avLst/>
          </a:prstGeom>
          <a:solidFill>
            <a:srgbClr val="E3A529">
              <a:alpha val="85000"/>
            </a:srgbClr>
          </a:solidFill>
          <a:effectLst/>
        </p:spPr>
        <p:txBody>
          <a:bodyPr wrap="square" lIns="91440" tIns="45720" rIns="91440" bIns="45720" anchor="t">
            <a:spAutoFit/>
          </a:bodyPr>
          <a:lstStyle>
            <a:defPPr>
              <a:defRPr lang="en-US"/>
            </a:defPPr>
            <a:lvl1pPr algn="ctr">
              <a:defRPr sz="2800" b="1">
                <a:latin typeface="Arial" panose="020B0604020202020204" pitchFamily="34" charset="0"/>
                <a:cs typeface="Arial" panose="020B0604020202020204" pitchFamily="34" charset="0"/>
              </a:defRPr>
            </a:lvl1pPr>
          </a:lstStyle>
          <a:p>
            <a:pPr fontAlgn="auto">
              <a:spcBef>
                <a:spcPts val="0"/>
              </a:spcBef>
              <a:spcAft>
                <a:spcPts val="0"/>
              </a:spcAft>
              <a:defRPr/>
            </a:pPr>
            <a:r>
              <a:rPr kumimoji="0" lang="en-US" sz="2400" b="1" i="0" u="none" strike="noStrike" kern="1200" cap="none" spc="0" normalizeH="0" baseline="0" noProof="0" dirty="0">
                <a:ln>
                  <a:noFill/>
                </a:ln>
                <a:solidFill>
                  <a:prstClr val="black"/>
                </a:solidFill>
                <a:effectLst/>
                <a:uLnTx/>
                <a:uFillTx/>
                <a:latin typeface="Arial"/>
                <a:cs typeface="Arial"/>
              </a:rPr>
              <a:t>$</a:t>
            </a:r>
            <a:r>
              <a:rPr lang="en-US" sz="2400" dirty="0">
                <a:solidFill>
                  <a:prstClr val="black"/>
                </a:solidFill>
                <a:latin typeface="Arial"/>
                <a:cs typeface="Arial"/>
              </a:rPr>
              <a:t>674.3M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086100" y="2291424"/>
            <a:ext cx="2895600" cy="461963"/>
          </a:xfrm>
          <a:prstGeom prst="rect">
            <a:avLst/>
          </a:prstGeom>
          <a:solidFill>
            <a:srgbClr val="E3A529">
              <a:alpha val="85000"/>
            </a:srgbClr>
          </a:solidFill>
          <a:effectLst/>
        </p:spPr>
        <p:txBody>
          <a:bodyPr>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879</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096000" y="2291424"/>
            <a:ext cx="2886075" cy="461963"/>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1,968,161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3"/>
          <p:cNvSpPr txBox="1">
            <a:spLocks noChangeArrowheads="1"/>
          </p:cNvSpPr>
          <p:nvPr/>
        </p:nvSpPr>
        <p:spPr bwMode="auto">
          <a:xfrm>
            <a:off x="157655" y="2871292"/>
            <a:ext cx="5824045"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Civilian Staffing</a:t>
            </a:r>
          </a:p>
        </p:txBody>
      </p:sp>
      <p:sp>
        <p:nvSpPr>
          <p:cNvPr id="12" name="TextBox 14"/>
          <p:cNvSpPr txBox="1">
            <a:spLocks noChangeArrowheads="1"/>
          </p:cNvSpPr>
          <p:nvPr/>
        </p:nvSpPr>
        <p:spPr bwMode="auto">
          <a:xfrm>
            <a:off x="6096000" y="2880818"/>
            <a:ext cx="288607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Employees *</a:t>
            </a:r>
          </a:p>
        </p:txBody>
      </p:sp>
      <p:sp>
        <p:nvSpPr>
          <p:cNvPr id="13" name="TextBox 12"/>
          <p:cNvSpPr txBox="1"/>
          <p:nvPr/>
        </p:nvSpPr>
        <p:spPr>
          <a:xfrm>
            <a:off x="6096000" y="3153525"/>
            <a:ext cx="2886075" cy="338137"/>
          </a:xfrm>
          <a:prstGeom prst="rect">
            <a:avLst/>
          </a:prstGeom>
          <a:solidFill>
            <a:srgbClr val="E3A529">
              <a:alpha val="85000"/>
            </a:srgbClr>
          </a:solidFill>
          <a:effectLst/>
        </p:spPr>
        <p:txBody>
          <a:bodyPr wrap="square" lIns="91440" tIns="45720" rIns="91440" bIns="45720" anchor="t">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cs typeface="Arial"/>
              </a:rPr>
              <a:t>2,361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6"/>
          <p:cNvSpPr txBox="1">
            <a:spLocks noChangeArrowheads="1"/>
          </p:cNvSpPr>
          <p:nvPr/>
        </p:nvSpPr>
        <p:spPr bwMode="auto">
          <a:xfrm>
            <a:off x="6096000" y="3619820"/>
            <a:ext cx="28860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Average Years of Service</a:t>
            </a:r>
          </a:p>
        </p:txBody>
      </p:sp>
      <p:sp>
        <p:nvSpPr>
          <p:cNvPr id="15" name="TextBox 14"/>
          <p:cNvSpPr txBox="1"/>
          <p:nvPr/>
        </p:nvSpPr>
        <p:spPr>
          <a:xfrm>
            <a:off x="6096472" y="3896581"/>
            <a:ext cx="2885603" cy="338137"/>
          </a:xfrm>
          <a:prstGeom prst="rect">
            <a:avLst/>
          </a:prstGeom>
          <a:solidFill>
            <a:srgbClr val="E3A529">
              <a:alpha val="85000"/>
            </a:srgbClr>
          </a:solidFill>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6" name="TextBox 20"/>
          <p:cNvSpPr txBox="1">
            <a:spLocks noChangeArrowheads="1"/>
          </p:cNvSpPr>
          <p:nvPr/>
        </p:nvSpPr>
        <p:spPr bwMode="auto">
          <a:xfrm>
            <a:off x="3943350" y="4114304"/>
            <a:ext cx="2038350"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Average Age of Workforce</a:t>
            </a:r>
          </a:p>
        </p:txBody>
      </p:sp>
      <p:sp>
        <p:nvSpPr>
          <p:cNvPr id="17" name="TextBox 16"/>
          <p:cNvSpPr txBox="1"/>
          <p:nvPr/>
        </p:nvSpPr>
        <p:spPr>
          <a:xfrm>
            <a:off x="3937486" y="4569255"/>
            <a:ext cx="2038350" cy="339725"/>
          </a:xfrm>
          <a:prstGeom prst="rect">
            <a:avLst/>
          </a:prstGeom>
          <a:solidFill>
            <a:srgbClr val="E3A529">
              <a:alpha val="85000"/>
            </a:srgbClr>
          </a:solidFill>
          <a:effectLst/>
        </p:spPr>
        <p:txBody>
          <a:bodyPr>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a:t>
            </a:r>
          </a:p>
        </p:txBody>
      </p:sp>
      <p:sp>
        <p:nvSpPr>
          <p:cNvPr id="18" name="TextBox 17"/>
          <p:cNvSpPr txBox="1"/>
          <p:nvPr/>
        </p:nvSpPr>
        <p:spPr>
          <a:xfrm>
            <a:off x="3943350" y="3155691"/>
            <a:ext cx="2038350" cy="831850"/>
          </a:xfrm>
          <a:prstGeom prst="rect">
            <a:avLst/>
          </a:prstGeom>
          <a:solidFill>
            <a:srgbClr val="E3A529">
              <a:alpha val="85000"/>
            </a:srgbClr>
          </a:solidFill>
          <a:effectLst/>
        </p:spPr>
        <p:txBody>
          <a:bodyPr>
            <a:spAutoFit/>
          </a:bodyPr>
          <a:lstStyle>
            <a:defPPr>
              <a:defRPr lang="en-US"/>
            </a:defPPr>
            <a:lvl1pPr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Scientists and Engineers: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rPr>
              <a:t>892</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24"/>
          <p:cNvSpPr txBox="1">
            <a:spLocks noChangeArrowheads="1"/>
          </p:cNvSpPr>
          <p:nvPr/>
        </p:nvSpPr>
        <p:spPr bwMode="auto">
          <a:xfrm>
            <a:off x="6096000" y="4367828"/>
            <a:ext cx="288607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Workforce Education (Technical)</a:t>
            </a:r>
          </a:p>
        </p:txBody>
      </p:sp>
      <p:sp>
        <p:nvSpPr>
          <p:cNvPr id="20" name="TextBox 19"/>
          <p:cNvSpPr txBox="1"/>
          <p:nvPr/>
        </p:nvSpPr>
        <p:spPr>
          <a:xfrm>
            <a:off x="6096000" y="4639591"/>
            <a:ext cx="2886075" cy="830262"/>
          </a:xfrm>
          <a:prstGeom prst="rect">
            <a:avLst/>
          </a:prstGeom>
          <a:solidFill>
            <a:srgbClr val="E3A529">
              <a:alpha val="85000"/>
            </a:srgbClr>
          </a:solidFill>
          <a:effectLst/>
        </p:spPr>
        <p:txBody>
          <a:bodyPr lIns="91440" tIns="45720" rIns="91440" bIns="45720" anchor="t">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Bachelors: 571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Masters: </a:t>
            </a:r>
            <a:r>
              <a:rPr lang="en-US" dirty="0">
                <a:solidFill>
                  <a:prstClr val="black"/>
                </a:solidFill>
              </a:rPr>
              <a:t>231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cs typeface="Arial"/>
              </a:rPr>
              <a:t>Ph.D.: </a:t>
            </a:r>
            <a:r>
              <a:rPr lang="en-US" dirty="0">
                <a:solidFill>
                  <a:prstClr val="black"/>
                </a:solidFill>
                <a:latin typeface="Arial"/>
                <a:cs typeface="Arial"/>
              </a:rPr>
              <a:t>87</a:t>
            </a:r>
            <a:endParaRPr lang="en-US" sz="1600" b="1" i="0" u="none" strike="noStrike" kern="1200" cap="none" spc="0" normalizeH="0" baseline="0" noProof="0" dirty="0">
              <a:ln>
                <a:noFill/>
              </a:ln>
              <a:solidFill>
                <a:prstClr val="black"/>
              </a:solidFill>
              <a:effectLst/>
              <a:uLnTx/>
              <a:uFillTx/>
              <a:latin typeface="Arial"/>
              <a:cs typeface="Arial"/>
            </a:endParaRPr>
          </a:p>
        </p:txBody>
      </p:sp>
      <p:sp>
        <p:nvSpPr>
          <p:cNvPr id="21" name="TextBox 20"/>
          <p:cNvSpPr txBox="1"/>
          <p:nvPr/>
        </p:nvSpPr>
        <p:spPr>
          <a:xfrm>
            <a:off x="157656" y="3157692"/>
            <a:ext cx="3709494" cy="400110"/>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S&amp;E Disciplines</a:t>
            </a:r>
          </a:p>
        </p:txBody>
      </p:sp>
      <p:sp>
        <p:nvSpPr>
          <p:cNvPr id="22" name="TextBox 21"/>
          <p:cNvSpPr txBox="1"/>
          <p:nvPr/>
        </p:nvSpPr>
        <p:spPr>
          <a:xfrm>
            <a:off x="6238875" y="6090530"/>
            <a:ext cx="2905125" cy="2762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1438F"/>
                </a:solidFill>
                <a:effectLst/>
                <a:uLnTx/>
                <a:uFillTx/>
                <a:latin typeface="Arial" panose="020B0604020202020204" pitchFamily="34" charset="0"/>
                <a:ea typeface="+mn-ea"/>
                <a:cs typeface="Arial" panose="020B0604020202020204" pitchFamily="34" charset="0"/>
              </a:rPr>
              <a:t>* Does not include contractors</a:t>
            </a:r>
          </a:p>
        </p:txBody>
      </p:sp>
      <p:sp>
        <p:nvSpPr>
          <p:cNvPr id="24" name="Title 1"/>
          <p:cNvSpPr txBox="1">
            <a:spLocks noChangeArrowheads="1"/>
          </p:cNvSpPr>
          <p:nvPr/>
        </p:nvSpPr>
        <p:spPr>
          <a:xfrm>
            <a:off x="1281868" y="233350"/>
            <a:ext cx="7751037" cy="55289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Numbers at a Glance</a:t>
            </a:r>
          </a:p>
        </p:txBody>
      </p:sp>
      <p:graphicFrame>
        <p:nvGraphicFramePr>
          <p:cNvPr id="25" name="Chart 24"/>
          <p:cNvGraphicFramePr/>
          <p:nvPr>
            <p:extLst>
              <p:ext uri="{D42A27DB-BD31-4B8C-83A1-F6EECF244321}">
                <p14:modId xmlns:p14="http://schemas.microsoft.com/office/powerpoint/2010/main" val="790208321"/>
              </p:ext>
            </p:extLst>
          </p:nvPr>
        </p:nvGraphicFramePr>
        <p:xfrm>
          <a:off x="65337" y="3618065"/>
          <a:ext cx="3877684" cy="2983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2218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935" y="929194"/>
            <a:ext cx="4326387" cy="5531516"/>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12</a:t>
            </a:fld>
            <a:endParaRPr lang="en-US" dirty="0"/>
          </a:p>
        </p:txBody>
      </p:sp>
      <p:sp>
        <p:nvSpPr>
          <p:cNvPr id="4" name="Rectangle 3"/>
          <p:cNvSpPr/>
          <p:nvPr/>
        </p:nvSpPr>
        <p:spPr>
          <a:xfrm>
            <a:off x="282369" y="1082837"/>
            <a:ext cx="3890197" cy="1920240"/>
          </a:xfrm>
          <a:prstGeom prst="rect">
            <a:avLst/>
          </a:prstGeom>
          <a:blipFill dpi="0"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l="-9416" t="-9878" r="-7246" b="-32214"/>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5" name="TextBox 4"/>
          <p:cNvSpPr txBox="1">
            <a:spLocks noChangeArrowheads="1"/>
          </p:cNvSpPr>
          <p:nvPr/>
        </p:nvSpPr>
        <p:spPr bwMode="auto">
          <a:xfrm>
            <a:off x="4570227" y="1026654"/>
            <a:ext cx="262764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b="1" dirty="0">
                <a:solidFill>
                  <a:srgbClr val="394D8D"/>
                </a:solidFill>
                <a:latin typeface="Arial" charset="0"/>
                <a:cs typeface="Arial" charset="0"/>
              </a:rPr>
              <a:t>Warfighting Impact</a:t>
            </a:r>
          </a:p>
        </p:txBody>
      </p:sp>
      <p:sp>
        <p:nvSpPr>
          <p:cNvPr id="6" name="TextBox 5"/>
          <p:cNvSpPr txBox="1">
            <a:spLocks noChangeArrowheads="1"/>
          </p:cNvSpPr>
          <p:nvPr/>
        </p:nvSpPr>
        <p:spPr bwMode="auto">
          <a:xfrm>
            <a:off x="4570227" y="3309844"/>
            <a:ext cx="258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b="1" dirty="0">
                <a:solidFill>
                  <a:srgbClr val="31438F"/>
                </a:solidFill>
                <a:latin typeface="Arial" charset="0"/>
                <a:cs typeface="Arial" charset="0"/>
              </a:rPr>
              <a:t>Lines of Operation</a:t>
            </a:r>
          </a:p>
        </p:txBody>
      </p:sp>
      <p:sp>
        <p:nvSpPr>
          <p:cNvPr id="7" name="TextBox 6"/>
          <p:cNvSpPr txBox="1">
            <a:spLocks noChangeArrowheads="1"/>
          </p:cNvSpPr>
          <p:nvPr/>
        </p:nvSpPr>
        <p:spPr bwMode="auto">
          <a:xfrm>
            <a:off x="4570227" y="1452899"/>
            <a:ext cx="4394311" cy="101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indent="-114300" fontAlgn="auto">
              <a:spcBef>
                <a:spcPts val="600"/>
              </a:spcBef>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Integrated signatures program helps warfighter diagnose threat to the “left of boom.”</a:t>
            </a:r>
          </a:p>
          <a:p>
            <a:pPr marL="114300" indent="-114300" fontAlgn="auto">
              <a:spcBef>
                <a:spcPts val="600"/>
              </a:spcBef>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Advanced propulsion R&amp;D will lead to future advances in weapon range and flexibility.</a:t>
            </a:r>
          </a:p>
          <a:p>
            <a:pPr marL="114300" indent="-114300" fontAlgn="auto">
              <a:spcBef>
                <a:spcPts val="600"/>
              </a:spcBef>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Chemical, Biological, and Radiological Defense (CBRD) protects ships and facilities from attack and contamination.</a:t>
            </a:r>
          </a:p>
        </p:txBody>
      </p:sp>
      <p:sp>
        <p:nvSpPr>
          <p:cNvPr id="8" name="Content Placeholder 1"/>
          <p:cNvSpPr txBox="1">
            <a:spLocks noChangeArrowheads="1"/>
          </p:cNvSpPr>
          <p:nvPr/>
        </p:nvSpPr>
        <p:spPr bwMode="auto">
          <a:xfrm>
            <a:off x="224960" y="3384795"/>
            <a:ext cx="3880553" cy="296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r>
              <a:rPr lang="en-US" altLang="en-US" sz="1400" dirty="0">
                <a:latin typeface="Arial" panose="020B0604020202020204" pitchFamily="34" charset="0"/>
                <a:cs typeface="Arial" panose="020B0604020202020204" pitchFamily="34" charset="0"/>
              </a:rPr>
              <a:t>Detonation science facility for controlled, dynamic research of energetic materials.</a:t>
            </a:r>
          </a:p>
          <a:p>
            <a:pPr defTabSz="914400" eaLnBrk="1" hangingPunct="1"/>
            <a:r>
              <a:rPr lang="en-US" altLang="en-US" sz="1400" dirty="0">
                <a:latin typeface="Arial" panose="020B0604020202020204" pitchFamily="34" charset="0"/>
                <a:cs typeface="Arial" panose="020B0604020202020204" pitchFamily="34" charset="0"/>
              </a:rPr>
              <a:t>Material properties laboratory and ordnance dissection for health analysis and aging.</a:t>
            </a:r>
          </a:p>
          <a:p>
            <a:pPr defTabSz="914400" eaLnBrk="1" hangingPunct="1"/>
            <a:r>
              <a:rPr lang="en-US" altLang="en-US" sz="1400" dirty="0">
                <a:latin typeface="Arial" panose="020B0604020202020204" pitchFamily="34" charset="0"/>
                <a:cs typeface="Arial" panose="020B0604020202020204" pitchFamily="34" charset="0"/>
              </a:rPr>
              <a:t>Non-destructive evaluation and analytical chemistry laboratories for in-house lot acceptance and quality assurance of products.</a:t>
            </a:r>
          </a:p>
          <a:p>
            <a:pPr defTabSz="914400" eaLnBrk="1" hangingPunct="1"/>
            <a:r>
              <a:rPr lang="en-US" altLang="en-US" sz="1400" dirty="0">
                <a:latin typeface="Arial" panose="020B0604020202020204" pitchFamily="34" charset="0"/>
                <a:cs typeface="Arial" panose="020B0604020202020204" pitchFamily="34" charset="0"/>
              </a:rPr>
              <a:t>Condition-controlled laboratories for </a:t>
            </a:r>
            <a:br>
              <a:rPr lang="en-US" altLang="en-US" sz="1400" dirty="0">
                <a:latin typeface="Arial" panose="020B0604020202020204" pitchFamily="34" charset="0"/>
                <a:cs typeface="Arial" panose="020B0604020202020204" pitchFamily="34" charset="0"/>
              </a:rPr>
            </a:br>
            <a:r>
              <a:rPr lang="en-US" altLang="en-US" sz="1400" dirty="0">
                <a:latin typeface="Arial" panose="020B0604020202020204" pitchFamily="34" charset="0"/>
                <a:cs typeface="Arial" panose="020B0604020202020204" pitchFamily="34" charset="0"/>
              </a:rPr>
              <a:t>high-fidelity R&amp;D.</a:t>
            </a:r>
          </a:p>
          <a:p>
            <a:pPr defTabSz="914400" eaLnBrk="1" hangingPunct="1"/>
            <a:r>
              <a:rPr lang="en-US" altLang="en-US" sz="1400" dirty="0">
                <a:latin typeface="Arial" panose="020B0604020202020204" pitchFamily="34" charset="0"/>
                <a:cs typeface="Arial" panose="020B0604020202020204" pitchFamily="34" charset="0"/>
              </a:rPr>
              <a:t>Chemistry and biology labs (up to BSL-3), collective protection prototypes and </a:t>
            </a:r>
            <a:br>
              <a:rPr lang="en-US" altLang="en-US" sz="1400" dirty="0">
                <a:latin typeface="Arial" panose="020B0604020202020204" pitchFamily="34" charset="0"/>
                <a:cs typeface="Arial" panose="020B0604020202020204" pitchFamily="34" charset="0"/>
              </a:rPr>
            </a:br>
            <a:r>
              <a:rPr lang="en-US" altLang="en-US" sz="1400" dirty="0">
                <a:latin typeface="Arial" panose="020B0604020202020204" pitchFamily="34" charset="0"/>
                <a:cs typeface="Arial" panose="020B0604020202020204" pitchFamily="34" charset="0"/>
              </a:rPr>
              <a:t>over-water range testing for CBRD.</a:t>
            </a:r>
          </a:p>
        </p:txBody>
      </p:sp>
      <p:sp>
        <p:nvSpPr>
          <p:cNvPr id="9" name="TextBox 8"/>
          <p:cNvSpPr txBox="1">
            <a:spLocks noChangeArrowheads="1"/>
          </p:cNvSpPr>
          <p:nvPr/>
        </p:nvSpPr>
        <p:spPr bwMode="auto">
          <a:xfrm>
            <a:off x="-89466" y="3002488"/>
            <a:ext cx="384347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dirty="0">
                <a:solidFill>
                  <a:schemeClr val="tx2"/>
                </a:solidFill>
                <a:latin typeface="Arial" charset="0"/>
                <a:cs typeface="Arial" charset="0"/>
              </a:rPr>
              <a:t>Capabilities and Facilities</a:t>
            </a:r>
          </a:p>
        </p:txBody>
      </p:sp>
      <p:sp>
        <p:nvSpPr>
          <p:cNvPr id="10" name="Content Placeholder 1">
            <a:extLst>
              <a:ext uri="{FF2B5EF4-FFF2-40B4-BE49-F238E27FC236}">
                <a16:creationId xmlns:a16="http://schemas.microsoft.com/office/drawing/2014/main" id="{C8157978-AAC9-43A4-BDA0-F5843F05889A}"/>
              </a:ext>
            </a:extLst>
          </p:cNvPr>
          <p:cNvSpPr txBox="1">
            <a:spLocks/>
          </p:cNvSpPr>
          <p:nvPr/>
        </p:nvSpPr>
        <p:spPr>
          <a:xfrm>
            <a:off x="4486002" y="3788915"/>
            <a:ext cx="4573774" cy="267179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1400" b="1" dirty="0">
                <a:solidFill>
                  <a:srgbClr val="D0AD1A"/>
                </a:solidFill>
                <a:latin typeface="Arial" panose="020B0604020202020204" pitchFamily="34" charset="0"/>
                <a:cs typeface="Arial" panose="020B0604020202020204" pitchFamily="34" charset="0"/>
              </a:rPr>
              <a:t>Research and Development (Code R1)</a:t>
            </a:r>
          </a:p>
          <a:p>
            <a:pPr marL="114300" indent="-114300" fontAlgn="auto">
              <a:spcAft>
                <a:spcPts val="0"/>
              </a:spcAft>
              <a:defRPr/>
            </a:pPr>
            <a:r>
              <a:rPr lang="en-US" sz="1400" dirty="0">
                <a:latin typeface="Arial" panose="020B0604020202020204" pitchFamily="34" charset="0"/>
                <a:cs typeface="Arial" panose="020B0604020202020204" pitchFamily="34" charset="0"/>
              </a:rPr>
              <a:t>Energetic materials science and technology to develop new chemicals, explosives, propellants and performance measurement concepts.</a:t>
            </a:r>
          </a:p>
          <a:p>
            <a:pPr marL="0" indent="0" fontAlgn="auto">
              <a:spcAft>
                <a:spcPts val="0"/>
              </a:spcAft>
              <a:buFont typeface="Arial" panose="020B0604020202020204" pitchFamily="34" charset="0"/>
              <a:buNone/>
              <a:defRPr/>
            </a:pPr>
            <a:r>
              <a:rPr lang="en-US" sz="1400" b="1" dirty="0">
                <a:solidFill>
                  <a:srgbClr val="D0AD1A"/>
                </a:solidFill>
                <a:latin typeface="Arial" panose="020B0604020202020204" pitchFamily="34" charset="0"/>
                <a:cs typeface="Arial" panose="020B0604020202020204" pitchFamily="34" charset="0"/>
              </a:rPr>
              <a:t>CBRD (Code R2)</a:t>
            </a:r>
          </a:p>
          <a:p>
            <a:pPr marL="114300" indent="-114300" fontAlgn="auto">
              <a:spcAft>
                <a:spcPts val="0"/>
              </a:spcAft>
              <a:defRPr/>
            </a:pPr>
            <a:r>
              <a:rPr lang="en-US" sz="1400" dirty="0">
                <a:latin typeface="Arial" panose="020B0604020202020204" pitchFamily="34" charset="0"/>
                <a:cs typeface="Arial" panose="020B0604020202020204" pitchFamily="34" charset="0"/>
              </a:rPr>
              <a:t>Full lifecycle support for CBRD in a maritime environment.</a:t>
            </a:r>
          </a:p>
          <a:p>
            <a:pPr marL="0" indent="0" fontAlgn="auto">
              <a:spcAft>
                <a:spcPts val="0"/>
              </a:spcAft>
              <a:buNone/>
              <a:defRPr/>
            </a:pPr>
            <a:r>
              <a:rPr lang="en-US" sz="1400" b="1" dirty="0">
                <a:solidFill>
                  <a:srgbClr val="D0AD1A"/>
                </a:solidFill>
                <a:latin typeface="Arial" panose="020B0604020202020204" pitchFamily="34" charset="0"/>
                <a:cs typeface="Arial" panose="020B0604020202020204" pitchFamily="34" charset="0"/>
              </a:rPr>
              <a:t>Test and Evaluation (Code R3)</a:t>
            </a:r>
          </a:p>
          <a:p>
            <a:pPr marL="114300" indent="-114300" fontAlgn="auto">
              <a:spcAft>
                <a:spcPts val="0"/>
              </a:spcAft>
              <a:defRPr/>
            </a:pPr>
            <a:r>
              <a:rPr lang="en-US" sz="1400" dirty="0">
                <a:latin typeface="Arial" panose="020B0604020202020204" pitchFamily="34" charset="0"/>
                <a:cs typeface="Arial" panose="020B0604020202020204" pitchFamily="34" charset="0"/>
              </a:rPr>
              <a:t>Ballistics engineering and test, detonation and combustion performance test and evaluation, ordnance assessment, environmental, rocket motor machining and dissection.</a:t>
            </a:r>
          </a:p>
          <a:p>
            <a:pPr fontAlgn="auto">
              <a:spcAft>
                <a:spcPts val="0"/>
              </a:spcAft>
              <a:defRPr/>
            </a:pPr>
            <a:endParaRPr lang="en-US" sz="1400" dirty="0">
              <a:latin typeface="Arial" panose="020B0604020202020204" pitchFamily="34" charset="0"/>
              <a:cs typeface="Arial" panose="020B0604020202020204" pitchFamily="34" charset="0"/>
            </a:endParaRPr>
          </a:p>
        </p:txBody>
      </p:sp>
      <p:cxnSp>
        <p:nvCxnSpPr>
          <p:cNvPr id="11" name="Straight Connector 10"/>
          <p:cNvCxnSpPr/>
          <p:nvPr/>
        </p:nvCxnSpPr>
        <p:spPr>
          <a:xfrm>
            <a:off x="4570227" y="3692624"/>
            <a:ext cx="2230623"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2" name="Title 2"/>
          <p:cNvSpPr txBox="1">
            <a:spLocks noChangeArrowheads="1"/>
          </p:cNvSpPr>
          <p:nvPr/>
        </p:nvSpPr>
        <p:spPr>
          <a:xfrm>
            <a:off x="1375872" y="163786"/>
            <a:ext cx="7137507" cy="808038"/>
          </a:xfrm>
          <a:prstGeom prst="rect">
            <a:avLst/>
          </a:prstGeom>
        </p:spPr>
        <p:txBody>
          <a:bodyPr wrap="none"/>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altLang="en-US" sz="4000" dirty="0"/>
              <a:t>RDT&amp;E (R) Department</a:t>
            </a:r>
          </a:p>
        </p:txBody>
      </p:sp>
      <p:cxnSp>
        <p:nvCxnSpPr>
          <p:cNvPr id="13" name="Straight Connector 12"/>
          <p:cNvCxnSpPr/>
          <p:nvPr/>
        </p:nvCxnSpPr>
        <p:spPr>
          <a:xfrm flipV="1">
            <a:off x="4569583" y="1394954"/>
            <a:ext cx="2231267" cy="1"/>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9717" y="3363322"/>
            <a:ext cx="3035025"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461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1935" y="929194"/>
            <a:ext cx="4326387"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2" name="Text Placeholder 5"/>
          <p:cNvSpPr txBox="1">
            <a:spLocks noChangeArrowheads="1"/>
          </p:cNvSpPr>
          <p:nvPr/>
        </p:nvSpPr>
        <p:spPr>
          <a:xfrm>
            <a:off x="4562910" y="1022689"/>
            <a:ext cx="3868737"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rgbClr val="31438F"/>
                </a:solidFill>
                <a:latin typeface="Arial" charset="0"/>
                <a:cs typeface="Arial" charset="0"/>
              </a:rPr>
              <a:t>Warfighting Impact</a:t>
            </a:r>
          </a:p>
        </p:txBody>
      </p:sp>
      <p:sp>
        <p:nvSpPr>
          <p:cNvPr id="3" name="Content Placeholder 6"/>
          <p:cNvSpPr txBox="1">
            <a:spLocks noChangeArrowheads="1"/>
          </p:cNvSpPr>
          <p:nvPr/>
        </p:nvSpPr>
        <p:spPr>
          <a:xfrm>
            <a:off x="4562910" y="1454150"/>
            <a:ext cx="4326387" cy="1911350"/>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Development, support and delivery of energetic system solutions across the full acquisition cycle to provide the warfighter with a kinetic advantage.</a:t>
            </a:r>
          </a:p>
          <a:p>
            <a:pPr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Technical, acquisition and logistic product support across all domains (Surface, Undersea, Air, Land/Expeditionary, Space.)</a:t>
            </a:r>
          </a:p>
          <a:p>
            <a:pPr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Ordnance assessments leading to service life extensions.</a:t>
            </a:r>
          </a:p>
          <a:p>
            <a:pPr marL="114300" indent="-114300" eaLnBrk="1" hangingPunct="1"/>
            <a:endParaRPr lang="en-US" altLang="en-US" sz="1400" dirty="0">
              <a:latin typeface="Arial" panose="020B0604020202020204" pitchFamily="34" charset="0"/>
              <a:cs typeface="Arial" panose="020B0604020202020204" pitchFamily="34" charset="0"/>
            </a:endParaRPr>
          </a:p>
        </p:txBody>
      </p:sp>
      <p:sp>
        <p:nvSpPr>
          <p:cNvPr id="4" name="Text Placeholder 7"/>
          <p:cNvSpPr txBox="1">
            <a:spLocks noChangeArrowheads="1"/>
          </p:cNvSpPr>
          <p:nvPr/>
        </p:nvSpPr>
        <p:spPr>
          <a:xfrm>
            <a:off x="262822" y="940224"/>
            <a:ext cx="2856759"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rgbClr val="31438F"/>
                </a:solidFill>
                <a:latin typeface="Arial" charset="0"/>
                <a:cs typeface="Arial" charset="0"/>
              </a:rPr>
              <a:t>Lines of Operation</a:t>
            </a:r>
          </a:p>
        </p:txBody>
      </p:sp>
      <p:sp>
        <p:nvSpPr>
          <p:cNvPr id="6" name="Text Placeholder 7"/>
          <p:cNvSpPr txBox="1">
            <a:spLocks/>
          </p:cNvSpPr>
          <p:nvPr/>
        </p:nvSpPr>
        <p:spPr>
          <a:xfrm>
            <a:off x="5980431" y="3195397"/>
            <a:ext cx="3028950" cy="301625"/>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r>
              <a:rPr lang="en-US" sz="1800" dirty="0">
                <a:solidFill>
                  <a:srgbClr val="31438F"/>
                </a:solidFill>
              </a:rPr>
              <a:t>Capabilities and Facilities</a:t>
            </a:r>
          </a:p>
        </p:txBody>
      </p:sp>
      <p:sp>
        <p:nvSpPr>
          <p:cNvPr id="13" name="Rectangle 12"/>
          <p:cNvSpPr/>
          <p:nvPr/>
        </p:nvSpPr>
        <p:spPr>
          <a:xfrm>
            <a:off x="1566041" y="267605"/>
            <a:ext cx="6865606" cy="461665"/>
          </a:xfrm>
          <a:prstGeom prst="rect">
            <a:avLst/>
          </a:prstGeom>
        </p:spPr>
        <p:txBody>
          <a:bodyPr wrap="square">
            <a:spAutoFit/>
          </a:bodyPr>
          <a:lstStyle/>
          <a:p>
            <a:pPr algn="ctr"/>
            <a:r>
              <a:rPr lang="en-US" altLang="en-US" sz="2400" b="1" dirty="0">
                <a:latin typeface="Georgia" panose="02040502050405020303" pitchFamily="18" charset="0"/>
                <a:ea typeface="+mj-ea"/>
                <a:cs typeface="+mj-cs"/>
              </a:rPr>
              <a:t>Systems Engineering (E) Department</a:t>
            </a:r>
            <a:endParaRPr lang="en-US" sz="2400" b="1" dirty="0">
              <a:latin typeface="Georgia" panose="02040502050405020303" pitchFamily="18" charset="0"/>
              <a:ea typeface="+mj-ea"/>
              <a:cs typeface="+mj-cs"/>
            </a:endParaRPr>
          </a:p>
        </p:txBody>
      </p:sp>
      <p:sp>
        <p:nvSpPr>
          <p:cNvPr id="14" name="Slide Number Placeholder 13"/>
          <p:cNvSpPr>
            <a:spLocks noGrp="1"/>
          </p:cNvSpPr>
          <p:nvPr>
            <p:ph type="sldNum" sz="quarter" idx="10"/>
          </p:nvPr>
        </p:nvSpPr>
        <p:spPr/>
        <p:txBody>
          <a:bodyPr/>
          <a:lstStyle/>
          <a:p>
            <a:pPr>
              <a:defRPr/>
            </a:pPr>
            <a:fld id="{1AD3B4F1-F0D2-4323-88C6-3C856595E168}" type="slidenum">
              <a:rPr lang="en-US" smtClean="0"/>
              <a:pPr>
                <a:defRPr/>
              </a:pPr>
              <a:t>13</a:t>
            </a:fld>
            <a:endParaRPr lang="en-US" dirty="0"/>
          </a:p>
        </p:txBody>
      </p:sp>
      <p:sp>
        <p:nvSpPr>
          <p:cNvPr id="15" name="Content Placeholder 6"/>
          <p:cNvSpPr txBox="1">
            <a:spLocks noChangeArrowheads="1"/>
          </p:cNvSpPr>
          <p:nvPr/>
        </p:nvSpPr>
        <p:spPr>
          <a:xfrm>
            <a:off x="232517" y="1307427"/>
            <a:ext cx="3900282" cy="281897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spcBef>
                <a:spcPts val="400"/>
              </a:spcBef>
              <a:spcAft>
                <a:spcPts val="400"/>
              </a:spcAft>
            </a:pPr>
            <a:r>
              <a:rPr lang="en-US" altLang="en-US" sz="1200" dirty="0">
                <a:latin typeface="Arial" charset="0"/>
                <a:cs typeface="Arial" charset="0"/>
              </a:rPr>
              <a:t>Energetics technology </a:t>
            </a:r>
          </a:p>
          <a:p>
            <a:pPr marL="114300" indent="-114300" eaLnBrk="1" hangingPunct="1">
              <a:spcBef>
                <a:spcPts val="400"/>
              </a:spcBef>
              <a:spcAft>
                <a:spcPts val="400"/>
              </a:spcAft>
            </a:pPr>
            <a:r>
              <a:rPr lang="en-US" altLang="en-US" sz="1200" dirty="0">
                <a:latin typeface="Arial" charset="0"/>
                <a:cs typeface="Arial" charset="0"/>
              </a:rPr>
              <a:t>Micro-electrical mechanical systems, lethality, blast effects, insensitive munitions and savings-through-simulation </a:t>
            </a:r>
          </a:p>
          <a:p>
            <a:pPr marL="114300" indent="-114300" eaLnBrk="1" hangingPunct="1">
              <a:spcBef>
                <a:spcPts val="400"/>
              </a:spcBef>
              <a:spcAft>
                <a:spcPts val="400"/>
              </a:spcAft>
            </a:pPr>
            <a:r>
              <a:rPr lang="en-US" altLang="en-US" sz="1200" dirty="0">
                <a:latin typeface="Arial" charset="0"/>
                <a:cs typeface="Arial" charset="0"/>
              </a:rPr>
              <a:t>Energetic systems </a:t>
            </a:r>
          </a:p>
          <a:p>
            <a:pPr marL="114300" indent="-114300" eaLnBrk="1" hangingPunct="1">
              <a:spcBef>
                <a:spcPts val="400"/>
              </a:spcBef>
              <a:spcAft>
                <a:spcPts val="400"/>
              </a:spcAft>
            </a:pPr>
            <a:r>
              <a:rPr lang="en-US" altLang="en-US" sz="1200" dirty="0">
                <a:latin typeface="Arial" charset="0"/>
                <a:cs typeface="Arial" charset="0"/>
              </a:rPr>
              <a:t>Engineering for all warfighter domains</a:t>
            </a:r>
          </a:p>
          <a:p>
            <a:pPr marL="114300" indent="-114300" eaLnBrk="1" hangingPunct="1">
              <a:spcBef>
                <a:spcPts val="400"/>
              </a:spcBef>
              <a:spcAft>
                <a:spcPts val="400"/>
              </a:spcAft>
            </a:pPr>
            <a:r>
              <a:rPr lang="en-US" altLang="en-US" sz="1200" dirty="0">
                <a:latin typeface="Arial" charset="0"/>
                <a:cs typeface="Arial" charset="0"/>
              </a:rPr>
              <a:t>CAD/PAD support of more than 3,000 ejection system components </a:t>
            </a:r>
          </a:p>
          <a:p>
            <a:pPr marL="114300" indent="-114300" eaLnBrk="1" hangingPunct="1">
              <a:spcBef>
                <a:spcPts val="400"/>
              </a:spcBef>
              <a:spcAft>
                <a:spcPts val="400"/>
              </a:spcAft>
            </a:pPr>
            <a:endParaRPr lang="en-US" altLang="en-US" sz="1400" dirty="0">
              <a:latin typeface="Arial" charset="0"/>
              <a:cs typeface="Arial" charset="0"/>
            </a:endParaRPr>
          </a:p>
        </p:txBody>
      </p:sp>
      <p:sp>
        <p:nvSpPr>
          <p:cNvPr id="16" name="Content Placeholder 6"/>
          <p:cNvSpPr txBox="1">
            <a:spLocks noChangeArrowheads="1"/>
          </p:cNvSpPr>
          <p:nvPr/>
        </p:nvSpPr>
        <p:spPr>
          <a:xfrm>
            <a:off x="6035530" y="3647302"/>
            <a:ext cx="2975678" cy="281897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MEMS explosive-certified cleanroom, characterization and test </a:t>
            </a:r>
          </a:p>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Polymer and metal additive manufacturing capability (3D printing) </a:t>
            </a:r>
          </a:p>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CAD/PAD virtual fleet support</a:t>
            </a:r>
          </a:p>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High Performance Computing (HPC) for advanced modeling and simulation</a:t>
            </a:r>
          </a:p>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Airguns test rounds from 3” - 21”</a:t>
            </a:r>
          </a:p>
          <a:p>
            <a:pPr marL="95548" indent="-95548"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Energetics Solutions for development efforts and existing products</a:t>
            </a:r>
          </a:p>
          <a:p>
            <a:pPr marL="95369" indent="-95369"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Exploitation</a:t>
            </a:r>
          </a:p>
          <a:p>
            <a:pPr marL="95369" indent="-95369" defTabSz="257175" eaLnBrk="1" fontAlgn="auto" hangingPunct="1">
              <a:spcBef>
                <a:spcPts val="600"/>
              </a:spcBef>
              <a:spcAft>
                <a:spcPts val="0"/>
              </a:spcAft>
              <a:buFont typeface="Arial" panose="020B0604020202020204" pitchFamily="34" charset="0"/>
              <a:buChar char="•"/>
            </a:pPr>
            <a:r>
              <a:rPr lang="en-US" altLang="en-US" sz="1200" dirty="0">
                <a:solidFill>
                  <a:prstClr val="black"/>
                </a:solidFill>
                <a:latin typeface="Arial" panose="020B0604020202020204" pitchFamily="34" charset="0"/>
                <a:cs typeface="Arial" panose="020B0604020202020204" pitchFamily="34" charset="0"/>
              </a:rPr>
              <a:t>Electrostatic Discharge Test Facility</a:t>
            </a:r>
          </a:p>
        </p:txBody>
      </p:sp>
      <p:cxnSp>
        <p:nvCxnSpPr>
          <p:cNvPr id="17" name="Straight Connector 16"/>
          <p:cNvCxnSpPr/>
          <p:nvPr/>
        </p:nvCxnSpPr>
        <p:spPr>
          <a:xfrm>
            <a:off x="4562910" y="1387393"/>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83260" y="3547115"/>
            <a:ext cx="305119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1935" y="1315740"/>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91935" y="3330076"/>
            <a:ext cx="5963427" cy="3369848"/>
          </a:xfrm>
          <a:prstGeom prst="rect">
            <a:avLst/>
          </a:prstGeom>
        </p:spPr>
      </p:pic>
    </p:spTree>
    <p:extLst>
      <p:ext uri="{BB962C8B-B14F-4D97-AF65-F5344CB8AC3E}">
        <p14:creationId xmlns:p14="http://schemas.microsoft.com/office/powerpoint/2010/main" val="27544016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1935" y="948858"/>
            <a:ext cx="4326387" cy="5566482"/>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cxnSp>
        <p:nvCxnSpPr>
          <p:cNvPr id="21" name="Straight Connector 20"/>
          <p:cNvCxnSpPr/>
          <p:nvPr/>
        </p:nvCxnSpPr>
        <p:spPr>
          <a:xfrm>
            <a:off x="4555970" y="4901400"/>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ext Placeholder 5"/>
          <p:cNvSpPr txBox="1">
            <a:spLocks noChangeArrowheads="1"/>
          </p:cNvSpPr>
          <p:nvPr/>
        </p:nvSpPr>
        <p:spPr>
          <a:xfrm>
            <a:off x="4636725" y="964528"/>
            <a:ext cx="3868737"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rgbClr val="394D8D"/>
                </a:solidFill>
                <a:latin typeface="Arial" charset="0"/>
                <a:cs typeface="Arial" charset="0"/>
              </a:rPr>
              <a:t>Warfighting Impact</a:t>
            </a:r>
          </a:p>
        </p:txBody>
      </p:sp>
      <p:sp>
        <p:nvSpPr>
          <p:cNvPr id="3" name="Content Placeholder 6"/>
          <p:cNvSpPr txBox="1">
            <a:spLocks noChangeArrowheads="1"/>
          </p:cNvSpPr>
          <p:nvPr/>
        </p:nvSpPr>
        <p:spPr>
          <a:xfrm>
            <a:off x="4575634" y="1400175"/>
            <a:ext cx="3424580" cy="321468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400" dirty="0">
                <a:latin typeface="Arial" charset="0"/>
                <a:cs typeface="Arial" charset="0"/>
              </a:rPr>
              <a:t>Gun weapon systems standardized pier-side maintenance and repair</a:t>
            </a:r>
          </a:p>
          <a:p>
            <a:pPr marL="114300" indent="-114300" eaLnBrk="1" hangingPunct="1"/>
            <a:r>
              <a:rPr lang="en-US" altLang="en-US" sz="1400" dirty="0">
                <a:latin typeface="Arial" charset="0"/>
                <a:cs typeface="Arial" charset="0"/>
              </a:rPr>
              <a:t>Mobile Ammunition Evaluation and Repair Unit </a:t>
            </a:r>
          </a:p>
          <a:p>
            <a:pPr marL="114300" indent="-114300" eaLnBrk="1" hangingPunct="1"/>
            <a:r>
              <a:rPr lang="en-US" altLang="en-US" sz="1400" dirty="0">
                <a:latin typeface="Arial" charset="0"/>
                <a:cs typeface="Arial" charset="0"/>
              </a:rPr>
              <a:t>Gun weapon system casualty report support</a:t>
            </a:r>
          </a:p>
          <a:p>
            <a:pPr marL="114300" indent="-114300" eaLnBrk="1" hangingPunct="1"/>
            <a:r>
              <a:rPr lang="en-US" altLang="en-US" sz="1400" dirty="0">
                <a:latin typeface="Arial" charset="0"/>
                <a:cs typeface="Arial" charset="0"/>
              </a:rPr>
              <a:t>Fleet liaison for guns and ammo (LANT FLT / PACFLEET)</a:t>
            </a:r>
          </a:p>
          <a:p>
            <a:pPr marL="114300" indent="-114300" eaLnBrk="1" hangingPunct="1"/>
            <a:r>
              <a:rPr lang="en-US" altLang="en-US" sz="1400" dirty="0">
                <a:latin typeface="Arial" charset="0"/>
                <a:cs typeface="Arial" charset="0"/>
              </a:rPr>
              <a:t>PHST member of Board of Inspections and Survey, and Weapons System Explosive Safety Evaluation Board member</a:t>
            </a:r>
          </a:p>
        </p:txBody>
      </p:sp>
      <p:sp>
        <p:nvSpPr>
          <p:cNvPr id="4" name="Text Placeholder 7"/>
          <p:cNvSpPr txBox="1">
            <a:spLocks noChangeArrowheads="1"/>
          </p:cNvSpPr>
          <p:nvPr/>
        </p:nvSpPr>
        <p:spPr>
          <a:xfrm>
            <a:off x="251346" y="1020763"/>
            <a:ext cx="3455425" cy="374650"/>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chemeClr val="tx2"/>
                </a:solidFill>
                <a:latin typeface="Arial" charset="0"/>
                <a:cs typeface="Arial" charset="0"/>
              </a:rPr>
              <a:t>Lines of Operation</a:t>
            </a:r>
          </a:p>
        </p:txBody>
      </p:sp>
      <p:sp>
        <p:nvSpPr>
          <p:cNvPr id="5" name="Rectangle: Single Corner Snipped 2"/>
          <p:cNvSpPr/>
          <p:nvPr/>
        </p:nvSpPr>
        <p:spPr>
          <a:xfrm>
            <a:off x="188006" y="4415883"/>
            <a:ext cx="4347780" cy="2079793"/>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Content Placeholder 8"/>
          <p:cNvSpPr txBox="1">
            <a:spLocks noChangeArrowheads="1"/>
          </p:cNvSpPr>
          <p:nvPr/>
        </p:nvSpPr>
        <p:spPr>
          <a:xfrm>
            <a:off x="4575634" y="4950709"/>
            <a:ext cx="3681413" cy="1450089"/>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400" dirty="0">
                <a:latin typeface="Arial" charset="0"/>
                <a:cs typeface="Arial" charset="0"/>
              </a:rPr>
              <a:t>16,000 sq. ft. PHST test facility </a:t>
            </a:r>
          </a:p>
          <a:p>
            <a:pPr marL="114300" indent="-114300" eaLnBrk="1" hangingPunct="1"/>
            <a:r>
              <a:rPr lang="en-US" altLang="en-US" sz="1400" dirty="0">
                <a:latin typeface="Arial" charset="0"/>
                <a:cs typeface="Arial" charset="0"/>
              </a:rPr>
              <a:t>Gun stand complex </a:t>
            </a:r>
          </a:p>
          <a:p>
            <a:pPr marL="114300" indent="-114300" eaLnBrk="1" hangingPunct="1"/>
            <a:r>
              <a:rPr lang="en-US" altLang="en-US" sz="1400" dirty="0">
                <a:latin typeface="Arial" charset="0"/>
                <a:cs typeface="Arial" charset="0"/>
              </a:rPr>
              <a:t>12,000 sq. ft. minor caliber lab </a:t>
            </a:r>
          </a:p>
          <a:p>
            <a:pPr marL="114300" indent="-114300" eaLnBrk="1" hangingPunct="1"/>
            <a:r>
              <a:rPr lang="en-US" altLang="en-US" sz="1400" dirty="0">
                <a:latin typeface="Arial" charset="0"/>
                <a:cs typeface="Arial" charset="0"/>
              </a:rPr>
              <a:t>Medium/minor caliber live fire range facility</a:t>
            </a:r>
          </a:p>
          <a:p>
            <a:pPr marL="114300" indent="-114300" eaLnBrk="1" hangingPunct="1"/>
            <a:r>
              <a:rPr lang="en-US" altLang="en-US" sz="1400" dirty="0">
                <a:latin typeface="Arial" charset="0"/>
                <a:cs typeface="Arial" charset="0"/>
              </a:rPr>
              <a:t>Quad City Cartridge Case Facility</a:t>
            </a:r>
          </a:p>
        </p:txBody>
      </p:sp>
      <p:sp>
        <p:nvSpPr>
          <p:cNvPr id="7" name="Text Placeholder 7"/>
          <p:cNvSpPr txBox="1">
            <a:spLocks noChangeArrowheads="1"/>
          </p:cNvSpPr>
          <p:nvPr/>
        </p:nvSpPr>
        <p:spPr bwMode="auto">
          <a:xfrm>
            <a:off x="4611866" y="4483184"/>
            <a:ext cx="3034506"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buFont typeface="Arial" charset="0"/>
              <a:buNone/>
            </a:pPr>
            <a:r>
              <a:rPr lang="en-US" altLang="en-US" sz="1800" b="1" dirty="0">
                <a:solidFill>
                  <a:srgbClr val="31438F"/>
                </a:solidFill>
                <a:latin typeface="Arial" charset="0"/>
                <a:cs typeface="Arial" charset="0"/>
              </a:rPr>
              <a:t>Capabilities and Facilities</a:t>
            </a:r>
          </a:p>
        </p:txBody>
      </p:sp>
      <p:sp>
        <p:nvSpPr>
          <p:cNvPr id="8" name="Content Placeholder 8"/>
          <p:cNvSpPr txBox="1">
            <a:spLocks noChangeArrowheads="1"/>
          </p:cNvSpPr>
          <p:nvPr/>
        </p:nvSpPr>
        <p:spPr bwMode="auto">
          <a:xfrm>
            <a:off x="102741" y="1413172"/>
            <a:ext cx="4144794" cy="152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lnSpc>
                <a:spcPct val="100000"/>
              </a:lnSpc>
            </a:pPr>
            <a:r>
              <a:rPr lang="en-US" altLang="en-US" sz="1400" dirty="0">
                <a:latin typeface="Arial" charset="0"/>
                <a:cs typeface="Arial" charset="0"/>
              </a:rPr>
              <a:t>In-service engineering agent (ISEA) and acquisition engineering agent for guns and ammo.</a:t>
            </a:r>
          </a:p>
          <a:p>
            <a:pPr defTabSz="914400" eaLnBrk="1" hangingPunct="1">
              <a:lnSpc>
                <a:spcPct val="100000"/>
              </a:lnSpc>
            </a:pPr>
            <a:r>
              <a:rPr lang="en-US" altLang="en-US" sz="1400" dirty="0">
                <a:latin typeface="Arial" charset="0"/>
                <a:cs typeface="Arial" charset="0"/>
              </a:rPr>
              <a:t>Conventional ammunition commodity management.</a:t>
            </a:r>
          </a:p>
          <a:p>
            <a:pPr defTabSz="914400" eaLnBrk="1" hangingPunct="1">
              <a:lnSpc>
                <a:spcPct val="100000"/>
              </a:lnSpc>
            </a:pPr>
            <a:r>
              <a:rPr lang="en-US" altLang="en-US" sz="1400" dirty="0">
                <a:latin typeface="Arial" charset="0"/>
                <a:cs typeface="Arial" charset="0"/>
              </a:rPr>
              <a:t>Weapons and armament packaging, handling, storage and transportation (PHST) design agent and ISEA.</a:t>
            </a:r>
          </a:p>
        </p:txBody>
      </p:sp>
      <p:cxnSp>
        <p:nvCxnSpPr>
          <p:cNvPr id="10" name="Straight Connector 9"/>
          <p:cNvCxnSpPr>
            <a:cxnSpLocks/>
          </p:cNvCxnSpPr>
          <p:nvPr/>
        </p:nvCxnSpPr>
        <p:spPr>
          <a:xfrm>
            <a:off x="11827437" y="1225905"/>
            <a:ext cx="0" cy="20951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noChangeArrowheads="1"/>
          </p:cNvSpPr>
          <p:nvPr/>
        </p:nvSpPr>
        <p:spPr>
          <a:xfrm>
            <a:off x="1061546" y="264584"/>
            <a:ext cx="7885902" cy="54726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altLang="en-US" sz="2400" dirty="0"/>
              <a:t>Systems Integration (G) Department</a:t>
            </a:r>
          </a:p>
        </p:txBody>
      </p:sp>
      <p:sp>
        <p:nvSpPr>
          <p:cNvPr id="13" name="Slide Number Placeholder 12"/>
          <p:cNvSpPr>
            <a:spLocks noGrp="1"/>
          </p:cNvSpPr>
          <p:nvPr>
            <p:ph type="sldNum" sz="quarter" idx="10"/>
          </p:nvPr>
        </p:nvSpPr>
        <p:spPr/>
        <p:txBody>
          <a:bodyPr/>
          <a:lstStyle/>
          <a:p>
            <a:pPr>
              <a:defRPr/>
            </a:pPr>
            <a:fld id="{1AD3B4F1-F0D2-4323-88C6-3C856595E168}" type="slidenum">
              <a:rPr lang="en-US" smtClean="0"/>
              <a:pPr>
                <a:defRPr/>
              </a:pPr>
              <a:t>14</a:t>
            </a:fld>
            <a:endParaRPr lang="en-US" dirty="0"/>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r="6606"/>
          <a:stretch/>
        </p:blipFill>
        <p:spPr>
          <a:xfrm>
            <a:off x="199436" y="3460368"/>
            <a:ext cx="4120138" cy="2940615"/>
          </a:xfrm>
          <a:prstGeom prst="rect">
            <a:avLst/>
          </a:prstGeom>
        </p:spPr>
      </p:pic>
      <p:cxnSp>
        <p:nvCxnSpPr>
          <p:cNvPr id="17" name="Straight Connector 16"/>
          <p:cNvCxnSpPr/>
          <p:nvPr/>
        </p:nvCxnSpPr>
        <p:spPr>
          <a:xfrm>
            <a:off x="4611894" y="1365055"/>
            <a:ext cx="2247948"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987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4398280" y="1399904"/>
            <a:ext cx="3179861"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2367" y="929194"/>
            <a:ext cx="4168881" cy="5523474"/>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2393006" y="6719178"/>
            <a:ext cx="4542980" cy="2307036"/>
          </a:xfrm>
          <a:prstGeom prst="rect">
            <a:avLst/>
          </a:prstGeom>
          <a:solidFill>
            <a:srgbClr val="C5B0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4431927" y="1031105"/>
            <a:ext cx="3950103" cy="2787182"/>
            <a:chOff x="-2085281" y="1144196"/>
            <a:chExt cx="2065718" cy="2787182"/>
          </a:xfrm>
        </p:grpSpPr>
        <p:sp>
          <p:nvSpPr>
            <p:cNvPr id="4" name="Content Placeholder 6"/>
            <p:cNvSpPr txBox="1">
              <a:spLocks noChangeArrowheads="1"/>
            </p:cNvSpPr>
            <p:nvPr/>
          </p:nvSpPr>
          <p:spPr>
            <a:xfrm>
              <a:off x="-2085281" y="1532566"/>
              <a:ext cx="2065718" cy="2398812"/>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14400" rtl="0" eaLnBrk="1" fontAlgn="base" latinLnBrk="0" hangingPunct="1">
                <a:lnSpc>
                  <a:spcPct val="100000"/>
                </a:lnSpc>
                <a:spcBef>
                  <a:spcPts val="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Provider of Otto Fuel II torpedo fuel.</a:t>
              </a:r>
            </a:p>
            <a:p>
              <a:pPr marL="114300" marR="0" lvl="0" indent="-91440" algn="l" defTabSz="914400" rtl="0" eaLnBrk="1" fontAlgn="base" latinLnBrk="0" hangingPunct="1">
                <a:lnSpc>
                  <a:spcPct val="100000"/>
                </a:lnSpc>
                <a:spcBef>
                  <a:spcPts val="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CAD/PAD manufacturing and centralized stock point.</a:t>
              </a:r>
            </a:p>
            <a:p>
              <a:pPr marL="630237" marR="0" lvl="2" indent="-171450" algn="l" defTabSz="914400" rtl="0" eaLnBrk="1" fontAlgn="base" latinLnBrk="0" hangingPunct="1">
                <a:lnSpc>
                  <a:spcPct val="100000"/>
                </a:lnSpc>
                <a:spcBef>
                  <a:spcPts val="0"/>
                </a:spcBef>
                <a:spcAft>
                  <a:spcPct val="0"/>
                </a:spcAft>
                <a:buClrTx/>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Sole stock point of all Navy CAD/PADs.</a:t>
              </a:r>
            </a:p>
            <a:p>
              <a:pPr marL="630237" marR="0" lvl="2" indent="-171450" algn="l" defTabSz="914400" rtl="0" eaLnBrk="1" fontAlgn="base" latinLnBrk="0" hangingPunct="1">
                <a:lnSpc>
                  <a:spcPct val="100000"/>
                </a:lnSpc>
                <a:spcBef>
                  <a:spcPts val="0"/>
                </a:spcBef>
                <a:spcAft>
                  <a:spcPct val="0"/>
                </a:spcAft>
                <a:buClrTx/>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Able to ship parts anywhere around the globe.</a:t>
              </a:r>
            </a:p>
          </p:txBody>
        </p:sp>
        <p:sp>
          <p:nvSpPr>
            <p:cNvPr id="3" name="Text Placeholder 5"/>
            <p:cNvSpPr txBox="1">
              <a:spLocks noChangeArrowheads="1"/>
            </p:cNvSpPr>
            <p:nvPr/>
          </p:nvSpPr>
          <p:spPr>
            <a:xfrm>
              <a:off x="-2038355" y="1144196"/>
              <a:ext cx="1533872"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700" b="1" i="0" u="none" strike="noStrike" kern="1200" cap="none" spc="0" normalizeH="0" baseline="0" noProof="0" dirty="0">
                  <a:ln>
                    <a:noFill/>
                  </a:ln>
                  <a:solidFill>
                    <a:srgbClr val="394D8D"/>
                  </a:solidFill>
                  <a:effectLst/>
                  <a:uLnTx/>
                  <a:uFillTx/>
                  <a:latin typeface="Arial" charset="0"/>
                  <a:ea typeface="+mn-ea"/>
                  <a:cs typeface="Arial" charset="0"/>
                </a:rPr>
                <a:t>Warfighting Impact</a:t>
              </a:r>
            </a:p>
          </p:txBody>
        </p:sp>
      </p:grpSp>
      <p:grpSp>
        <p:nvGrpSpPr>
          <p:cNvPr id="16" name="Group 15"/>
          <p:cNvGrpSpPr/>
          <p:nvPr/>
        </p:nvGrpSpPr>
        <p:grpSpPr>
          <a:xfrm>
            <a:off x="4303961" y="2490568"/>
            <a:ext cx="4669760" cy="4103511"/>
            <a:chOff x="9610137" y="2884461"/>
            <a:chExt cx="1790260" cy="3518010"/>
          </a:xfrm>
        </p:grpSpPr>
        <p:sp>
          <p:nvSpPr>
            <p:cNvPr id="6" name="Content Placeholder 8"/>
            <p:cNvSpPr txBox="1">
              <a:spLocks noChangeArrowheads="1"/>
            </p:cNvSpPr>
            <p:nvPr/>
          </p:nvSpPr>
          <p:spPr>
            <a:xfrm>
              <a:off x="9610137" y="3278966"/>
              <a:ext cx="1790260" cy="312350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defTabSz="914400" eaLnBrk="1" hangingPunct="1">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Cast explosive and cast-composite</a:t>
              </a:r>
              <a:r>
                <a:rPr kumimoji="0" lang="en-US" altLang="en-US" sz="1300" b="0" i="0" u="none" strike="noStrike" kern="1200" cap="none" spc="0" normalizeH="0" noProof="0" dirty="0">
                  <a:ln>
                    <a:noFill/>
                  </a:ln>
                  <a:solidFill>
                    <a:prstClr val="black"/>
                  </a:solidFill>
                  <a:effectLst/>
                  <a:uLnTx/>
                  <a:uFillTx/>
                  <a:latin typeface="Arial" charset="0"/>
                  <a:cs typeface="Arial" charset="0"/>
                </a:rPr>
                <a:t> propellant manufacture; </a:t>
              </a:r>
              <a:r>
                <a:rPr lang="en-US" altLang="en-US" sz="1300" noProof="0" dirty="0">
                  <a:solidFill>
                    <a:prstClr val="black"/>
                  </a:solidFill>
                  <a:latin typeface="Arial" charset="0"/>
                  <a:cs typeface="Arial" charset="0"/>
                </a:rPr>
                <a:t>p</a:t>
              </a:r>
              <a:r>
                <a:rPr lang="en-US" altLang="en-US" sz="1300" dirty="0">
                  <a:solidFill>
                    <a:prstClr val="black"/>
                  </a:solidFill>
                  <a:latin typeface="Arial" charset="0"/>
                  <a:cs typeface="Arial" charset="0"/>
                </a:rPr>
                <a:t>ressed and melt cast explosives and warheads</a:t>
              </a:r>
              <a:endParaRPr kumimoji="0" lang="en-US" altLang="en-US" sz="1300" b="0" i="0" u="none" strike="noStrike" kern="1200" cap="none" spc="0" normalizeH="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baseline="0" dirty="0">
                  <a:solidFill>
                    <a:prstClr val="black"/>
                  </a:solidFill>
                  <a:latin typeface="Arial" charset="0"/>
                  <a:cs typeface="Arial" charset="0"/>
                </a:rPr>
                <a:t>Large</a:t>
              </a:r>
              <a:r>
                <a:rPr lang="en-US" altLang="en-US" sz="1300" dirty="0">
                  <a:solidFill>
                    <a:prstClr val="black"/>
                  </a:solidFill>
                  <a:latin typeface="Arial" charset="0"/>
                  <a:cs typeface="Arial" charset="0"/>
                </a:rPr>
                <a:t> rocket motor casting, assembly, and rework</a:t>
              </a:r>
            </a:p>
            <a:p>
              <a:pPr marL="114300" indent="-114300" defTabSz="914400" eaLnBrk="1" hangingPunct="1">
                <a:defRPr/>
              </a:pPr>
              <a:r>
                <a:rPr lang="en-US" altLang="en-US" sz="1300" dirty="0">
                  <a:solidFill>
                    <a:prstClr val="black"/>
                  </a:solidFill>
                  <a:latin typeface="Arial" charset="0"/>
                  <a:cs typeface="Arial" charset="0"/>
                </a:rPr>
                <a:t>Solvent-based and solventless mixing and extrusion</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Washout</a:t>
              </a:r>
              <a:r>
                <a:rPr kumimoji="0" lang="en-US" altLang="en-US" sz="1300" b="0" i="0" u="none" strike="noStrike" kern="1200" cap="none" spc="0" normalizeH="0" noProof="0" dirty="0">
                  <a:ln>
                    <a:noFill/>
                  </a:ln>
                  <a:solidFill>
                    <a:prstClr val="black"/>
                  </a:solidFill>
                  <a:effectLst/>
                  <a:uLnTx/>
                  <a:uFillTx/>
                  <a:latin typeface="Arial" charset="0"/>
                  <a:cs typeface="Arial" charset="0"/>
                </a:rPr>
                <a:t> and explosive machining</a:t>
              </a:r>
              <a:endParaRPr kumimoji="0" lang="en-US" altLang="en-US" sz="1300" b="0" i="0" u="none" strike="noStrike" kern="1200" cap="none" spc="0" normalizeH="0" baseline="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Chemical manufacturing and scale up</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a:solidFill>
                    <a:prstClr val="black"/>
                  </a:solidFill>
                  <a:latin typeface="Arial" charset="0"/>
                  <a:cs typeface="Arial" charset="0"/>
                </a:rPr>
                <a:t>Agile Chemical Facility, a state-of-the-art nitration facility</a:t>
              </a:r>
              <a:endParaRPr kumimoji="0" lang="en-US" altLang="en-US" sz="1300" b="0" i="0" u="none" strike="noStrike" kern="1200" cap="none" spc="0" normalizeH="0" baseline="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CAD/PAD,</a:t>
              </a:r>
              <a:r>
                <a:rPr kumimoji="0" lang="en-US" altLang="en-US" sz="1300" b="0" i="0" u="none" strike="noStrike" kern="1200" cap="none" spc="0" normalizeH="0" noProof="0" dirty="0">
                  <a:ln>
                    <a:noFill/>
                  </a:ln>
                  <a:solidFill>
                    <a:prstClr val="black"/>
                  </a:solidFill>
                  <a:effectLst/>
                  <a:uLnTx/>
                  <a:uFillTx/>
                  <a:latin typeface="Arial" charset="0"/>
                  <a:cs typeface="Arial" charset="0"/>
                </a:rPr>
                <a:t> pyrotechnics and rocket motor igniters</a:t>
              </a:r>
              <a:endParaRPr kumimoji="0" lang="en-US" altLang="en-US" sz="1300" b="0" i="0" u="none" strike="noStrike" kern="1200" cap="none" spc="0" normalizeH="0" baseline="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Decontamination and disposal</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a:solidFill>
                    <a:prstClr val="black"/>
                  </a:solidFill>
                  <a:latin typeface="Arial" charset="0"/>
                  <a:cs typeface="Arial" charset="0"/>
                </a:rPr>
                <a:t>Advanced manufacturing machine shop</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Precision CNC machining; NAVAIR/AWS</a:t>
              </a:r>
              <a:r>
                <a:rPr kumimoji="0" lang="en-US" altLang="en-US" sz="1300" b="0" i="0" u="none" strike="noStrike" kern="1200" cap="none" spc="0" normalizeH="0" noProof="0" dirty="0">
                  <a:ln>
                    <a:noFill/>
                  </a:ln>
                  <a:solidFill>
                    <a:prstClr val="black"/>
                  </a:solidFill>
                  <a:effectLst/>
                  <a:uLnTx/>
                  <a:uFillTx/>
                  <a:latin typeface="Arial" charset="0"/>
                  <a:cs typeface="Arial" charset="0"/>
                </a:rPr>
                <a:t> certified welding; NAVSEA certified paint inspectors; certified weight testing</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baseline="0" dirty="0">
                  <a:solidFill>
                    <a:prstClr val="black"/>
                  </a:solidFill>
                  <a:latin typeface="Arial" charset="0"/>
                  <a:cs typeface="Arial" charset="0"/>
                </a:rPr>
                <a:t>Depot source of repair and maintenance</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a:solidFill>
                    <a:prstClr val="black"/>
                  </a:solidFill>
                  <a:latin typeface="Arial" charset="0"/>
                  <a:cs typeface="Arial" charset="0"/>
                </a:rPr>
                <a:t>Designated overhaul point, depot source of supply for PHST</a:t>
              </a:r>
            </a:p>
          </p:txBody>
        </p:sp>
        <p:sp>
          <p:nvSpPr>
            <p:cNvPr id="7" name="Text Placeholder 7"/>
            <p:cNvSpPr txBox="1">
              <a:spLocks noChangeArrowheads="1"/>
            </p:cNvSpPr>
            <p:nvPr/>
          </p:nvSpPr>
          <p:spPr bwMode="auto">
            <a:xfrm>
              <a:off x="9652639" y="2884461"/>
              <a:ext cx="147458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en-US" altLang="en-US" sz="1700" b="1" i="0" u="none" strike="noStrike" kern="1200" cap="none" spc="0" normalizeH="0" baseline="0" noProof="0" dirty="0">
                  <a:ln>
                    <a:noFill/>
                  </a:ln>
                  <a:solidFill>
                    <a:srgbClr val="31438F"/>
                  </a:solidFill>
                  <a:effectLst/>
                  <a:uLnTx/>
                  <a:uFillTx/>
                  <a:latin typeface="Arial" charset="0"/>
                  <a:ea typeface="+mn-ea"/>
                  <a:cs typeface="Arial" charset="0"/>
                </a:rPr>
                <a:t>Capabilities and Facilities</a:t>
              </a:r>
            </a:p>
          </p:txBody>
        </p:sp>
      </p:grpSp>
      <p:grpSp>
        <p:nvGrpSpPr>
          <p:cNvPr id="15" name="Group 14"/>
          <p:cNvGrpSpPr/>
          <p:nvPr/>
        </p:nvGrpSpPr>
        <p:grpSpPr>
          <a:xfrm>
            <a:off x="171311" y="922797"/>
            <a:ext cx="4990349" cy="3148970"/>
            <a:chOff x="-1891453" y="1060374"/>
            <a:chExt cx="8589757" cy="2030254"/>
          </a:xfrm>
        </p:grpSpPr>
        <p:sp>
          <p:nvSpPr>
            <p:cNvPr id="5" name="Text Placeholder 7"/>
            <p:cNvSpPr txBox="1">
              <a:spLocks noChangeArrowheads="1"/>
            </p:cNvSpPr>
            <p:nvPr/>
          </p:nvSpPr>
          <p:spPr>
            <a:xfrm>
              <a:off x="-1891453" y="1060374"/>
              <a:ext cx="8589757" cy="344488"/>
            </a:xfrm>
            <a:prstGeom prst="rect">
              <a:avLst/>
            </a:prstGeom>
          </p:spPr>
          <p:txBody>
            <a:bodyPr>
              <a:norm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394D8D"/>
                  </a:solidFill>
                  <a:effectLst/>
                  <a:uLnTx/>
                  <a:uFillTx/>
                  <a:latin typeface="Arial" charset="0"/>
                  <a:ea typeface="+mn-ea"/>
                  <a:cs typeface="Arial" charset="0"/>
                </a:rPr>
                <a:t>Lines of Operation</a:t>
              </a:r>
            </a:p>
          </p:txBody>
        </p:sp>
        <p:sp>
          <p:nvSpPr>
            <p:cNvPr id="8" name="Content Placeholder 8"/>
            <p:cNvSpPr txBox="1">
              <a:spLocks noChangeArrowheads="1"/>
            </p:cNvSpPr>
            <p:nvPr/>
          </p:nvSpPr>
          <p:spPr bwMode="auto">
            <a:xfrm>
              <a:off x="-1891453" y="1305035"/>
              <a:ext cx="7113422" cy="178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Energetic development, scale-up and qualification.</a:t>
              </a: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Design, development and low-rate initial production/full-scale production of energetic materials and ordnance end-items.</a:t>
              </a: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Flexibility to make products from mortars to rockets through the same processing line: from 5 grams to more than 1 million pounds.</a:t>
              </a: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Maintains in-house energetics processing capabilities and engineering expertise to:</a:t>
              </a:r>
            </a:p>
            <a:p>
              <a:pPr marL="685800" marR="0" lvl="2" indent="-227013" algn="l" defTabSz="914400" rtl="0" eaLnBrk="1" fontAlgn="base" latinLnBrk="0" hangingPunct="1">
                <a:lnSpc>
                  <a:spcPct val="100000"/>
                </a:lnSpc>
                <a:spcBef>
                  <a:spcPts val="600"/>
                </a:spcBef>
                <a:spcAft>
                  <a:spcPct val="0"/>
                </a:spcAft>
                <a:buClr>
                  <a:prstClr val="black"/>
                </a:buClr>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Act as sole source, second source and emergency supplier.</a:t>
              </a:r>
            </a:p>
            <a:p>
              <a:pPr marL="685800" marR="0" lvl="2" indent="-227013" algn="l" defTabSz="914400" rtl="0" eaLnBrk="1" fontAlgn="base" latinLnBrk="0" hangingPunct="1">
                <a:lnSpc>
                  <a:spcPct val="100000"/>
                </a:lnSpc>
                <a:spcBef>
                  <a:spcPts val="600"/>
                </a:spcBef>
                <a:spcAft>
                  <a:spcPct val="0"/>
                </a:spcAft>
                <a:buClr>
                  <a:prstClr val="black"/>
                </a:buClr>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Provide expertise allowing program offices to act as “smart buyers” for the DoD, foreign military sales and other customers.</a:t>
              </a:r>
            </a:p>
          </p:txBody>
        </p:sp>
      </p:grpSp>
      <p:cxnSp>
        <p:nvCxnSpPr>
          <p:cNvPr id="10" name="Straight Connector 9"/>
          <p:cNvCxnSpPr>
            <a:cxnSpLocks/>
          </p:cNvCxnSpPr>
          <p:nvPr/>
        </p:nvCxnSpPr>
        <p:spPr>
          <a:xfrm>
            <a:off x="-3491078" y="4579352"/>
            <a:ext cx="4101" cy="291941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noChangeArrowheads="1"/>
          </p:cNvSpPr>
          <p:nvPr/>
        </p:nvSpPr>
        <p:spPr>
          <a:xfrm>
            <a:off x="1567542" y="295610"/>
            <a:ext cx="6727371" cy="51168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20" normalizeH="0" baseline="0" noProof="0" dirty="0">
                <a:ln>
                  <a:noFill/>
                </a:ln>
                <a:solidFill>
                  <a:prstClr val="black"/>
                </a:solidFill>
                <a:effectLst/>
                <a:uLnTx/>
                <a:uFillTx/>
                <a:latin typeface="Georgia" panose="02040502050405020303" pitchFamily="18" charset="0"/>
                <a:ea typeface="+mj-ea"/>
                <a:cs typeface="+mj-cs"/>
              </a:rPr>
              <a:t>Energetics Manufacturing (M) Department</a:t>
            </a:r>
          </a:p>
        </p:txBody>
      </p:sp>
      <p:sp>
        <p:nvSpPr>
          <p:cNvPr id="13" name="Slide Number Placeholder 12"/>
          <p:cNvSpPr>
            <a:spLocks noGrp="1"/>
          </p:cNvSpPr>
          <p:nvPr>
            <p:ph type="sldNum" sz="quarter" idx="10"/>
          </p:nvPr>
        </p:nvSpPr>
        <p:spPr>
          <a:xfrm>
            <a:off x="6875281" y="6644762"/>
            <a:ext cx="2133600" cy="1381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0" name="Pentagon 16"/>
          <p:cNvSpPr/>
          <p:nvPr/>
        </p:nvSpPr>
        <p:spPr>
          <a:xfrm>
            <a:off x="12771032" y="-2916992"/>
            <a:ext cx="3275462" cy="4829134"/>
          </a:xfrm>
          <a:custGeom>
            <a:avLst/>
            <a:gdLst>
              <a:gd name="connsiteX0" fmla="*/ 0 w 4856813"/>
              <a:gd name="connsiteY0" fmla="*/ 0 h 4828539"/>
              <a:gd name="connsiteX1" fmla="*/ 2442544 w 4856813"/>
              <a:gd name="connsiteY1" fmla="*/ 0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2442544 w 4856813"/>
              <a:gd name="connsiteY1" fmla="*/ 0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3386924 w 4856813"/>
              <a:gd name="connsiteY1" fmla="*/ 14991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3386924 w 4856813"/>
              <a:gd name="connsiteY1" fmla="*/ 14991 h 4828539"/>
              <a:gd name="connsiteX2" fmla="*/ 4856813 w 4856813"/>
              <a:gd name="connsiteY2" fmla="*/ 2414270 h 4828539"/>
              <a:gd name="connsiteX3" fmla="*/ 3446885 w 4856813"/>
              <a:gd name="connsiteY3" fmla="*/ 4828539 h 4828539"/>
              <a:gd name="connsiteX4" fmla="*/ 0 w 4856813"/>
              <a:gd name="connsiteY4" fmla="*/ 4828539 h 4828539"/>
              <a:gd name="connsiteX5" fmla="*/ 0 w 4856813"/>
              <a:gd name="connsiteY5" fmla="*/ 0 h 4828539"/>
              <a:gd name="connsiteX0" fmla="*/ 0 w 4856813"/>
              <a:gd name="connsiteY0" fmla="*/ 16182 h 4844721"/>
              <a:gd name="connsiteX1" fmla="*/ 3381728 w 4856813"/>
              <a:gd name="connsiteY1" fmla="*/ 0 h 4844721"/>
              <a:gd name="connsiteX2" fmla="*/ 4856813 w 4856813"/>
              <a:gd name="connsiteY2" fmla="*/ 2430452 h 4844721"/>
              <a:gd name="connsiteX3" fmla="*/ 3446885 w 4856813"/>
              <a:gd name="connsiteY3" fmla="*/ 4844721 h 4844721"/>
              <a:gd name="connsiteX4" fmla="*/ 0 w 4856813"/>
              <a:gd name="connsiteY4" fmla="*/ 4844721 h 4844721"/>
              <a:gd name="connsiteX5" fmla="*/ 0 w 4856813"/>
              <a:gd name="connsiteY5" fmla="*/ 16182 h 4844721"/>
              <a:gd name="connsiteX0" fmla="*/ 0 w 4856813"/>
              <a:gd name="connsiteY0" fmla="*/ 16182 h 4844721"/>
              <a:gd name="connsiteX1" fmla="*/ 3381728 w 4856813"/>
              <a:gd name="connsiteY1" fmla="*/ 0 h 4844721"/>
              <a:gd name="connsiteX2" fmla="*/ 4856813 w 4856813"/>
              <a:gd name="connsiteY2" fmla="*/ 2430452 h 4844721"/>
              <a:gd name="connsiteX3" fmla="*/ 3446885 w 4856813"/>
              <a:gd name="connsiteY3" fmla="*/ 4844721 h 4844721"/>
              <a:gd name="connsiteX4" fmla="*/ 0 w 4856813"/>
              <a:gd name="connsiteY4" fmla="*/ 4844721 h 4844721"/>
              <a:gd name="connsiteX5" fmla="*/ 0 w 4856813"/>
              <a:gd name="connsiteY5" fmla="*/ 16182 h 4844721"/>
              <a:gd name="connsiteX0" fmla="*/ 0 w 4856813"/>
              <a:gd name="connsiteY0" fmla="*/ 10986 h 4839525"/>
              <a:gd name="connsiteX1" fmla="*/ 3376533 w 4856813"/>
              <a:gd name="connsiteY1" fmla="*/ 0 h 4839525"/>
              <a:gd name="connsiteX2" fmla="*/ 4856813 w 4856813"/>
              <a:gd name="connsiteY2" fmla="*/ 2425256 h 4839525"/>
              <a:gd name="connsiteX3" fmla="*/ 3446885 w 4856813"/>
              <a:gd name="connsiteY3" fmla="*/ 4839525 h 4839525"/>
              <a:gd name="connsiteX4" fmla="*/ 0 w 4856813"/>
              <a:gd name="connsiteY4" fmla="*/ 4839525 h 4839525"/>
              <a:gd name="connsiteX5" fmla="*/ 0 w 4856813"/>
              <a:gd name="connsiteY5" fmla="*/ 10986 h 4839525"/>
              <a:gd name="connsiteX0" fmla="*/ 0 w 4856813"/>
              <a:gd name="connsiteY0" fmla="*/ 595 h 4829134"/>
              <a:gd name="connsiteX1" fmla="*/ 3376533 w 4856813"/>
              <a:gd name="connsiteY1" fmla="*/ 0 h 4829134"/>
              <a:gd name="connsiteX2" fmla="*/ 4856813 w 4856813"/>
              <a:gd name="connsiteY2" fmla="*/ 2414865 h 4829134"/>
              <a:gd name="connsiteX3" fmla="*/ 3446885 w 4856813"/>
              <a:gd name="connsiteY3" fmla="*/ 4829134 h 4829134"/>
              <a:gd name="connsiteX4" fmla="*/ 0 w 4856813"/>
              <a:gd name="connsiteY4" fmla="*/ 4829134 h 4829134"/>
              <a:gd name="connsiteX5" fmla="*/ 0 w 4856813"/>
              <a:gd name="connsiteY5" fmla="*/ 595 h 48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813" h="4829134">
                <a:moveTo>
                  <a:pt x="0" y="595"/>
                </a:moveTo>
                <a:lnTo>
                  <a:pt x="3376533" y="0"/>
                </a:lnTo>
                <a:lnTo>
                  <a:pt x="4856813" y="2414865"/>
                </a:lnTo>
                <a:lnTo>
                  <a:pt x="3446885" y="4829134"/>
                </a:lnTo>
                <a:lnTo>
                  <a:pt x="0" y="4829134"/>
                </a:lnTo>
                <a:lnTo>
                  <a:pt x="0" y="595"/>
                </a:lnTo>
                <a:close/>
              </a:path>
            </a:pathLst>
          </a:custGeom>
          <a:solidFill>
            <a:srgbClr val="31438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p:cNvCxnSpPr/>
          <p:nvPr/>
        </p:nvCxnSpPr>
        <p:spPr>
          <a:xfrm>
            <a:off x="4431927" y="2945738"/>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4579" y="1280339"/>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94" y="4529768"/>
            <a:ext cx="2791326" cy="1861256"/>
          </a:xfrm>
          <a:prstGeom prst="rect">
            <a:avLst/>
          </a:prstGeom>
        </p:spPr>
      </p:pic>
    </p:spTree>
    <p:extLst>
      <p:ext uri="{BB962C8B-B14F-4D97-AF65-F5344CB8AC3E}">
        <p14:creationId xmlns:p14="http://schemas.microsoft.com/office/powerpoint/2010/main" val="1230011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4800600" y="1577893"/>
            <a:ext cx="23340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 name="Text Placeholder 5"/>
          <p:cNvSpPr txBox="1">
            <a:spLocks noChangeArrowheads="1"/>
          </p:cNvSpPr>
          <p:nvPr/>
        </p:nvSpPr>
        <p:spPr>
          <a:xfrm>
            <a:off x="4753687" y="1172358"/>
            <a:ext cx="3867150"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rgbClr val="31438F"/>
                </a:solidFill>
                <a:latin typeface="Arial" charset="0"/>
                <a:cs typeface="Arial" charset="0"/>
              </a:rPr>
              <a:t>Warfighting Impact</a:t>
            </a:r>
          </a:p>
        </p:txBody>
      </p:sp>
      <p:sp>
        <p:nvSpPr>
          <p:cNvPr id="5" name="Content Placeholder 6"/>
          <p:cNvSpPr txBox="1">
            <a:spLocks noChangeArrowheads="1"/>
          </p:cNvSpPr>
          <p:nvPr/>
        </p:nvSpPr>
        <p:spPr>
          <a:xfrm>
            <a:off x="4649238" y="1700891"/>
            <a:ext cx="4303224" cy="203923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100" dirty="0">
                <a:latin typeface="Arial" charset="0"/>
                <a:cs typeface="Arial" charset="0"/>
              </a:rPr>
              <a:t>Technical Data and Procedures</a:t>
            </a:r>
          </a:p>
          <a:p>
            <a:pPr marL="114300" indent="-114300" eaLnBrk="1" hangingPunct="1"/>
            <a:r>
              <a:rPr lang="en-US" altLang="en-US" sz="1100" dirty="0">
                <a:latin typeface="Arial" charset="0"/>
                <a:cs typeface="Arial" charset="0"/>
              </a:rPr>
              <a:t>Foreign Materiel Acquisition and Exploitation</a:t>
            </a:r>
          </a:p>
          <a:p>
            <a:pPr marL="114300" indent="-114300" eaLnBrk="1" hangingPunct="1"/>
            <a:r>
              <a:rPr lang="en-US" altLang="en-US" sz="1100" dirty="0">
                <a:latin typeface="Arial" charset="0"/>
                <a:cs typeface="Arial" charset="0"/>
              </a:rPr>
              <a:t>Explosives Detection Equipment Program</a:t>
            </a:r>
          </a:p>
          <a:p>
            <a:pPr marL="114300" indent="-114300" eaLnBrk="1" hangingPunct="1"/>
            <a:r>
              <a:rPr lang="en-US" altLang="en-US" sz="1100" dirty="0">
                <a:latin typeface="Arial" charset="0"/>
                <a:cs typeface="Arial" charset="0"/>
              </a:rPr>
              <a:t>Demonstration and Assessment Team and EOD Technology Assessment Team</a:t>
            </a:r>
          </a:p>
          <a:p>
            <a:pPr marL="114300" indent="-114300" eaLnBrk="1" hangingPunct="1"/>
            <a:r>
              <a:rPr lang="en-US" altLang="en-US" sz="1100" dirty="0">
                <a:latin typeface="Arial" charset="0"/>
                <a:cs typeface="Arial" charset="0"/>
              </a:rPr>
              <a:t>Underwater EOD</a:t>
            </a:r>
          </a:p>
          <a:p>
            <a:pPr marL="114300" indent="-114300" eaLnBrk="1" hangingPunct="1"/>
            <a:r>
              <a:rPr lang="en-US" altLang="en-US" sz="1100" dirty="0">
                <a:latin typeface="Arial" charset="0"/>
                <a:cs typeface="Arial" charset="0"/>
              </a:rPr>
              <a:t>EOD Unmanned Systems</a:t>
            </a:r>
          </a:p>
          <a:p>
            <a:pPr marL="114300" indent="-114300" eaLnBrk="1" hangingPunct="1"/>
            <a:r>
              <a:rPr lang="en-US" altLang="en-US" sz="1100" dirty="0">
                <a:latin typeface="Arial" charset="0"/>
                <a:cs typeface="Arial" charset="0"/>
              </a:rPr>
              <a:t>Ordnance Disrupt/Modeling &amp; Simulation</a:t>
            </a:r>
          </a:p>
          <a:p>
            <a:pPr marL="114300" indent="-114300" eaLnBrk="1" hangingPunct="1"/>
            <a:r>
              <a:rPr lang="en-US" altLang="en-US" sz="1100" dirty="0">
                <a:latin typeface="Arial" charset="0"/>
                <a:cs typeface="Arial" charset="0"/>
              </a:rPr>
              <a:t>Anti-Terrorism/Force Protection</a:t>
            </a:r>
          </a:p>
          <a:p>
            <a:pPr marL="114300" indent="-114300" eaLnBrk="1" hangingPunct="1"/>
            <a:endParaRPr lang="en-US" altLang="en-US" sz="1100" dirty="0">
              <a:latin typeface="Arial" charset="0"/>
              <a:cs typeface="Arial" charset="0"/>
            </a:endParaRPr>
          </a:p>
          <a:p>
            <a:pPr marL="114300" indent="-114300" eaLnBrk="1" hangingPunct="1"/>
            <a:endParaRPr lang="en-US" altLang="en-US" sz="1100" dirty="0">
              <a:latin typeface="Arial" charset="0"/>
              <a:cs typeface="Arial" charset="0"/>
            </a:endParaRPr>
          </a:p>
        </p:txBody>
      </p:sp>
      <p:sp>
        <p:nvSpPr>
          <p:cNvPr id="7" name="Content Placeholder 8"/>
          <p:cNvSpPr txBox="1">
            <a:spLocks noChangeArrowheads="1"/>
          </p:cNvSpPr>
          <p:nvPr/>
        </p:nvSpPr>
        <p:spPr>
          <a:xfrm>
            <a:off x="4642337" y="4369408"/>
            <a:ext cx="4391025" cy="228301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eaLnBrk="1" hangingPunct="1"/>
            <a:r>
              <a:rPr lang="en-US" altLang="en-US" sz="1050" dirty="0">
                <a:latin typeface="Arial" charset="0"/>
                <a:cs typeface="Arial" charset="0"/>
              </a:rPr>
              <a:t>Co-located with EOD service detachments and joint EOD Executive Agency Support office.</a:t>
            </a:r>
          </a:p>
          <a:p>
            <a:pPr marL="171450" indent="-171450" eaLnBrk="1" hangingPunct="1"/>
            <a:r>
              <a:rPr lang="en-US" altLang="en-US" sz="1050" dirty="0">
                <a:latin typeface="Arial" charset="0"/>
                <a:cs typeface="Arial" charset="0"/>
              </a:rPr>
              <a:t>24-7 / 365 warfighter call-back ability to Technical Support Center.</a:t>
            </a:r>
          </a:p>
          <a:p>
            <a:pPr marL="171450" indent="-171450" eaLnBrk="1" hangingPunct="1"/>
            <a:r>
              <a:rPr lang="en-US" altLang="en-US" sz="1050" dirty="0">
                <a:latin typeface="Arial" charset="0"/>
                <a:cs typeface="Arial" charset="0"/>
              </a:rPr>
              <a:t>Explosive test and robotics test ranges.</a:t>
            </a:r>
          </a:p>
          <a:p>
            <a:pPr marL="171450" indent="-171450" eaLnBrk="1" hangingPunct="1"/>
            <a:r>
              <a:rPr lang="en-US" altLang="en-US" sz="1050" dirty="0">
                <a:latin typeface="Arial" charset="0"/>
                <a:cs typeface="Arial" charset="0"/>
              </a:rPr>
              <a:t>Magnetic Signature Test Facility.</a:t>
            </a:r>
          </a:p>
          <a:p>
            <a:pPr marL="171450" indent="-171450" eaLnBrk="1" hangingPunct="1"/>
            <a:r>
              <a:rPr lang="en-US" altLang="en-US" sz="1050" dirty="0">
                <a:latin typeface="Arial" charset="0"/>
                <a:cs typeface="Arial" charset="0"/>
              </a:rPr>
              <a:t>Prototyping facilities to accelerate ideas/rapid support for 3D printing.</a:t>
            </a:r>
          </a:p>
          <a:p>
            <a:pPr marL="171450" indent="-171450" eaLnBrk="1" hangingPunct="1"/>
            <a:r>
              <a:rPr lang="en-US" altLang="en-US" sz="1050" dirty="0">
                <a:latin typeface="Arial" charset="0"/>
                <a:cs typeface="Arial" charset="0"/>
              </a:rPr>
              <a:t>Explosive Chemistry Laboratory.</a:t>
            </a:r>
          </a:p>
          <a:p>
            <a:pPr marL="171450" indent="-171450" eaLnBrk="1" hangingPunct="1"/>
            <a:r>
              <a:rPr lang="en-US" altLang="en-US" sz="1050" dirty="0">
                <a:latin typeface="Arial" charset="0"/>
                <a:cs typeface="Arial" charset="0"/>
              </a:rPr>
              <a:t>Electronics Laboratory.</a:t>
            </a:r>
          </a:p>
          <a:p>
            <a:pPr marL="171450" indent="-171450" eaLnBrk="1" hangingPunct="1"/>
            <a:r>
              <a:rPr lang="en-US" altLang="en-US" sz="1050" dirty="0">
                <a:latin typeface="Arial" charset="0"/>
                <a:cs typeface="Arial" charset="0"/>
              </a:rPr>
              <a:t>EOD Library.</a:t>
            </a:r>
          </a:p>
          <a:p>
            <a:pPr marL="171450" indent="-171450" eaLnBrk="1" hangingPunct="1"/>
            <a:r>
              <a:rPr lang="en-US" altLang="en-US" sz="1050" dirty="0">
                <a:latin typeface="Arial" charset="0"/>
                <a:cs typeface="Arial" charset="0"/>
              </a:rPr>
              <a:t>Disassembly complex.</a:t>
            </a:r>
          </a:p>
        </p:txBody>
      </p:sp>
      <p:sp>
        <p:nvSpPr>
          <p:cNvPr id="8" name="Text Placeholder 7"/>
          <p:cNvSpPr txBox="1">
            <a:spLocks noChangeArrowheads="1"/>
          </p:cNvSpPr>
          <p:nvPr/>
        </p:nvSpPr>
        <p:spPr bwMode="auto">
          <a:xfrm>
            <a:off x="4703671" y="3954439"/>
            <a:ext cx="38877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buFont typeface="Arial" charset="0"/>
              <a:buNone/>
            </a:pPr>
            <a:r>
              <a:rPr lang="en-US" altLang="en-US" sz="1800" b="1" dirty="0">
                <a:solidFill>
                  <a:srgbClr val="31438F"/>
                </a:solidFill>
                <a:latin typeface="Arial" charset="0"/>
                <a:cs typeface="Arial" charset="0"/>
              </a:rPr>
              <a:t>Capabilities and Facilities</a:t>
            </a:r>
          </a:p>
        </p:txBody>
      </p:sp>
      <p:sp>
        <p:nvSpPr>
          <p:cNvPr id="14" name="Rectangle 13"/>
          <p:cNvSpPr/>
          <p:nvPr/>
        </p:nvSpPr>
        <p:spPr>
          <a:xfrm>
            <a:off x="171449" y="934178"/>
            <a:ext cx="4532221" cy="556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0" name="Title 1"/>
          <p:cNvSpPr txBox="1">
            <a:spLocks noChangeArrowheads="1"/>
          </p:cNvSpPr>
          <p:nvPr/>
        </p:nvSpPr>
        <p:spPr>
          <a:xfrm>
            <a:off x="538496" y="85947"/>
            <a:ext cx="8430382" cy="809625"/>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defRPr/>
            </a:pPr>
            <a:r>
              <a:rPr lang="en-US" altLang="en-US" sz="2400" spc="-80" dirty="0"/>
              <a:t>Explosive Ordnance Disposal </a:t>
            </a:r>
          </a:p>
          <a:p>
            <a:pPr eaLnBrk="1" hangingPunct="1">
              <a:defRPr/>
            </a:pPr>
            <a:r>
              <a:rPr lang="en-US" altLang="en-US" sz="2400" spc="-80" dirty="0"/>
              <a:t>(D) Department</a:t>
            </a:r>
          </a:p>
        </p:txBody>
      </p:sp>
      <p:sp>
        <p:nvSpPr>
          <p:cNvPr id="11" name="Slide Number Placeholder 10"/>
          <p:cNvSpPr>
            <a:spLocks noGrp="1"/>
          </p:cNvSpPr>
          <p:nvPr>
            <p:ph type="sldNum" sz="quarter" idx="10"/>
          </p:nvPr>
        </p:nvSpPr>
        <p:spPr/>
        <p:txBody>
          <a:bodyPr/>
          <a:lstStyle/>
          <a:p>
            <a:pPr>
              <a:defRPr/>
            </a:pPr>
            <a:fld id="{1AD3B4F1-F0D2-4323-88C6-3C856595E168}" type="slidenum">
              <a:rPr lang="en-US" smtClean="0"/>
              <a:pPr>
                <a:defRPr/>
              </a:pPr>
              <a:t>16</a:t>
            </a:fld>
            <a:endParaRPr lang="en-US" dirty="0"/>
          </a:p>
        </p:txBody>
      </p:sp>
      <p:sp>
        <p:nvSpPr>
          <p:cNvPr id="2" name="Rectangle 1"/>
          <p:cNvSpPr/>
          <p:nvPr/>
        </p:nvSpPr>
        <p:spPr>
          <a:xfrm>
            <a:off x="80514" y="941726"/>
            <a:ext cx="4261518" cy="5557397"/>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grpSp>
        <p:nvGrpSpPr>
          <p:cNvPr id="3" name="Group 2"/>
          <p:cNvGrpSpPr/>
          <p:nvPr/>
        </p:nvGrpSpPr>
        <p:grpSpPr>
          <a:xfrm>
            <a:off x="170382" y="3052638"/>
            <a:ext cx="4041859" cy="4216686"/>
            <a:chOff x="170382" y="3540202"/>
            <a:chExt cx="4041859" cy="3913661"/>
          </a:xfrm>
        </p:grpSpPr>
        <p:sp>
          <p:nvSpPr>
            <p:cNvPr id="6" name="Text Placeholder 7"/>
            <p:cNvSpPr txBox="1">
              <a:spLocks noChangeArrowheads="1"/>
            </p:cNvSpPr>
            <p:nvPr/>
          </p:nvSpPr>
          <p:spPr>
            <a:xfrm>
              <a:off x="247828" y="3540202"/>
              <a:ext cx="3670122"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a:solidFill>
                    <a:srgbClr val="31438F"/>
                  </a:solidFill>
                  <a:latin typeface="Arial" charset="0"/>
                  <a:cs typeface="Arial" charset="0"/>
                </a:rPr>
                <a:t>Lines of Operation</a:t>
              </a:r>
            </a:p>
          </p:txBody>
        </p:sp>
        <p:sp>
          <p:nvSpPr>
            <p:cNvPr id="9" name="Content Placeholder 8"/>
            <p:cNvSpPr txBox="1">
              <a:spLocks/>
            </p:cNvSpPr>
            <p:nvPr/>
          </p:nvSpPr>
          <p:spPr>
            <a:xfrm>
              <a:off x="170382" y="3897092"/>
              <a:ext cx="4041859" cy="3556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fontAlgn="auto">
                <a:spcAft>
                  <a:spcPts val="0"/>
                </a:spcAft>
                <a:defRPr/>
              </a:pPr>
              <a:r>
                <a:rPr lang="en-US" sz="1200" b="1" dirty="0"/>
                <a:t>EOD Information Management</a:t>
              </a:r>
            </a:p>
            <a:p>
              <a:pPr lvl="1" fontAlgn="auto">
                <a:spcAft>
                  <a:spcPts val="0"/>
                </a:spcAft>
                <a:buFont typeface="Courier New" panose="02070309020205020404" pitchFamily="49" charset="0"/>
                <a:buChar char="o"/>
                <a:defRPr/>
              </a:pPr>
              <a:r>
                <a:rPr lang="en-US" sz="1100" dirty="0"/>
                <a:t>Collection, analysis, development and dissemination of procedures and countermeasures information to the joint service EOD community.</a:t>
              </a:r>
            </a:p>
            <a:p>
              <a:pPr marL="114300" indent="-114300" fontAlgn="auto">
                <a:spcAft>
                  <a:spcPts val="0"/>
                </a:spcAft>
                <a:defRPr/>
              </a:pPr>
              <a:r>
                <a:rPr lang="en-US" sz="1200" b="1" dirty="0"/>
                <a:t>EOD Systems </a:t>
              </a:r>
            </a:p>
            <a:p>
              <a:pPr lvl="1" fontAlgn="auto">
                <a:lnSpc>
                  <a:spcPct val="100000"/>
                </a:lnSpc>
                <a:spcAft>
                  <a:spcPts val="0"/>
                </a:spcAft>
                <a:buFont typeface="Courier New" panose="02070309020205020404" pitchFamily="49" charset="0"/>
                <a:buChar char="o"/>
                <a:defRPr/>
              </a:pPr>
              <a:r>
                <a:rPr lang="en-US" sz="1100" dirty="0"/>
                <a:t>Provides EOD support across the development and acquisition spectrum: S&amp;T, prototyping, POR development, T&amp;E, engineering agent/ISEA, support/sustainment, disposal. </a:t>
              </a:r>
            </a:p>
            <a:p>
              <a:pPr marL="114300" indent="-114300" fontAlgn="auto">
                <a:spcAft>
                  <a:spcPts val="0"/>
                </a:spcAft>
                <a:defRPr/>
              </a:pPr>
              <a:r>
                <a:rPr lang="en-US" sz="1200" b="1" dirty="0"/>
                <a:t>Battle Lab </a:t>
              </a:r>
            </a:p>
            <a:p>
              <a:pPr lvl="1" fontAlgn="auto">
                <a:lnSpc>
                  <a:spcPct val="100000"/>
                </a:lnSpc>
                <a:spcAft>
                  <a:spcPts val="0"/>
                </a:spcAft>
                <a:buFont typeface="Courier New" panose="02070309020205020404" pitchFamily="49" charset="0"/>
                <a:buChar char="o"/>
                <a:defRPr/>
              </a:pPr>
              <a:r>
                <a:rPr lang="en-US" sz="1100" dirty="0"/>
                <a:t>Provides a cycle of equipment review and evaluation to feed capability gap assessment, COTS/MCOTS buying decisions, requirements development, and technology implementation at the speed of relevance</a:t>
              </a:r>
            </a:p>
          </p:txBody>
        </p:sp>
      </p:grpSp>
      <p:grpSp>
        <p:nvGrpSpPr>
          <p:cNvPr id="15" name="Group 1"/>
          <p:cNvGrpSpPr>
            <a:grpSpLocks/>
          </p:cNvGrpSpPr>
          <p:nvPr/>
        </p:nvGrpSpPr>
        <p:grpSpPr bwMode="auto">
          <a:xfrm>
            <a:off x="400446" y="1110478"/>
            <a:ext cx="3536577" cy="1882425"/>
            <a:chOff x="460979" y="1062038"/>
            <a:chExt cx="7540026" cy="5715827"/>
          </a:xfrm>
        </p:grpSpPr>
        <p:pic>
          <p:nvPicPr>
            <p:cNvPr id="16" name="Picture 2" descr="Memorial 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979" y="1062038"/>
              <a:ext cx="7540026" cy="5715827"/>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4"/>
            <p:cNvSpPr>
              <a:spLocks noChangeArrowheads="1"/>
            </p:cNvSpPr>
            <p:nvPr/>
          </p:nvSpPr>
          <p:spPr bwMode="auto">
            <a:xfrm>
              <a:off x="1142999" y="5663585"/>
              <a:ext cx="6629401" cy="55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ctr">
                <a:buClr>
                  <a:srgbClr val="CC0000"/>
                </a:buClr>
                <a:buFont typeface="Wingdings" pitchFamily="2" charset="2"/>
                <a:buNone/>
              </a:pPr>
              <a:r>
                <a:rPr lang="en-US" sz="900" b="1" i="1" dirty="0">
                  <a:solidFill>
                    <a:schemeClr val="bg1"/>
                  </a:solidFill>
                  <a:latin typeface="SerpentineDBol" pitchFamily="34" charset="0"/>
                  <a:cs typeface="Tahoma" pitchFamily="34" charset="0"/>
                </a:rPr>
                <a:t>Keep Them Off The Wall</a:t>
              </a:r>
            </a:p>
          </p:txBody>
        </p:sp>
      </p:grpSp>
      <p:cxnSp>
        <p:nvCxnSpPr>
          <p:cNvPr id="18" name="Straight Connector 17"/>
          <p:cNvCxnSpPr/>
          <p:nvPr/>
        </p:nvCxnSpPr>
        <p:spPr>
          <a:xfrm>
            <a:off x="105519" y="3422290"/>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2816" y="4352295"/>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810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62" y="967902"/>
            <a:ext cx="4207465" cy="5501724"/>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5"/>
          <p:cNvSpPr txBox="1">
            <a:spLocks noChangeArrowheads="1"/>
          </p:cNvSpPr>
          <p:nvPr/>
        </p:nvSpPr>
        <p:spPr>
          <a:xfrm>
            <a:off x="458104" y="3462251"/>
            <a:ext cx="3868737"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31438F"/>
                </a:solidFill>
                <a:effectLst/>
                <a:uLnTx/>
                <a:uFillTx/>
                <a:latin typeface="Arial" charset="0"/>
                <a:ea typeface="+mn-ea"/>
                <a:cs typeface="Arial" charset="0"/>
              </a:rPr>
              <a:t>Mission</a:t>
            </a:r>
          </a:p>
        </p:txBody>
      </p:sp>
      <p:sp>
        <p:nvSpPr>
          <p:cNvPr id="4" name="Content Placeholder 6"/>
          <p:cNvSpPr txBox="1">
            <a:spLocks/>
          </p:cNvSpPr>
          <p:nvPr/>
        </p:nvSpPr>
        <p:spPr>
          <a:xfrm>
            <a:off x="347663" y="3806826"/>
            <a:ext cx="4062364" cy="3182283"/>
          </a:xfrm>
          <a:prstGeom prst="rect">
            <a:avLst/>
          </a:prstGeom>
        </p:spPr>
        <p:txBody>
          <a:bodyPr rtlCol="0">
            <a:norm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eaLnBrk="1" fontAlgn="auto" hangingPunct="1">
              <a:spcAft>
                <a:spcPts val="0"/>
              </a:spcAft>
              <a:buNone/>
              <a:defRPr/>
            </a:pPr>
            <a:r>
              <a:rPr lang="en-US" sz="1400" kern="0" dirty="0">
                <a:solidFill>
                  <a:prstClr val="black"/>
                </a:solidFill>
                <a:latin typeface="Arial" panose="020B0604020202020204" pitchFamily="34" charset="0"/>
                <a:cs typeface="Arial" panose="020B0604020202020204" pitchFamily="34" charset="0"/>
              </a:rPr>
              <a:t>Technical Exploitation Platoons and Advanced Exploitation Company that provide expeditionary exploitation support to collect, process, exploit and analyze conventional and improvised threats in support of fleet and joint commanders, the intelligence community, interagency, allied and partner nations to prevent technical surprise, develop countermeasures and enable attribution.</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7"/>
          <p:cNvSpPr txBox="1">
            <a:spLocks noChangeArrowheads="1"/>
          </p:cNvSpPr>
          <p:nvPr/>
        </p:nvSpPr>
        <p:spPr>
          <a:xfrm>
            <a:off x="4604048" y="982963"/>
            <a:ext cx="3886200"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31438F"/>
                </a:solidFill>
                <a:effectLst/>
                <a:uLnTx/>
                <a:uFillTx/>
                <a:latin typeface="Arial" charset="0"/>
                <a:ea typeface="+mn-ea"/>
                <a:cs typeface="Arial" charset="0"/>
              </a:rPr>
              <a:t>Organization and Manning</a:t>
            </a:r>
          </a:p>
        </p:txBody>
      </p:sp>
      <p:sp>
        <p:nvSpPr>
          <p:cNvPr id="6" name="Content Placeholder 8"/>
          <p:cNvSpPr txBox="1">
            <a:spLocks/>
          </p:cNvSpPr>
          <p:nvPr/>
        </p:nvSpPr>
        <p:spPr>
          <a:xfrm>
            <a:off x="4555128" y="4201486"/>
            <a:ext cx="4362450" cy="2454275"/>
          </a:xfrm>
          <a:prstGeom prst="rect">
            <a:avLst/>
          </a:prstGeom>
        </p:spPr>
        <p:txBody>
          <a:bodyPr rtlCol="0">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Globally deployable, tailored to fleet requirement</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Expeditionary Mine Countermeasures Exploitation</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Level I Tactical Exploitation (Field)</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Level lbs. II Operational Exploitation (Lab)</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Level III reach back (CONUS)</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Foreign Materiel Acquisition </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Intelligence Community &amp; SOF Interoperability </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Surface and Underwater Post Blast Analysis</a:t>
            </a:r>
          </a:p>
          <a:p>
            <a:pPr lvl="0" eaLnBrk="1" fontAlgn="auto" hangingPunct="1">
              <a:spcAft>
                <a:spcPts val="0"/>
              </a:spcAft>
              <a:buClr>
                <a:srgbClr val="00B050"/>
              </a:buClr>
              <a:buFont typeface="Wingdings" panose="05000000000000000000" pitchFamily="2" charset="2"/>
              <a:buChar char="ü"/>
              <a:defRPr/>
            </a:pPr>
            <a:r>
              <a:rPr lang="en-US" sz="1400" dirty="0">
                <a:solidFill>
                  <a:prstClr val="black"/>
                </a:solidFill>
                <a:latin typeface="Arial" panose="020B0604020202020204" pitchFamily="34" charset="0"/>
                <a:cs typeface="Arial" panose="020B0604020202020204" pitchFamily="34" charset="0"/>
              </a:rPr>
              <a:t>Electronic Exploitation </a:t>
            </a:r>
          </a:p>
        </p:txBody>
      </p:sp>
      <p:sp>
        <p:nvSpPr>
          <p:cNvPr id="7" name="Text Placeholder 7"/>
          <p:cNvSpPr txBox="1">
            <a:spLocks noChangeArrowheads="1"/>
          </p:cNvSpPr>
          <p:nvPr/>
        </p:nvSpPr>
        <p:spPr bwMode="auto">
          <a:xfrm>
            <a:off x="4693924" y="3935567"/>
            <a:ext cx="187028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9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31438F"/>
                </a:solidFill>
                <a:effectLst/>
                <a:uLnTx/>
                <a:uFillTx/>
                <a:latin typeface="Arial" charset="0"/>
                <a:ea typeface="+mn-ea"/>
                <a:cs typeface="Arial" charset="0"/>
              </a:rPr>
              <a:t>Capabilities</a:t>
            </a:r>
          </a:p>
        </p:txBody>
      </p:sp>
      <p:sp>
        <p:nvSpPr>
          <p:cNvPr id="8" name="Content Placeholder 8"/>
          <p:cNvSpPr txBox="1">
            <a:spLocks noChangeArrowheads="1"/>
          </p:cNvSpPr>
          <p:nvPr/>
        </p:nvSpPr>
        <p:spPr bwMode="auto">
          <a:xfrm>
            <a:off x="4604047" y="1296103"/>
            <a:ext cx="433646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228600" marR="0" lvl="0" indent="-228600" algn="l" defTabSz="914400" rtl="0" eaLnBrk="1" fontAlgn="base" latinLnBrk="0" hangingPunct="1">
              <a:lnSpc>
                <a:spcPct val="100000"/>
              </a:lnSpc>
              <a:spcBef>
                <a:spcPts val="0"/>
              </a:spcBef>
              <a:spcAft>
                <a:spcPct val="0"/>
              </a:spcAft>
              <a:buClrTx/>
              <a:buSzTx/>
              <a:buFont typeface="Arial" charset="0"/>
              <a:buChar char="•"/>
              <a:tabLst/>
              <a:defRPr/>
            </a:pPr>
            <a:r>
              <a:rPr lang="en-US" altLang="en-US" sz="1400" dirty="0">
                <a:solidFill>
                  <a:prstClr val="black"/>
                </a:solidFill>
                <a:latin typeface="Arial" panose="020B0604020202020204" pitchFamily="34" charset="0"/>
                <a:cs typeface="Arial" panose="020B0604020202020204" pitchFamily="34" charset="0"/>
              </a:rPr>
              <a:t>Type II Sea Duty Operational Command (Ech V)</a:t>
            </a:r>
          </a:p>
          <a:p>
            <a:pPr marL="228600" marR="0" lvl="0" indent="-228600" algn="l" defTabSz="914400" rtl="0" eaLnBrk="1" fontAlgn="base" latinLnBrk="0" hangingPunct="1">
              <a:lnSpc>
                <a:spcPct val="100000"/>
              </a:lnSpc>
              <a:spcBef>
                <a:spcPts val="0"/>
              </a:spcBef>
              <a:spcAft>
                <a:spcPct val="0"/>
              </a:spcAft>
              <a:buClrTx/>
              <a:buSzTx/>
              <a:buFont typeface="Arial" charset="0"/>
              <a:buChar char="•"/>
              <a:tabLst/>
              <a:defRPr/>
            </a:pPr>
            <a:r>
              <a:rPr lang="en-US" altLang="en-US" sz="1400" dirty="0">
                <a:solidFill>
                  <a:prstClr val="black"/>
                </a:solidFill>
                <a:latin typeface="Arial" panose="020B0604020202020204" pitchFamily="34" charset="0"/>
                <a:cs typeface="Arial" panose="020B0604020202020204" pitchFamily="34" charset="0"/>
              </a:rPr>
              <a:t>ISIC: NSWC Indian Head Division </a:t>
            </a:r>
          </a:p>
        </p:txBody>
      </p:sp>
      <p:sp>
        <p:nvSpPr>
          <p:cNvPr id="15" name="Title 1"/>
          <p:cNvSpPr txBox="1">
            <a:spLocks noChangeArrowheads="1"/>
          </p:cNvSpPr>
          <p:nvPr/>
        </p:nvSpPr>
        <p:spPr>
          <a:xfrm>
            <a:off x="1362075" y="313569"/>
            <a:ext cx="6992555" cy="508089"/>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120" normalizeH="0" baseline="0" noProof="0" dirty="0">
                <a:ln>
                  <a:noFill/>
                </a:ln>
                <a:solidFill>
                  <a:prstClr val="black"/>
                </a:solidFill>
                <a:effectLst/>
                <a:uLnTx/>
                <a:uFillTx/>
                <a:latin typeface="Georgia" panose="02040502050405020303" pitchFamily="18" charset="0"/>
                <a:ea typeface="+mj-ea"/>
                <a:cs typeface="+mj-cs"/>
              </a:rPr>
              <a:t>Expeditionary Exploitation Unit One (EXU-1)</a:t>
            </a:r>
          </a:p>
        </p:txBody>
      </p:sp>
      <p:sp>
        <p:nvSpPr>
          <p:cNvPr id="16" name="Slide Number Placeholder 1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rPr>
              <a:t> </a:t>
            </a: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rotWithShape="1">
          <a:blip r:embed="rId3"/>
          <a:srcRect l="3792" r="1798"/>
          <a:stretch/>
        </p:blipFill>
        <p:spPr>
          <a:xfrm>
            <a:off x="4822095" y="1925987"/>
            <a:ext cx="2003445" cy="1407037"/>
          </a:xfrm>
          <a:prstGeom prst="rect">
            <a:avLst/>
          </a:prstGeom>
          <a:ln w="12700">
            <a:solidFill>
              <a:schemeClr val="tx1"/>
            </a:solidFill>
          </a:ln>
          <a:effectLst/>
        </p:spPr>
      </p:pic>
      <p:pic>
        <p:nvPicPr>
          <p:cNvPr id="12" name="Picture 11"/>
          <p:cNvPicPr>
            <a:picLocks noChangeAspect="1"/>
          </p:cNvPicPr>
          <p:nvPr/>
        </p:nvPicPr>
        <p:blipFill>
          <a:blip r:embed="rId4"/>
          <a:stretch>
            <a:fillRect/>
          </a:stretch>
        </p:blipFill>
        <p:spPr>
          <a:xfrm>
            <a:off x="458104" y="1152168"/>
            <a:ext cx="1795843" cy="2215093"/>
          </a:xfrm>
          <a:prstGeom prst="rect">
            <a:avLst/>
          </a:prstGeom>
          <a:ln w="12700">
            <a:solidFill>
              <a:schemeClr val="tx1"/>
            </a:solidFill>
          </a:ln>
          <a:effectLst/>
        </p:spPr>
      </p:pic>
      <p:pic>
        <p:nvPicPr>
          <p:cNvPr id="13" name="Picture 12"/>
          <p:cNvPicPr>
            <a:picLocks noChangeAspect="1"/>
          </p:cNvPicPr>
          <p:nvPr/>
        </p:nvPicPr>
        <p:blipFill>
          <a:blip r:embed="rId5"/>
          <a:stretch>
            <a:fillRect/>
          </a:stretch>
        </p:blipFill>
        <p:spPr>
          <a:xfrm>
            <a:off x="2483092" y="1152168"/>
            <a:ext cx="1661320" cy="2215093"/>
          </a:xfrm>
          <a:prstGeom prst="rect">
            <a:avLst/>
          </a:prstGeom>
          <a:ln w="12700">
            <a:solidFill>
              <a:schemeClr val="tx1"/>
            </a:solidFill>
          </a:ln>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47021" y="2163006"/>
            <a:ext cx="1837267" cy="1377950"/>
          </a:xfrm>
          <a:prstGeom prst="rect">
            <a:avLst/>
          </a:prstGeom>
          <a:ln w="12700">
            <a:solidFill>
              <a:schemeClr val="tx1"/>
            </a:solidFill>
          </a:ln>
        </p:spPr>
      </p:pic>
      <p:pic>
        <p:nvPicPr>
          <p:cNvPr id="20" name="Picture 19"/>
          <p:cNvPicPr>
            <a:picLocks noChangeAspect="1"/>
          </p:cNvPicPr>
          <p:nvPr/>
        </p:nvPicPr>
        <p:blipFill rotWithShape="1">
          <a:blip r:embed="rId7"/>
          <a:srcRect l="1454" t="3624" r="2089" b="8719"/>
          <a:stretch/>
        </p:blipFill>
        <p:spPr>
          <a:xfrm>
            <a:off x="4978401" y="3230957"/>
            <a:ext cx="2323591" cy="695442"/>
          </a:xfrm>
          <a:prstGeom prst="rect">
            <a:avLst/>
          </a:prstGeom>
          <a:ln w="12700">
            <a:solidFill>
              <a:schemeClr val="tx1"/>
            </a:solidFill>
          </a:ln>
        </p:spPr>
      </p:pic>
    </p:spTree>
    <p:extLst>
      <p:ext uri="{BB962C8B-B14F-4D97-AF65-F5344CB8AC3E}">
        <p14:creationId xmlns:p14="http://schemas.microsoft.com/office/powerpoint/2010/main" val="3118308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noChangeArrowheads="1"/>
          </p:cNvSpPr>
          <p:nvPr/>
        </p:nvSpPr>
        <p:spPr>
          <a:xfrm>
            <a:off x="628650" y="126259"/>
            <a:ext cx="8267522"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a:t>Questions?</a:t>
            </a:r>
          </a:p>
        </p:txBody>
      </p:sp>
      <p:sp>
        <p:nvSpPr>
          <p:cNvPr id="4" name="Slide Number Placeholder 3"/>
          <p:cNvSpPr>
            <a:spLocks noGrp="1"/>
          </p:cNvSpPr>
          <p:nvPr>
            <p:ph type="sldNum" sz="quarter" idx="10"/>
          </p:nvPr>
        </p:nvSpPr>
        <p:spPr/>
        <p:txBody>
          <a:bodyPr/>
          <a:lstStyle/>
          <a:p>
            <a:pPr>
              <a:defRPr/>
            </a:pPr>
            <a:fld id="{1AD3B4F1-F0D2-4323-88C6-3C856595E168}" type="slidenum">
              <a:rPr lang="en-US" smtClean="0"/>
              <a:pPr>
                <a:defRPr/>
              </a:pPr>
              <a:t>18</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510" y="761987"/>
            <a:ext cx="5995917" cy="5993697"/>
          </a:xfrm>
          <a:prstGeom prst="rect">
            <a:avLst/>
          </a:prstGeom>
        </p:spPr>
      </p:pic>
    </p:spTree>
    <p:extLst>
      <p:ext uri="{BB962C8B-B14F-4D97-AF65-F5344CB8AC3E}">
        <p14:creationId xmlns:p14="http://schemas.microsoft.com/office/powerpoint/2010/main" val="22733114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19</a:t>
            </a:fld>
            <a:endParaRPr lang="en-US" dirty="0"/>
          </a:p>
        </p:txBody>
      </p:sp>
      <p:sp>
        <p:nvSpPr>
          <p:cNvPr id="3" name="Title 2"/>
          <p:cNvSpPr txBox="1">
            <a:spLocks noChangeArrowheads="1"/>
          </p:cNvSpPr>
          <p:nvPr/>
        </p:nvSpPr>
        <p:spPr>
          <a:xfrm>
            <a:off x="890086" y="161422"/>
            <a:ext cx="818038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Back-up Slides</a:t>
            </a:r>
          </a:p>
        </p:txBody>
      </p:sp>
      <p:sp>
        <p:nvSpPr>
          <p:cNvPr id="4" name="TextBox 3"/>
          <p:cNvSpPr txBox="1"/>
          <p:nvPr/>
        </p:nvSpPr>
        <p:spPr>
          <a:xfrm>
            <a:off x="657225" y="1449573"/>
            <a:ext cx="7670064" cy="3416320"/>
          </a:xfrm>
          <a:prstGeom prst="rect">
            <a:avLst/>
          </a:prstGeom>
          <a:noFill/>
        </p:spPr>
        <p:txBody>
          <a:bodyPr wrap="square" rtlCol="0">
            <a:spAutoFit/>
          </a:bodyPr>
          <a:lstStyle/>
          <a:p>
            <a:pPr marL="457200" indent="-457200">
              <a:spcBef>
                <a:spcPts val="1200"/>
              </a:spcBef>
              <a:spcAft>
                <a:spcPts val="1200"/>
              </a:spcAft>
              <a:buFont typeface="Arial" panose="020B0604020202020204" pitchFamily="34" charset="0"/>
              <a:buChar char="•"/>
            </a:pPr>
            <a:r>
              <a:rPr lang="en-US" sz="2800" b="1" dirty="0"/>
              <a:t>Please use the following Distro A slides to compliment and tailor your brief to suit your individual audiences. Slides can be used in any amount or order based on your needs.</a:t>
            </a:r>
          </a:p>
          <a:p>
            <a:pPr marL="457200" indent="-457200">
              <a:spcBef>
                <a:spcPts val="1200"/>
              </a:spcBef>
              <a:spcAft>
                <a:spcPts val="1200"/>
              </a:spcAft>
              <a:buFont typeface="Arial" panose="020B0604020202020204" pitchFamily="34" charset="0"/>
              <a:buChar char="•"/>
            </a:pPr>
            <a:r>
              <a:rPr lang="en-US" sz="2800" b="1" dirty="0"/>
              <a:t>Slides are grouped according to their general characterization.</a:t>
            </a:r>
          </a:p>
        </p:txBody>
      </p:sp>
    </p:spTree>
    <p:extLst>
      <p:ext uri="{BB962C8B-B14F-4D97-AF65-F5344CB8AC3E}">
        <p14:creationId xmlns:p14="http://schemas.microsoft.com/office/powerpoint/2010/main" val="328582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61151" y="1764834"/>
            <a:ext cx="8821696" cy="4017058"/>
          </a:xfrm>
          <a:prstGeom prst="rect">
            <a:avLst/>
          </a:prstGeom>
          <a:gradFill>
            <a:gsLst>
              <a:gs pos="0">
                <a:schemeClr val="accent1">
                  <a:lumMod val="5000"/>
                  <a:lumOff val="95000"/>
                  <a:alpha val="50000"/>
                </a:schemeClr>
              </a:gs>
              <a:gs pos="74000">
                <a:srgbClr val="4057A6"/>
              </a:gs>
              <a:gs pos="83000">
                <a:srgbClr val="4057A6"/>
              </a:gs>
              <a:gs pos="100000">
                <a:srgbClr val="4057A6"/>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 name="Slide Number Placeholder 1"/>
          <p:cNvSpPr>
            <a:spLocks noGrp="1"/>
          </p:cNvSpPr>
          <p:nvPr>
            <p:ph type="sldNum" sz="quarter" idx="10"/>
          </p:nvPr>
        </p:nvSpPr>
        <p:spPr/>
        <p:txBody>
          <a:bodyPr/>
          <a:lstStyle/>
          <a:p>
            <a:fld id="{1AD3B4F1-F0D2-4323-88C6-3C856595E168}" type="slidenum">
              <a:rPr lang="en-US" smtClean="0"/>
              <a:pPr/>
              <a:t>2</a:t>
            </a:fld>
            <a:endParaRPr lang="en-US" dirty="0"/>
          </a:p>
        </p:txBody>
      </p:sp>
      <p:sp>
        <p:nvSpPr>
          <p:cNvPr id="9218" name="Rectangle 2"/>
          <p:cNvSpPr>
            <a:spLocks noGrp="1" noChangeArrowheads="1"/>
          </p:cNvSpPr>
          <p:nvPr>
            <p:ph type="title" idx="4294967295"/>
          </p:nvPr>
        </p:nvSpPr>
        <p:spPr>
          <a:xfrm>
            <a:off x="0" y="250825"/>
            <a:ext cx="9144000" cy="552450"/>
          </a:xfrm>
        </p:spPr>
        <p:txBody>
          <a:bodyPr/>
          <a:lstStyle/>
          <a:p>
            <a:pPr eaLnBrk="1" hangingPunct="1"/>
            <a:r>
              <a:rPr lang="en-US" sz="4000" b="1" dirty="0">
                <a:solidFill>
                  <a:srgbClr val="000000"/>
                </a:solidFill>
              </a:rPr>
              <a:t>Mission</a:t>
            </a:r>
            <a:endParaRPr lang="en-US" sz="4000" b="1" dirty="0"/>
          </a:p>
        </p:txBody>
      </p:sp>
      <p:cxnSp>
        <p:nvCxnSpPr>
          <p:cNvPr id="13" name="Straight Connector 12"/>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Half Frame 14"/>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Half Frame 15"/>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18" name="Round Same Side Corner Rectangle 17"/>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19" name="TextBox 18"/>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20" name="Round Same Side Corner Rectangle 19"/>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21" name="TextBox 20"/>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14" name="Content Placeholder 2"/>
          <p:cNvSpPr txBox="1">
            <a:spLocks noChangeArrowheads="1"/>
          </p:cNvSpPr>
          <p:nvPr/>
        </p:nvSpPr>
        <p:spPr>
          <a:xfrm>
            <a:off x="136187" y="949218"/>
            <a:ext cx="8906213" cy="1036673"/>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en-US" altLang="en-US" sz="1500" dirty="0">
                <a:latin typeface="Arial" panose="020B0604020202020204" pitchFamily="34" charset="0"/>
                <a:cs typeface="Arial" panose="020B0604020202020204" pitchFamily="34" charset="0"/>
              </a:rPr>
              <a:t>Research, develop, test, evaluate (RDT&amp;E), manufacture and provide in-service support of energetics and energetic systems. Provide Soldiers, Marines, Sailors and Airmen with information and technology to detect, locate, access, identify, render safe, recover, exploit and dispose of explosive threats.</a:t>
            </a:r>
          </a:p>
        </p:txBody>
      </p:sp>
      <p:pic>
        <p:nvPicPr>
          <p:cNvPr id="1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9029" y="1758240"/>
            <a:ext cx="6476011" cy="173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08129" y="3460337"/>
            <a:ext cx="8726414" cy="2467450"/>
            <a:chOff x="208129" y="3634505"/>
            <a:chExt cx="8726414" cy="2467450"/>
          </a:xfrm>
        </p:grpSpPr>
        <p:sp>
          <p:nvSpPr>
            <p:cNvPr id="23" name="TextBox 6"/>
            <p:cNvSpPr txBox="1">
              <a:spLocks noChangeArrowheads="1"/>
            </p:cNvSpPr>
            <p:nvPr/>
          </p:nvSpPr>
          <p:spPr bwMode="auto">
            <a:xfrm>
              <a:off x="208129" y="3634505"/>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a:latin typeface="Arial" charset="0"/>
                  <a:cs typeface="Arial" charset="0"/>
                </a:rPr>
                <a:t>Range and</a:t>
              </a:r>
            </a:p>
            <a:p>
              <a:pPr algn="ctr">
                <a:lnSpc>
                  <a:spcPct val="100000"/>
                </a:lnSpc>
                <a:spcBef>
                  <a:spcPct val="0"/>
                </a:spcBef>
                <a:buNone/>
              </a:pPr>
              <a:r>
                <a:rPr lang="en-US" altLang="en-US" sz="1800" b="1" u="sng" dirty="0">
                  <a:latin typeface="Arial" charset="0"/>
                  <a:cs typeface="Arial" charset="0"/>
                </a:rPr>
                <a:t>Speed</a:t>
              </a:r>
            </a:p>
            <a:p>
              <a:pPr algn="ctr">
                <a:lnSpc>
                  <a:spcPct val="100000"/>
                </a:lnSpc>
                <a:spcBef>
                  <a:spcPct val="0"/>
                </a:spcBef>
                <a:buNone/>
              </a:pPr>
              <a:endParaRPr lang="en-US" altLang="en-US" sz="1600" b="1" u="sng" dirty="0">
                <a:latin typeface="Arial" charset="0"/>
                <a:cs typeface="Arial" charset="0"/>
              </a:endParaRPr>
            </a:p>
            <a:p>
              <a:pPr marL="114300" indent="-114300">
                <a:lnSpc>
                  <a:spcPct val="100000"/>
                </a:lnSpc>
                <a:spcBef>
                  <a:spcPct val="0"/>
                </a:spcBef>
              </a:pPr>
              <a:r>
                <a:rPr lang="en-US" altLang="en-US" sz="1400" dirty="0">
                  <a:latin typeface="Arial" charset="0"/>
                  <a:cs typeface="Arial" charset="0"/>
                </a:rPr>
                <a:t>Propellants</a:t>
              </a:r>
            </a:p>
            <a:p>
              <a:pPr marL="114300" indent="-114300">
                <a:lnSpc>
                  <a:spcPct val="100000"/>
                </a:lnSpc>
                <a:spcBef>
                  <a:spcPct val="0"/>
                </a:spcBef>
              </a:pPr>
              <a:r>
                <a:rPr lang="en-US" altLang="en-US" sz="1400" dirty="0">
                  <a:latin typeface="Arial" charset="0"/>
                  <a:cs typeface="Arial" charset="0"/>
                </a:rPr>
                <a:t>Explosives</a:t>
              </a:r>
            </a:p>
            <a:p>
              <a:pPr marL="114300" indent="-114300">
                <a:lnSpc>
                  <a:spcPct val="100000"/>
                </a:lnSpc>
                <a:spcBef>
                  <a:spcPct val="0"/>
                </a:spcBef>
              </a:pPr>
              <a:r>
                <a:rPr lang="en-US" altLang="en-US" sz="1400" dirty="0">
                  <a:latin typeface="Arial" charset="0"/>
                  <a:cs typeface="Arial" charset="0"/>
                </a:rPr>
                <a:t>Fuels</a:t>
              </a:r>
            </a:p>
            <a:p>
              <a:pPr marL="114300" indent="-114300">
                <a:lnSpc>
                  <a:spcPct val="100000"/>
                </a:lnSpc>
                <a:spcBef>
                  <a:spcPct val="0"/>
                </a:spcBef>
              </a:pPr>
              <a:r>
                <a:rPr lang="en-US" altLang="en-US" sz="1400" dirty="0">
                  <a:latin typeface="Arial" charset="0"/>
                  <a:cs typeface="Arial" charset="0"/>
                </a:rPr>
                <a:t>Reactive materials </a:t>
              </a:r>
            </a:p>
            <a:p>
              <a:pPr marL="114300" indent="-114300">
                <a:lnSpc>
                  <a:spcPct val="100000"/>
                </a:lnSpc>
                <a:spcBef>
                  <a:spcPct val="0"/>
                </a:spcBef>
              </a:pPr>
              <a:r>
                <a:rPr lang="en-US" altLang="en-US" sz="1400" dirty="0">
                  <a:latin typeface="Arial" charset="0"/>
                  <a:cs typeface="Arial" charset="0"/>
                </a:rPr>
                <a:t>Rocket motors</a:t>
              </a:r>
            </a:p>
            <a:p>
              <a:pPr marL="114300" indent="-114300">
                <a:lnSpc>
                  <a:spcPct val="100000"/>
                </a:lnSpc>
                <a:spcBef>
                  <a:spcPct val="0"/>
                </a:spcBef>
              </a:pPr>
              <a:r>
                <a:rPr lang="en-US" altLang="en-US" sz="1400" dirty="0">
                  <a:latin typeface="Arial" charset="0"/>
                  <a:cs typeface="Arial" charset="0"/>
                </a:rPr>
                <a:t>Conventional ammunition</a:t>
              </a:r>
            </a:p>
          </p:txBody>
        </p:sp>
        <p:sp>
          <p:nvSpPr>
            <p:cNvPr id="27" name="TextBox 6"/>
            <p:cNvSpPr txBox="1">
              <a:spLocks noChangeArrowheads="1"/>
            </p:cNvSpPr>
            <p:nvPr/>
          </p:nvSpPr>
          <p:spPr bwMode="auto">
            <a:xfrm>
              <a:off x="2415894" y="3666671"/>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a:latin typeface="Arial" charset="0"/>
                  <a:cs typeface="Arial" charset="0"/>
                </a:rPr>
                <a:t>Lethality</a:t>
              </a:r>
              <a:endParaRPr lang="en-US" altLang="en-US" sz="1400" b="1" u="sng" dirty="0">
                <a:latin typeface="Arial" charset="0"/>
                <a:cs typeface="Arial" charset="0"/>
              </a:endParaRPr>
            </a:p>
            <a:p>
              <a:pPr>
                <a:lnSpc>
                  <a:spcPct val="100000"/>
                </a:lnSpc>
                <a:spcBef>
                  <a:spcPct val="0"/>
                </a:spcBef>
                <a:buNone/>
              </a:pPr>
              <a:endParaRPr lang="en-US" altLang="en-US" sz="1800" dirty="0">
                <a:latin typeface="Arial" charset="0"/>
                <a:cs typeface="Arial" charset="0"/>
              </a:endParaRPr>
            </a:p>
            <a:p>
              <a:pPr marL="114300" indent="-114300">
                <a:lnSpc>
                  <a:spcPct val="100000"/>
                </a:lnSpc>
                <a:spcBef>
                  <a:spcPct val="0"/>
                </a:spcBef>
              </a:pPr>
              <a:r>
                <a:rPr lang="en-US" altLang="en-US" sz="1400" dirty="0">
                  <a:latin typeface="Arial" charset="0"/>
                  <a:cs typeface="Arial" charset="0"/>
                </a:rPr>
                <a:t>Novel explosives</a:t>
              </a:r>
            </a:p>
            <a:p>
              <a:pPr marL="114300" indent="-114300">
                <a:lnSpc>
                  <a:spcPct val="100000"/>
                </a:lnSpc>
                <a:spcBef>
                  <a:spcPct val="0"/>
                </a:spcBef>
              </a:pPr>
              <a:r>
                <a:rPr lang="en-US" altLang="en-US" sz="1400" dirty="0">
                  <a:latin typeface="Arial" charset="0"/>
                  <a:cs typeface="Arial" charset="0"/>
                </a:rPr>
                <a:t>Reactive materials </a:t>
              </a:r>
            </a:p>
            <a:p>
              <a:pPr marL="114300" indent="-114300">
                <a:lnSpc>
                  <a:spcPct val="100000"/>
                </a:lnSpc>
                <a:spcBef>
                  <a:spcPct val="0"/>
                </a:spcBef>
              </a:pPr>
              <a:r>
                <a:rPr lang="en-US" altLang="en-US" sz="1400" dirty="0">
                  <a:latin typeface="Arial" charset="0"/>
                  <a:cs typeface="Arial" charset="0"/>
                </a:rPr>
                <a:t>Warheads</a:t>
              </a:r>
            </a:p>
            <a:p>
              <a:pPr marL="114300" indent="-114300">
                <a:lnSpc>
                  <a:spcPct val="100000"/>
                </a:lnSpc>
                <a:spcBef>
                  <a:spcPct val="0"/>
                </a:spcBef>
              </a:pPr>
              <a:r>
                <a:rPr lang="en-US" altLang="en-US" sz="1400" dirty="0">
                  <a:latin typeface="Arial" charset="0"/>
                  <a:cs typeface="Arial" charset="0"/>
                </a:rPr>
                <a:t>Casing</a:t>
              </a:r>
            </a:p>
            <a:p>
              <a:pPr marL="114300" indent="-114300">
                <a:lnSpc>
                  <a:spcPct val="100000"/>
                </a:lnSpc>
                <a:spcBef>
                  <a:spcPct val="0"/>
                </a:spcBef>
              </a:pPr>
              <a:r>
                <a:rPr lang="en-US" altLang="en-US" sz="1400" dirty="0">
                  <a:latin typeface="Arial" charset="0"/>
                  <a:cs typeface="Arial" charset="0"/>
                </a:rPr>
                <a:t>Modeling and simulation (M&amp;S)</a:t>
              </a:r>
            </a:p>
            <a:p>
              <a:pPr marL="114300" indent="-114300">
                <a:lnSpc>
                  <a:spcPct val="100000"/>
                </a:lnSpc>
                <a:spcBef>
                  <a:spcPct val="0"/>
                </a:spcBef>
              </a:pPr>
              <a:r>
                <a:rPr lang="en-US" altLang="en-US" sz="1400" dirty="0">
                  <a:latin typeface="Arial" charset="0"/>
                  <a:cs typeface="Arial" charset="0"/>
                </a:rPr>
                <a:t>Conventional ammunition</a:t>
              </a:r>
            </a:p>
          </p:txBody>
        </p:sp>
        <p:sp>
          <p:nvSpPr>
            <p:cNvPr id="28" name="TextBox 6"/>
            <p:cNvSpPr txBox="1">
              <a:spLocks noChangeArrowheads="1"/>
            </p:cNvSpPr>
            <p:nvPr/>
          </p:nvSpPr>
          <p:spPr bwMode="auto">
            <a:xfrm>
              <a:off x="4623659" y="3681285"/>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a:latin typeface="Arial" charset="0"/>
                  <a:cs typeface="Arial" charset="0"/>
                </a:rPr>
                <a:t>Signatures Management</a:t>
              </a:r>
            </a:p>
            <a:p>
              <a:pPr algn="ctr">
                <a:lnSpc>
                  <a:spcPct val="100000"/>
                </a:lnSpc>
                <a:spcBef>
                  <a:spcPct val="0"/>
                </a:spcBef>
                <a:buNone/>
              </a:pPr>
              <a:endParaRPr lang="en-US" altLang="en-US" sz="1400" b="1" u="sng" dirty="0">
                <a:latin typeface="Arial" charset="0"/>
                <a:cs typeface="Arial" charset="0"/>
              </a:endParaRPr>
            </a:p>
            <a:p>
              <a:pPr marL="114300" indent="-114300">
                <a:lnSpc>
                  <a:spcPct val="100000"/>
                </a:lnSpc>
                <a:spcBef>
                  <a:spcPct val="0"/>
                </a:spcBef>
              </a:pPr>
              <a:r>
                <a:rPr lang="en-US" altLang="en-US" sz="1400" dirty="0">
                  <a:latin typeface="Arial" charset="0"/>
                  <a:cs typeface="Arial" charset="0"/>
                </a:rPr>
                <a:t>Propellants</a:t>
              </a:r>
            </a:p>
            <a:p>
              <a:pPr marL="114300" indent="-114300">
                <a:lnSpc>
                  <a:spcPct val="100000"/>
                </a:lnSpc>
                <a:spcBef>
                  <a:spcPct val="0"/>
                </a:spcBef>
              </a:pPr>
              <a:r>
                <a:rPr lang="en-US" altLang="en-US" sz="1400" dirty="0">
                  <a:latin typeface="Arial" charset="0"/>
                  <a:cs typeface="Arial" charset="0"/>
                </a:rPr>
                <a:t>Fuels</a:t>
              </a:r>
            </a:p>
            <a:p>
              <a:pPr marL="114300" indent="-114300">
                <a:lnSpc>
                  <a:spcPct val="100000"/>
                </a:lnSpc>
                <a:spcBef>
                  <a:spcPct val="0"/>
                </a:spcBef>
              </a:pPr>
              <a:r>
                <a:rPr lang="en-US" altLang="en-US" sz="1400" dirty="0">
                  <a:latin typeface="Arial" charset="0"/>
                  <a:cs typeface="Arial" charset="0"/>
                </a:rPr>
                <a:t>Rocket motor design</a:t>
              </a:r>
            </a:p>
            <a:p>
              <a:pPr marL="114300" indent="-114300">
                <a:lnSpc>
                  <a:spcPct val="100000"/>
                </a:lnSpc>
                <a:spcBef>
                  <a:spcPct val="0"/>
                </a:spcBef>
              </a:pPr>
              <a:r>
                <a:rPr lang="en-US" altLang="en-US" sz="1400" dirty="0">
                  <a:latin typeface="Arial" charset="0"/>
                  <a:cs typeface="Arial" charset="0"/>
                </a:rPr>
                <a:t>M&amp;S</a:t>
              </a:r>
            </a:p>
            <a:p>
              <a:pPr marL="114300" indent="-114300">
                <a:lnSpc>
                  <a:spcPct val="100000"/>
                </a:lnSpc>
                <a:spcBef>
                  <a:spcPct val="0"/>
                </a:spcBef>
              </a:pPr>
              <a:r>
                <a:rPr lang="en-US" altLang="en-US" sz="1400" dirty="0">
                  <a:latin typeface="Arial" charset="0"/>
                  <a:cs typeface="Arial" charset="0"/>
                </a:rPr>
                <a:t>Safe and arm (S&amp;A) devices</a:t>
              </a:r>
            </a:p>
          </p:txBody>
        </p:sp>
        <p:sp>
          <p:nvSpPr>
            <p:cNvPr id="29" name="TextBox 6"/>
            <p:cNvSpPr txBox="1">
              <a:spLocks noChangeArrowheads="1"/>
            </p:cNvSpPr>
            <p:nvPr/>
          </p:nvSpPr>
          <p:spPr bwMode="auto">
            <a:xfrm>
              <a:off x="6831423" y="3666671"/>
              <a:ext cx="2103120" cy="243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a:latin typeface="Arial" charset="0"/>
                  <a:cs typeface="Arial" charset="0"/>
                </a:rPr>
                <a:t>Safety</a:t>
              </a:r>
              <a:endParaRPr lang="en-US" altLang="en-US" sz="1400" b="1" u="sng" dirty="0">
                <a:latin typeface="Arial" charset="0"/>
                <a:cs typeface="Arial" charset="0"/>
              </a:endParaRPr>
            </a:p>
            <a:p>
              <a:pPr>
                <a:lnSpc>
                  <a:spcPct val="100000"/>
                </a:lnSpc>
                <a:spcBef>
                  <a:spcPct val="0"/>
                </a:spcBef>
                <a:buNone/>
              </a:pPr>
              <a:endParaRPr lang="en-US" altLang="en-US" sz="1800" dirty="0">
                <a:latin typeface="Arial" charset="0"/>
                <a:cs typeface="Arial" charset="0"/>
              </a:endParaRPr>
            </a:p>
            <a:p>
              <a:pPr marL="114300" indent="-114300">
                <a:lnSpc>
                  <a:spcPct val="100000"/>
                </a:lnSpc>
                <a:spcBef>
                  <a:spcPct val="0"/>
                </a:spcBef>
              </a:pPr>
              <a:r>
                <a:rPr lang="en-US" altLang="en-US" sz="1400" dirty="0">
                  <a:latin typeface="Arial" charset="0"/>
                  <a:cs typeface="Arial" charset="0"/>
                </a:rPr>
                <a:t>EOD</a:t>
              </a:r>
            </a:p>
            <a:p>
              <a:pPr marL="114300" indent="-114300">
                <a:lnSpc>
                  <a:spcPct val="100000"/>
                </a:lnSpc>
                <a:spcBef>
                  <a:spcPct val="0"/>
                </a:spcBef>
              </a:pPr>
              <a:r>
                <a:rPr lang="en-US" altLang="en-US" sz="1400" dirty="0">
                  <a:latin typeface="Arial" charset="0"/>
                  <a:cs typeface="Arial" charset="0"/>
                </a:rPr>
                <a:t>S&amp;A / Fuzing</a:t>
              </a:r>
            </a:p>
            <a:p>
              <a:pPr marL="114300" indent="-114300">
                <a:lnSpc>
                  <a:spcPct val="100000"/>
                </a:lnSpc>
                <a:spcBef>
                  <a:spcPct val="0"/>
                </a:spcBef>
              </a:pPr>
              <a:r>
                <a:rPr lang="en-US" altLang="en-US" sz="1400" dirty="0">
                  <a:latin typeface="Arial" charset="0"/>
                  <a:cs typeface="Arial" charset="0"/>
                </a:rPr>
                <a:t>Aircrew escape</a:t>
              </a:r>
            </a:p>
            <a:p>
              <a:pPr marL="114300" indent="-114300">
                <a:lnSpc>
                  <a:spcPct val="100000"/>
                </a:lnSpc>
                <a:spcBef>
                  <a:spcPct val="0"/>
                </a:spcBef>
              </a:pPr>
              <a:r>
                <a:rPr lang="en-US" altLang="en-US" sz="1400" dirty="0">
                  <a:latin typeface="Arial" charset="0"/>
                  <a:cs typeface="Arial" charset="0"/>
                </a:rPr>
                <a:t>Packaging, Handling, Storage and Transportation of Energetics</a:t>
              </a:r>
            </a:p>
            <a:p>
              <a:pPr marL="114300" indent="-114300">
                <a:lnSpc>
                  <a:spcPct val="100000"/>
                </a:lnSpc>
                <a:spcBef>
                  <a:spcPct val="0"/>
                </a:spcBef>
              </a:pPr>
              <a:r>
                <a:rPr lang="en-US" altLang="en-US" sz="1400" dirty="0">
                  <a:latin typeface="Arial" charset="0"/>
                  <a:cs typeface="Arial" charset="0"/>
                </a:rPr>
                <a:t>Insensitive munitions</a:t>
              </a:r>
            </a:p>
            <a:p>
              <a:pPr marL="114300" indent="-114300">
                <a:lnSpc>
                  <a:spcPct val="100000"/>
                </a:lnSpc>
                <a:spcBef>
                  <a:spcPct val="0"/>
                </a:spcBef>
              </a:pPr>
              <a:r>
                <a:rPr lang="en-US" altLang="en-US" sz="1400" dirty="0">
                  <a:latin typeface="Arial" charset="0"/>
                  <a:cs typeface="Arial" charset="0"/>
                </a:rPr>
                <a:t>Chem bio defeat</a:t>
              </a:r>
            </a:p>
            <a:p>
              <a:pPr marL="114300" indent="-114300">
                <a:lnSpc>
                  <a:spcPct val="100000"/>
                </a:lnSpc>
                <a:spcBef>
                  <a:spcPct val="0"/>
                </a:spcBef>
              </a:pPr>
              <a:endParaRPr lang="en-US" altLang="en-US" sz="1400" dirty="0">
                <a:latin typeface="Arial" charset="0"/>
                <a:cs typeface="Arial" charset="0"/>
              </a:endParaRPr>
            </a:p>
          </p:txBody>
        </p:sp>
      </p:grpSp>
    </p:spTree>
    <p:extLst>
      <p:ext uri="{BB962C8B-B14F-4D97-AF65-F5344CB8AC3E}">
        <p14:creationId xmlns:p14="http://schemas.microsoft.com/office/powerpoint/2010/main" val="1491426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p:cNvSpPr txBox="1">
            <a:spLocks noChangeArrowheads="1"/>
          </p:cNvSpPr>
          <p:nvPr/>
        </p:nvSpPr>
        <p:spPr>
          <a:xfrm>
            <a:off x="1110952" y="152876"/>
            <a:ext cx="7896311"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3600" dirty="0"/>
              <a:t>Organizational Structure</a:t>
            </a:r>
          </a:p>
        </p:txBody>
      </p:sp>
      <p:sp>
        <p:nvSpPr>
          <p:cNvPr id="106" name="Slide Number Placeholder 105"/>
          <p:cNvSpPr>
            <a:spLocks noGrp="1"/>
          </p:cNvSpPr>
          <p:nvPr>
            <p:ph type="sldNum" sz="quarter" idx="10"/>
          </p:nvPr>
        </p:nvSpPr>
        <p:spPr/>
        <p:txBody>
          <a:bodyPr/>
          <a:lstStyle/>
          <a:p>
            <a:pPr>
              <a:defRPr/>
            </a:pPr>
            <a:fld id="{1AD3B4F1-F0D2-4323-88C6-3C856595E168}" type="slidenum">
              <a:rPr lang="en-US" smtClean="0"/>
              <a:pPr>
                <a:defRPr/>
              </a:pPr>
              <a:t>20</a:t>
            </a:fld>
            <a:endParaRPr lang="en-US" dirty="0"/>
          </a:p>
        </p:txBody>
      </p:sp>
      <p:cxnSp>
        <p:nvCxnSpPr>
          <p:cNvPr id="5" name="Straight Connector 4"/>
          <p:cNvCxnSpPr/>
          <p:nvPr/>
        </p:nvCxnSpPr>
        <p:spPr bwMode="auto">
          <a:xfrm flipH="1">
            <a:off x="5830095" y="4633912"/>
            <a:ext cx="2" cy="230187"/>
          </a:xfrm>
          <a:prstGeom prst="line">
            <a:avLst/>
          </a:prstGeom>
          <a:noFill/>
          <a:ln w="76200" cap="flat" cmpd="sng" algn="ctr">
            <a:solidFill>
              <a:sysClr val="windowText" lastClr="000000"/>
            </a:solidFill>
            <a:prstDash val="solid"/>
            <a:headEnd type="none" w="med" len="med"/>
            <a:tailEnd type="none" w="med" len="med"/>
          </a:ln>
          <a:effectLst/>
        </p:spPr>
      </p:cxnSp>
      <p:cxnSp>
        <p:nvCxnSpPr>
          <p:cNvPr id="6" name="Straight Connector 5"/>
          <p:cNvCxnSpPr/>
          <p:nvPr/>
        </p:nvCxnSpPr>
        <p:spPr bwMode="auto">
          <a:xfrm>
            <a:off x="2768896" y="5445918"/>
            <a:ext cx="1464967" cy="0"/>
          </a:xfrm>
          <a:prstGeom prst="line">
            <a:avLst/>
          </a:prstGeom>
          <a:noFill/>
          <a:ln w="76200" cap="flat" cmpd="sng" algn="ctr">
            <a:solidFill>
              <a:sysClr val="windowText" lastClr="000000"/>
            </a:solidFill>
            <a:prstDash val="solid"/>
            <a:headEnd type="none" w="med" len="med"/>
            <a:tailEnd type="none" w="med" len="med"/>
          </a:ln>
          <a:effectLst/>
        </p:spPr>
      </p:cxnSp>
      <p:cxnSp>
        <p:nvCxnSpPr>
          <p:cNvPr id="7" name="Straight Connector 6"/>
          <p:cNvCxnSpPr/>
          <p:nvPr/>
        </p:nvCxnSpPr>
        <p:spPr bwMode="auto">
          <a:xfrm>
            <a:off x="2819400" y="1452562"/>
            <a:ext cx="2278062" cy="0"/>
          </a:xfrm>
          <a:prstGeom prst="line">
            <a:avLst/>
          </a:prstGeom>
          <a:noFill/>
          <a:ln w="76200" cap="flat" cmpd="sng" algn="ctr">
            <a:solidFill>
              <a:sysClr val="windowText" lastClr="000000"/>
            </a:solidFill>
            <a:prstDash val="solid"/>
            <a:headEnd type="none" w="med" len="med"/>
            <a:tailEnd type="none" w="med" len="med"/>
          </a:ln>
          <a:effectLst/>
        </p:spPr>
      </p:cxnSp>
      <p:grpSp>
        <p:nvGrpSpPr>
          <p:cNvPr id="8" name="Group 3"/>
          <p:cNvGrpSpPr>
            <a:grpSpLocks/>
          </p:cNvGrpSpPr>
          <p:nvPr/>
        </p:nvGrpSpPr>
        <p:grpSpPr bwMode="auto">
          <a:xfrm>
            <a:off x="2971800" y="1990725"/>
            <a:ext cx="5661025" cy="2643187"/>
            <a:chOff x="3388056" y="2676435"/>
            <a:chExt cx="5660914" cy="2643917"/>
          </a:xfrm>
        </p:grpSpPr>
        <p:sp>
          <p:nvSpPr>
            <p:cNvPr id="9" name="Rectangle 2"/>
            <p:cNvSpPr>
              <a:spLocks noChangeArrowheads="1"/>
            </p:cNvSpPr>
            <p:nvPr/>
          </p:nvSpPr>
          <p:spPr bwMode="auto">
            <a:xfrm>
              <a:off x="3388056" y="2676435"/>
              <a:ext cx="5660913" cy="2643917"/>
            </a:xfrm>
            <a:prstGeom prst="rect">
              <a:avLst/>
            </a:prstGeom>
            <a:solidFill>
              <a:sysClr val="windowText" lastClr="000000"/>
            </a:solidFill>
            <a:ln w="9525" algn="ctr">
              <a:solidFill>
                <a:sysClr val="windowText" lastClr="000000"/>
              </a:solidFill>
              <a:round/>
              <a:headEnd/>
              <a:tailEnd/>
            </a:ln>
          </p:spPr>
          <p:txBody>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eaLnBrk="1" hangingPunct="1">
                <a:spcBef>
                  <a:spcPct val="0"/>
                </a:spcBef>
                <a:buClrTx/>
                <a:buFontTx/>
                <a:buNone/>
                <a:defRPr/>
              </a:pPr>
              <a:endParaRPr lang="en-US" altLang="en-US" sz="1800" b="1" kern="0" dirty="0">
                <a:solidFill>
                  <a:prstClr val="black"/>
                </a:solidFill>
                <a:latin typeface="Arial" charset="0"/>
                <a:cs typeface="Arial" charset="0"/>
              </a:endParaRPr>
            </a:p>
          </p:txBody>
        </p:sp>
        <p:pic>
          <p:nvPicPr>
            <p:cNvPr id="1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1423" y="2752437"/>
              <a:ext cx="5499031" cy="12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p:cNvPicPr>
              <a:picLocks noChangeAspect="1"/>
            </p:cNvPicPr>
            <p:nvPr/>
          </p:nvPicPr>
          <p:blipFill>
            <a:blip r:embed="rId4" cstate="email">
              <a:extLst>
                <a:ext uri="{28A0092B-C50C-407E-A947-70E740481C1C}">
                  <a14:useLocalDpi xmlns:a14="http://schemas.microsoft.com/office/drawing/2010/main"/>
                </a:ext>
              </a:extLst>
            </a:blip>
            <a:srcRect b="-282"/>
            <a:stretch>
              <a:fillRect/>
            </a:stretch>
          </p:blipFill>
          <p:spPr bwMode="auto">
            <a:xfrm>
              <a:off x="3508826" y="3938335"/>
              <a:ext cx="5540144" cy="124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Connector 11"/>
          <p:cNvCxnSpPr>
            <a:stCxn id="14" idx="2"/>
          </p:cNvCxnSpPr>
          <p:nvPr/>
        </p:nvCxnSpPr>
        <p:spPr bwMode="auto">
          <a:xfrm>
            <a:off x="1355725" y="1914525"/>
            <a:ext cx="15875" cy="3579813"/>
          </a:xfrm>
          <a:prstGeom prst="line">
            <a:avLst/>
          </a:prstGeom>
          <a:noFill/>
          <a:ln w="76200" cap="flat" cmpd="sng" algn="ctr">
            <a:solidFill>
              <a:sysClr val="windowText" lastClr="000000"/>
            </a:solidFill>
            <a:prstDash val="solid"/>
            <a:headEnd type="none" w="med" len="med"/>
            <a:tailEnd type="none" w="med" len="med"/>
          </a:ln>
          <a:effectLst/>
        </p:spPr>
      </p:cxnSp>
      <p:sp>
        <p:nvSpPr>
          <p:cNvPr id="13" name="Rectangle 12"/>
          <p:cNvSpPr/>
          <p:nvPr/>
        </p:nvSpPr>
        <p:spPr>
          <a:xfrm>
            <a:off x="2971800" y="1981200"/>
            <a:ext cx="5661025" cy="2643187"/>
          </a:xfrm>
          <a:prstGeom prst="rect">
            <a:avLst/>
          </a:prstGeom>
          <a:solidFill>
            <a:srgbClr val="B4DCFA">
              <a:lumMod val="25000"/>
            </a:srgbClr>
          </a:solidFill>
          <a:ln w="15875" cap="flat" cmpd="sng" algn="ctr">
            <a:solidFill>
              <a:srgbClr val="4E67C8">
                <a:shade val="50000"/>
              </a:srgbClr>
            </a:solidFill>
            <a:prstDash val="solid"/>
          </a:ln>
          <a:effectLst/>
        </p:spPr>
        <p:txBody>
          <a:bodyPr anchor="ctr"/>
          <a:lstStyle/>
          <a:p>
            <a:pPr algn="ctr">
              <a:defRPr/>
            </a:pPr>
            <a:endParaRPr lang="en-US" b="1" kern="0" dirty="0">
              <a:solidFill>
                <a:prstClr val="white"/>
              </a:solidFill>
              <a:latin typeface="Tw Cen MT"/>
            </a:endParaRPr>
          </a:p>
        </p:txBody>
      </p:sp>
      <p:sp>
        <p:nvSpPr>
          <p:cNvPr id="14" name="TextBox 13"/>
          <p:cNvSpPr txBox="1"/>
          <p:nvPr/>
        </p:nvSpPr>
        <p:spPr>
          <a:xfrm>
            <a:off x="271463" y="990600"/>
            <a:ext cx="2166937" cy="923925"/>
          </a:xfrm>
          <a:prstGeom prst="rect">
            <a:avLst/>
          </a:prstGeom>
          <a:solidFill>
            <a:srgbClr val="4E67C8">
              <a:lumMod val="20000"/>
              <a:lumOff val="80000"/>
            </a:srgbClr>
          </a:solidFill>
          <a:ln w="3175">
            <a:solidFill>
              <a:sysClr val="windowText" lastClr="000000"/>
            </a:solidFill>
          </a:ln>
        </p:spPr>
        <p:txBody>
          <a:bodyPr>
            <a:spAutoFit/>
          </a:bodyPr>
          <a:lstStyle/>
          <a:p>
            <a:pPr algn="ctr">
              <a:defRPr/>
            </a:pPr>
            <a:r>
              <a:rPr lang="en-US" b="1" kern="0" dirty="0">
                <a:solidFill>
                  <a:prstClr val="black"/>
                </a:solidFill>
                <a:latin typeface="Arial" pitchFamily="34" charset="0"/>
                <a:cs typeface="Calibri" panose="020F0502020204030204" pitchFamily="34" charset="0"/>
              </a:rPr>
              <a:t>CNO </a:t>
            </a:r>
          </a:p>
          <a:p>
            <a:pPr algn="ctr">
              <a:defRPr/>
            </a:pPr>
            <a:r>
              <a:rPr lang="en-US" sz="1600" b="1" i="1" kern="0" dirty="0">
                <a:solidFill>
                  <a:prstClr val="black"/>
                </a:solidFill>
                <a:latin typeface="Arial" pitchFamily="34" charset="0"/>
                <a:cs typeface="Calibri" panose="020F0502020204030204" pitchFamily="34" charset="0"/>
              </a:rPr>
              <a:t>(Echl. 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5" name="TextBox 14"/>
          <p:cNvSpPr txBox="1"/>
          <p:nvPr/>
        </p:nvSpPr>
        <p:spPr>
          <a:xfrm>
            <a:off x="271463" y="2036763"/>
            <a:ext cx="2166937" cy="922337"/>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b="1" kern="0" dirty="0">
                <a:solidFill>
                  <a:prstClr val="black"/>
                </a:solidFill>
                <a:latin typeface="Arial" pitchFamily="34" charset="0"/>
                <a:cs typeface="Calibri" panose="020F0502020204030204" pitchFamily="34" charset="0"/>
              </a:rPr>
              <a:t>NAVSEA </a:t>
            </a:r>
          </a:p>
          <a:p>
            <a:pPr algn="ctr">
              <a:defRPr/>
            </a:pPr>
            <a:r>
              <a:rPr lang="en-US" sz="1600" b="1" i="1" kern="0" dirty="0">
                <a:solidFill>
                  <a:prstClr val="black"/>
                </a:solidFill>
                <a:latin typeface="Arial" pitchFamily="34" charset="0"/>
                <a:cs typeface="Calibri" panose="020F0502020204030204" pitchFamily="34" charset="0"/>
              </a:rPr>
              <a:t>(Echl. II)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6" name="TextBox 15"/>
          <p:cNvSpPr txBox="1"/>
          <p:nvPr/>
        </p:nvSpPr>
        <p:spPr>
          <a:xfrm>
            <a:off x="271463" y="3090863"/>
            <a:ext cx="2166937" cy="922337"/>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b="1" kern="0" dirty="0">
                <a:solidFill>
                  <a:prstClr val="black"/>
                </a:solidFill>
                <a:latin typeface="Arial" pitchFamily="34" charset="0"/>
                <a:cs typeface="Calibri" panose="020F0502020204030204" pitchFamily="34" charset="0"/>
              </a:rPr>
              <a:t>NSWC/NUWC HQ</a:t>
            </a:r>
          </a:p>
          <a:p>
            <a:pPr algn="ctr">
              <a:defRPr/>
            </a:pPr>
            <a:r>
              <a:rPr lang="en-US" sz="1600" b="1" i="1" kern="0" dirty="0">
                <a:solidFill>
                  <a:prstClr val="black"/>
                </a:solidFill>
                <a:latin typeface="Arial" pitchFamily="34" charset="0"/>
                <a:cs typeface="Calibri" panose="020F0502020204030204" pitchFamily="34" charset="0"/>
              </a:rPr>
              <a:t>(Echl. III)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7" name="TextBox 16"/>
          <p:cNvSpPr txBox="1"/>
          <p:nvPr/>
        </p:nvSpPr>
        <p:spPr>
          <a:xfrm>
            <a:off x="271463" y="5272088"/>
            <a:ext cx="2166937" cy="984885"/>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sz="1600" b="1" kern="0" dirty="0">
                <a:solidFill>
                  <a:prstClr val="black"/>
                </a:solidFill>
                <a:latin typeface="Arial" pitchFamily="34" charset="0"/>
                <a:cs typeface="Calibri" panose="020F0502020204030204" pitchFamily="34" charset="0"/>
              </a:rPr>
              <a:t>EXU-1 </a:t>
            </a:r>
          </a:p>
          <a:p>
            <a:pPr algn="ctr">
              <a:defRPr/>
            </a:pPr>
            <a:r>
              <a:rPr lang="en-US" sz="1600" b="1" i="1" kern="0" dirty="0">
                <a:solidFill>
                  <a:prstClr val="black"/>
                </a:solidFill>
                <a:latin typeface="Arial" pitchFamily="34" charset="0"/>
                <a:cs typeface="Calibri" panose="020F0502020204030204" pitchFamily="34" charset="0"/>
              </a:rPr>
              <a:t>(Echl. V)</a:t>
            </a:r>
          </a:p>
          <a:p>
            <a:pPr algn="ctr">
              <a:defRPr/>
            </a:pPr>
            <a:endParaRPr lang="en-US" b="1" i="1" kern="0" dirty="0">
              <a:solidFill>
                <a:prstClr val="black"/>
              </a:solidFill>
              <a:latin typeface="Arial" pitchFamily="34" charset="0"/>
              <a:cs typeface="Calibri" panose="020F0502020204030204" pitchFamily="34" charset="0"/>
            </a:endParaRPr>
          </a:p>
          <a:p>
            <a:pPr algn="ctr">
              <a:defRPr/>
            </a:pPr>
            <a:endParaRPr lang="en-US" sz="800" b="1" i="1" kern="0" dirty="0">
              <a:solidFill>
                <a:prstClr val="black"/>
              </a:solidFill>
              <a:latin typeface="Arial" pitchFamily="34" charset="0"/>
              <a:cs typeface="Calibri" panose="020F0502020204030204" pitchFamily="34" charset="0"/>
            </a:endParaRPr>
          </a:p>
        </p:txBody>
      </p:sp>
      <p:grpSp>
        <p:nvGrpSpPr>
          <p:cNvPr id="18" name="Group 38"/>
          <p:cNvGrpSpPr>
            <a:grpSpLocks/>
          </p:cNvGrpSpPr>
          <p:nvPr/>
        </p:nvGrpSpPr>
        <p:grpSpPr bwMode="auto">
          <a:xfrm>
            <a:off x="2971800" y="990600"/>
            <a:ext cx="5661025" cy="990600"/>
            <a:chOff x="3387389" y="1294128"/>
            <a:chExt cx="5661369" cy="1140588"/>
          </a:xfrm>
        </p:grpSpPr>
        <p:cxnSp>
          <p:nvCxnSpPr>
            <p:cNvPr id="19" name="Straight Connector 18"/>
            <p:cNvCxnSpPr/>
            <p:nvPr/>
          </p:nvCxnSpPr>
          <p:spPr bwMode="auto">
            <a:xfrm flipH="1">
              <a:off x="6239506" y="1781311"/>
              <a:ext cx="1" cy="653405"/>
            </a:xfrm>
            <a:prstGeom prst="line">
              <a:avLst/>
            </a:prstGeom>
            <a:noFill/>
            <a:ln w="76200" cap="flat" cmpd="sng" algn="ctr">
              <a:solidFill>
                <a:sysClr val="windowText" lastClr="000000"/>
              </a:solidFill>
              <a:prstDash val="solid"/>
              <a:headEnd type="none" w="med" len="med"/>
              <a:tailEnd type="none" w="med" len="med"/>
            </a:ln>
            <a:effectLst/>
          </p:spPr>
        </p:cxnSp>
        <p:cxnSp>
          <p:nvCxnSpPr>
            <p:cNvPr id="20" name="Straight Connector 19"/>
            <p:cNvCxnSpPr/>
            <p:nvPr/>
          </p:nvCxnSpPr>
          <p:spPr bwMode="auto">
            <a:xfrm>
              <a:off x="5100406" y="1809353"/>
              <a:ext cx="2278200" cy="0"/>
            </a:xfrm>
            <a:prstGeom prst="line">
              <a:avLst/>
            </a:prstGeom>
            <a:noFill/>
            <a:ln w="76200" cap="flat" cmpd="sng" algn="ctr">
              <a:solidFill>
                <a:sysClr val="windowText" lastClr="000000"/>
              </a:solidFill>
              <a:prstDash val="solid"/>
              <a:headEnd type="none" w="med" len="med"/>
              <a:tailEnd type="none" w="med" len="med"/>
            </a:ln>
            <a:effectLst/>
          </p:spPr>
        </p:cxnSp>
        <p:sp>
          <p:nvSpPr>
            <p:cNvPr id="21" name="Rectangle 3"/>
            <p:cNvSpPr>
              <a:spLocks noChangeArrowheads="1"/>
            </p:cNvSpPr>
            <p:nvPr/>
          </p:nvSpPr>
          <p:spPr bwMode="auto">
            <a:xfrm>
              <a:off x="3387389" y="1294128"/>
              <a:ext cx="2690977" cy="1033435"/>
            </a:xfrm>
            <a:prstGeom prst="rect">
              <a:avLst/>
            </a:prstGeom>
            <a:solidFill>
              <a:srgbClr val="4E67C8"/>
            </a:solidFill>
            <a:ln w="15875" algn="ctr">
              <a:solidFill>
                <a:sysClr val="windowText" lastClr="000000"/>
              </a:solidFill>
              <a:round/>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endParaRPr lang="en-US" altLang="en-US" b="1" kern="0" dirty="0">
                <a:solidFill>
                  <a:prstClr val="black"/>
                </a:solidFill>
                <a:latin typeface="Tw Cen MT"/>
                <a:cs typeface="Arial" pitchFamily="34" charset="0"/>
              </a:endParaRPr>
            </a:p>
          </p:txBody>
        </p:sp>
        <p:sp>
          <p:nvSpPr>
            <p:cNvPr id="22" name="Rectangle 4"/>
            <p:cNvSpPr>
              <a:spLocks noChangeArrowheads="1"/>
            </p:cNvSpPr>
            <p:nvPr/>
          </p:nvSpPr>
          <p:spPr bwMode="auto">
            <a:xfrm>
              <a:off x="6375246" y="1294128"/>
              <a:ext cx="2673512" cy="1033435"/>
            </a:xfrm>
            <a:prstGeom prst="rect">
              <a:avLst/>
            </a:prstGeom>
            <a:solidFill>
              <a:srgbClr val="4E67C8"/>
            </a:solidFill>
            <a:ln w="15875" algn="ctr">
              <a:solidFill>
                <a:sysClr val="windowText" lastClr="000000"/>
              </a:solidFill>
              <a:round/>
              <a:headEnd/>
              <a:tailEnd/>
            </a:ln>
          </p:spPr>
          <p:txBody>
            <a:bodyPr/>
            <a:lstStyle/>
            <a:p>
              <a:pPr algn="ctr"/>
              <a:endParaRPr lang="en-US" altLang="en-US" sz="2400" b="1" kern="0" dirty="0">
                <a:solidFill>
                  <a:prstClr val="black"/>
                </a:solidFill>
                <a:latin typeface="Tw Cen MT"/>
                <a:cs typeface="Arial" pitchFamily="34" charset="0"/>
              </a:endParaRPr>
            </a:p>
          </p:txBody>
        </p:sp>
        <p:sp>
          <p:nvSpPr>
            <p:cNvPr id="23" name="TextBox 6"/>
            <p:cNvSpPr txBox="1">
              <a:spLocks noChangeArrowheads="1"/>
            </p:cNvSpPr>
            <p:nvPr/>
          </p:nvSpPr>
          <p:spPr bwMode="auto">
            <a:xfrm>
              <a:off x="3800164" y="1368798"/>
              <a:ext cx="1863838" cy="86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sz="5400" b="1" kern="0" dirty="0">
                  <a:solidFill>
                    <a:prstClr val="white"/>
                  </a:solidFill>
                  <a:latin typeface="Tw Cen MT"/>
                  <a:cs typeface="Arial" pitchFamily="34" charset="0"/>
                </a:rPr>
                <a:t>CO</a:t>
              </a:r>
            </a:p>
          </p:txBody>
        </p:sp>
        <p:sp>
          <p:nvSpPr>
            <p:cNvPr id="24" name="TextBox 7"/>
            <p:cNvSpPr txBox="1">
              <a:spLocks noChangeArrowheads="1"/>
            </p:cNvSpPr>
            <p:nvPr/>
          </p:nvSpPr>
          <p:spPr bwMode="auto">
            <a:xfrm>
              <a:off x="6726105" y="1344904"/>
              <a:ext cx="1863838" cy="8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sz="5400" b="1" kern="0" dirty="0">
                  <a:solidFill>
                    <a:prstClr val="white"/>
                  </a:solidFill>
                  <a:latin typeface="Tw Cen MT"/>
                  <a:cs typeface="Arial" pitchFamily="34" charset="0"/>
                </a:rPr>
                <a:t>TD</a:t>
              </a:r>
            </a:p>
          </p:txBody>
        </p:sp>
      </p:grpSp>
      <p:sp>
        <p:nvSpPr>
          <p:cNvPr id="25" name="TextBox 24"/>
          <p:cNvSpPr txBox="1"/>
          <p:nvPr/>
        </p:nvSpPr>
        <p:spPr>
          <a:xfrm>
            <a:off x="271463" y="4122738"/>
            <a:ext cx="2166937" cy="1046162"/>
          </a:xfrm>
          <a:prstGeom prst="rect">
            <a:avLst/>
          </a:prstGeom>
          <a:solidFill>
            <a:srgbClr val="4E67C8">
              <a:lumMod val="20000"/>
              <a:lumOff val="80000"/>
            </a:srgbClr>
          </a:solidFill>
          <a:ln>
            <a:solidFill>
              <a:sysClr val="windowText" lastClr="000000"/>
            </a:solidFill>
          </a:ln>
        </p:spPr>
        <p:txBody>
          <a:bodyPr>
            <a:spAutoFit/>
          </a:bodyPr>
          <a:lstStyle/>
          <a:p>
            <a:pPr algn="ctr">
              <a:defRPr/>
            </a:pPr>
            <a:endParaRPr lang="en-US" sz="800" b="1" kern="0" dirty="0">
              <a:solidFill>
                <a:prstClr val="black"/>
              </a:solidFill>
              <a:latin typeface="Arial" pitchFamily="34" charset="0"/>
              <a:cs typeface="Calibri" panose="020F0502020204030204" pitchFamily="34" charset="0"/>
            </a:endParaRPr>
          </a:p>
          <a:p>
            <a:pPr algn="ctr">
              <a:defRPr/>
            </a:pPr>
            <a:r>
              <a:rPr lang="en-US" b="1" kern="0" dirty="0">
                <a:solidFill>
                  <a:prstClr val="black"/>
                </a:solidFill>
                <a:latin typeface="Arial" pitchFamily="34" charset="0"/>
                <a:cs typeface="Calibri" panose="020F0502020204030204" pitchFamily="34" charset="0"/>
              </a:rPr>
              <a:t>NSWC IHD</a:t>
            </a:r>
          </a:p>
          <a:p>
            <a:pPr algn="ctr">
              <a:defRPr/>
            </a:pPr>
            <a:r>
              <a:rPr lang="en-US" sz="1600" b="1" i="1" kern="0" dirty="0">
                <a:solidFill>
                  <a:prstClr val="black"/>
                </a:solidFill>
                <a:latin typeface="Arial" pitchFamily="34" charset="0"/>
                <a:cs typeface="Calibri" panose="020F0502020204030204" pitchFamily="34" charset="0"/>
              </a:rPr>
              <a:t>(Echl. IV)</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26" name="Rectangle 25"/>
          <p:cNvSpPr/>
          <p:nvPr/>
        </p:nvSpPr>
        <p:spPr>
          <a:xfrm>
            <a:off x="3140075" y="2127250"/>
            <a:ext cx="1262063" cy="1119187"/>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w Cen MT"/>
            </a:endParaRPr>
          </a:p>
        </p:txBody>
      </p:sp>
      <p:sp>
        <p:nvSpPr>
          <p:cNvPr id="27" name="Rectangle 26"/>
          <p:cNvSpPr/>
          <p:nvPr/>
        </p:nvSpPr>
        <p:spPr>
          <a:xfrm>
            <a:off x="4518025" y="2125662"/>
            <a:ext cx="1260475" cy="1119188"/>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w Cen MT"/>
            </a:endParaRPr>
          </a:p>
        </p:txBody>
      </p:sp>
      <p:sp>
        <p:nvSpPr>
          <p:cNvPr id="28" name="Rectangle 27"/>
          <p:cNvSpPr/>
          <p:nvPr/>
        </p:nvSpPr>
        <p:spPr>
          <a:xfrm>
            <a:off x="5891213" y="2127250"/>
            <a:ext cx="1262062" cy="1119187"/>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Tw Cen MT"/>
            </a:endParaRPr>
          </a:p>
        </p:txBody>
      </p:sp>
      <p:sp>
        <p:nvSpPr>
          <p:cNvPr id="29" name="Rectangle 28"/>
          <p:cNvSpPr/>
          <p:nvPr/>
        </p:nvSpPr>
        <p:spPr>
          <a:xfrm>
            <a:off x="7262813" y="2127250"/>
            <a:ext cx="1262062" cy="1119187"/>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dirty="0">
              <a:solidFill>
                <a:prstClr val="white"/>
              </a:solidFill>
              <a:latin typeface="Tw Cen MT"/>
            </a:endParaRPr>
          </a:p>
        </p:txBody>
      </p:sp>
      <p:sp>
        <p:nvSpPr>
          <p:cNvPr id="30" name="Rectangle 29"/>
          <p:cNvSpPr/>
          <p:nvPr/>
        </p:nvSpPr>
        <p:spPr>
          <a:xfrm>
            <a:off x="7262813" y="3352800"/>
            <a:ext cx="1262062" cy="1119187"/>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dirty="0">
              <a:solidFill>
                <a:prstClr val="white"/>
              </a:solidFill>
              <a:latin typeface="Tw Cen MT"/>
            </a:endParaRPr>
          </a:p>
        </p:txBody>
      </p:sp>
      <p:sp>
        <p:nvSpPr>
          <p:cNvPr id="31" name="Rectangle 30"/>
          <p:cNvSpPr/>
          <p:nvPr/>
        </p:nvSpPr>
        <p:spPr>
          <a:xfrm>
            <a:off x="5886450" y="3355975"/>
            <a:ext cx="1260475"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dirty="0">
              <a:solidFill>
                <a:prstClr val="white"/>
              </a:solidFill>
              <a:latin typeface="Tw Cen MT"/>
            </a:endParaRPr>
          </a:p>
        </p:txBody>
      </p:sp>
      <p:sp>
        <p:nvSpPr>
          <p:cNvPr id="32" name="Rectangle 31"/>
          <p:cNvSpPr/>
          <p:nvPr/>
        </p:nvSpPr>
        <p:spPr>
          <a:xfrm>
            <a:off x="4516438" y="3355975"/>
            <a:ext cx="1262062"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dirty="0">
              <a:solidFill>
                <a:prstClr val="white"/>
              </a:solidFill>
              <a:latin typeface="Tw Cen MT"/>
            </a:endParaRPr>
          </a:p>
        </p:txBody>
      </p:sp>
      <p:sp>
        <p:nvSpPr>
          <p:cNvPr id="33" name="Rectangle 32"/>
          <p:cNvSpPr/>
          <p:nvPr/>
        </p:nvSpPr>
        <p:spPr>
          <a:xfrm>
            <a:off x="3108325" y="3355975"/>
            <a:ext cx="1262063"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dirty="0">
              <a:solidFill>
                <a:prstClr val="white"/>
              </a:solidFill>
              <a:latin typeface="Tw Cen MT"/>
            </a:endParaRPr>
          </a:p>
        </p:txBody>
      </p:sp>
      <p:sp>
        <p:nvSpPr>
          <p:cNvPr id="34" name="TextBox 3"/>
          <p:cNvSpPr txBox="1">
            <a:spLocks noChangeArrowheads="1"/>
          </p:cNvSpPr>
          <p:nvPr/>
        </p:nvSpPr>
        <p:spPr bwMode="auto">
          <a:xfrm>
            <a:off x="3189288" y="2338387"/>
            <a:ext cx="115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Comptroller </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35" name="TextBox 39"/>
          <p:cNvSpPr txBox="1">
            <a:spLocks noChangeArrowheads="1"/>
          </p:cNvSpPr>
          <p:nvPr/>
        </p:nvSpPr>
        <p:spPr bwMode="auto">
          <a:xfrm>
            <a:off x="4573588" y="2338387"/>
            <a:ext cx="115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Contracts </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36" name="TextBox 40"/>
          <p:cNvSpPr txBox="1">
            <a:spLocks noChangeArrowheads="1"/>
          </p:cNvSpPr>
          <p:nvPr/>
        </p:nvSpPr>
        <p:spPr bwMode="auto">
          <a:xfrm>
            <a:off x="5932488" y="2257425"/>
            <a:ext cx="1160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Corporate</a:t>
            </a:r>
          </a:p>
          <a:p>
            <a:pPr algn="ctr" eaLnBrk="1" hangingPunct="1">
              <a:spcBef>
                <a:spcPct val="0"/>
              </a:spcBef>
              <a:buClrTx/>
              <a:buFontTx/>
              <a:buNone/>
            </a:pPr>
            <a:r>
              <a:rPr lang="en-US" altLang="en-US" sz="1200" b="1" dirty="0">
                <a:solidFill>
                  <a:prstClr val="white"/>
                </a:solidFill>
                <a:latin typeface="Arial" charset="0"/>
                <a:cs typeface="Arial" charset="0"/>
              </a:rPr>
              <a:t>Operations </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37" name="TextBox 41"/>
          <p:cNvSpPr txBox="1">
            <a:spLocks noChangeArrowheads="1"/>
          </p:cNvSpPr>
          <p:nvPr/>
        </p:nvSpPr>
        <p:spPr bwMode="auto">
          <a:xfrm>
            <a:off x="7327900" y="2336800"/>
            <a:ext cx="1160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EOD</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38" name="TextBox 42"/>
          <p:cNvSpPr txBox="1">
            <a:spLocks noChangeArrowheads="1"/>
          </p:cNvSpPr>
          <p:nvPr/>
        </p:nvSpPr>
        <p:spPr bwMode="auto">
          <a:xfrm>
            <a:off x="7313613" y="3544887"/>
            <a:ext cx="1160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RDT&amp;E</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39" name="TextBox 43"/>
          <p:cNvSpPr txBox="1">
            <a:spLocks noChangeArrowheads="1"/>
          </p:cNvSpPr>
          <p:nvPr/>
        </p:nvSpPr>
        <p:spPr bwMode="auto">
          <a:xfrm>
            <a:off x="5886450" y="3486150"/>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Energetics</a:t>
            </a:r>
          </a:p>
          <a:p>
            <a:pPr algn="ctr" eaLnBrk="1" hangingPunct="1">
              <a:spcBef>
                <a:spcPct val="0"/>
              </a:spcBef>
              <a:buClrTx/>
              <a:buFontTx/>
              <a:buNone/>
            </a:pPr>
            <a:r>
              <a:rPr lang="en-US" altLang="en-US" sz="1200" b="1" dirty="0">
                <a:solidFill>
                  <a:prstClr val="white"/>
                </a:solidFill>
                <a:latin typeface="Arial" charset="0"/>
                <a:cs typeface="Arial" charset="0"/>
              </a:rPr>
              <a:t>Manufacturing</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40" name="TextBox 45"/>
          <p:cNvSpPr txBox="1">
            <a:spLocks noChangeArrowheads="1"/>
          </p:cNvSpPr>
          <p:nvPr/>
        </p:nvSpPr>
        <p:spPr bwMode="auto">
          <a:xfrm>
            <a:off x="4508500" y="3489325"/>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Systems</a:t>
            </a:r>
          </a:p>
          <a:p>
            <a:pPr algn="ctr" eaLnBrk="1" hangingPunct="1">
              <a:spcBef>
                <a:spcPct val="0"/>
              </a:spcBef>
              <a:buClrTx/>
              <a:buFontTx/>
              <a:buNone/>
            </a:pPr>
            <a:r>
              <a:rPr lang="en-US" altLang="en-US" sz="1200" b="1" dirty="0">
                <a:solidFill>
                  <a:prstClr val="white"/>
                </a:solidFill>
                <a:latin typeface="Arial" charset="0"/>
                <a:cs typeface="Arial" charset="0"/>
              </a:rPr>
              <a:t>Integration</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sp>
        <p:nvSpPr>
          <p:cNvPr id="41" name="TextBox 46"/>
          <p:cNvSpPr txBox="1">
            <a:spLocks noChangeArrowheads="1"/>
          </p:cNvSpPr>
          <p:nvPr/>
        </p:nvSpPr>
        <p:spPr bwMode="auto">
          <a:xfrm>
            <a:off x="3113088" y="3489325"/>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a:solidFill>
                  <a:prstClr val="white"/>
                </a:solidFill>
                <a:latin typeface="Arial" charset="0"/>
                <a:cs typeface="Arial" charset="0"/>
              </a:rPr>
              <a:t>Systems</a:t>
            </a:r>
          </a:p>
          <a:p>
            <a:pPr algn="ctr" eaLnBrk="1" hangingPunct="1">
              <a:spcBef>
                <a:spcPct val="0"/>
              </a:spcBef>
              <a:buClrTx/>
              <a:buFontTx/>
              <a:buNone/>
            </a:pPr>
            <a:r>
              <a:rPr lang="en-US" altLang="en-US" sz="1200" b="1" dirty="0">
                <a:solidFill>
                  <a:prstClr val="white"/>
                </a:solidFill>
                <a:latin typeface="Arial" charset="0"/>
                <a:cs typeface="Arial" charset="0"/>
              </a:rPr>
              <a:t>Engineering</a:t>
            </a:r>
          </a:p>
          <a:p>
            <a:pPr algn="ctr" eaLnBrk="1" hangingPunct="1">
              <a:spcBef>
                <a:spcPct val="0"/>
              </a:spcBef>
              <a:buClrTx/>
              <a:buFontTx/>
              <a:buNone/>
            </a:pPr>
            <a:r>
              <a:rPr lang="en-US" altLang="en-US" sz="1200" b="1" dirty="0">
                <a:solidFill>
                  <a:prstClr val="white"/>
                </a:solidFill>
                <a:latin typeface="Arial" charset="0"/>
                <a:cs typeface="Arial" charset="0"/>
              </a:rPr>
              <a:t>Department</a:t>
            </a:r>
          </a:p>
        </p:txBody>
      </p:sp>
      <p:pic>
        <p:nvPicPr>
          <p:cNvPr id="42" name="Picture 44" descr="C:\Users\monica.j.mccoy\Desktop\TSD OIC cluste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0" y="5818632"/>
            <a:ext cx="441305" cy="42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5" descr="C:\Users\monica.j.mccoy\Desktop\CO bir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0288" y="4778375"/>
            <a:ext cx="6778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6" descr="C:\Users\monica.j.mccoy\Desktop\NSWC star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1089" y="3617913"/>
            <a:ext cx="522935" cy="42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7" descr="C:\Users\monica.j.mccoy\Desktop\navsea star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9408" y="2590800"/>
            <a:ext cx="1059648" cy="4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C:\Users\monica.j.mccoy\Desktop\CO bird.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87887" y="1143000"/>
            <a:ext cx="9509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monica.j.mccoy\Desktop\SES.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83513" y="1143000"/>
            <a:ext cx="59848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029200" y="4748212"/>
            <a:ext cx="1663700" cy="1395412"/>
          </a:xfrm>
          <a:prstGeom prst="rect">
            <a:avLst/>
          </a:prstGeom>
          <a:solidFill>
            <a:srgbClr val="4F81BD"/>
          </a:solidFill>
          <a:ln w="254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5202238" y="4873624"/>
            <a:ext cx="1262062" cy="1117600"/>
          </a:xfrm>
          <a:prstGeom prst="rect">
            <a:avLst/>
          </a:prstGeom>
          <a:solidFill>
            <a:srgbClr val="EEECE1">
              <a:lumMod val="25000"/>
            </a:srgbClr>
          </a:solidFill>
          <a:ln w="1905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TextBox 46"/>
          <p:cNvSpPr txBox="1">
            <a:spLocks noChangeArrowheads="1"/>
          </p:cNvSpPr>
          <p:nvPr/>
        </p:nvSpPr>
        <p:spPr bwMode="auto">
          <a:xfrm>
            <a:off x="5207000" y="5006974"/>
            <a:ext cx="1241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pitchFamily="34"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pitchFamily="34"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pitchFamily="34"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pitchFamily="34"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pitchFamily="34"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9pPr>
          </a:lstStyle>
          <a:p>
            <a:pPr algn="ctr" eaLnBrk="1" fontAlgn="auto" hangingPunct="1">
              <a:spcBef>
                <a:spcPct val="0"/>
              </a:spcBef>
              <a:spcAft>
                <a:spcPts val="0"/>
              </a:spcAft>
              <a:buClrTx/>
              <a:buFontTx/>
              <a:buNone/>
            </a:pPr>
            <a:r>
              <a:rPr lang="en-US" altLang="en-US" sz="1200" b="1" dirty="0">
                <a:solidFill>
                  <a:prstClr val="white"/>
                </a:solidFill>
                <a:latin typeface="Arial" pitchFamily="34" charset="0"/>
              </a:rPr>
              <a:t>JP</a:t>
            </a:r>
          </a:p>
          <a:p>
            <a:pPr algn="ctr" eaLnBrk="1" fontAlgn="auto" hangingPunct="1">
              <a:spcBef>
                <a:spcPct val="0"/>
              </a:spcBef>
              <a:spcAft>
                <a:spcPts val="0"/>
              </a:spcAft>
              <a:buClrTx/>
              <a:buFontTx/>
              <a:buNone/>
            </a:pPr>
            <a:r>
              <a:rPr lang="en-US" altLang="en-US" sz="1200" b="1" dirty="0">
                <a:solidFill>
                  <a:prstClr val="white"/>
                </a:solidFill>
                <a:latin typeface="Arial" pitchFamily="34" charset="0"/>
              </a:rPr>
              <a:t>CAD / PAD Joint Program Office</a:t>
            </a:r>
          </a:p>
        </p:txBody>
      </p:sp>
      <p:sp>
        <p:nvSpPr>
          <p:cNvPr id="51" name="Rectangle 50"/>
          <p:cNvSpPr/>
          <p:nvPr/>
        </p:nvSpPr>
        <p:spPr>
          <a:xfrm>
            <a:off x="2987675" y="4864099"/>
            <a:ext cx="1262063" cy="1021840"/>
          </a:xfrm>
          <a:prstGeom prst="rect">
            <a:avLst/>
          </a:prstGeom>
          <a:solidFill>
            <a:srgbClr val="808000"/>
          </a:solidFill>
          <a:ln w="1905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TextBox 46"/>
          <p:cNvSpPr txBox="1">
            <a:spLocks noChangeArrowheads="1"/>
          </p:cNvSpPr>
          <p:nvPr/>
        </p:nvSpPr>
        <p:spPr bwMode="auto">
          <a:xfrm>
            <a:off x="2992438" y="4997449"/>
            <a:ext cx="13065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95A4DE"/>
              </a:buClr>
              <a:buFont typeface="Arial" pitchFamily="34"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pitchFamily="34"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pitchFamily="34"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pitchFamily="34"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pitchFamily="34"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9pPr>
          </a:lstStyle>
          <a:p>
            <a:pPr algn="ctr" eaLnBrk="1" fontAlgn="auto" hangingPunct="1">
              <a:spcBef>
                <a:spcPct val="0"/>
              </a:spcBef>
              <a:spcAft>
                <a:spcPts val="0"/>
              </a:spcAft>
              <a:buClrTx/>
              <a:buFontTx/>
              <a:buNone/>
            </a:pPr>
            <a:r>
              <a:rPr lang="en-US" altLang="en-US" sz="1200" b="1" dirty="0">
                <a:solidFill>
                  <a:prstClr val="white"/>
                </a:solidFill>
                <a:latin typeface="Arial" pitchFamily="34" charset="0"/>
              </a:rPr>
              <a:t>Expeditionary Exploitation Unit -1 (EXU-1</a:t>
            </a:r>
            <a:r>
              <a:rPr lang="en-US" altLang="en-US" sz="1200" dirty="0">
                <a:solidFill>
                  <a:prstClr val="white"/>
                </a:solidFill>
                <a:latin typeface="Arial" pitchFamily="34" charset="0"/>
              </a:rPr>
              <a:t>)</a:t>
            </a:r>
          </a:p>
        </p:txBody>
      </p:sp>
      <p:pic>
        <p:nvPicPr>
          <p:cNvPr id="5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5800" y="1551432"/>
            <a:ext cx="1416436" cy="4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Straight Connector 53"/>
          <p:cNvCxnSpPr/>
          <p:nvPr/>
        </p:nvCxnSpPr>
        <p:spPr bwMode="auto">
          <a:xfrm flipH="1">
            <a:off x="2809873" y="1414260"/>
            <a:ext cx="2" cy="4067005"/>
          </a:xfrm>
          <a:prstGeom prst="line">
            <a:avLst/>
          </a:prstGeom>
          <a:noFill/>
          <a:ln w="76200" cap="flat" cmpd="sng" algn="ctr">
            <a:solidFill>
              <a:sysClr val="windowText" lastClr="000000"/>
            </a:solidFill>
            <a:prstDash val="solid"/>
            <a:headEnd type="none" w="med" len="med"/>
            <a:tailEnd type="none" w="med" len="med"/>
          </a:ln>
          <a:effectLst/>
        </p:spPr>
      </p:cxnSp>
    </p:spTree>
    <p:extLst>
      <p:ext uri="{BB962C8B-B14F-4D97-AF65-F5344CB8AC3E}">
        <p14:creationId xmlns:p14="http://schemas.microsoft.com/office/powerpoint/2010/main" val="4105111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0800000" flipH="1">
            <a:off x="1916613" y="1616728"/>
            <a:ext cx="750273" cy="612338"/>
          </a:xfrm>
          <a:prstGeom prst="rightArrow">
            <a:avLst/>
          </a:prstGeom>
          <a:solidFill>
            <a:srgbClr val="9848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p:cNvSpPr txBox="1"/>
          <p:nvPr/>
        </p:nvSpPr>
        <p:spPr>
          <a:xfrm>
            <a:off x="0" y="3325584"/>
            <a:ext cx="9144000" cy="369332"/>
          </a:xfrm>
          <a:prstGeom prst="rect">
            <a:avLst/>
          </a:prstGeom>
          <a:ln>
            <a:noFill/>
          </a:ln>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b="1" dirty="0">
                <a:solidFill>
                  <a:srgbClr val="31438F"/>
                </a:solidFill>
                <a:latin typeface="Arial" panose="020B0604020202020204" pitchFamily="34" charset="0"/>
                <a:cs typeface="Arial" panose="020B0604020202020204" pitchFamily="34" charset="0"/>
              </a:rPr>
              <a:t>Cartridge Actuated Devices / Propellant Actuated Devices (CAD/PAD)</a:t>
            </a:r>
          </a:p>
        </p:txBody>
      </p:sp>
      <p:sp>
        <p:nvSpPr>
          <p:cNvPr id="5" name="TextBox 4"/>
          <p:cNvSpPr txBox="1"/>
          <p:nvPr/>
        </p:nvSpPr>
        <p:spPr>
          <a:xfrm>
            <a:off x="0" y="1014412"/>
            <a:ext cx="9144000" cy="369332"/>
          </a:xfrm>
          <a:prstGeom prst="rect">
            <a:avLst/>
          </a:prstGeom>
          <a:noFill/>
        </p:spPr>
        <p:txBody>
          <a:bodyPr>
            <a:spAutoFit/>
          </a:bodyPr>
          <a:lstStyle/>
          <a:p>
            <a:pPr algn="ctr">
              <a:defRPr/>
            </a:pPr>
            <a:r>
              <a:rPr lang="en-US" b="1" dirty="0">
                <a:solidFill>
                  <a:srgbClr val="31438F"/>
                </a:solidFill>
                <a:latin typeface="Arial" panose="020B0604020202020204" pitchFamily="34" charset="0"/>
                <a:cs typeface="Arial" panose="020B0604020202020204" pitchFamily="34" charset="0"/>
              </a:rPr>
              <a:t>Air Launched 2.75 inch Rockets</a:t>
            </a:r>
          </a:p>
        </p:txBody>
      </p:sp>
      <p:sp>
        <p:nvSpPr>
          <p:cNvPr id="9" name="TextBox 1"/>
          <p:cNvSpPr txBox="1">
            <a:spLocks noChangeArrowheads="1"/>
          </p:cNvSpPr>
          <p:nvPr/>
        </p:nvSpPr>
        <p:spPr bwMode="auto">
          <a:xfrm>
            <a:off x="145915" y="2548647"/>
            <a:ext cx="8869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Arial" charset="0"/>
                <a:cs typeface="Arial" charset="0"/>
              </a:rPr>
              <a:t>The command is the warfighter’s source for production of the 2.75-inch rocket: from propellant manufacturing to production of the warhead. We make and deliver the tools to give our warfighter the winning edge. </a:t>
            </a:r>
          </a:p>
        </p:txBody>
      </p:sp>
      <p:sp>
        <p:nvSpPr>
          <p:cNvPr id="10" name="TextBox 19"/>
          <p:cNvSpPr txBox="1">
            <a:spLocks noChangeArrowheads="1"/>
          </p:cNvSpPr>
          <p:nvPr/>
        </p:nvSpPr>
        <p:spPr bwMode="auto">
          <a:xfrm>
            <a:off x="243191" y="4976184"/>
            <a:ext cx="86750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Arial" charset="0"/>
                <a:cs typeface="Arial" charset="0"/>
              </a:rPr>
              <a:t>NSWC Indian Head Division manufactures CADs/PADs for aircrew escape ejection systems. Our Virtual Fleet Support facility allows the Warfighter to obtain any component within one week from order request.</a:t>
            </a:r>
          </a:p>
        </p:txBody>
      </p:sp>
      <p:graphicFrame>
        <p:nvGraphicFramePr>
          <p:cNvPr id="18" name="Diagram 17"/>
          <p:cNvGraphicFramePr/>
          <p:nvPr/>
        </p:nvGraphicFramePr>
        <p:xfrm>
          <a:off x="165370" y="5734797"/>
          <a:ext cx="9144000" cy="690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itle 1"/>
          <p:cNvSpPr txBox="1">
            <a:spLocks noChangeArrowheads="1"/>
          </p:cNvSpPr>
          <p:nvPr/>
        </p:nvSpPr>
        <p:spPr>
          <a:xfrm>
            <a:off x="930329" y="294246"/>
            <a:ext cx="7776672" cy="55801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2400" dirty="0"/>
              <a:t>Molecule-to-Mission Across the DoD</a:t>
            </a:r>
          </a:p>
        </p:txBody>
      </p:sp>
      <p:sp>
        <p:nvSpPr>
          <p:cNvPr id="22" name="Slide Number Placeholder 21"/>
          <p:cNvSpPr>
            <a:spLocks noGrp="1"/>
          </p:cNvSpPr>
          <p:nvPr>
            <p:ph type="sldNum" sz="quarter" idx="10"/>
          </p:nvPr>
        </p:nvSpPr>
        <p:spPr/>
        <p:txBody>
          <a:bodyPr/>
          <a:lstStyle/>
          <a:p>
            <a:pPr>
              <a:defRPr/>
            </a:pPr>
            <a:fld id="{1AD3B4F1-F0D2-4323-88C6-3C856595E168}" type="slidenum">
              <a:rPr lang="en-US" smtClean="0"/>
              <a:pPr>
                <a:defRPr/>
              </a:pPr>
              <a:t>21</a:t>
            </a:fld>
            <a:endParaRPr lang="en-US" dirty="0"/>
          </a:p>
        </p:txBody>
      </p:sp>
      <p:sp>
        <p:nvSpPr>
          <p:cNvPr id="27" name="Right Arrow 26"/>
          <p:cNvSpPr/>
          <p:nvPr/>
        </p:nvSpPr>
        <p:spPr>
          <a:xfrm rot="10800000" flipH="1">
            <a:off x="4068392" y="1607160"/>
            <a:ext cx="750273" cy="612338"/>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ight Arrow 27"/>
          <p:cNvSpPr/>
          <p:nvPr/>
        </p:nvSpPr>
        <p:spPr>
          <a:xfrm rot="10800000" flipH="1">
            <a:off x="6250209" y="1607160"/>
            <a:ext cx="750273" cy="612338"/>
          </a:xfrm>
          <a:prstGeom prst="rightArrow">
            <a:avLst/>
          </a:prstGeom>
          <a:solidFill>
            <a:srgbClr val="1420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ight Arrow 31"/>
          <p:cNvSpPr/>
          <p:nvPr/>
        </p:nvSpPr>
        <p:spPr>
          <a:xfrm rot="10800000" flipH="1">
            <a:off x="1946791" y="4030224"/>
            <a:ext cx="750273" cy="612338"/>
          </a:xfrm>
          <a:prstGeom prst="rightArrow">
            <a:avLst/>
          </a:prstGeom>
          <a:solidFill>
            <a:srgbClr val="9848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Right Arrow 32"/>
          <p:cNvSpPr/>
          <p:nvPr/>
        </p:nvSpPr>
        <p:spPr>
          <a:xfrm rot="10800000" flipH="1">
            <a:off x="4068391" y="4046966"/>
            <a:ext cx="750273" cy="612338"/>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Right Arrow 33"/>
          <p:cNvSpPr/>
          <p:nvPr/>
        </p:nvSpPr>
        <p:spPr>
          <a:xfrm rot="10800000" flipH="1">
            <a:off x="6168017" y="4030224"/>
            <a:ext cx="750273" cy="612338"/>
          </a:xfrm>
          <a:prstGeom prst="rightArrow">
            <a:avLst/>
          </a:prstGeom>
          <a:solidFill>
            <a:srgbClr val="31438F">
              <a:shade val="30000"/>
              <a:satMod val="1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 name="Picture 4" descr="Y:\Photos1\Frequently Used Photos\Working Photos - Best with Captions Embeded\2016\E Dept\160303-N-CM812-073.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3390" y="3785015"/>
            <a:ext cx="1533342" cy="104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ejection se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940209" y="3873651"/>
            <a:ext cx="1643762" cy="904070"/>
          </a:xfrm>
          <a:prstGeom prst="rect">
            <a:avLst/>
          </a:prstGeom>
          <a:effectLst>
            <a:outerShdw blurRad="50800" dist="38100" dir="2700000" algn="tl" rotWithShape="0">
              <a:prstClr val="black">
                <a:alpha val="40000"/>
              </a:prstClr>
            </a:outerShdw>
          </a:effectLst>
        </p:spPr>
      </p:pic>
      <p:cxnSp>
        <p:nvCxnSpPr>
          <p:cNvPr id="38" name="Straight Connector 37"/>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15109" y="1441065"/>
            <a:ext cx="1531152" cy="1006076"/>
          </a:xfrm>
          <a:prstGeom prst="rect">
            <a:avLst/>
          </a:prstGeom>
          <a:ln>
            <a:noFill/>
          </a:ln>
          <a:effectLst>
            <a:outerShdw blurRad="292100" dist="139700" dir="2700000" algn="tl" rotWithShape="0">
              <a:srgbClr val="333333">
                <a:alpha val="65000"/>
              </a:srgbClr>
            </a:outerShdw>
          </a:effectLst>
        </p:spPr>
      </p:pic>
      <p:pic>
        <p:nvPicPr>
          <p:cNvPr id="12" name="Picture 3" descr="Y:\Josh\Command Brief\IMG_0321.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3123" y="1441064"/>
            <a:ext cx="1533342" cy="1006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918313" y="3793047"/>
            <a:ext cx="1534044" cy="104587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918313" y="1436368"/>
            <a:ext cx="1518984" cy="101077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15110" y="3785015"/>
            <a:ext cx="1531152" cy="1045875"/>
          </a:xfrm>
          <a:prstGeom prst="rect">
            <a:avLst/>
          </a:prstGeom>
          <a:ln>
            <a:noFill/>
          </a:ln>
          <a:effectLst>
            <a:outerShdw blurRad="292100" dist="139700" dir="2700000" algn="tl" rotWithShape="0">
              <a:srgbClr val="333333">
                <a:alpha val="65000"/>
              </a:srgbClr>
            </a:outerShdw>
          </a:effectLst>
        </p:spPr>
      </p:pic>
      <p:pic>
        <p:nvPicPr>
          <p:cNvPr id="19" name="2.75.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7027226" y="1373126"/>
            <a:ext cx="1483934" cy="1088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36992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10028" y="953129"/>
            <a:ext cx="8860731" cy="2246769"/>
          </a:xfrm>
          <a:prstGeom prst="rect">
            <a:avLst/>
          </a:prstGeom>
          <a:noFill/>
          <a:ln>
            <a:noFill/>
          </a:ln>
        </p:spPr>
        <p:txBody>
          <a:bodyPr wrap="square" rtlCol="0">
            <a:spAutoFit/>
          </a:bodyPr>
          <a:lstStyle/>
          <a:p>
            <a:r>
              <a:rPr lang="en-US" sz="1400" b="1" u="sng" dirty="0"/>
              <a:t>Mission:</a:t>
            </a:r>
            <a:r>
              <a:rPr lang="en-US" sz="1400" b="1" dirty="0"/>
              <a:t> </a:t>
            </a:r>
            <a:r>
              <a:rPr lang="en-US" altLang="en-US" sz="1400" dirty="0">
                <a:cs typeface="Arial" panose="020B0604020202020204" pitchFamily="34" charset="0"/>
              </a:rPr>
              <a:t>Research, develop, test, evaluate (RDT&amp;E), manufacture and provide in-service support of energetics and energetic systems. Provide Soldiers, Marines, Sailors and Airmen with information and technology to detect, locate, access, identify, render safe, recover, exploit and dispose of explosive threats.</a:t>
            </a:r>
          </a:p>
          <a:p>
            <a:endParaRPr lang="en-US" sz="1400" dirty="0"/>
          </a:p>
          <a:p>
            <a:r>
              <a:rPr lang="en-US" sz="1400" b="1" u="sng" dirty="0"/>
              <a:t>Vision:</a:t>
            </a:r>
            <a:r>
              <a:rPr lang="en-US" sz="1400" b="1" dirty="0"/>
              <a:t> </a:t>
            </a:r>
            <a:r>
              <a:rPr lang="en-US" sz="1400" dirty="0"/>
              <a:t>Outpace our Adversaries</a:t>
            </a:r>
          </a:p>
          <a:p>
            <a:endParaRPr lang="en-US" sz="1400" dirty="0"/>
          </a:p>
          <a:p>
            <a:r>
              <a:rPr lang="en-US" sz="1400" b="1" u="sng" dirty="0"/>
              <a:t>Key Highlights:</a:t>
            </a:r>
          </a:p>
          <a:p>
            <a:pPr marL="257175" indent="-257175">
              <a:buFont typeface="Arial" panose="020B0604020202020204" pitchFamily="34" charset="0"/>
              <a:buChar char="•"/>
            </a:pPr>
            <a:r>
              <a:rPr lang="en-US" sz="1400" dirty="0"/>
              <a:t>Navy’s Center of Excellence for energetics; SECNAV designated </a:t>
            </a:r>
            <a:r>
              <a:rPr lang="en-US" sz="1400" b="1" u="sng" dirty="0"/>
              <a:t>Arsenal</a:t>
            </a:r>
            <a:r>
              <a:rPr lang="en-US" sz="1400" dirty="0"/>
              <a:t> for energetics and ordnance systems</a:t>
            </a:r>
          </a:p>
          <a:p>
            <a:pPr marL="257175" indent="-257175">
              <a:buFont typeface="Arial" panose="020B0604020202020204" pitchFamily="34" charset="0"/>
              <a:buChar char="•"/>
            </a:pPr>
            <a:r>
              <a:rPr lang="en-US" sz="1400" dirty="0"/>
              <a:t>Only DON activity delivering full-spectrum energetics solutions from basic research through disposal</a:t>
            </a:r>
          </a:p>
        </p:txBody>
      </p:sp>
      <p:sp>
        <p:nvSpPr>
          <p:cNvPr id="43" name="Title 42"/>
          <p:cNvSpPr>
            <a:spLocks noGrp="1"/>
          </p:cNvSpPr>
          <p:nvPr>
            <p:ph type="title"/>
          </p:nvPr>
        </p:nvSpPr>
        <p:spPr/>
        <p:txBody>
          <a:bodyPr/>
          <a:lstStyle/>
          <a:p>
            <a:r>
              <a:rPr lang="en-US" dirty="0"/>
              <a:t> NSWC Indian Head</a:t>
            </a:r>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22</a:t>
            </a:fld>
            <a:endParaRPr lang="en-US" dirty="0"/>
          </a:p>
        </p:txBody>
      </p:sp>
      <p:grpSp>
        <p:nvGrpSpPr>
          <p:cNvPr id="3" name="Group 2"/>
          <p:cNvGrpSpPr/>
          <p:nvPr/>
        </p:nvGrpSpPr>
        <p:grpSpPr>
          <a:xfrm>
            <a:off x="1592363" y="3160715"/>
            <a:ext cx="6123352" cy="3444089"/>
            <a:chOff x="213360" y="1138238"/>
            <a:chExt cx="8706803" cy="4511478"/>
          </a:xfrm>
        </p:grpSpPr>
        <p:pic>
          <p:nvPicPr>
            <p:cNvPr id="5" name="Content Placeholder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23838" y="1138238"/>
              <a:ext cx="8696325" cy="4402137"/>
            </a:xfrm>
            <a:prstGeom prst="rect">
              <a:avLst/>
            </a:prstGeom>
          </p:spPr>
        </p:pic>
        <p:grpSp>
          <p:nvGrpSpPr>
            <p:cNvPr id="6" name="Group 27"/>
            <p:cNvGrpSpPr>
              <a:grpSpLocks/>
            </p:cNvGrpSpPr>
            <p:nvPr/>
          </p:nvGrpSpPr>
          <p:grpSpPr bwMode="auto">
            <a:xfrm>
              <a:off x="474663" y="1868488"/>
              <a:ext cx="355600" cy="412750"/>
              <a:chOff x="475440" y="1897673"/>
              <a:chExt cx="355060" cy="411868"/>
            </a:xfrm>
          </p:grpSpPr>
          <p:sp>
            <p:nvSpPr>
              <p:cNvPr id="7" name="Hexagon 6"/>
              <p:cNvSpPr/>
              <p:nvPr/>
            </p:nvSpPr>
            <p:spPr>
              <a:xfrm rot="16200000">
                <a:off x="447036" y="1926077"/>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8" name="TextBox 23"/>
              <p:cNvSpPr txBox="1">
                <a:spLocks noChangeArrowheads="1"/>
              </p:cNvSpPr>
              <p:nvPr/>
            </p:nvSpPr>
            <p:spPr bwMode="auto">
              <a:xfrm>
                <a:off x="475440" y="1960903"/>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6.1</a:t>
                </a:r>
              </a:p>
            </p:txBody>
          </p:sp>
        </p:grpSp>
        <p:grpSp>
          <p:nvGrpSpPr>
            <p:cNvPr id="9" name="Group 26"/>
            <p:cNvGrpSpPr>
              <a:grpSpLocks/>
            </p:cNvGrpSpPr>
            <p:nvPr/>
          </p:nvGrpSpPr>
          <p:grpSpPr bwMode="auto">
            <a:xfrm>
              <a:off x="1352550" y="1865313"/>
              <a:ext cx="355600" cy="411162"/>
              <a:chOff x="1367141" y="1894428"/>
              <a:chExt cx="355060" cy="411868"/>
            </a:xfrm>
          </p:grpSpPr>
          <p:sp>
            <p:nvSpPr>
              <p:cNvPr id="10" name="Hexagon 9"/>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1" name="TextBox 25"/>
              <p:cNvSpPr txBox="1">
                <a:spLocks noChangeArrowheads="1"/>
              </p:cNvSpPr>
              <p:nvPr/>
            </p:nvSpPr>
            <p:spPr bwMode="auto">
              <a:xfrm>
                <a:off x="1367141" y="1957658"/>
                <a:ext cx="355060" cy="23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6.2</a:t>
                </a:r>
              </a:p>
            </p:txBody>
          </p:sp>
        </p:grpSp>
        <p:grpSp>
          <p:nvGrpSpPr>
            <p:cNvPr id="12" name="Group 28"/>
            <p:cNvGrpSpPr>
              <a:grpSpLocks/>
            </p:cNvGrpSpPr>
            <p:nvPr/>
          </p:nvGrpSpPr>
          <p:grpSpPr bwMode="auto">
            <a:xfrm>
              <a:off x="2203450" y="1868488"/>
              <a:ext cx="355600" cy="412750"/>
              <a:chOff x="1367141" y="1894428"/>
              <a:chExt cx="355060" cy="411868"/>
            </a:xfrm>
          </p:grpSpPr>
          <p:sp>
            <p:nvSpPr>
              <p:cNvPr id="13" name="Hexagon 12"/>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4" name="TextBox 30"/>
              <p:cNvSpPr txBox="1">
                <a:spLocks noChangeArrowheads="1"/>
              </p:cNvSpPr>
              <p:nvPr/>
            </p:nvSpPr>
            <p:spPr bwMode="auto">
              <a:xfrm>
                <a:off x="1367141" y="1957658"/>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6.3</a:t>
                </a:r>
              </a:p>
            </p:txBody>
          </p:sp>
        </p:grpSp>
        <p:grpSp>
          <p:nvGrpSpPr>
            <p:cNvPr id="15" name="Group 31"/>
            <p:cNvGrpSpPr>
              <a:grpSpLocks/>
            </p:cNvGrpSpPr>
            <p:nvPr/>
          </p:nvGrpSpPr>
          <p:grpSpPr bwMode="auto">
            <a:xfrm>
              <a:off x="3100388" y="1893888"/>
              <a:ext cx="355600" cy="411162"/>
              <a:chOff x="1367141" y="1894428"/>
              <a:chExt cx="355060" cy="411868"/>
            </a:xfrm>
          </p:grpSpPr>
          <p:sp>
            <p:nvSpPr>
              <p:cNvPr id="16" name="Hexagon 15"/>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7" name="TextBox 33"/>
              <p:cNvSpPr txBox="1">
                <a:spLocks noChangeArrowheads="1"/>
              </p:cNvSpPr>
              <p:nvPr/>
            </p:nvSpPr>
            <p:spPr bwMode="auto">
              <a:xfrm>
                <a:off x="1367141" y="1957658"/>
                <a:ext cx="355060" cy="23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6.4</a:t>
                </a:r>
              </a:p>
            </p:txBody>
          </p:sp>
        </p:grpSp>
        <p:grpSp>
          <p:nvGrpSpPr>
            <p:cNvPr id="18" name="Group 34"/>
            <p:cNvGrpSpPr>
              <a:grpSpLocks/>
            </p:cNvGrpSpPr>
            <p:nvPr/>
          </p:nvGrpSpPr>
          <p:grpSpPr bwMode="auto">
            <a:xfrm>
              <a:off x="3973513" y="1897063"/>
              <a:ext cx="355600" cy="412750"/>
              <a:chOff x="1367141" y="1894428"/>
              <a:chExt cx="355060" cy="411868"/>
            </a:xfrm>
          </p:grpSpPr>
          <p:sp>
            <p:nvSpPr>
              <p:cNvPr id="19" name="Hexagon 18"/>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20" name="TextBox 36"/>
              <p:cNvSpPr txBox="1">
                <a:spLocks noChangeArrowheads="1"/>
              </p:cNvSpPr>
              <p:nvPr/>
            </p:nvSpPr>
            <p:spPr bwMode="auto">
              <a:xfrm>
                <a:off x="1367141" y="1957658"/>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6.5</a:t>
                </a:r>
              </a:p>
            </p:txBody>
          </p:sp>
        </p:grpSp>
        <p:grpSp>
          <p:nvGrpSpPr>
            <p:cNvPr id="21" name="Group 37"/>
            <p:cNvGrpSpPr>
              <a:grpSpLocks/>
            </p:cNvGrpSpPr>
            <p:nvPr/>
          </p:nvGrpSpPr>
          <p:grpSpPr bwMode="auto">
            <a:xfrm>
              <a:off x="4841875" y="1889125"/>
              <a:ext cx="354014" cy="412750"/>
              <a:chOff x="1367141" y="1894428"/>
              <a:chExt cx="355061" cy="411868"/>
            </a:xfrm>
          </p:grpSpPr>
          <p:sp>
            <p:nvSpPr>
              <p:cNvPr id="22" name="Hexagon 21"/>
              <p:cNvSpPr/>
              <p:nvPr/>
            </p:nvSpPr>
            <p:spPr>
              <a:xfrm rot="16200000">
                <a:off x="1338738"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23" name="TextBox 39"/>
              <p:cNvSpPr txBox="1">
                <a:spLocks noChangeArrowheads="1"/>
              </p:cNvSpPr>
              <p:nvPr/>
            </p:nvSpPr>
            <p:spPr bwMode="auto">
              <a:xfrm>
                <a:off x="1367141" y="1957658"/>
                <a:ext cx="355059"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6.7</a:t>
                </a:r>
              </a:p>
            </p:txBody>
          </p:sp>
        </p:grpSp>
        <p:sp>
          <p:nvSpPr>
            <p:cNvPr id="24" name="TextBox 40"/>
            <p:cNvSpPr txBox="1">
              <a:spLocks noChangeArrowheads="1"/>
            </p:cNvSpPr>
            <p:nvPr/>
          </p:nvSpPr>
          <p:spPr bwMode="auto">
            <a:xfrm>
              <a:off x="213360" y="4890227"/>
              <a:ext cx="1878965"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SCIENCE AND TECHNOLOGY</a:t>
              </a:r>
            </a:p>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(S&amp;T)</a:t>
              </a:r>
            </a:p>
          </p:txBody>
        </p:sp>
        <p:sp>
          <p:nvSpPr>
            <p:cNvPr id="25" name="TextBox 41"/>
            <p:cNvSpPr txBox="1">
              <a:spLocks noChangeArrowheads="1"/>
            </p:cNvSpPr>
            <p:nvPr/>
          </p:nvSpPr>
          <p:spPr bwMode="auto">
            <a:xfrm>
              <a:off x="1956434" y="4905538"/>
              <a:ext cx="1976754"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RESEARCH AND DEVELOPMENT </a:t>
              </a:r>
            </a:p>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(R&amp;D)</a:t>
              </a:r>
            </a:p>
          </p:txBody>
        </p:sp>
        <p:sp>
          <p:nvSpPr>
            <p:cNvPr id="26" name="TextBox 42"/>
            <p:cNvSpPr txBox="1">
              <a:spLocks noChangeArrowheads="1"/>
            </p:cNvSpPr>
            <p:nvPr/>
          </p:nvSpPr>
          <p:spPr bwMode="auto">
            <a:xfrm>
              <a:off x="3856038" y="4875537"/>
              <a:ext cx="1628776"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TESTING AND EVALUATION (T&amp;E)</a:t>
              </a:r>
            </a:p>
          </p:txBody>
        </p:sp>
        <p:sp>
          <p:nvSpPr>
            <p:cNvPr id="27" name="TextBox 43"/>
            <p:cNvSpPr txBox="1">
              <a:spLocks noChangeArrowheads="1"/>
            </p:cNvSpPr>
            <p:nvPr/>
          </p:nvSpPr>
          <p:spPr bwMode="auto">
            <a:xfrm>
              <a:off x="5589905" y="4963680"/>
              <a:ext cx="1628776" cy="5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PRODUCT DELIVERY</a:t>
              </a:r>
            </a:p>
          </p:txBody>
        </p:sp>
        <p:sp>
          <p:nvSpPr>
            <p:cNvPr id="28" name="TextBox 44"/>
            <p:cNvSpPr txBox="1">
              <a:spLocks noChangeArrowheads="1"/>
            </p:cNvSpPr>
            <p:nvPr/>
          </p:nvSpPr>
          <p:spPr bwMode="auto">
            <a:xfrm>
              <a:off x="7264401" y="4978374"/>
              <a:ext cx="1628776" cy="5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WARFIGHTER SUPPORT</a:t>
              </a:r>
            </a:p>
          </p:txBody>
        </p:sp>
        <p:sp>
          <p:nvSpPr>
            <p:cNvPr id="29" name="TextBox 45"/>
            <p:cNvSpPr txBox="1">
              <a:spLocks noChangeArrowheads="1"/>
            </p:cNvSpPr>
            <p:nvPr/>
          </p:nvSpPr>
          <p:spPr bwMode="auto">
            <a:xfrm rot="16200000">
              <a:off x="-636588" y="3428575"/>
              <a:ext cx="2568576"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Basic Research</a:t>
              </a:r>
            </a:p>
          </p:txBody>
        </p:sp>
        <p:sp>
          <p:nvSpPr>
            <p:cNvPr id="30" name="TextBox 46"/>
            <p:cNvSpPr txBox="1">
              <a:spLocks noChangeArrowheads="1"/>
            </p:cNvSpPr>
            <p:nvPr/>
          </p:nvSpPr>
          <p:spPr bwMode="auto">
            <a:xfrm rot="16200000">
              <a:off x="221455" y="3428575"/>
              <a:ext cx="2568576"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Applied Research</a:t>
              </a:r>
            </a:p>
          </p:txBody>
        </p:sp>
        <p:sp>
          <p:nvSpPr>
            <p:cNvPr id="31" name="TextBox 47"/>
            <p:cNvSpPr txBox="1">
              <a:spLocks noChangeArrowheads="1"/>
            </p:cNvSpPr>
            <p:nvPr/>
          </p:nvSpPr>
          <p:spPr bwMode="auto">
            <a:xfrm rot="16200000">
              <a:off x="1353344" y="3276305"/>
              <a:ext cx="2085975" cy="5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Advanced Tech Development</a:t>
              </a:r>
              <a:endParaRPr lang="en-US" altLang="en-US" sz="800" b="1" dirty="0">
                <a:solidFill>
                  <a:prstClr val="white"/>
                </a:solidFill>
                <a:latin typeface="Arial" charset="0"/>
                <a:cs typeface="Arial" charset="0"/>
              </a:endParaRPr>
            </a:p>
          </p:txBody>
        </p:sp>
        <p:sp>
          <p:nvSpPr>
            <p:cNvPr id="32" name="TextBox 48"/>
            <p:cNvSpPr txBox="1">
              <a:spLocks noChangeArrowheads="1"/>
            </p:cNvSpPr>
            <p:nvPr/>
          </p:nvSpPr>
          <p:spPr bwMode="auto">
            <a:xfrm rot="16200000">
              <a:off x="1970087" y="3319168"/>
              <a:ext cx="2568576" cy="5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Demonstration and </a:t>
              </a:r>
              <a:br>
                <a:rPr lang="en-US" altLang="en-US" sz="1000" b="1" dirty="0">
                  <a:solidFill>
                    <a:prstClr val="white"/>
                  </a:solidFill>
                  <a:latin typeface="Arial" charset="0"/>
                  <a:cs typeface="Arial" charset="0"/>
                </a:rPr>
              </a:br>
              <a:r>
                <a:rPr lang="en-US" altLang="en-US" sz="1000" b="1" dirty="0">
                  <a:solidFill>
                    <a:prstClr val="white"/>
                  </a:solidFill>
                  <a:latin typeface="Arial" charset="0"/>
                  <a:cs typeface="Arial" charset="0"/>
                </a:rPr>
                <a:t>Validation</a:t>
              </a:r>
            </a:p>
          </p:txBody>
        </p:sp>
        <p:sp>
          <p:nvSpPr>
            <p:cNvPr id="33" name="TextBox 49"/>
            <p:cNvSpPr txBox="1">
              <a:spLocks noChangeArrowheads="1"/>
            </p:cNvSpPr>
            <p:nvPr/>
          </p:nvSpPr>
          <p:spPr bwMode="auto">
            <a:xfrm rot="16200000">
              <a:off x="2905921" y="3307257"/>
              <a:ext cx="2474914" cy="5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Engineering and Manufacturing Development</a:t>
              </a:r>
            </a:p>
          </p:txBody>
        </p:sp>
        <p:sp>
          <p:nvSpPr>
            <p:cNvPr id="34" name="TextBox 50"/>
            <p:cNvSpPr txBox="1">
              <a:spLocks noChangeArrowheads="1"/>
            </p:cNvSpPr>
            <p:nvPr/>
          </p:nvSpPr>
          <p:spPr bwMode="auto">
            <a:xfrm rot="16200000">
              <a:off x="3716338" y="3319168"/>
              <a:ext cx="2568576" cy="5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Operational Systems Development</a:t>
              </a:r>
            </a:p>
          </p:txBody>
        </p:sp>
        <p:sp>
          <p:nvSpPr>
            <p:cNvPr id="35" name="TextBox 51"/>
            <p:cNvSpPr txBox="1">
              <a:spLocks noChangeArrowheads="1"/>
            </p:cNvSpPr>
            <p:nvPr/>
          </p:nvSpPr>
          <p:spPr bwMode="auto">
            <a:xfrm rot="16200000">
              <a:off x="4587874" y="3428575"/>
              <a:ext cx="2568576"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Acquisition Engineering</a:t>
              </a:r>
            </a:p>
          </p:txBody>
        </p:sp>
        <p:sp>
          <p:nvSpPr>
            <p:cNvPr id="36" name="TextBox 52"/>
            <p:cNvSpPr txBox="1">
              <a:spLocks noChangeArrowheads="1"/>
            </p:cNvSpPr>
            <p:nvPr/>
          </p:nvSpPr>
          <p:spPr bwMode="auto">
            <a:xfrm rot="16200000">
              <a:off x="5454648" y="3319168"/>
              <a:ext cx="2568576" cy="56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Manufacturing and </a:t>
              </a:r>
              <a:br>
                <a:rPr lang="en-US" altLang="en-US" sz="1000" b="1" dirty="0">
                  <a:solidFill>
                    <a:prstClr val="white"/>
                  </a:solidFill>
                  <a:latin typeface="Arial" charset="0"/>
                  <a:cs typeface="Arial" charset="0"/>
                </a:rPr>
              </a:br>
              <a:r>
                <a:rPr lang="en-US" altLang="en-US" sz="1000" b="1" dirty="0">
                  <a:solidFill>
                    <a:prstClr val="white"/>
                  </a:solidFill>
                  <a:latin typeface="Arial" charset="0"/>
                  <a:cs typeface="Arial" charset="0"/>
                </a:rPr>
                <a:t>In-service Engineering</a:t>
              </a:r>
            </a:p>
          </p:txBody>
        </p:sp>
        <p:sp>
          <p:nvSpPr>
            <p:cNvPr id="37" name="TextBox 53"/>
            <p:cNvSpPr txBox="1">
              <a:spLocks noChangeArrowheads="1"/>
            </p:cNvSpPr>
            <p:nvPr/>
          </p:nvSpPr>
          <p:spPr bwMode="auto">
            <a:xfrm rot="16200000">
              <a:off x="6299200" y="3428575"/>
              <a:ext cx="2568576"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Fleet Support</a:t>
              </a:r>
            </a:p>
          </p:txBody>
        </p:sp>
        <p:sp>
          <p:nvSpPr>
            <p:cNvPr id="38" name="TextBox 54"/>
            <p:cNvSpPr txBox="1">
              <a:spLocks noChangeArrowheads="1"/>
            </p:cNvSpPr>
            <p:nvPr/>
          </p:nvSpPr>
          <p:spPr bwMode="auto">
            <a:xfrm rot="16200000">
              <a:off x="7158039" y="3428575"/>
              <a:ext cx="2568576"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1000" b="1" dirty="0">
                  <a:solidFill>
                    <a:prstClr val="white"/>
                  </a:solidFill>
                  <a:latin typeface="Arial" charset="0"/>
                  <a:cs typeface="Arial" charset="0"/>
                </a:rPr>
                <a:t>Demilitarization/Disposal</a:t>
              </a:r>
            </a:p>
          </p:txBody>
        </p:sp>
      </p:grpSp>
    </p:spTree>
    <p:extLst>
      <p:ext uri="{BB962C8B-B14F-4D97-AF65-F5344CB8AC3E}">
        <p14:creationId xmlns:p14="http://schemas.microsoft.com/office/powerpoint/2010/main" val="205889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Energetics?</a:t>
            </a:r>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23</a:t>
            </a:fld>
            <a:endParaRPr lang="en-US" dirty="0"/>
          </a:p>
        </p:txBody>
      </p:sp>
      <p:sp>
        <p:nvSpPr>
          <p:cNvPr id="5" name="Content Placeholder 3"/>
          <p:cNvSpPr txBox="1">
            <a:spLocks/>
          </p:cNvSpPr>
          <p:nvPr/>
        </p:nvSpPr>
        <p:spPr>
          <a:xfrm>
            <a:off x="1784941" y="1220621"/>
            <a:ext cx="5574119" cy="3164763"/>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550" b="1" dirty="0">
                <a:latin typeface="Arial" panose="020B0604020202020204" pitchFamily="34" charset="0"/>
                <a:cs typeface="Arial" panose="020B0604020202020204" pitchFamily="34" charset="0"/>
              </a:rPr>
              <a:t>Energetics define a weapon system’s performance:</a:t>
            </a:r>
          </a:p>
          <a:p>
            <a:pPr lvl="1">
              <a:spcBef>
                <a:spcPts val="0"/>
              </a:spcBef>
            </a:pPr>
            <a:r>
              <a:rPr lang="en-US" sz="1550" dirty="0">
                <a:latin typeface="Arial" panose="020B0604020202020204" pitchFamily="34" charset="0"/>
                <a:cs typeface="Arial" panose="020B0604020202020204" pitchFamily="34" charset="0"/>
              </a:rPr>
              <a:t>Range, speed, lethality, signatures management, safety, logistics</a:t>
            </a:r>
          </a:p>
          <a:p>
            <a:pPr>
              <a:spcBef>
                <a:spcPts val="0"/>
              </a:spcBef>
            </a:pPr>
            <a:endParaRPr lang="en-US" sz="1550" dirty="0">
              <a:latin typeface="Arial" panose="020B0604020202020204" pitchFamily="34" charset="0"/>
              <a:cs typeface="Arial" panose="020B0604020202020204" pitchFamily="34" charset="0"/>
            </a:endParaRPr>
          </a:p>
          <a:p>
            <a:pPr marL="0" indent="0">
              <a:spcBef>
                <a:spcPts val="0"/>
              </a:spcBef>
              <a:buNone/>
            </a:pPr>
            <a:r>
              <a:rPr lang="en-US" sz="1550" b="1" dirty="0">
                <a:latin typeface="Arial" panose="020B0604020202020204" pitchFamily="34" charset="0"/>
                <a:cs typeface="Arial" panose="020B0604020202020204" pitchFamily="34" charset="0"/>
              </a:rPr>
              <a:t>Energetics include:</a:t>
            </a:r>
          </a:p>
          <a:p>
            <a:pPr lvl="1">
              <a:spcBef>
                <a:spcPts val="225"/>
              </a:spcBef>
            </a:pPr>
            <a:r>
              <a:rPr lang="en-US" sz="1550" dirty="0">
                <a:latin typeface="Arial" panose="020B0604020202020204" pitchFamily="34" charset="0"/>
                <a:cs typeface="Arial" panose="020B0604020202020204" pitchFamily="34" charset="0"/>
              </a:rPr>
              <a:t>Ingredients → Formulations → Energetic material systems</a:t>
            </a:r>
          </a:p>
          <a:p>
            <a:pPr>
              <a:spcBef>
                <a:spcPts val="0"/>
              </a:spcBef>
            </a:pPr>
            <a:endParaRPr lang="en-US" sz="1550" dirty="0">
              <a:latin typeface="Arial" panose="020B0604020202020204" pitchFamily="34" charset="0"/>
              <a:cs typeface="Arial" panose="020B0604020202020204" pitchFamily="34" charset="0"/>
            </a:endParaRPr>
          </a:p>
          <a:p>
            <a:pPr marL="0" indent="0">
              <a:spcBef>
                <a:spcPts val="0"/>
              </a:spcBef>
              <a:buNone/>
            </a:pPr>
            <a:r>
              <a:rPr lang="en-US" sz="1550" b="1" dirty="0">
                <a:latin typeface="Arial" panose="020B0604020202020204" pitchFamily="34" charset="0"/>
                <a:cs typeface="Arial" panose="020B0604020202020204" pitchFamily="34" charset="0"/>
              </a:rPr>
              <a:t>Energetics are essential to every warfighting domain:</a:t>
            </a:r>
          </a:p>
          <a:p>
            <a:pPr lvl="1">
              <a:spcBef>
                <a:spcPts val="225"/>
              </a:spcBef>
            </a:pPr>
            <a:r>
              <a:rPr lang="en-US" sz="1550" dirty="0">
                <a:latin typeface="Arial" panose="020B0604020202020204" pitchFamily="34" charset="0"/>
                <a:cs typeface="Arial" panose="020B0604020202020204" pitchFamily="34" charset="0"/>
              </a:rPr>
              <a:t>Undersea (</a:t>
            </a:r>
            <a:r>
              <a:rPr lang="en-US" sz="1550" i="1" dirty="0">
                <a:latin typeface="Arial" panose="020B0604020202020204" pitchFamily="34" charset="0"/>
                <a:cs typeface="Arial" panose="020B0604020202020204" pitchFamily="34" charset="0"/>
              </a:rPr>
              <a:t>e.g.</a:t>
            </a:r>
            <a:r>
              <a:rPr lang="en-US" sz="1550" dirty="0">
                <a:latin typeface="Arial" panose="020B0604020202020204" pitchFamily="34" charset="0"/>
                <a:cs typeface="Arial" panose="020B0604020202020204" pitchFamily="34" charset="0"/>
              </a:rPr>
              <a:t>, torpedo fuel, warheads, mines)</a:t>
            </a:r>
          </a:p>
          <a:p>
            <a:pPr lvl="1">
              <a:spcBef>
                <a:spcPts val="225"/>
              </a:spcBef>
            </a:pPr>
            <a:r>
              <a:rPr lang="en-US" sz="1550" dirty="0">
                <a:latin typeface="Arial" panose="020B0604020202020204" pitchFamily="34" charset="0"/>
                <a:cs typeface="Arial" panose="020B0604020202020204" pitchFamily="34" charset="0"/>
              </a:rPr>
              <a:t>Surface (</a:t>
            </a:r>
            <a:r>
              <a:rPr lang="en-US" sz="1550" i="1" dirty="0">
                <a:latin typeface="Arial" panose="020B0604020202020204" pitchFamily="34" charset="0"/>
                <a:cs typeface="Arial" panose="020B0604020202020204" pitchFamily="34" charset="0"/>
              </a:rPr>
              <a:t>e.g.</a:t>
            </a:r>
            <a:r>
              <a:rPr lang="en-US" sz="1550" dirty="0">
                <a:latin typeface="Arial" panose="020B0604020202020204" pitchFamily="34" charset="0"/>
                <a:cs typeface="Arial" panose="020B0604020202020204" pitchFamily="34" charset="0"/>
              </a:rPr>
              <a:t>, guns, SM, ESSM)</a:t>
            </a:r>
          </a:p>
          <a:p>
            <a:pPr lvl="1">
              <a:spcBef>
                <a:spcPts val="225"/>
              </a:spcBef>
            </a:pPr>
            <a:r>
              <a:rPr lang="en-US" sz="1550" dirty="0">
                <a:latin typeface="Arial" panose="020B0604020202020204" pitchFamily="34" charset="0"/>
                <a:cs typeface="Arial" panose="020B0604020202020204" pitchFamily="34" charset="0"/>
              </a:rPr>
              <a:t>Air (</a:t>
            </a:r>
            <a:r>
              <a:rPr lang="en-US" sz="1550" i="1" dirty="0">
                <a:latin typeface="Arial" panose="020B0604020202020204" pitchFamily="34" charset="0"/>
                <a:cs typeface="Arial" panose="020B0604020202020204" pitchFamily="34" charset="0"/>
              </a:rPr>
              <a:t>e.g.</a:t>
            </a:r>
            <a:r>
              <a:rPr lang="en-US" sz="1550" dirty="0">
                <a:latin typeface="Arial" panose="020B0604020202020204" pitchFamily="34" charset="0"/>
                <a:cs typeface="Arial" panose="020B0604020202020204" pitchFamily="34" charset="0"/>
              </a:rPr>
              <a:t>, rockets, ejection seats, bombs, Sidewinder Missile)</a:t>
            </a:r>
          </a:p>
          <a:p>
            <a:pPr lvl="1">
              <a:spcBef>
                <a:spcPts val="225"/>
              </a:spcBef>
            </a:pPr>
            <a:r>
              <a:rPr lang="en-US" sz="1550" dirty="0">
                <a:latin typeface="Arial" panose="020B0604020202020204" pitchFamily="34" charset="0"/>
                <a:cs typeface="Arial" panose="020B0604020202020204" pitchFamily="34" charset="0"/>
              </a:rPr>
              <a:t>Expeditionary (</a:t>
            </a:r>
            <a:r>
              <a:rPr lang="en-US" sz="1550" i="1" dirty="0">
                <a:latin typeface="Arial" panose="020B0604020202020204" pitchFamily="34" charset="0"/>
                <a:cs typeface="Arial" panose="020B0604020202020204" pitchFamily="34" charset="0"/>
              </a:rPr>
              <a:t>e.g.</a:t>
            </a:r>
            <a:r>
              <a:rPr lang="en-US" sz="1550" dirty="0">
                <a:latin typeface="Arial" panose="020B0604020202020204" pitchFamily="34" charset="0"/>
                <a:cs typeface="Arial" panose="020B0604020202020204" pitchFamily="34" charset="0"/>
              </a:rPr>
              <a:t>, ordnance disposal, crew-served weapons)</a:t>
            </a:r>
          </a:p>
        </p:txBody>
      </p:sp>
      <p:pic>
        <p:nvPicPr>
          <p:cNvPr id="11"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286" y="1279052"/>
            <a:ext cx="1449128" cy="33185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57250" y="5408259"/>
            <a:ext cx="7311125" cy="746540"/>
          </a:xfrm>
          <a:prstGeom prst="rect">
            <a:avLst/>
          </a:prstGeom>
          <a:solidFill>
            <a:srgbClr val="31438F"/>
          </a:solidFill>
          <a:ln>
            <a:solidFill>
              <a:srgbClr val="31438F"/>
            </a:solidFill>
          </a:ln>
        </p:spPr>
        <p:txBody>
          <a:bodyPr wrap="square" anchor="ctr">
            <a:noAutofit/>
          </a:bodyPr>
          <a:lstStyle/>
          <a:p>
            <a:pPr algn="ctr"/>
            <a:r>
              <a:rPr lang="en-US" sz="2000" b="1" dirty="0">
                <a:solidFill>
                  <a:prstClr val="white"/>
                </a:solidFill>
                <a:latin typeface="Arial" panose="020B0604020202020204" pitchFamily="34" charset="0"/>
                <a:cs typeface="Arial" panose="020B0604020202020204" pitchFamily="34" charset="0"/>
              </a:rPr>
              <a:t>Energetic material systems are a critical enabler for all combat capability.</a:t>
            </a:r>
          </a:p>
        </p:txBody>
      </p:sp>
      <p:pic>
        <p:nvPicPr>
          <p:cNvPr id="7"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6095" r="16095"/>
          <a:stretch/>
        </p:blipFill>
        <p:spPr bwMode="auto">
          <a:xfrm>
            <a:off x="7844939" y="3807902"/>
            <a:ext cx="1014987"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098" t="7219" r="10214" b="53249"/>
          <a:stretch/>
        </p:blipFill>
        <p:spPr bwMode="auto">
          <a:xfrm>
            <a:off x="7825902" y="2938352"/>
            <a:ext cx="1034024"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21 cast Products JATO Launch"/>
          <p:cNvPicPr>
            <a:picLocks noChangeAspect="1" noChangeArrowheads="1"/>
          </p:cNvPicPr>
          <p:nvPr/>
        </p:nvPicPr>
        <p:blipFill rotWithShape="1">
          <a:blip r:embed="rId6">
            <a:extLst>
              <a:ext uri="{28A0092B-C50C-407E-A947-70E740481C1C}">
                <a14:useLocalDpi xmlns:a14="http://schemas.microsoft.com/office/drawing/2010/main" val="0"/>
              </a:ext>
            </a:extLst>
          </a:blip>
          <a:srcRect l="13515" t="29679" r="13515"/>
          <a:stretch/>
        </p:blipFill>
        <p:spPr bwMode="auto">
          <a:xfrm>
            <a:off x="7844939" y="2028651"/>
            <a:ext cx="1014987" cy="1014987"/>
          </a:xfrm>
          <a:prstGeom prst="ellips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5272" t="14924" r="55027" b="7899"/>
          <a:stretch/>
        </p:blipFill>
        <p:spPr bwMode="auto">
          <a:xfrm>
            <a:off x="7844939" y="1175987"/>
            <a:ext cx="1014987"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730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261" y="292830"/>
            <a:ext cx="8400189" cy="443900"/>
          </a:xfrm>
        </p:spPr>
        <p:txBody>
          <a:bodyPr/>
          <a:lstStyle/>
          <a:p>
            <a:r>
              <a:rPr lang="en-US" dirty="0"/>
              <a:t>The Navy’s Arsenal</a:t>
            </a:r>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24</a:t>
            </a:fld>
            <a:endParaRPr lang="en-US" dirty="0"/>
          </a:p>
        </p:txBody>
      </p:sp>
      <p:pic>
        <p:nvPicPr>
          <p:cNvPr id="5" name="Picture 4"/>
          <p:cNvPicPr>
            <a:picLocks noChangeAspect="1"/>
          </p:cNvPicPr>
          <p:nvPr/>
        </p:nvPicPr>
        <p:blipFill rotWithShape="1">
          <a:blip r:embed="rId3"/>
          <a:srcRect t="7608" r="8784"/>
          <a:stretch/>
        </p:blipFill>
        <p:spPr>
          <a:xfrm>
            <a:off x="1946359" y="1556995"/>
            <a:ext cx="6988091" cy="4021109"/>
          </a:xfrm>
          <a:prstGeom prst="rect">
            <a:avLst/>
          </a:prstGeom>
        </p:spPr>
      </p:pic>
      <p:sp>
        <p:nvSpPr>
          <p:cNvPr id="6" name="Content Placeholder 9"/>
          <p:cNvSpPr txBox="1">
            <a:spLocks/>
          </p:cNvSpPr>
          <p:nvPr/>
        </p:nvSpPr>
        <p:spPr>
          <a:xfrm>
            <a:off x="227428" y="1999852"/>
            <a:ext cx="2749688" cy="2324501"/>
          </a:xfrm>
          <a:prstGeom prst="rect">
            <a:avLst/>
          </a:prstGeom>
          <a:solidFill>
            <a:schemeClr val="bg1"/>
          </a:solidFill>
          <a:ln>
            <a:solidFill>
              <a:schemeClr val="tx1"/>
            </a:solidFill>
          </a:ln>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Purpose-built in 1890</a:t>
            </a:r>
          </a:p>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Navy’s public arsenal</a:t>
            </a:r>
          </a:p>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Government-owned</a:t>
            </a:r>
          </a:p>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Required for surge</a:t>
            </a:r>
          </a:p>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Leader in innovation</a:t>
            </a:r>
          </a:p>
          <a:p>
            <a:pPr marL="257175" lvl="1" indent="-257175">
              <a:spcBef>
                <a:spcPts val="900"/>
              </a:spcBef>
              <a:spcAft>
                <a:spcPts val="0"/>
              </a:spcAft>
              <a:buClr>
                <a:srgbClr val="002060"/>
              </a:buClr>
              <a:buFont typeface="Arial" panose="020B0604020202020204" pitchFamily="34" charset="0"/>
              <a:buChar char="•"/>
              <a:defRPr/>
            </a:pPr>
            <a:r>
              <a:rPr lang="en-US" sz="1800" dirty="0">
                <a:latin typeface="Arial" panose="020B0604020202020204" pitchFamily="34" charset="0"/>
                <a:cs typeface="Arial" panose="020B0604020202020204" pitchFamily="34" charset="0"/>
              </a:rPr>
              <a:t>Navy’s trusted experts</a:t>
            </a:r>
          </a:p>
        </p:txBody>
      </p:sp>
      <p:sp>
        <p:nvSpPr>
          <p:cNvPr id="7" name="Rectangle 6"/>
          <p:cNvSpPr/>
          <p:nvPr/>
        </p:nvSpPr>
        <p:spPr>
          <a:xfrm>
            <a:off x="371906" y="5144618"/>
            <a:ext cx="8400189" cy="587720"/>
          </a:xfrm>
          <a:prstGeom prst="rect">
            <a:avLst/>
          </a:prstGeom>
          <a:solidFill>
            <a:srgbClr val="31438F"/>
          </a:solidFill>
          <a:ln>
            <a:noFill/>
          </a:ln>
        </p:spPr>
        <p:txBody>
          <a:bodyPr wrap="square" anchor="ctr">
            <a:noAutofit/>
          </a:bodyPr>
          <a:lstStyle/>
          <a:p>
            <a:pPr algn="ctr"/>
            <a:r>
              <a:rPr lang="en-US" sz="1500" b="1" dirty="0">
                <a:solidFill>
                  <a:prstClr val="white"/>
                </a:solidFill>
                <a:latin typeface="Arial" panose="020B0604020202020204" pitchFamily="34" charset="0"/>
                <a:cs typeface="Arial" panose="020B0604020202020204" pitchFamily="34" charset="0"/>
              </a:rPr>
              <a:t>NSWC IHD is the Navy’s only Government owned and operated surge energetics manufacturing site with the capabilities and expertise needed for wartime mobilization</a:t>
            </a:r>
          </a:p>
        </p:txBody>
      </p:sp>
    </p:spTree>
    <p:extLst>
      <p:ext uri="{BB962C8B-B14F-4D97-AF65-F5344CB8AC3E}">
        <p14:creationId xmlns:p14="http://schemas.microsoft.com/office/powerpoint/2010/main" val="2021785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1450" y="934177"/>
            <a:ext cx="4235450" cy="5747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Slide Number Placeholder 10"/>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2"/>
          <p:cNvSpPr txBox="1">
            <a:spLocks noChangeArrowheads="1"/>
          </p:cNvSpPr>
          <p:nvPr/>
        </p:nvSpPr>
        <p:spPr>
          <a:xfrm>
            <a:off x="893379" y="126139"/>
            <a:ext cx="8009540" cy="808038"/>
          </a:xfrm>
          <a:prstGeom prst="rect">
            <a:avLst/>
          </a:prstGeom>
        </p:spPr>
        <p:txBody>
          <a:bodyPr wrap="none"/>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RDT&amp;E (R) Department</a:t>
            </a:r>
          </a:p>
        </p:txBody>
      </p:sp>
      <p:sp>
        <p:nvSpPr>
          <p:cNvPr id="6" name="Rounded Rectangle 5"/>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7" name="Rounded Rectangle 6"/>
          <p:cNvSpPr/>
          <p:nvPr/>
        </p:nvSpPr>
        <p:spPr>
          <a:xfrm>
            <a:off x="4575418" y="3984336"/>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8" name="Rounded Rectangle 7"/>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p>
        </p:txBody>
      </p:sp>
      <p:graphicFrame>
        <p:nvGraphicFramePr>
          <p:cNvPr id="9" name="Chart 8"/>
          <p:cNvGraphicFramePr/>
          <p:nvPr/>
        </p:nvGraphicFramePr>
        <p:xfrm>
          <a:off x="171450" y="4391212"/>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575418" y="4518255"/>
            <a:ext cx="4368757" cy="2631490"/>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DD: CBR Defense – RDT&amp;E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NAWC WD China Lake and NSWC DD: advanced gun propellants and primers and a gun launched solid fuel ramjet projectile to improve range of 5” guns; novel processing methods for enhanced performance formulations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DD: Accelerated development of Reactive Materials technology and advanced gun propellants and primers for large caliber guns.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Philadelphia: Share ColPro engineering agent roles for ship integration.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PCD: CBR Defense in the area of individual protective equipment.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208" y="1050999"/>
            <a:ext cx="211631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5"/>
          <a:stretch>
            <a:fillRect/>
          </a:stretch>
        </p:blipFill>
        <p:spPr>
          <a:xfrm>
            <a:off x="279768" y="2439139"/>
            <a:ext cx="217805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45167" y="1164066"/>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360341" y="1528090"/>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73480" y="1971418"/>
            <a:ext cx="1019407" cy="1019029"/>
          </a:xfrm>
          <a:prstGeom prst="rect">
            <a:avLst/>
          </a:prstGeom>
          <a:noFill/>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719624" y="2383176"/>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65292" y="2873929"/>
            <a:ext cx="1019407" cy="1019029"/>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282416" y="1134972"/>
            <a:ext cx="1542665"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Qualification of PBXIH-136 UW Explosive Formulation</a:t>
            </a:r>
          </a:p>
        </p:txBody>
      </p:sp>
      <p:sp>
        <p:nvSpPr>
          <p:cNvPr id="16" name="TextBox 15"/>
          <p:cNvSpPr txBox="1"/>
          <p:nvPr/>
        </p:nvSpPr>
        <p:spPr>
          <a:xfrm>
            <a:off x="1753103" y="1574224"/>
            <a:ext cx="2263883"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Chemical Biological &amp; Radiological Fleet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Integration &amp; Support</a:t>
            </a:r>
          </a:p>
        </p:txBody>
      </p:sp>
      <p:sp>
        <p:nvSpPr>
          <p:cNvPr id="17" name="TextBox 16"/>
          <p:cNvSpPr txBox="1"/>
          <p:nvPr/>
        </p:nvSpPr>
        <p:spPr>
          <a:xfrm>
            <a:off x="4982399" y="2356177"/>
            <a:ext cx="2589639"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Blast Assisted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Munition Advanced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Low-Cost Munitions Ordnance Replacement</a:t>
            </a:r>
          </a:p>
        </p:txBody>
      </p:sp>
      <p:sp>
        <p:nvSpPr>
          <p:cNvPr id="18" name="TextBox 17"/>
          <p:cNvSpPr txBox="1"/>
          <p:nvPr/>
        </p:nvSpPr>
        <p:spPr>
          <a:xfrm>
            <a:off x="7384983" y="2924992"/>
            <a:ext cx="1569126"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Reactive Material for Enhanced Lethality</a:t>
            </a:r>
          </a:p>
        </p:txBody>
      </p:sp>
      <p:sp>
        <p:nvSpPr>
          <p:cNvPr id="19" name="TextBox 18"/>
          <p:cNvSpPr txBox="1"/>
          <p:nvPr/>
        </p:nvSpPr>
        <p:spPr>
          <a:xfrm>
            <a:off x="3922454" y="2079394"/>
            <a:ext cx="1371600"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Shipboard Collective Protection</a:t>
            </a:r>
          </a:p>
        </p:txBody>
      </p:sp>
    </p:spTree>
    <p:extLst>
      <p:ext uri="{BB962C8B-B14F-4D97-AF65-F5344CB8AC3E}">
        <p14:creationId xmlns:p14="http://schemas.microsoft.com/office/powerpoint/2010/main" val="18658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noChangeArrowheads="1"/>
          </p:cNvSpPr>
          <p:nvPr/>
        </p:nvSpPr>
        <p:spPr>
          <a:xfrm>
            <a:off x="1284938" y="169575"/>
            <a:ext cx="6801863" cy="51168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20" normalizeH="0" baseline="0" noProof="0" dirty="0">
                <a:ln>
                  <a:noFill/>
                </a:ln>
                <a:solidFill>
                  <a:prstClr val="black"/>
                </a:solidFill>
                <a:effectLst/>
                <a:uLnTx/>
                <a:uFillTx/>
                <a:latin typeface="Georgia" panose="02040502050405020303" pitchFamily="18" charset="0"/>
                <a:ea typeface="+mj-ea"/>
                <a:cs typeface="+mj-cs"/>
              </a:rPr>
              <a:t>Energetics Manufacturing (M) Department</a:t>
            </a:r>
          </a:p>
        </p:txBody>
      </p:sp>
      <p:sp>
        <p:nvSpPr>
          <p:cNvPr id="13" name="Slide Number Placeholder 12"/>
          <p:cNvSpPr>
            <a:spLocks noGrp="1"/>
          </p:cNvSpPr>
          <p:nvPr>
            <p:ph type="sldNum" sz="quarter" idx="10"/>
          </p:nvPr>
        </p:nvSpPr>
        <p:spPr>
          <a:xfrm>
            <a:off x="6875281" y="6644762"/>
            <a:ext cx="2133600" cy="1381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84336"/>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p>
        </p:txBody>
      </p:sp>
      <p:graphicFrame>
        <p:nvGraphicFramePr>
          <p:cNvPr id="7" name="Chart 6"/>
          <p:cNvGraphicFramePr/>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518255"/>
            <a:ext cx="4368757" cy="60016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DD: Support Navy gun program/development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DD: Explosive Waste disposal</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NUWC NPT: Disposal of Mk75 gas generators</a:t>
            </a:r>
          </a:p>
        </p:txBody>
      </p:sp>
      <p:pic>
        <p:nvPicPr>
          <p:cNvPr id="17" name="Picture 2" descr="\\Naeanrfkfs101v.nadsusea.nads.navy.mil\cs029$\NAVSEA_INHD_N00174\103\GRAPHICS\STRATEGIC PLAN ALL\STrategic Plan\151216-N-CM812-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502" y="2492922"/>
            <a:ext cx="1828800" cy="1338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6105" y="1136331"/>
            <a:ext cx="2049303"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5" name="Picture 2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10366" y="1219173"/>
            <a:ext cx="1019407" cy="1019029"/>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160785" y="1687252"/>
            <a:ext cx="1019407" cy="1019029"/>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28757" y="2077970"/>
            <a:ext cx="1019407" cy="1019029"/>
          </a:xfrm>
          <a:prstGeom prst="rect">
            <a:avLst/>
          </a:prstGeom>
          <a:noFill/>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8967" y="2345148"/>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49908" y="2706281"/>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01853" y="1531224"/>
            <a:ext cx="1571377" cy="338554"/>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CXM AF-5/7</a:t>
            </a:r>
          </a:p>
        </p:txBody>
      </p:sp>
      <p:sp>
        <p:nvSpPr>
          <p:cNvPr id="12" name="TextBox 11"/>
          <p:cNvSpPr txBox="1"/>
          <p:nvPr/>
        </p:nvSpPr>
        <p:spPr>
          <a:xfrm>
            <a:off x="1835292" y="1893317"/>
            <a:ext cx="1670596"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CKU-5 Rocket Catapult</a:t>
            </a:r>
          </a:p>
        </p:txBody>
      </p:sp>
      <p:sp>
        <p:nvSpPr>
          <p:cNvPr id="14" name="TextBox 13"/>
          <p:cNvSpPr txBox="1"/>
          <p:nvPr/>
        </p:nvSpPr>
        <p:spPr>
          <a:xfrm>
            <a:off x="3579673" y="2247947"/>
            <a:ext cx="1977273"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MK90 Propellant Grain Production</a:t>
            </a:r>
          </a:p>
        </p:txBody>
      </p:sp>
      <p:sp>
        <p:nvSpPr>
          <p:cNvPr id="15" name="TextBox 14"/>
          <p:cNvSpPr txBox="1"/>
          <p:nvPr/>
        </p:nvSpPr>
        <p:spPr>
          <a:xfrm>
            <a:off x="7375049" y="2906911"/>
            <a:ext cx="1569126"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CKU-7 Rocket Catapult</a:t>
            </a:r>
          </a:p>
        </p:txBody>
      </p:sp>
      <p:sp>
        <p:nvSpPr>
          <p:cNvPr id="16" name="TextBox 15"/>
          <p:cNvSpPr txBox="1"/>
          <p:nvPr/>
        </p:nvSpPr>
        <p:spPr>
          <a:xfrm>
            <a:off x="5528726" y="2663445"/>
            <a:ext cx="1765188" cy="338554"/>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Otto Fuel II</a:t>
            </a:r>
          </a:p>
        </p:txBody>
      </p:sp>
    </p:spTree>
    <p:extLst>
      <p:ext uri="{BB962C8B-B14F-4D97-AF65-F5344CB8AC3E}">
        <p14:creationId xmlns:p14="http://schemas.microsoft.com/office/powerpoint/2010/main" val="16342758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ChangeArrowheads="1"/>
          </p:cNvSpPr>
          <p:nvPr/>
        </p:nvSpPr>
        <p:spPr>
          <a:xfrm>
            <a:off x="920833" y="274212"/>
            <a:ext cx="7738757" cy="54726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Systems Integration (G) Department</a:t>
            </a:r>
          </a:p>
        </p:txBody>
      </p:sp>
      <p:sp>
        <p:nvSpPr>
          <p:cNvPr id="13" name="Slide Number Placeholder 1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p>
        </p:txBody>
      </p:sp>
      <p:graphicFrame>
        <p:nvGraphicFramePr>
          <p:cNvPr id="7" name="Chart 6"/>
          <p:cNvGraphicFramePr/>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438163"/>
            <a:ext cx="4368757" cy="205184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DD: Mk 45 Gun Weapon System Technical Enhancement Training and Design Agent for 2T Conventional Ammunition</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PHD: Fleet Integrated Support Team (FIST) optimizes support to the fleet via the RMC’s</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NUWC &amp; NMC Pearl Harbor Detachments Stowage Density: Mk 48 Torpedo Stackable Transportation &amp; Storage Cradle Design, NSWC CR: Pyro Demo In Service &amp; Acquisition Engineering Support</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DD, NSWC IHD Develop and test the JENGA 5 inch round</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Shipboard Weapons Integration Team (SWIT) is a NAVSEA/NAVAIR team that assures new weapon systems are properly supported and able to move as intended aboard ship</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Crane: Collaborate with Crane to provide acquisition engineering support for PYRO Demo commodities for the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Navy</a:t>
            </a: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169" y="2529329"/>
            <a:ext cx="2075661"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r="6606"/>
          <a:stretch/>
        </p:blipFill>
        <p:spPr>
          <a:xfrm>
            <a:off x="6893575" y="1068176"/>
            <a:ext cx="1927756"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65638" y="1183166"/>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787549" y="1470225"/>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080821" y="1692680"/>
            <a:ext cx="1019407" cy="1019029"/>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489830" y="2082436"/>
            <a:ext cx="1019407" cy="1019029"/>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6135265" y="2496416"/>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40183" y="2806730"/>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191706" y="1039490"/>
            <a:ext cx="1413415" cy="1323439"/>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Standard Pier-Side Maintenance &amp; Repair (SPMR) </a:t>
            </a:r>
          </a:p>
        </p:txBody>
      </p:sp>
      <p:sp>
        <p:nvSpPr>
          <p:cNvPr id="11" name="TextBox 10"/>
          <p:cNvSpPr txBox="1"/>
          <p:nvPr/>
        </p:nvSpPr>
        <p:spPr>
          <a:xfrm>
            <a:off x="1616866" y="1423732"/>
            <a:ext cx="1353904"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Shipboard Gun Installation Support</a:t>
            </a:r>
          </a:p>
        </p:txBody>
      </p:sp>
      <p:sp>
        <p:nvSpPr>
          <p:cNvPr id="14" name="TextBox 13"/>
          <p:cNvSpPr txBox="1"/>
          <p:nvPr/>
        </p:nvSpPr>
        <p:spPr>
          <a:xfrm>
            <a:off x="2917129" y="1663586"/>
            <a:ext cx="1353904"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Ordnance Handling Equipment (OHE) ISEA</a:t>
            </a:r>
          </a:p>
        </p:txBody>
      </p:sp>
      <p:sp>
        <p:nvSpPr>
          <p:cNvPr id="15" name="TextBox 14"/>
          <p:cNvSpPr txBox="1"/>
          <p:nvPr/>
        </p:nvSpPr>
        <p:spPr>
          <a:xfrm>
            <a:off x="5603989" y="2463673"/>
            <a:ext cx="2081961"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Mobile Ammunition Evaluation &amp; Reconditioning Unit (MAERU)</a:t>
            </a:r>
          </a:p>
        </p:txBody>
      </p:sp>
      <p:sp>
        <p:nvSpPr>
          <p:cNvPr id="16" name="TextBox 15"/>
          <p:cNvSpPr txBox="1"/>
          <p:nvPr/>
        </p:nvSpPr>
        <p:spPr>
          <a:xfrm>
            <a:off x="4250085" y="2161555"/>
            <a:ext cx="1483718"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Conventional Ammunition IS &amp; Acq. Support</a:t>
            </a:r>
          </a:p>
        </p:txBody>
      </p:sp>
      <p:sp>
        <p:nvSpPr>
          <p:cNvPr id="17" name="TextBox 16"/>
          <p:cNvSpPr txBox="1"/>
          <p:nvPr/>
        </p:nvSpPr>
        <p:spPr>
          <a:xfrm>
            <a:off x="7365324" y="2777636"/>
            <a:ext cx="1569126"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Quad Cities Cartridge Case Facility Reactivation</a:t>
            </a:r>
          </a:p>
        </p:txBody>
      </p:sp>
    </p:spTree>
    <p:extLst>
      <p:ext uri="{BB962C8B-B14F-4D97-AF65-F5344CB8AC3E}">
        <p14:creationId xmlns:p14="http://schemas.microsoft.com/office/powerpoint/2010/main" val="7083638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59680" y="267605"/>
            <a:ext cx="80245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Systems Engineering (E) Department</a:t>
            </a:r>
            <a:endPar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4" name="Slide Number Placeholder 1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5893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p>
        </p:txBody>
      </p:sp>
      <p:graphicFrame>
        <p:nvGraphicFramePr>
          <p:cNvPr id="7" name="Chart 6"/>
          <p:cNvGraphicFramePr/>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518255"/>
            <a:ext cx="4368757" cy="1446550"/>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PCD: Autonomous AAV / MK154 (NISE 219)</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NUWC NPT, NSWC CD: RPG of the Sea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CD: Exploitation of Foreign Mine Influence Fuzing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DD: Clandestine Delivered Mine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PCD: NSWC DD: System Safety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CD: Dynamic System Mechanics Advanced Simulation (DYSMAS)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849" y="1127839"/>
            <a:ext cx="20574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14" descr="https://upload.wikimedia.org/wikipedia/commons/8/8e/Crash.arp.600pix.jpg">
            <a:hlinkClick r:id="rId5"/>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23397" y="2571029"/>
            <a:ext cx="2050861" cy="1277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5" name="Picture 24"/>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423397" y="1223962"/>
            <a:ext cx="1019407" cy="1019029"/>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109016" y="1612873"/>
            <a:ext cx="1019407" cy="1019029"/>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4038513" y="2049833"/>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674652" y="2390317"/>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473654" y="2800031"/>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26394" y="1317979"/>
            <a:ext cx="1413415"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Clandestine Delivered Mine (CDM)</a:t>
            </a:r>
          </a:p>
        </p:txBody>
      </p:sp>
      <p:sp>
        <p:nvSpPr>
          <p:cNvPr id="12" name="TextBox 11"/>
          <p:cNvSpPr txBox="1"/>
          <p:nvPr/>
        </p:nvSpPr>
        <p:spPr>
          <a:xfrm>
            <a:off x="3780810" y="2083146"/>
            <a:ext cx="1545798"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Heavy Weight (HW) Torpedo Prototype (Contender)</a:t>
            </a:r>
          </a:p>
        </p:txBody>
      </p:sp>
      <p:sp>
        <p:nvSpPr>
          <p:cNvPr id="15" name="TextBox 14"/>
          <p:cNvSpPr txBox="1"/>
          <p:nvPr/>
        </p:nvSpPr>
        <p:spPr>
          <a:xfrm>
            <a:off x="7099829" y="2662825"/>
            <a:ext cx="1829457" cy="1323439"/>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Expeditionary Program Office (NEPO) Depot Support Services</a:t>
            </a:r>
          </a:p>
        </p:txBody>
      </p:sp>
      <p:sp>
        <p:nvSpPr>
          <p:cNvPr id="16" name="TextBox 15"/>
          <p:cNvSpPr txBox="1"/>
          <p:nvPr/>
        </p:nvSpPr>
        <p:spPr>
          <a:xfrm>
            <a:off x="5390526" y="2362737"/>
            <a:ext cx="1587840"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Parachute Deployment Rocket Motor (PDRM) Mod 1</a:t>
            </a:r>
          </a:p>
        </p:txBody>
      </p:sp>
      <p:sp>
        <p:nvSpPr>
          <p:cNvPr id="11" name="TextBox 10"/>
          <p:cNvSpPr txBox="1"/>
          <p:nvPr/>
        </p:nvSpPr>
        <p:spPr>
          <a:xfrm>
            <a:off x="1850845" y="1750507"/>
            <a:ext cx="1638553"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Mk 70 Booster Mod for GQM-163A Target </a:t>
            </a:r>
          </a:p>
        </p:txBody>
      </p:sp>
    </p:spTree>
    <p:extLst>
      <p:ext uri="{BB962C8B-B14F-4D97-AF65-F5344CB8AC3E}">
        <p14:creationId xmlns:p14="http://schemas.microsoft.com/office/powerpoint/2010/main" val="512418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2" name="Rounded Rectangle 21"/>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23" name="Rounded Rectangle 22"/>
          <p:cNvSpPr/>
          <p:nvPr/>
        </p:nvSpPr>
        <p:spPr>
          <a:xfrm>
            <a:off x="4575418" y="3987315"/>
            <a:ext cx="4389120" cy="2651760"/>
          </a:xfrm>
          <a:prstGeom prst="roundRect">
            <a:avLst/>
          </a:prstGeom>
          <a:solidFill>
            <a:schemeClr val="tx2">
              <a:lumMod val="20000"/>
              <a:lumOff val="80000"/>
            </a:schemeClr>
          </a:solidFill>
          <a:ln w="41275">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25" name="Rounded Rectangle 24"/>
          <p:cNvSpPr/>
          <p:nvPr/>
        </p:nvSpPr>
        <p:spPr>
          <a:xfrm>
            <a:off x="168165" y="964453"/>
            <a:ext cx="8804385" cy="2994482"/>
          </a:xfrm>
          <a:prstGeom prst="roundRect">
            <a:avLst/>
          </a:prstGeom>
          <a:solidFill>
            <a:schemeClr val="tx2">
              <a:lumMod val="20000"/>
              <a:lumOff val="80000"/>
            </a:schemeClr>
          </a:solidFill>
          <a:ln w="41275">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p>
        </p:txBody>
      </p:sp>
      <p:graphicFrame>
        <p:nvGraphicFramePr>
          <p:cNvPr id="5" name="Chart 4"/>
          <p:cNvGraphicFramePr/>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575418" y="4518255"/>
            <a:ext cx="4368757" cy="195438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Crane: EOD and JCREW programs (Collaborate on several PoRs), also proposing Joint NISE 219 w/Crane for Hemlock program</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Dahlgren: New/developing collaboration on unmanned communications utilizing IHD Developed FlexCSR Radio and encryption as well as UAS efforts (DD), future NISE 219 proposals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Carderock: 2017 ANTX UGV (IHD) launched off USV</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Multiple: Unmanned Vehicles &amp; Autonomous Systems (UVAS) WG – Since 2017 weekly interface between WFCs on projects, unmanned systems needs, etc. </a:t>
            </a:r>
          </a:p>
        </p:txBody>
      </p:sp>
      <p:sp>
        <p:nvSpPr>
          <p:cNvPr id="17" name="Title 1"/>
          <p:cNvSpPr txBox="1">
            <a:spLocks noChangeArrowheads="1"/>
          </p:cNvSpPr>
          <p:nvPr/>
        </p:nvSpPr>
        <p:spPr>
          <a:xfrm>
            <a:off x="713618" y="124552"/>
            <a:ext cx="8430382" cy="809625"/>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80" normalizeH="0" baseline="0" noProof="0" dirty="0">
                <a:ln>
                  <a:noFill/>
                </a:ln>
                <a:solidFill>
                  <a:prstClr val="black"/>
                </a:solidFill>
                <a:effectLst/>
                <a:uLnTx/>
                <a:uFillTx/>
                <a:latin typeface="Georgia" panose="02040502050405020303" pitchFamily="18" charset="0"/>
                <a:ea typeface="+mj-ea"/>
                <a:cs typeface="+mj-cs"/>
              </a:rPr>
              <a:t>Explosive Ordnance Disposal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80" normalizeH="0" baseline="0" noProof="0" dirty="0">
                <a:ln>
                  <a:noFill/>
                </a:ln>
                <a:solidFill>
                  <a:prstClr val="black"/>
                </a:solidFill>
                <a:effectLst/>
                <a:uLnTx/>
                <a:uFillTx/>
                <a:latin typeface="Georgia" panose="02040502050405020303" pitchFamily="18" charset="0"/>
                <a:ea typeface="+mj-ea"/>
                <a:cs typeface="+mj-cs"/>
              </a:rPr>
              <a:t>(D) Department</a:t>
            </a:r>
          </a:p>
        </p:txBody>
      </p:sp>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2656" y="1182837"/>
            <a:ext cx="2188532"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descr="Y:\Photos1\Frequently Used Photos\Working Photos - Best with Captions Embeded\2016\D Dept\160301-N-CM812-0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435" y="2478442"/>
            <a:ext cx="20573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31" name="Picture 30"/>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79534" y="1211933"/>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245750" y="1579867"/>
            <a:ext cx="1019407" cy="1019029"/>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81265" y="2039399"/>
            <a:ext cx="1019407" cy="1019029"/>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781360" y="2478442"/>
            <a:ext cx="1019407" cy="1019029"/>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479300" y="2924768"/>
            <a:ext cx="1019407" cy="1019029"/>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30789" y="1305949"/>
            <a:ext cx="1927081"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JEOD Pubs (AEODPS/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60-series)</a:t>
            </a:r>
          </a:p>
        </p:txBody>
      </p:sp>
      <p:sp>
        <p:nvSpPr>
          <p:cNvPr id="13" name="TextBox 12"/>
          <p:cNvSpPr txBox="1"/>
          <p:nvPr/>
        </p:nvSpPr>
        <p:spPr>
          <a:xfrm>
            <a:off x="2069654" y="1821098"/>
            <a:ext cx="1371600"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JEOD NIPR/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SIPR Portal</a:t>
            </a:r>
          </a:p>
        </p:txBody>
      </p:sp>
      <p:sp>
        <p:nvSpPr>
          <p:cNvPr id="14" name="TextBox 13"/>
          <p:cNvSpPr txBox="1"/>
          <p:nvPr/>
        </p:nvSpPr>
        <p:spPr>
          <a:xfrm>
            <a:off x="3909214" y="2256527"/>
            <a:ext cx="1371600"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JEOD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Robotics</a:t>
            </a:r>
          </a:p>
        </p:txBody>
      </p:sp>
      <p:sp>
        <p:nvSpPr>
          <p:cNvPr id="15" name="TextBox 14"/>
          <p:cNvSpPr txBox="1"/>
          <p:nvPr/>
        </p:nvSpPr>
        <p:spPr>
          <a:xfrm>
            <a:off x="7202062" y="2969178"/>
            <a:ext cx="1569126"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JEOD Tools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Technology &amp; Sustainment</a:t>
            </a:r>
          </a:p>
        </p:txBody>
      </p:sp>
      <p:sp>
        <p:nvSpPr>
          <p:cNvPr id="16" name="TextBox 15"/>
          <p:cNvSpPr txBox="1"/>
          <p:nvPr/>
        </p:nvSpPr>
        <p:spPr>
          <a:xfrm>
            <a:off x="5606610" y="2568620"/>
            <a:ext cx="1371600"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Explosive Detection Equipment </a:t>
            </a:r>
          </a:p>
        </p:txBody>
      </p:sp>
    </p:spTree>
    <p:extLst>
      <p:ext uri="{BB962C8B-B14F-4D97-AF65-F5344CB8AC3E}">
        <p14:creationId xmlns:p14="http://schemas.microsoft.com/office/powerpoint/2010/main" val="23249952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0542" y="1307263"/>
            <a:ext cx="1650282" cy="21820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729" y="1281459"/>
            <a:ext cx="1781406" cy="22016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2322" y="1301396"/>
            <a:ext cx="1684721" cy="2187950"/>
          </a:xfrm>
          <a:prstGeom prst="rect">
            <a:avLst/>
          </a:prstGeom>
        </p:spPr>
      </p:pic>
      <p:sp>
        <p:nvSpPr>
          <p:cNvPr id="3" name="Line 43"/>
          <p:cNvSpPr>
            <a:spLocks noChangeShapeType="1"/>
          </p:cNvSpPr>
          <p:nvPr/>
        </p:nvSpPr>
        <p:spPr bwMode="auto">
          <a:xfrm>
            <a:off x="4457700" y="1714704"/>
            <a:ext cx="0" cy="1130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Line 44"/>
          <p:cNvSpPr>
            <a:spLocks noChangeShapeType="1"/>
          </p:cNvSpPr>
          <p:nvPr/>
        </p:nvSpPr>
        <p:spPr bwMode="auto">
          <a:xfrm>
            <a:off x="1770063" y="3603829"/>
            <a:ext cx="117316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Line 43"/>
          <p:cNvSpPr>
            <a:spLocks noChangeShapeType="1"/>
          </p:cNvSpPr>
          <p:nvPr/>
        </p:nvSpPr>
        <p:spPr bwMode="auto">
          <a:xfrm>
            <a:off x="4457700" y="1714704"/>
            <a:ext cx="0" cy="1130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Line 44"/>
          <p:cNvSpPr>
            <a:spLocks noChangeShapeType="1"/>
          </p:cNvSpPr>
          <p:nvPr/>
        </p:nvSpPr>
        <p:spPr bwMode="auto">
          <a:xfrm>
            <a:off x="1770063" y="3603829"/>
            <a:ext cx="117316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1E44F010-9693-4227-8C7C-524CDEDCB7DA}"/>
              </a:ext>
            </a:extLst>
          </p:cNvPr>
          <p:cNvSpPr/>
          <p:nvPr/>
        </p:nvSpPr>
        <p:spPr>
          <a:xfrm>
            <a:off x="105900" y="4080079"/>
            <a:ext cx="8956983" cy="236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FE339C56-19ED-4FE8-9113-E18CC007BD21}"/>
              </a:ext>
            </a:extLst>
          </p:cNvPr>
          <p:cNvSpPr txBox="1"/>
          <p:nvPr/>
        </p:nvSpPr>
        <p:spPr>
          <a:xfrm>
            <a:off x="7133427" y="3522029"/>
            <a:ext cx="1627398" cy="1538883"/>
          </a:xfrm>
          <a:prstGeom prst="rect">
            <a:avLst/>
          </a:prstGeom>
          <a:noFill/>
          <a:effectLst>
            <a:glow rad="101600">
              <a:schemeClr val="accent1">
                <a:satMod val="175000"/>
                <a:alpha val="40000"/>
              </a:schemeClr>
            </a:glow>
          </a:effectLst>
        </p:spPr>
        <p:txBody>
          <a:bodyPr wrap="square">
            <a:spAutoFit/>
          </a:bodyPr>
          <a:lstStyle/>
          <a:p>
            <a:pPr marL="171450" marR="0" lvl="2"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Molecule to mission</a:t>
            </a:r>
          </a:p>
          <a:p>
            <a:pPr marL="171450" lvl="2" indent="-171450" defTabSz="914400" fontAlgn="base">
              <a:spcBef>
                <a:spcPts val="300"/>
              </a:spcBef>
              <a:spcAft>
                <a:spcPts val="300"/>
              </a:spcAft>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Strengthen the Navy’s arsenal</a:t>
            </a:r>
          </a:p>
          <a:p>
            <a:pPr marL="171450" marR="0" lvl="2"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flexibility and agility</a:t>
            </a:r>
          </a:p>
        </p:txBody>
      </p:sp>
      <p:sp>
        <p:nvSpPr>
          <p:cNvPr id="12" name="Rectangle 11">
            <a:extLst>
              <a:ext uri="{FF2B5EF4-FFF2-40B4-BE49-F238E27FC236}">
                <a16:creationId xmlns:a16="http://schemas.microsoft.com/office/drawing/2014/main" id="{4B3AC71F-E079-4F9A-B707-CD0345EC91AC}"/>
              </a:ext>
            </a:extLst>
          </p:cNvPr>
          <p:cNvSpPr/>
          <p:nvPr/>
        </p:nvSpPr>
        <p:spPr>
          <a:xfrm>
            <a:off x="1961882" y="3522029"/>
            <a:ext cx="1683847" cy="209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Readiness</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Capabilities </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Capacity</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Sailors</a:t>
            </a:r>
          </a:p>
        </p:txBody>
      </p:sp>
      <p:sp>
        <p:nvSpPr>
          <p:cNvPr id="13" name="TextBox 10"/>
          <p:cNvSpPr txBox="1">
            <a:spLocks noChangeArrowheads="1"/>
          </p:cNvSpPr>
          <p:nvPr/>
        </p:nvSpPr>
        <p:spPr bwMode="auto">
          <a:xfrm>
            <a:off x="5427135" y="3522029"/>
            <a:ext cx="170629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 indent="-1143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Workforce and leadership development</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Mission-aligned strategies</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Technical innovation and excellence</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Business excellence and improvement</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Right culture/values</a:t>
            </a:r>
          </a:p>
        </p:txBody>
      </p:sp>
      <p:sp>
        <p:nvSpPr>
          <p:cNvPr id="14" name="TextBox 10"/>
          <p:cNvSpPr txBox="1">
            <a:spLocks noChangeArrowheads="1"/>
          </p:cNvSpPr>
          <p:nvPr/>
        </p:nvSpPr>
        <p:spPr bwMode="auto">
          <a:xfrm>
            <a:off x="3645729" y="3522029"/>
            <a:ext cx="177104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 indent="-1143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a:ln>
                  <a:noFill/>
                </a:ln>
                <a:solidFill>
                  <a:prstClr val="black"/>
                </a:solidFill>
                <a:effectLst/>
                <a:uLnTx/>
                <a:uFillTx/>
                <a:latin typeface="Arial" charset="0"/>
                <a:ea typeface="+mn-ea"/>
                <a:cs typeface="Arial" charset="0"/>
              </a:rPr>
              <a:t>Deliver combat power</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a:ln>
                  <a:noFill/>
                </a:ln>
                <a:solidFill>
                  <a:prstClr val="black"/>
                </a:solidFill>
                <a:effectLst/>
                <a:uLnTx/>
                <a:uFillTx/>
                <a:latin typeface="Arial" charset="0"/>
                <a:ea typeface="+mn-ea"/>
                <a:cs typeface="Arial" charset="0"/>
              </a:rPr>
              <a:t>Transform our digital capability</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a:ln>
                  <a:noFill/>
                </a:ln>
                <a:solidFill>
                  <a:prstClr val="black"/>
                </a:solidFill>
                <a:effectLst/>
                <a:uLnTx/>
                <a:uFillTx/>
                <a:latin typeface="Arial" charset="0"/>
                <a:ea typeface="+mn-ea"/>
                <a:cs typeface="Arial" charset="0"/>
              </a:rPr>
              <a:t>Build a team to compete and win</a:t>
            </a:r>
          </a:p>
        </p:txBody>
      </p:sp>
      <p:sp>
        <p:nvSpPr>
          <p:cNvPr id="30" name="Title 29"/>
          <p:cNvSpPr>
            <a:spLocks noGrp="1"/>
          </p:cNvSpPr>
          <p:nvPr>
            <p:ph type="title"/>
          </p:nvPr>
        </p:nvSpPr>
        <p:spPr/>
        <p:txBody>
          <a:bodyPr/>
          <a:lstStyle/>
          <a:p>
            <a:r>
              <a:rPr lang="en-US" dirty="0"/>
              <a:t>Strategic Thrusts</a:t>
            </a:r>
          </a:p>
        </p:txBody>
      </p:sp>
      <p:sp>
        <p:nvSpPr>
          <p:cNvPr id="20" name="Slide Number Placeholder 19"/>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21" name="Straight Connector 20"/>
          <p:cNvCxnSpPr/>
          <p:nvPr/>
        </p:nvCxnSpPr>
        <p:spPr>
          <a:xfrm>
            <a:off x="136187" y="6366002"/>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B3AC71F-E079-4F9A-B707-CD0345EC91AC}"/>
              </a:ext>
            </a:extLst>
          </p:cNvPr>
          <p:cNvSpPr/>
          <p:nvPr/>
        </p:nvSpPr>
        <p:spPr>
          <a:xfrm>
            <a:off x="268822" y="3522029"/>
            <a:ext cx="1693060" cy="2284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Defend the homeland</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 strategic attacks</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 aggression</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a resilient Joint Force and defense ecosystem</a:t>
            </a:r>
          </a:p>
        </p:txBody>
      </p:sp>
      <p:sp>
        <p:nvSpPr>
          <p:cNvPr id="15" name="Right Arrow 21">
            <a:extLst>
              <a:ext uri="{FF2B5EF4-FFF2-40B4-BE49-F238E27FC236}">
                <a16:creationId xmlns:a16="http://schemas.microsoft.com/office/drawing/2014/main" id="{2CF173FA-721B-40D0-BB72-0F3F05C7C107}"/>
              </a:ext>
            </a:extLst>
          </p:cNvPr>
          <p:cNvSpPr/>
          <p:nvPr/>
        </p:nvSpPr>
        <p:spPr>
          <a:xfrm>
            <a:off x="6807621" y="956944"/>
            <a:ext cx="2209399" cy="457009"/>
          </a:xfrm>
          <a:prstGeom prst="rightArrow">
            <a:avLst>
              <a:gd name="adj1" fmla="val 50000"/>
              <a:gd name="adj2" fmla="val 51907"/>
            </a:avLst>
          </a:prstGeom>
          <a:solidFill>
            <a:srgbClr val="C5B05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
          <p:cNvSpPr/>
          <p:nvPr/>
        </p:nvSpPr>
        <p:spPr>
          <a:xfrm>
            <a:off x="268822" y="5798741"/>
            <a:ext cx="8595507" cy="700618"/>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1614582 w 12451952"/>
              <a:gd name="connsiteY0" fmla="*/ 0 h 1920124"/>
              <a:gd name="connsiteX1" fmla="*/ 12451952 w 12451952"/>
              <a:gd name="connsiteY1" fmla="*/ 0 h 1920124"/>
              <a:gd name="connsiteX2" fmla="*/ 11590104 w 12451952"/>
              <a:gd name="connsiteY2" fmla="*/ 1907208 h 1920124"/>
              <a:gd name="connsiteX3" fmla="*/ 0 w 12451952"/>
              <a:gd name="connsiteY3" fmla="*/ 1920124 h 1920124"/>
              <a:gd name="connsiteX4" fmla="*/ 1614582 w 12451952"/>
              <a:gd name="connsiteY4" fmla="*/ 0 h 1920124"/>
              <a:gd name="connsiteX0" fmla="*/ 1614582 w 12451952"/>
              <a:gd name="connsiteY0" fmla="*/ 0 h 1920124"/>
              <a:gd name="connsiteX1" fmla="*/ 12451952 w 12451952"/>
              <a:gd name="connsiteY1" fmla="*/ 0 h 1920124"/>
              <a:gd name="connsiteX2" fmla="*/ 11590104 w 12451952"/>
              <a:gd name="connsiteY2" fmla="*/ 1907208 h 1920124"/>
              <a:gd name="connsiteX3" fmla="*/ 0 w 12451952"/>
              <a:gd name="connsiteY3" fmla="*/ 1920124 h 1920124"/>
              <a:gd name="connsiteX4" fmla="*/ 1614582 w 12451952"/>
              <a:gd name="connsiteY4" fmla="*/ 0 h 1920124"/>
              <a:gd name="connsiteX0" fmla="*/ 464999 w 12451952"/>
              <a:gd name="connsiteY0" fmla="*/ 0 h 1933041"/>
              <a:gd name="connsiteX1" fmla="*/ 12451952 w 12451952"/>
              <a:gd name="connsiteY1" fmla="*/ 12917 h 1933041"/>
              <a:gd name="connsiteX2" fmla="*/ 11590104 w 12451952"/>
              <a:gd name="connsiteY2" fmla="*/ 1920125 h 1933041"/>
              <a:gd name="connsiteX3" fmla="*/ 0 w 12451952"/>
              <a:gd name="connsiteY3" fmla="*/ 1933041 h 1933041"/>
              <a:gd name="connsiteX4" fmla="*/ 464999 w 12451952"/>
              <a:gd name="connsiteY4" fmla="*/ 0 h 193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1952" h="1933041">
                <a:moveTo>
                  <a:pt x="464999" y="0"/>
                </a:moveTo>
                <a:lnTo>
                  <a:pt x="12451952" y="12917"/>
                </a:lnTo>
                <a:lnTo>
                  <a:pt x="11590104" y="1920125"/>
                </a:lnTo>
                <a:lnTo>
                  <a:pt x="0" y="1933041"/>
                </a:lnTo>
                <a:lnTo>
                  <a:pt x="464999" y="0"/>
                </a:lnTo>
                <a:close/>
              </a:path>
            </a:pathLst>
          </a:custGeom>
          <a:solidFill>
            <a:srgbClr val="3143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Vision: Outpace our Adversaries</a:t>
            </a:r>
          </a:p>
        </p:txBody>
      </p:sp>
      <p:pic>
        <p:nvPicPr>
          <p:cNvPr id="19" name="Picture 18"/>
          <p:cNvPicPr>
            <a:picLocks noChangeAspect="1"/>
          </p:cNvPicPr>
          <p:nvPr/>
        </p:nvPicPr>
        <p:blipFill rotWithShape="1">
          <a:blip r:embed="rId6"/>
          <a:srcRect l="1018" b="1013"/>
          <a:stretch/>
        </p:blipFill>
        <p:spPr>
          <a:xfrm>
            <a:off x="5427681" y="1307350"/>
            <a:ext cx="1706046" cy="2175625"/>
          </a:xfrm>
          <a:prstGeom prst="rect">
            <a:avLst/>
          </a:prstGeom>
        </p:spPr>
      </p:pic>
      <p:sp>
        <p:nvSpPr>
          <p:cNvPr id="16" name="Right Arrow 15">
            <a:extLst>
              <a:ext uri="{FF2B5EF4-FFF2-40B4-BE49-F238E27FC236}">
                <a16:creationId xmlns:a16="http://schemas.microsoft.com/office/drawing/2014/main" id="{2416A97A-516C-43C6-89F3-AD12D0A66616}"/>
              </a:ext>
            </a:extLst>
          </p:cNvPr>
          <p:cNvSpPr/>
          <p:nvPr/>
        </p:nvSpPr>
        <p:spPr>
          <a:xfrm>
            <a:off x="4495988" y="961969"/>
            <a:ext cx="2448260" cy="443018"/>
          </a:xfrm>
          <a:prstGeom prst="rightArrow">
            <a:avLst>
              <a:gd name="adj1" fmla="val 50000"/>
              <a:gd name="adj2" fmla="val 51907"/>
            </a:avLst>
          </a:prstGeom>
          <a:solidFill>
            <a:srgbClr val="E3A52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ight Arrow 16">
            <a:extLst>
              <a:ext uri="{FF2B5EF4-FFF2-40B4-BE49-F238E27FC236}">
                <a16:creationId xmlns:a16="http://schemas.microsoft.com/office/drawing/2014/main" id="{8230DAB9-BE4B-4D9E-8DC7-74A0DDF8C465}"/>
              </a:ext>
            </a:extLst>
          </p:cNvPr>
          <p:cNvSpPr/>
          <p:nvPr/>
        </p:nvSpPr>
        <p:spPr>
          <a:xfrm>
            <a:off x="2340630" y="961969"/>
            <a:ext cx="2347221" cy="443018"/>
          </a:xfrm>
          <a:prstGeom prst="rightArrow">
            <a:avLst>
              <a:gd name="adj1" fmla="val 50000"/>
              <a:gd name="adj2" fmla="val 5762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a:extLst>
              <a:ext uri="{FF2B5EF4-FFF2-40B4-BE49-F238E27FC236}">
                <a16:creationId xmlns:a16="http://schemas.microsoft.com/office/drawing/2014/main" id="{F5B9D8D5-4067-40AA-8523-77BFD9E2D4DC}"/>
              </a:ext>
            </a:extLst>
          </p:cNvPr>
          <p:cNvSpPr/>
          <p:nvPr/>
        </p:nvSpPr>
        <p:spPr>
          <a:xfrm>
            <a:off x="156780" y="966993"/>
            <a:ext cx="2317574" cy="44301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264" y="1301396"/>
            <a:ext cx="1688618" cy="2181579"/>
          </a:xfrm>
          <a:prstGeom prst="rect">
            <a:avLst/>
          </a:prstGeom>
        </p:spPr>
      </p:pic>
    </p:spTree>
    <p:extLst>
      <p:ext uri="{BB962C8B-B14F-4D97-AF65-F5344CB8AC3E}">
        <p14:creationId xmlns:p14="http://schemas.microsoft.com/office/powerpoint/2010/main" val="1756573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070043" y="251209"/>
            <a:ext cx="7811134" cy="551486"/>
          </a:xfrm>
        </p:spPr>
        <p:txBody>
          <a:bodyPr/>
          <a:lstStyle/>
          <a:p>
            <a:pPr eaLnBrk="1" hangingPunct="1"/>
            <a:r>
              <a:rPr lang="en-US" sz="3200" b="1" dirty="0">
                <a:solidFill>
                  <a:srgbClr val="000000"/>
                </a:solidFill>
              </a:rPr>
              <a:t>Roles of the Warfare Centers</a:t>
            </a:r>
            <a:endParaRPr lang="en-US" sz="3200" b="1" dirty="0"/>
          </a:p>
        </p:txBody>
      </p:sp>
      <p:sp>
        <p:nvSpPr>
          <p:cNvPr id="6" name="Rectangle 5"/>
          <p:cNvSpPr/>
          <p:nvPr/>
        </p:nvSpPr>
        <p:spPr>
          <a:xfrm>
            <a:off x="324265" y="1229751"/>
            <a:ext cx="8293998" cy="1887579"/>
          </a:xfrm>
          <a:prstGeom prst="rect">
            <a:avLst/>
          </a:prstGeom>
        </p:spPr>
        <p:txBody>
          <a:bodyPr wrap="square" lIns="91322" tIns="45662" rIns="91322" bIns="45662">
            <a:spAutoFit/>
          </a:bodyPr>
          <a:lstStyle/>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Make naval technical programs successful.</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Provide a bridge between the technical community and the warfighter.</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Determine and develop capabilities for the fleet.</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Verify the quality, safety, and effectiveness of platforms and systems.</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Design, develop, and field solutions for urgent operational fleet needs.</a:t>
            </a:r>
          </a:p>
        </p:txBody>
      </p:sp>
      <p:sp>
        <p:nvSpPr>
          <p:cNvPr id="2" name="TextBox 1"/>
          <p:cNvSpPr txBox="1"/>
          <p:nvPr/>
        </p:nvSpPr>
        <p:spPr>
          <a:xfrm>
            <a:off x="2962150" y="3187395"/>
            <a:ext cx="3219700" cy="523220"/>
          </a:xfrm>
          <a:prstGeom prst="rect">
            <a:avLst/>
          </a:prstGeom>
          <a:noFill/>
        </p:spPr>
        <p:txBody>
          <a:bodyPr wrap="square" rtlCol="0">
            <a:spAutoFit/>
          </a:bodyPr>
          <a:lstStyle/>
          <a:p>
            <a:pPr algn="ctr"/>
            <a:r>
              <a:rPr lang="en-US" sz="2800" b="1" dirty="0">
                <a:solidFill>
                  <a:srgbClr val="000000"/>
                </a:solidFill>
                <a:latin typeface="Calibri"/>
              </a:rPr>
              <a:t>Operating Principles</a:t>
            </a:r>
          </a:p>
        </p:txBody>
      </p:sp>
      <p:sp>
        <p:nvSpPr>
          <p:cNvPr id="3" name="TextBox 2"/>
          <p:cNvSpPr txBox="1"/>
          <p:nvPr/>
        </p:nvSpPr>
        <p:spPr>
          <a:xfrm>
            <a:off x="324264" y="3748410"/>
            <a:ext cx="8456176" cy="2164695"/>
          </a:xfrm>
          <a:prstGeom prst="rect">
            <a:avLst/>
          </a:prstGeom>
          <a:noFill/>
        </p:spPr>
        <p:txBody>
          <a:bodyPr wrap="square" rtlCol="0">
            <a:spAutoFit/>
          </a:bodyPr>
          <a:lstStyle/>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Part of the Naval Research &amp; Development Establishment.</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Technical capabilities — Disciplined process for accepting and assigning the right work to the right division.</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Operate under the Navy Working Capital Fund business model.</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Workforce size based on funded workload.</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Perform work our industry partners can’t, won’t or shouldn’t do.</a:t>
            </a:r>
          </a:p>
        </p:txBody>
      </p:sp>
      <p:cxnSp>
        <p:nvCxnSpPr>
          <p:cNvPr id="5" name="Straight Connector 4"/>
          <p:cNvCxnSpPr/>
          <p:nvPr/>
        </p:nvCxnSpPr>
        <p:spPr>
          <a:xfrm>
            <a:off x="425001" y="3488789"/>
            <a:ext cx="2537149" cy="0"/>
          </a:xfrm>
          <a:prstGeom prst="line">
            <a:avLst/>
          </a:prstGeom>
          <a:ln w="22225">
            <a:gradFill>
              <a:gsLst>
                <a:gs pos="0">
                  <a:schemeClr val="tx1"/>
                </a:gs>
                <a:gs pos="100000">
                  <a:srgbClr val="C4D5E9"/>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81850" y="3488789"/>
            <a:ext cx="2537149" cy="0"/>
          </a:xfrm>
          <a:prstGeom prst="line">
            <a:avLst/>
          </a:prstGeom>
          <a:ln w="22225">
            <a:gradFill>
              <a:gsLst>
                <a:gs pos="0">
                  <a:schemeClr val="tx1"/>
                </a:gs>
                <a:gs pos="100000">
                  <a:srgbClr val="C4D5E9"/>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104863"/>
            <a:ext cx="9110507" cy="399992"/>
          </a:xfrm>
          <a:prstGeom prst="rect">
            <a:avLst/>
          </a:prstGeom>
          <a:gradFill>
            <a:gsLst>
              <a:gs pos="50000">
                <a:srgbClr val="010DA7"/>
              </a:gs>
              <a:gs pos="25000">
                <a:srgbClr val="2232FE"/>
              </a:gs>
              <a:gs pos="75000">
                <a:srgbClr val="2232FE"/>
              </a:gs>
              <a:gs pos="0">
                <a:schemeClr val="bg1">
                  <a:alpha val="0"/>
                </a:schemeClr>
              </a:gs>
              <a:gs pos="100000">
                <a:schemeClr val="bg1">
                  <a:alpha val="0"/>
                </a:schemeClr>
              </a:gs>
            </a:gsLst>
            <a:lin ang="10800000" scaled="0"/>
          </a:gra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square" lIns="91322" tIns="45662" rIns="91322" bIns="45662">
            <a:spAutoFit/>
          </a:bodyPr>
          <a:lstStyle>
            <a:defPPr>
              <a:defRPr lang="en-US"/>
            </a:defPPr>
            <a:lvl1pPr algn="ctr" fontAlgn="auto">
              <a:spcBef>
                <a:spcPts val="0"/>
              </a:spcBef>
              <a:spcAft>
                <a:spcPts val="0"/>
              </a:spcAft>
              <a:defRPr sz="2000" b="1" i="1">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prstClr val="white"/>
                </a:solidFill>
              </a:rPr>
              <a:t>One Team: Expanding the Advantage</a:t>
            </a:r>
          </a:p>
        </p:txBody>
      </p:sp>
      <p:cxnSp>
        <p:nvCxnSpPr>
          <p:cNvPr id="12" name="Straight Connector 11"/>
          <p:cNvCxnSpPr/>
          <p:nvPr/>
        </p:nvCxnSpPr>
        <p:spPr>
          <a:xfrm>
            <a:off x="136187" y="6095135"/>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6187" y="6504973"/>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Half Frame 14"/>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6" name="Half Frame 15"/>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8" name="Round Same Side Corner Rectangle 17"/>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9" name="TextBox 18"/>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dirty="0">
                <a:solidFill>
                  <a:srgbClr val="FFFF00"/>
                </a:solidFill>
                <a:latin typeface="Calibri"/>
              </a:rPr>
              <a:t>NAVSEA WARFARE CENTERS</a:t>
            </a:r>
          </a:p>
        </p:txBody>
      </p:sp>
      <p:sp>
        <p:nvSpPr>
          <p:cNvPr id="20" name="Round Same Side Corner Rectangle 19"/>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1" name="TextBox 20"/>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dirty="0">
                <a:solidFill>
                  <a:srgbClr val="FFFF00"/>
                </a:solidFill>
                <a:latin typeface="Calibri"/>
              </a:rPr>
              <a:t>NAVSEA WARFARE CENTERS</a:t>
            </a:r>
          </a:p>
        </p:txBody>
      </p:sp>
    </p:spTree>
    <p:extLst>
      <p:ext uri="{BB962C8B-B14F-4D97-AF65-F5344CB8AC3E}">
        <p14:creationId xmlns:p14="http://schemas.microsoft.com/office/powerpoint/2010/main" val="18242538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31"/>
          <p:cNvSpPr/>
          <p:nvPr/>
        </p:nvSpPr>
        <p:spPr>
          <a:xfrm flipV="1">
            <a:off x="68208" y="5480769"/>
            <a:ext cx="8986848" cy="1277221"/>
          </a:xfrm>
          <a:prstGeom prst="rect">
            <a:avLst/>
          </a:prstGeom>
          <a:gradFill flip="none" rotWithShape="1">
            <a:gsLst>
              <a:gs pos="0">
                <a:schemeClr val="accent1">
                  <a:tint val="66000"/>
                  <a:satMod val="160000"/>
                </a:schemeClr>
              </a:gs>
              <a:gs pos="33000">
                <a:schemeClr val="accent1">
                  <a:tint val="44500"/>
                  <a:satMod val="160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 name="TextBox 3"/>
          <p:cNvSpPr txBox="1"/>
          <p:nvPr/>
        </p:nvSpPr>
        <p:spPr>
          <a:xfrm>
            <a:off x="135115" y="5520028"/>
            <a:ext cx="1492580" cy="494466"/>
          </a:xfrm>
          <a:prstGeom prst="rect">
            <a:avLst/>
          </a:prstGeom>
          <a:noFill/>
          <a:ln>
            <a:noFill/>
          </a:ln>
        </p:spPr>
        <p:txBody>
          <a:bodyPr wrap="square" lIns="0" tIns="45662" rIns="0" bIns="45662" rtlCol="0">
            <a:noAutofit/>
          </a:bodyPr>
          <a:lstStyle/>
          <a:p>
            <a:pPr algn="r"/>
            <a:r>
              <a:rPr lang="en-US" sz="1400" b="1" i="1" dirty="0">
                <a:solidFill>
                  <a:srgbClr val="002060"/>
                </a:solidFill>
              </a:rPr>
              <a:t>Warfare Center</a:t>
            </a:r>
            <a:br>
              <a:rPr lang="en-US" sz="1400" b="1" i="1" dirty="0">
                <a:solidFill>
                  <a:srgbClr val="002060"/>
                </a:solidFill>
              </a:rPr>
            </a:br>
            <a:r>
              <a:rPr lang="en-US" sz="1400" b="1" i="1" dirty="0">
                <a:solidFill>
                  <a:srgbClr val="002060"/>
                </a:solidFill>
              </a:rPr>
              <a:t>Quick Facts</a:t>
            </a:r>
            <a:endParaRPr lang="en-US" sz="1400" b="1" dirty="0">
              <a:solidFill>
                <a:srgbClr val="002060"/>
              </a:solidFill>
            </a:endParaRPr>
          </a:p>
        </p:txBody>
      </p:sp>
      <p:sp>
        <p:nvSpPr>
          <p:cNvPr id="43" name="TextBox 42"/>
          <p:cNvSpPr txBox="1"/>
          <p:nvPr/>
        </p:nvSpPr>
        <p:spPr>
          <a:xfrm>
            <a:off x="1929522" y="5563457"/>
            <a:ext cx="3989495" cy="1224353"/>
          </a:xfrm>
          <a:prstGeom prst="rect">
            <a:avLst/>
          </a:prstGeom>
          <a:noFill/>
        </p:spPr>
        <p:txBody>
          <a:bodyPr wrap="square" lIns="0" tIns="45662" rIns="0" bIns="45662" rtlCol="0">
            <a:noAutofit/>
          </a:bodyPr>
          <a:lstStyle/>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~24,479 diverse and highly educated employees focused on innovation (~16,400 scientists, engineers, and technicians with ~750 Ph.D.s)</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129 unique Technical Capabilities (TCs) across 10 Divisions</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Operates under the Navy Working Capital Fund (NWCF) business model</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Disciplined process for accepting and assigning the right work to the right WC Division based on TCs</a:t>
            </a:r>
          </a:p>
        </p:txBody>
      </p:sp>
      <p:sp>
        <p:nvSpPr>
          <p:cNvPr id="39" name="Title 1"/>
          <p:cNvSpPr>
            <a:spLocks noGrp="1"/>
          </p:cNvSpPr>
          <p:nvPr>
            <p:ph type="title" idx="4294967295"/>
          </p:nvPr>
        </p:nvSpPr>
        <p:spPr>
          <a:xfrm>
            <a:off x="914400" y="-36513"/>
            <a:ext cx="8229600" cy="1143001"/>
          </a:xfrm>
          <a:prstGeom prst="rect">
            <a:avLst/>
          </a:prstGeom>
        </p:spPr>
        <p:txBody>
          <a:bodyPr/>
          <a:lstStyle/>
          <a:p>
            <a:r>
              <a:rPr lang="en-US" sz="2400" b="1" dirty="0"/>
              <a:t>NAVSEA Warfare Centers at a Glance </a:t>
            </a:r>
          </a:p>
        </p:txBody>
      </p:sp>
      <p:cxnSp>
        <p:nvCxnSpPr>
          <p:cNvPr id="109" name="Straight Connector 108"/>
          <p:cNvCxnSpPr/>
          <p:nvPr/>
        </p:nvCxnSpPr>
        <p:spPr>
          <a:xfrm>
            <a:off x="135115" y="5460737"/>
            <a:ext cx="8882506" cy="0"/>
          </a:xfrm>
          <a:prstGeom prst="line">
            <a:avLst/>
          </a:prstGeom>
          <a:ln w="25400">
            <a:gradFill flip="none" rotWithShape="1">
              <a:gsLst>
                <a:gs pos="96364">
                  <a:srgbClr val="002060">
                    <a:alpha val="0"/>
                  </a:srgbClr>
                </a:gs>
                <a:gs pos="51000">
                  <a:srgbClr val="002060"/>
                </a:gs>
                <a:gs pos="2000">
                  <a:srgbClr val="002060">
                    <a:alpha val="0"/>
                  </a:srgbClr>
                </a:gs>
              </a:gsLst>
              <a:lin ang="10800000" scaled="0"/>
              <a:tileRect/>
            </a:gra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156455" y="5563457"/>
            <a:ext cx="2784731" cy="1126445"/>
          </a:xfrm>
          <a:prstGeom prst="rect">
            <a:avLst/>
          </a:prstGeom>
          <a:noFill/>
        </p:spPr>
        <p:txBody>
          <a:bodyPr wrap="square" lIns="0" tIns="45662" rIns="0" bIns="45662" rtlCol="0">
            <a:noAutofit/>
          </a:bodyPr>
          <a:lstStyle/>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Part of the Naval Research &amp; Development Establishment (NR&amp;DE)</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Size of the workforce is based on the funded workload</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Performs work our industry partners can’t,</a:t>
            </a:r>
            <a:br>
              <a:rPr lang="en-US" sz="800" b="1" dirty="0">
                <a:solidFill>
                  <a:prstClr val="black"/>
                </a:solidFill>
              </a:rPr>
            </a:br>
            <a:r>
              <a:rPr lang="en-US" sz="800" b="1" dirty="0">
                <a:solidFill>
                  <a:prstClr val="black"/>
                </a:solidFill>
              </a:rPr>
              <a:t>won’t or shouldn’t do.</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Maintains more than 164 unique RDT&amp;E facilities</a:t>
            </a:r>
          </a:p>
        </p:txBody>
      </p:sp>
      <p:sp>
        <p:nvSpPr>
          <p:cNvPr id="112" name="Rectangle 111"/>
          <p:cNvSpPr/>
          <p:nvPr/>
        </p:nvSpPr>
        <p:spPr>
          <a:xfrm>
            <a:off x="1740958" y="5595614"/>
            <a:ext cx="45719" cy="11623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pic>
        <p:nvPicPr>
          <p:cNvPr id="17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17" b="1385"/>
          <a:stretch/>
        </p:blipFill>
        <p:spPr bwMode="auto">
          <a:xfrm>
            <a:off x="947665" y="963928"/>
            <a:ext cx="7102475"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 name="TextBox 175"/>
          <p:cNvSpPr txBox="1"/>
          <p:nvPr/>
        </p:nvSpPr>
        <p:spPr>
          <a:xfrm>
            <a:off x="7966277" y="2005532"/>
            <a:ext cx="1106393" cy="301082"/>
          </a:xfrm>
          <a:prstGeom prst="rect">
            <a:avLst/>
          </a:prstGeom>
          <a:noFill/>
        </p:spPr>
        <p:txBody>
          <a:bodyPr wrap="square" lIns="0" tIns="0" rIns="0" bIns="0" rtlCol="0">
            <a:noAutofit/>
          </a:bodyPr>
          <a:lstStyle/>
          <a:p>
            <a:pPr>
              <a:lnSpc>
                <a:spcPts val="900"/>
              </a:lnSpc>
            </a:pPr>
            <a:r>
              <a:rPr lang="en-US" sz="700" b="1" dirty="0">
                <a:solidFill>
                  <a:prstClr val="black"/>
                </a:solidFill>
              </a:rPr>
              <a:t>NSWC Philadelphia Div</a:t>
            </a:r>
            <a:br>
              <a:rPr lang="en-US" sz="700" b="1" dirty="0">
                <a:solidFill>
                  <a:prstClr val="black"/>
                </a:solidFill>
              </a:rPr>
            </a:br>
            <a:r>
              <a:rPr lang="en-US" sz="700" dirty="0">
                <a:solidFill>
                  <a:prstClr val="black">
                    <a:lumMod val="50000"/>
                    <a:lumOff val="50000"/>
                  </a:prstClr>
                </a:solidFill>
              </a:rPr>
              <a:t>Philadelphia, PA</a:t>
            </a:r>
          </a:p>
        </p:txBody>
      </p:sp>
      <p:sp>
        <p:nvSpPr>
          <p:cNvPr id="177" name="TextBox 176"/>
          <p:cNvSpPr txBox="1"/>
          <p:nvPr/>
        </p:nvSpPr>
        <p:spPr>
          <a:xfrm>
            <a:off x="7966277" y="1453396"/>
            <a:ext cx="1057231" cy="373767"/>
          </a:xfrm>
          <a:prstGeom prst="rect">
            <a:avLst/>
          </a:prstGeom>
          <a:noFill/>
        </p:spPr>
        <p:txBody>
          <a:bodyPr wrap="square" lIns="0" tIns="0" rIns="0" bIns="0" rtlCol="0">
            <a:noAutofit/>
          </a:bodyPr>
          <a:lstStyle/>
          <a:p>
            <a:pPr>
              <a:lnSpc>
                <a:spcPts val="1000"/>
              </a:lnSpc>
            </a:pPr>
            <a:r>
              <a:rPr lang="en-US" sz="700" b="1" dirty="0">
                <a:solidFill>
                  <a:prstClr val="black"/>
                </a:solidFill>
              </a:rPr>
              <a:t>NUWC Headquarters</a:t>
            </a:r>
          </a:p>
          <a:p>
            <a:pPr>
              <a:lnSpc>
                <a:spcPts val="1000"/>
              </a:lnSpc>
            </a:pPr>
            <a:r>
              <a:rPr lang="en-US" sz="700" b="1" dirty="0">
                <a:solidFill>
                  <a:prstClr val="black"/>
                </a:solidFill>
              </a:rPr>
              <a:t>NUWC Newport Div</a:t>
            </a:r>
          </a:p>
          <a:p>
            <a:pPr>
              <a:lnSpc>
                <a:spcPts val="1000"/>
              </a:lnSpc>
            </a:pPr>
            <a:r>
              <a:rPr lang="en-US" sz="700" dirty="0">
                <a:solidFill>
                  <a:prstClr val="black">
                    <a:lumMod val="50000"/>
                    <a:lumOff val="50000"/>
                  </a:prstClr>
                </a:solidFill>
              </a:rPr>
              <a:t>Newport, RI</a:t>
            </a:r>
          </a:p>
        </p:txBody>
      </p:sp>
      <p:sp>
        <p:nvSpPr>
          <p:cNvPr id="178" name="TextBox 177"/>
          <p:cNvSpPr txBox="1"/>
          <p:nvPr/>
        </p:nvSpPr>
        <p:spPr>
          <a:xfrm>
            <a:off x="7966277" y="2340848"/>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Carderock Div</a:t>
            </a:r>
          </a:p>
          <a:p>
            <a:pPr>
              <a:lnSpc>
                <a:spcPts val="900"/>
              </a:lnSpc>
            </a:pPr>
            <a:r>
              <a:rPr lang="en-US" sz="700" dirty="0">
                <a:solidFill>
                  <a:prstClr val="black">
                    <a:lumMod val="50000"/>
                    <a:lumOff val="50000"/>
                  </a:prstClr>
                </a:solidFill>
              </a:rPr>
              <a:t>West Bethesda, MD</a:t>
            </a:r>
          </a:p>
        </p:txBody>
      </p:sp>
      <p:sp>
        <p:nvSpPr>
          <p:cNvPr id="179" name="TextBox 178"/>
          <p:cNvSpPr txBox="1"/>
          <p:nvPr/>
        </p:nvSpPr>
        <p:spPr>
          <a:xfrm>
            <a:off x="7966277" y="2634609"/>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Headquarters</a:t>
            </a:r>
          </a:p>
          <a:p>
            <a:pPr>
              <a:lnSpc>
                <a:spcPts val="900"/>
              </a:lnSpc>
            </a:pPr>
            <a:r>
              <a:rPr lang="en-US" sz="700" dirty="0">
                <a:solidFill>
                  <a:prstClr val="black">
                    <a:lumMod val="50000"/>
                    <a:lumOff val="50000"/>
                  </a:prstClr>
                </a:solidFill>
              </a:rPr>
              <a:t>Washington, D.C.</a:t>
            </a:r>
          </a:p>
        </p:txBody>
      </p:sp>
      <p:sp>
        <p:nvSpPr>
          <p:cNvPr id="180" name="TextBox 179"/>
          <p:cNvSpPr txBox="1"/>
          <p:nvPr/>
        </p:nvSpPr>
        <p:spPr>
          <a:xfrm>
            <a:off x="7966277" y="2906010"/>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Dahlgren Div</a:t>
            </a:r>
          </a:p>
          <a:p>
            <a:pPr>
              <a:lnSpc>
                <a:spcPts val="900"/>
              </a:lnSpc>
            </a:pPr>
            <a:r>
              <a:rPr lang="en-US" sz="700" dirty="0">
                <a:solidFill>
                  <a:prstClr val="black">
                    <a:lumMod val="50000"/>
                    <a:lumOff val="50000"/>
                  </a:prstClr>
                </a:solidFill>
              </a:rPr>
              <a:t>Dahlgren, VA</a:t>
            </a:r>
          </a:p>
        </p:txBody>
      </p:sp>
      <p:sp>
        <p:nvSpPr>
          <p:cNvPr id="181" name="TextBox 180"/>
          <p:cNvSpPr txBox="1"/>
          <p:nvPr/>
        </p:nvSpPr>
        <p:spPr>
          <a:xfrm>
            <a:off x="7966277" y="3744724"/>
            <a:ext cx="1106393" cy="471483"/>
          </a:xfrm>
          <a:prstGeom prst="rect">
            <a:avLst/>
          </a:prstGeom>
          <a:noFill/>
        </p:spPr>
        <p:txBody>
          <a:bodyPr wrap="square" lIns="0" tIns="0" rIns="0" bIns="0" rtlCol="0">
            <a:noAutofit/>
          </a:bodyPr>
          <a:lstStyle/>
          <a:p>
            <a:pPr>
              <a:lnSpc>
                <a:spcPts val="800"/>
              </a:lnSpc>
            </a:pPr>
            <a:r>
              <a:rPr lang="en-US" sz="700" b="1" dirty="0">
                <a:solidFill>
                  <a:prstClr val="black"/>
                </a:solidFill>
              </a:rPr>
              <a:t>NSWC Indian Head Division</a:t>
            </a:r>
          </a:p>
          <a:p>
            <a:pPr>
              <a:lnSpc>
                <a:spcPts val="800"/>
              </a:lnSpc>
            </a:pPr>
            <a:r>
              <a:rPr lang="en-US" sz="700" dirty="0">
                <a:solidFill>
                  <a:prstClr val="black">
                    <a:lumMod val="50000"/>
                    <a:lumOff val="50000"/>
                  </a:prstClr>
                </a:solidFill>
              </a:rPr>
              <a:t>Indian Head, MD</a:t>
            </a:r>
          </a:p>
        </p:txBody>
      </p:sp>
      <p:sp>
        <p:nvSpPr>
          <p:cNvPr id="182" name="TextBox 181"/>
          <p:cNvSpPr txBox="1"/>
          <p:nvPr/>
        </p:nvSpPr>
        <p:spPr>
          <a:xfrm>
            <a:off x="7966277" y="3269596"/>
            <a:ext cx="1106393" cy="343517"/>
          </a:xfrm>
          <a:prstGeom prst="rect">
            <a:avLst/>
          </a:prstGeom>
          <a:noFill/>
        </p:spPr>
        <p:txBody>
          <a:bodyPr wrap="square" lIns="0" tIns="0" rIns="0" bIns="0" rtlCol="0">
            <a:noAutofit/>
          </a:bodyPr>
          <a:lstStyle/>
          <a:p>
            <a:pPr>
              <a:lnSpc>
                <a:spcPts val="900"/>
              </a:lnSpc>
            </a:pPr>
            <a:r>
              <a:rPr lang="en-US" sz="700" b="1" dirty="0">
                <a:solidFill>
                  <a:prstClr val="black"/>
                </a:solidFill>
              </a:rPr>
              <a:t>Combat Direction</a:t>
            </a:r>
          </a:p>
          <a:p>
            <a:pPr>
              <a:lnSpc>
                <a:spcPts val="900"/>
              </a:lnSpc>
            </a:pPr>
            <a:r>
              <a:rPr lang="en-US" sz="700" b="1" dirty="0">
                <a:solidFill>
                  <a:prstClr val="black"/>
                </a:solidFill>
              </a:rPr>
              <a:t>Systems Activity*</a:t>
            </a:r>
          </a:p>
          <a:p>
            <a:pPr>
              <a:lnSpc>
                <a:spcPts val="900"/>
              </a:lnSpc>
            </a:pPr>
            <a:r>
              <a:rPr lang="en-US" sz="700" dirty="0">
                <a:solidFill>
                  <a:prstClr val="black">
                    <a:lumMod val="50000"/>
                    <a:lumOff val="50000"/>
                  </a:prstClr>
                </a:solidFill>
              </a:rPr>
              <a:t>Dam Neck, VA</a:t>
            </a:r>
          </a:p>
        </p:txBody>
      </p:sp>
      <p:sp>
        <p:nvSpPr>
          <p:cNvPr id="183" name="TextBox 182"/>
          <p:cNvSpPr txBox="1"/>
          <p:nvPr/>
        </p:nvSpPr>
        <p:spPr>
          <a:xfrm>
            <a:off x="1366810" y="4758941"/>
            <a:ext cx="1848958" cy="376334"/>
          </a:xfrm>
          <a:prstGeom prst="roundRect">
            <a:avLst>
              <a:gd name="adj" fmla="val 25842"/>
            </a:avLst>
          </a:prstGeom>
          <a:solidFill>
            <a:schemeClr val="tx1">
              <a:alpha val="10000"/>
            </a:schemeClr>
          </a:solidFill>
        </p:spPr>
        <p:txBody>
          <a:bodyPr wrap="square" lIns="91322" tIns="0" rIns="91322" bIns="0" rtlCol="0" anchor="ctr" anchorCtr="0">
            <a:noAutofit/>
          </a:bodyPr>
          <a:lstStyle/>
          <a:p>
            <a:pPr>
              <a:lnSpc>
                <a:spcPts val="1000"/>
              </a:lnSpc>
            </a:pPr>
            <a:r>
              <a:rPr lang="en-US" sz="800" i="1" dirty="0">
                <a:solidFill>
                  <a:prstClr val="black"/>
                </a:solidFill>
              </a:rPr>
              <a:t>* Part of NSWC Dahlgren Division</a:t>
            </a:r>
          </a:p>
          <a:p>
            <a:pPr>
              <a:lnSpc>
                <a:spcPts val="1000"/>
              </a:lnSpc>
            </a:pPr>
            <a:r>
              <a:rPr lang="en-US" sz="800" i="1" dirty="0">
                <a:solidFill>
                  <a:prstClr val="black"/>
                </a:solidFill>
              </a:rPr>
              <a:t>** Part of NUWC Keyport Division</a:t>
            </a:r>
          </a:p>
        </p:txBody>
      </p:sp>
      <p:sp>
        <p:nvSpPr>
          <p:cNvPr id="184" name="Freeform 183"/>
          <p:cNvSpPr/>
          <p:nvPr/>
        </p:nvSpPr>
        <p:spPr>
          <a:xfrm>
            <a:off x="975741" y="3578327"/>
            <a:ext cx="509048" cy="45719"/>
          </a:xfrm>
          <a:custGeom>
            <a:avLst/>
            <a:gdLst>
              <a:gd name="connsiteX0" fmla="*/ 0 w 509048"/>
              <a:gd name="connsiteY0" fmla="*/ 411637 h 411637"/>
              <a:gd name="connsiteX1" fmla="*/ 138260 w 509048"/>
              <a:gd name="connsiteY1" fmla="*/ 411637 h 411637"/>
              <a:gd name="connsiteX2" fmla="*/ 138260 w 509048"/>
              <a:gd name="connsiteY2" fmla="*/ 0 h 411637"/>
              <a:gd name="connsiteX3" fmla="*/ 509048 w 509048"/>
              <a:gd name="connsiteY3" fmla="*/ 0 h 411637"/>
              <a:gd name="connsiteX0" fmla="*/ 0 w 370788"/>
              <a:gd name="connsiteY0" fmla="*/ 411637 h 411637"/>
              <a:gd name="connsiteX1" fmla="*/ 0 w 370788"/>
              <a:gd name="connsiteY1" fmla="*/ 0 h 411637"/>
              <a:gd name="connsiteX2" fmla="*/ 370788 w 370788"/>
              <a:gd name="connsiteY2" fmla="*/ 0 h 411637"/>
              <a:gd name="connsiteX0" fmla="*/ 0 w 370788"/>
              <a:gd name="connsiteY0" fmla="*/ 0 h 0"/>
              <a:gd name="connsiteX1" fmla="*/ 370788 w 370788"/>
              <a:gd name="connsiteY1" fmla="*/ 0 h 0"/>
            </a:gdLst>
            <a:ahLst/>
            <a:cxnLst>
              <a:cxn ang="0">
                <a:pos x="connsiteX0" y="connsiteY0"/>
              </a:cxn>
              <a:cxn ang="0">
                <a:pos x="connsiteX1" y="connsiteY1"/>
              </a:cxn>
            </a:cxnLst>
            <a:rect l="l" t="t" r="r" b="b"/>
            <a:pathLst>
              <a:path w="370788">
                <a:moveTo>
                  <a:pt x="0" y="0"/>
                </a:moveTo>
                <a:lnTo>
                  <a:pt x="370788"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85" name="Freeform 184"/>
          <p:cNvSpPr/>
          <p:nvPr/>
        </p:nvSpPr>
        <p:spPr>
          <a:xfrm>
            <a:off x="970188" y="3647386"/>
            <a:ext cx="647216" cy="376577"/>
          </a:xfrm>
          <a:custGeom>
            <a:avLst/>
            <a:gdLst>
              <a:gd name="connsiteX0" fmla="*/ 0 w 641023"/>
              <a:gd name="connsiteY0" fmla="*/ 754145 h 754145"/>
              <a:gd name="connsiteX1" fmla="*/ 197963 w 641023"/>
              <a:gd name="connsiteY1" fmla="*/ 754145 h 754145"/>
              <a:gd name="connsiteX2" fmla="*/ 197963 w 641023"/>
              <a:gd name="connsiteY2" fmla="*/ 0 h 754145"/>
              <a:gd name="connsiteX3" fmla="*/ 641023 w 641023"/>
              <a:gd name="connsiteY3" fmla="*/ 0 h 754145"/>
              <a:gd name="connsiteX0" fmla="*/ 0 w 197963"/>
              <a:gd name="connsiteY0" fmla="*/ 754145 h 754145"/>
              <a:gd name="connsiteX1" fmla="*/ 197963 w 197963"/>
              <a:gd name="connsiteY1" fmla="*/ 754145 h 754145"/>
              <a:gd name="connsiteX2" fmla="*/ 197963 w 197963"/>
              <a:gd name="connsiteY2" fmla="*/ 0 h 754145"/>
            </a:gdLst>
            <a:ahLst/>
            <a:cxnLst>
              <a:cxn ang="0">
                <a:pos x="connsiteX0" y="connsiteY0"/>
              </a:cxn>
              <a:cxn ang="0">
                <a:pos x="connsiteX1" y="connsiteY1"/>
              </a:cxn>
              <a:cxn ang="0">
                <a:pos x="connsiteX2" y="connsiteY2"/>
              </a:cxn>
            </a:cxnLst>
            <a:rect l="l" t="t" r="r" b="b"/>
            <a:pathLst>
              <a:path w="197963" h="754145">
                <a:moveTo>
                  <a:pt x="0" y="754145"/>
                </a:moveTo>
                <a:lnTo>
                  <a:pt x="197963" y="754145"/>
                </a:lnTo>
                <a:lnTo>
                  <a:pt x="19796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86" name="Oval 185"/>
          <p:cNvSpPr/>
          <p:nvPr/>
        </p:nvSpPr>
        <p:spPr>
          <a:xfrm>
            <a:off x="1441626" y="3532130"/>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187" name="Oval 186"/>
          <p:cNvSpPr/>
          <p:nvPr/>
        </p:nvSpPr>
        <p:spPr>
          <a:xfrm>
            <a:off x="1577313" y="361311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188" name="Freeform 187"/>
          <p:cNvSpPr/>
          <p:nvPr/>
        </p:nvSpPr>
        <p:spPr>
          <a:xfrm>
            <a:off x="975739" y="1199549"/>
            <a:ext cx="603316" cy="0"/>
          </a:xfrm>
          <a:custGeom>
            <a:avLst/>
            <a:gdLst>
              <a:gd name="connsiteX0" fmla="*/ 0 w 603316"/>
              <a:gd name="connsiteY0" fmla="*/ 0 h 0"/>
              <a:gd name="connsiteX1" fmla="*/ 603316 w 603316"/>
              <a:gd name="connsiteY1" fmla="*/ 0 h 0"/>
            </a:gdLst>
            <a:ahLst/>
            <a:cxnLst>
              <a:cxn ang="0">
                <a:pos x="connsiteX0" y="connsiteY0"/>
              </a:cxn>
              <a:cxn ang="0">
                <a:pos x="connsiteX1" y="connsiteY1"/>
              </a:cxn>
            </a:cxnLst>
            <a:rect l="l" t="t" r="r" b="b"/>
            <a:pathLst>
              <a:path w="603316">
                <a:moveTo>
                  <a:pt x="0" y="0"/>
                </a:moveTo>
                <a:lnTo>
                  <a:pt x="603316"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89" name="Oval 188"/>
          <p:cNvSpPr/>
          <p:nvPr/>
        </p:nvSpPr>
        <p:spPr>
          <a:xfrm>
            <a:off x="1523963" y="1156307"/>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190" name="Freeform 189"/>
          <p:cNvSpPr/>
          <p:nvPr/>
        </p:nvSpPr>
        <p:spPr>
          <a:xfrm>
            <a:off x="6029727" y="4478363"/>
            <a:ext cx="241222" cy="561155"/>
          </a:xfrm>
          <a:custGeom>
            <a:avLst/>
            <a:gdLst>
              <a:gd name="connsiteX0" fmla="*/ 0 w 215978"/>
              <a:gd name="connsiteY0" fmla="*/ 698423 h 698423"/>
              <a:gd name="connsiteX1" fmla="*/ 215978 w 215978"/>
              <a:gd name="connsiteY1" fmla="*/ 698423 h 698423"/>
              <a:gd name="connsiteX2" fmla="*/ 215978 w 215978"/>
              <a:gd name="connsiteY2" fmla="*/ 0 h 698423"/>
              <a:gd name="connsiteX3" fmla="*/ 215978 w 215978"/>
              <a:gd name="connsiteY3" fmla="*/ 5610 h 698423"/>
            </a:gdLst>
            <a:ahLst/>
            <a:cxnLst>
              <a:cxn ang="0">
                <a:pos x="connsiteX0" y="connsiteY0"/>
              </a:cxn>
              <a:cxn ang="0">
                <a:pos x="connsiteX1" y="connsiteY1"/>
              </a:cxn>
              <a:cxn ang="0">
                <a:pos x="connsiteX2" y="connsiteY2"/>
              </a:cxn>
              <a:cxn ang="0">
                <a:pos x="connsiteX3" y="connsiteY3"/>
              </a:cxn>
            </a:cxnLst>
            <a:rect l="l" t="t" r="r" b="b"/>
            <a:pathLst>
              <a:path w="215978" h="698423">
                <a:moveTo>
                  <a:pt x="0" y="698423"/>
                </a:moveTo>
                <a:lnTo>
                  <a:pt x="215978" y="698423"/>
                </a:lnTo>
                <a:lnTo>
                  <a:pt x="215978" y="0"/>
                </a:lnTo>
                <a:lnTo>
                  <a:pt x="215978" y="56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91" name="Oval 190"/>
          <p:cNvSpPr/>
          <p:nvPr/>
        </p:nvSpPr>
        <p:spPr>
          <a:xfrm>
            <a:off x="6224556" y="4418339"/>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192" name="Freeform 191"/>
          <p:cNvSpPr/>
          <p:nvPr/>
        </p:nvSpPr>
        <p:spPr>
          <a:xfrm>
            <a:off x="6858001" y="1303418"/>
            <a:ext cx="164117" cy="1150146"/>
          </a:xfrm>
          <a:custGeom>
            <a:avLst/>
            <a:gdLst>
              <a:gd name="connsiteX0" fmla="*/ 0 w 90535"/>
              <a:gd name="connsiteY0" fmla="*/ 0 h 1228253"/>
              <a:gd name="connsiteX1" fmla="*/ 90535 w 90535"/>
              <a:gd name="connsiteY1" fmla="*/ 0 h 1228253"/>
              <a:gd name="connsiteX2" fmla="*/ 90535 w 90535"/>
              <a:gd name="connsiteY2" fmla="*/ 1228253 h 1228253"/>
            </a:gdLst>
            <a:ahLst/>
            <a:cxnLst>
              <a:cxn ang="0">
                <a:pos x="connsiteX0" y="connsiteY0"/>
              </a:cxn>
              <a:cxn ang="0">
                <a:pos x="connsiteX1" y="connsiteY1"/>
              </a:cxn>
              <a:cxn ang="0">
                <a:pos x="connsiteX2" y="connsiteY2"/>
              </a:cxn>
            </a:cxnLst>
            <a:rect l="l" t="t" r="r" b="b"/>
            <a:pathLst>
              <a:path w="90535" h="1228253">
                <a:moveTo>
                  <a:pt x="0" y="0"/>
                </a:moveTo>
                <a:lnTo>
                  <a:pt x="90535" y="0"/>
                </a:lnTo>
                <a:lnTo>
                  <a:pt x="90535" y="122825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93" name="Freeform 192"/>
          <p:cNvSpPr/>
          <p:nvPr/>
        </p:nvSpPr>
        <p:spPr>
          <a:xfrm>
            <a:off x="5707778" y="1156298"/>
            <a:ext cx="162599" cy="1731546"/>
          </a:xfrm>
          <a:custGeom>
            <a:avLst/>
            <a:gdLst>
              <a:gd name="connsiteX0" fmla="*/ 0 w 90535"/>
              <a:gd name="connsiteY0" fmla="*/ 0 h 1228253"/>
              <a:gd name="connsiteX1" fmla="*/ 90535 w 90535"/>
              <a:gd name="connsiteY1" fmla="*/ 0 h 1228253"/>
              <a:gd name="connsiteX2" fmla="*/ 90535 w 90535"/>
              <a:gd name="connsiteY2" fmla="*/ 1228253 h 1228253"/>
            </a:gdLst>
            <a:ahLst/>
            <a:cxnLst>
              <a:cxn ang="0">
                <a:pos x="connsiteX0" y="connsiteY0"/>
              </a:cxn>
              <a:cxn ang="0">
                <a:pos x="connsiteX1" y="connsiteY1"/>
              </a:cxn>
              <a:cxn ang="0">
                <a:pos x="connsiteX2" y="connsiteY2"/>
              </a:cxn>
            </a:cxnLst>
            <a:rect l="l" t="t" r="r" b="b"/>
            <a:pathLst>
              <a:path w="90535" h="1228253">
                <a:moveTo>
                  <a:pt x="0" y="0"/>
                </a:moveTo>
                <a:lnTo>
                  <a:pt x="90535" y="0"/>
                </a:lnTo>
                <a:lnTo>
                  <a:pt x="90535" y="122825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94" name="Oval 193"/>
          <p:cNvSpPr/>
          <p:nvPr/>
        </p:nvSpPr>
        <p:spPr>
          <a:xfrm>
            <a:off x="5825109" y="2878374"/>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195" name="Rectangle 194"/>
          <p:cNvSpPr/>
          <p:nvPr/>
        </p:nvSpPr>
        <p:spPr>
          <a:xfrm>
            <a:off x="7895462" y="1480191"/>
            <a:ext cx="45719" cy="319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196" name="Rectangle 195"/>
          <p:cNvSpPr/>
          <p:nvPr/>
        </p:nvSpPr>
        <p:spPr>
          <a:xfrm>
            <a:off x="7895462" y="2643799"/>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197" name="Rectangle 196"/>
          <p:cNvSpPr/>
          <p:nvPr/>
        </p:nvSpPr>
        <p:spPr>
          <a:xfrm>
            <a:off x="7895462" y="291240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198" name="Rectangle 197"/>
          <p:cNvSpPr/>
          <p:nvPr/>
        </p:nvSpPr>
        <p:spPr>
          <a:xfrm>
            <a:off x="7895462" y="3750400"/>
            <a:ext cx="45719" cy="385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199" name="TextBox 198"/>
          <p:cNvSpPr txBox="1"/>
          <p:nvPr/>
        </p:nvSpPr>
        <p:spPr>
          <a:xfrm>
            <a:off x="101631" y="1099451"/>
            <a:ext cx="820938" cy="322373"/>
          </a:xfrm>
          <a:prstGeom prst="rect">
            <a:avLst/>
          </a:prstGeom>
          <a:noFill/>
        </p:spPr>
        <p:txBody>
          <a:bodyPr wrap="square" lIns="0" tIns="0" rIns="0" bIns="0" rtlCol="0">
            <a:noAutofit/>
          </a:bodyPr>
          <a:lstStyle/>
          <a:p>
            <a:pPr algn="r">
              <a:lnSpc>
                <a:spcPts val="900"/>
              </a:lnSpc>
            </a:pPr>
            <a:r>
              <a:rPr lang="en-US" sz="700" b="1" dirty="0">
                <a:solidFill>
                  <a:prstClr val="black"/>
                </a:solidFill>
              </a:rPr>
              <a:t>NUWC Keyport Div</a:t>
            </a:r>
          </a:p>
          <a:p>
            <a:pPr algn="r">
              <a:lnSpc>
                <a:spcPts val="900"/>
              </a:lnSpc>
            </a:pPr>
            <a:r>
              <a:rPr lang="en-US" sz="700" dirty="0">
                <a:solidFill>
                  <a:prstClr val="black">
                    <a:lumMod val="50000"/>
                    <a:lumOff val="50000"/>
                  </a:prstClr>
                </a:solidFill>
              </a:rPr>
              <a:t>Keyport, WA</a:t>
            </a:r>
          </a:p>
        </p:txBody>
      </p:sp>
      <p:sp>
        <p:nvSpPr>
          <p:cNvPr id="200" name="TextBox 199"/>
          <p:cNvSpPr txBox="1"/>
          <p:nvPr/>
        </p:nvSpPr>
        <p:spPr>
          <a:xfrm>
            <a:off x="47572" y="3387642"/>
            <a:ext cx="855543" cy="322373"/>
          </a:xfrm>
          <a:prstGeom prst="rect">
            <a:avLst/>
          </a:prstGeom>
          <a:noFill/>
        </p:spPr>
        <p:txBody>
          <a:bodyPr wrap="square" lIns="0" tIns="0" rIns="0" bIns="0" rtlCol="0">
            <a:noAutofit/>
          </a:bodyPr>
          <a:lstStyle/>
          <a:p>
            <a:pPr algn="r">
              <a:lnSpc>
                <a:spcPts val="900"/>
              </a:lnSpc>
            </a:pPr>
            <a:r>
              <a:rPr lang="fr-FR" sz="700" b="1" dirty="0">
                <a:solidFill>
                  <a:prstClr val="black"/>
                </a:solidFill>
              </a:rPr>
              <a:t>NSWC Port</a:t>
            </a:r>
            <a:br>
              <a:rPr lang="fr-FR" sz="700" b="1" dirty="0">
                <a:solidFill>
                  <a:prstClr val="black"/>
                </a:solidFill>
              </a:rPr>
            </a:br>
            <a:r>
              <a:rPr lang="fr-FR" sz="700" b="1" dirty="0">
                <a:solidFill>
                  <a:prstClr val="black"/>
                </a:solidFill>
              </a:rPr>
              <a:t>Hueneme Div</a:t>
            </a:r>
          </a:p>
          <a:p>
            <a:pPr algn="r">
              <a:lnSpc>
                <a:spcPts val="900"/>
              </a:lnSpc>
            </a:pPr>
            <a:r>
              <a:rPr lang="fr-FR" sz="700" dirty="0">
                <a:solidFill>
                  <a:prstClr val="black">
                    <a:lumMod val="50000"/>
                    <a:lumOff val="50000"/>
                  </a:prstClr>
                </a:solidFill>
              </a:rPr>
              <a:t>Port Hueneme, CA</a:t>
            </a:r>
            <a:endParaRPr lang="en-US" sz="700" dirty="0">
              <a:solidFill>
                <a:prstClr val="black">
                  <a:lumMod val="50000"/>
                  <a:lumOff val="50000"/>
                </a:prstClr>
              </a:solidFill>
            </a:endParaRPr>
          </a:p>
        </p:txBody>
      </p:sp>
      <p:sp>
        <p:nvSpPr>
          <p:cNvPr id="201" name="TextBox 200"/>
          <p:cNvSpPr txBox="1"/>
          <p:nvPr/>
        </p:nvSpPr>
        <p:spPr>
          <a:xfrm>
            <a:off x="126325" y="3913773"/>
            <a:ext cx="776799" cy="261207"/>
          </a:xfrm>
          <a:prstGeom prst="rect">
            <a:avLst/>
          </a:prstGeom>
          <a:noFill/>
        </p:spPr>
        <p:txBody>
          <a:bodyPr wrap="square" lIns="0" tIns="0" rIns="0" bIns="0" rtlCol="0">
            <a:noAutofit/>
          </a:bodyPr>
          <a:lstStyle/>
          <a:p>
            <a:pPr algn="r">
              <a:lnSpc>
                <a:spcPts val="900"/>
              </a:lnSpc>
            </a:pPr>
            <a:r>
              <a:rPr lang="fr-FR" sz="700" b="1" dirty="0">
                <a:solidFill>
                  <a:prstClr val="black"/>
                </a:solidFill>
              </a:rPr>
              <a:t>NSWC Corona Div</a:t>
            </a:r>
          </a:p>
          <a:p>
            <a:pPr algn="r">
              <a:lnSpc>
                <a:spcPts val="900"/>
              </a:lnSpc>
            </a:pPr>
            <a:r>
              <a:rPr lang="fr-FR" sz="700" dirty="0">
                <a:solidFill>
                  <a:prstClr val="black">
                    <a:lumMod val="50000"/>
                    <a:lumOff val="50000"/>
                  </a:prstClr>
                </a:solidFill>
              </a:rPr>
              <a:t>Corona, CA</a:t>
            </a:r>
            <a:endParaRPr lang="en-US" sz="700" dirty="0">
              <a:solidFill>
                <a:prstClr val="black">
                  <a:lumMod val="50000"/>
                  <a:lumOff val="50000"/>
                </a:prstClr>
              </a:solidFill>
            </a:endParaRPr>
          </a:p>
        </p:txBody>
      </p:sp>
      <p:sp>
        <p:nvSpPr>
          <p:cNvPr id="202" name="Rectangle 201"/>
          <p:cNvSpPr/>
          <p:nvPr/>
        </p:nvSpPr>
        <p:spPr>
          <a:xfrm>
            <a:off x="955759" y="3920807"/>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03" name="Rectangle 202"/>
          <p:cNvSpPr/>
          <p:nvPr/>
        </p:nvSpPr>
        <p:spPr>
          <a:xfrm>
            <a:off x="955759" y="3410529"/>
            <a:ext cx="45719" cy="319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04" name="Rectangle 203"/>
          <p:cNvSpPr/>
          <p:nvPr/>
        </p:nvSpPr>
        <p:spPr>
          <a:xfrm>
            <a:off x="955759" y="1104952"/>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05" name="TextBox 204"/>
          <p:cNvSpPr txBox="1"/>
          <p:nvPr/>
        </p:nvSpPr>
        <p:spPr>
          <a:xfrm>
            <a:off x="4828162" y="4924303"/>
            <a:ext cx="1139906" cy="245372"/>
          </a:xfrm>
          <a:prstGeom prst="rect">
            <a:avLst/>
          </a:prstGeom>
          <a:noFill/>
        </p:spPr>
        <p:txBody>
          <a:bodyPr wrap="square" lIns="0" tIns="0" rIns="0" bIns="0" rtlCol="0">
            <a:noAutofit/>
          </a:bodyPr>
          <a:lstStyle/>
          <a:p>
            <a:pPr algn="r">
              <a:lnSpc>
                <a:spcPts val="900"/>
              </a:lnSpc>
            </a:pPr>
            <a:r>
              <a:rPr lang="pl-PL" sz="700" b="1">
                <a:solidFill>
                  <a:prstClr val="black"/>
                </a:solidFill>
              </a:rPr>
              <a:t>NSWC Panama City</a:t>
            </a:r>
            <a:r>
              <a:rPr lang="en-US" sz="700" b="1" dirty="0">
                <a:solidFill>
                  <a:prstClr val="black"/>
                </a:solidFill>
              </a:rPr>
              <a:t> Div</a:t>
            </a:r>
            <a:endParaRPr lang="pl-PL" sz="700" b="1">
              <a:solidFill>
                <a:prstClr val="black"/>
              </a:solidFill>
            </a:endParaRPr>
          </a:p>
          <a:p>
            <a:pPr algn="r">
              <a:lnSpc>
                <a:spcPts val="900"/>
              </a:lnSpc>
            </a:pPr>
            <a:r>
              <a:rPr lang="pl-PL" sz="700">
                <a:solidFill>
                  <a:prstClr val="black">
                    <a:lumMod val="50000"/>
                    <a:lumOff val="50000"/>
                  </a:prstClr>
                </a:solidFill>
              </a:rPr>
              <a:t>Panama City, FL</a:t>
            </a:r>
            <a:endParaRPr lang="en-US" sz="700" dirty="0">
              <a:solidFill>
                <a:prstClr val="black">
                  <a:lumMod val="50000"/>
                  <a:lumOff val="50000"/>
                </a:prstClr>
              </a:solidFill>
            </a:endParaRPr>
          </a:p>
        </p:txBody>
      </p:sp>
      <p:sp>
        <p:nvSpPr>
          <p:cNvPr id="206" name="Rectangle 205"/>
          <p:cNvSpPr/>
          <p:nvPr/>
        </p:nvSpPr>
        <p:spPr>
          <a:xfrm>
            <a:off x="6003935" y="4936810"/>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07" name="TextBox 206"/>
          <p:cNvSpPr txBox="1"/>
          <p:nvPr/>
        </p:nvSpPr>
        <p:spPr>
          <a:xfrm>
            <a:off x="4828160" y="1041845"/>
            <a:ext cx="847647" cy="322373"/>
          </a:xfrm>
          <a:prstGeom prst="rect">
            <a:avLst/>
          </a:prstGeom>
          <a:noFill/>
        </p:spPr>
        <p:txBody>
          <a:bodyPr wrap="square" lIns="0" tIns="0" rIns="0" bIns="0" rtlCol="0">
            <a:noAutofit/>
          </a:bodyPr>
          <a:lstStyle/>
          <a:p>
            <a:pPr algn="r">
              <a:lnSpc>
                <a:spcPts val="900"/>
              </a:lnSpc>
            </a:pPr>
            <a:r>
              <a:rPr lang="en-US" sz="700" b="1" dirty="0">
                <a:solidFill>
                  <a:prstClr val="black"/>
                </a:solidFill>
              </a:rPr>
              <a:t>NSWC Crane Div</a:t>
            </a:r>
          </a:p>
          <a:p>
            <a:pPr algn="r">
              <a:lnSpc>
                <a:spcPts val="900"/>
              </a:lnSpc>
            </a:pPr>
            <a:r>
              <a:rPr lang="en-US" sz="700" dirty="0">
                <a:solidFill>
                  <a:prstClr val="black">
                    <a:lumMod val="50000"/>
                    <a:lumOff val="50000"/>
                  </a:prstClr>
                </a:solidFill>
              </a:rPr>
              <a:t>Crane, IN</a:t>
            </a:r>
          </a:p>
        </p:txBody>
      </p:sp>
      <p:sp>
        <p:nvSpPr>
          <p:cNvPr id="208" name="TextBox 207"/>
          <p:cNvSpPr txBox="1"/>
          <p:nvPr/>
        </p:nvSpPr>
        <p:spPr>
          <a:xfrm>
            <a:off x="5764391" y="1111549"/>
            <a:ext cx="1013137" cy="373767"/>
          </a:xfrm>
          <a:prstGeom prst="rect">
            <a:avLst/>
          </a:prstGeom>
          <a:noFill/>
        </p:spPr>
        <p:txBody>
          <a:bodyPr wrap="square" lIns="0" tIns="0" rIns="0" bIns="0" rtlCol="0">
            <a:noAutofit/>
          </a:bodyPr>
          <a:lstStyle/>
          <a:p>
            <a:pPr algn="r">
              <a:lnSpc>
                <a:spcPts val="900"/>
              </a:lnSpc>
            </a:pPr>
            <a:r>
              <a:rPr lang="en-US" sz="700" b="1" dirty="0">
                <a:solidFill>
                  <a:prstClr val="black"/>
                </a:solidFill>
              </a:rPr>
              <a:t>Naval Sea Logistics</a:t>
            </a:r>
            <a:br>
              <a:rPr lang="en-US" sz="700" b="1" dirty="0">
                <a:solidFill>
                  <a:prstClr val="black"/>
                </a:solidFill>
              </a:rPr>
            </a:br>
            <a:r>
              <a:rPr lang="en-US" sz="700" b="1" dirty="0">
                <a:solidFill>
                  <a:prstClr val="black"/>
                </a:solidFill>
              </a:rPr>
              <a:t>Center (NSLC)**</a:t>
            </a:r>
          </a:p>
          <a:p>
            <a:pPr algn="r">
              <a:lnSpc>
                <a:spcPts val="900"/>
              </a:lnSpc>
            </a:pPr>
            <a:r>
              <a:rPr lang="en-US" sz="700" dirty="0">
                <a:solidFill>
                  <a:prstClr val="black">
                    <a:lumMod val="50000"/>
                    <a:lumOff val="50000"/>
                  </a:prstClr>
                </a:solidFill>
              </a:rPr>
              <a:t>Mechanicsburg, PA</a:t>
            </a:r>
          </a:p>
        </p:txBody>
      </p:sp>
      <p:sp>
        <p:nvSpPr>
          <p:cNvPr id="209" name="Rectangle 208"/>
          <p:cNvSpPr/>
          <p:nvPr/>
        </p:nvSpPr>
        <p:spPr>
          <a:xfrm>
            <a:off x="5707778" y="105706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10" name="Oval 209"/>
          <p:cNvSpPr/>
          <p:nvPr/>
        </p:nvSpPr>
        <p:spPr>
          <a:xfrm>
            <a:off x="6984089" y="241093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211" name="Oval 210"/>
          <p:cNvSpPr/>
          <p:nvPr/>
        </p:nvSpPr>
        <p:spPr>
          <a:xfrm>
            <a:off x="7100387" y="2711150"/>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lumMod val="75000"/>
                </a:prstClr>
              </a:solidFill>
            </a:endParaRPr>
          </a:p>
        </p:txBody>
      </p:sp>
      <p:sp>
        <p:nvSpPr>
          <p:cNvPr id="212" name="Freeform 211"/>
          <p:cNvSpPr/>
          <p:nvPr/>
        </p:nvSpPr>
        <p:spPr>
          <a:xfrm>
            <a:off x="7149549" y="2655650"/>
            <a:ext cx="755989" cy="1288011"/>
          </a:xfrm>
          <a:custGeom>
            <a:avLst/>
            <a:gdLst>
              <a:gd name="connsiteX0" fmla="*/ 850070 w 850070"/>
              <a:gd name="connsiteY0" fmla="*/ 1429037 h 1429037"/>
              <a:gd name="connsiteX1" fmla="*/ 0 w 850070"/>
              <a:gd name="connsiteY1" fmla="*/ 1429037 h 1429037"/>
              <a:gd name="connsiteX2" fmla="*/ 0 w 850070"/>
              <a:gd name="connsiteY2" fmla="*/ 0 h 1429037"/>
            </a:gdLst>
            <a:ahLst/>
            <a:cxnLst>
              <a:cxn ang="0">
                <a:pos x="connsiteX0" y="connsiteY0"/>
              </a:cxn>
              <a:cxn ang="0">
                <a:pos x="connsiteX1" y="connsiteY1"/>
              </a:cxn>
              <a:cxn ang="0">
                <a:pos x="connsiteX2" y="connsiteY2"/>
              </a:cxn>
            </a:cxnLst>
            <a:rect l="l" t="t" r="r" b="b"/>
            <a:pathLst>
              <a:path w="850070" h="1429037">
                <a:moveTo>
                  <a:pt x="850070" y="1429037"/>
                </a:moveTo>
                <a:lnTo>
                  <a:pt x="0" y="1429037"/>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13" name="Freeform 212"/>
          <p:cNvSpPr/>
          <p:nvPr/>
        </p:nvSpPr>
        <p:spPr>
          <a:xfrm>
            <a:off x="7726068" y="1612602"/>
            <a:ext cx="202179" cy="390573"/>
          </a:xfrm>
          <a:custGeom>
            <a:avLst/>
            <a:gdLst>
              <a:gd name="connsiteX0" fmla="*/ 0 w 202179"/>
              <a:gd name="connsiteY0" fmla="*/ 390573 h 390573"/>
              <a:gd name="connsiteX1" fmla="*/ 0 w 202179"/>
              <a:gd name="connsiteY1" fmla="*/ 0 h 390573"/>
              <a:gd name="connsiteX2" fmla="*/ 59735 w 202179"/>
              <a:gd name="connsiteY2" fmla="*/ 0 h 390573"/>
              <a:gd name="connsiteX3" fmla="*/ 202179 w 202179"/>
              <a:gd name="connsiteY3" fmla="*/ 0 h 390573"/>
            </a:gdLst>
            <a:ahLst/>
            <a:cxnLst>
              <a:cxn ang="0">
                <a:pos x="connsiteX0" y="connsiteY0"/>
              </a:cxn>
              <a:cxn ang="0">
                <a:pos x="connsiteX1" y="connsiteY1"/>
              </a:cxn>
              <a:cxn ang="0">
                <a:pos x="connsiteX2" y="connsiteY2"/>
              </a:cxn>
              <a:cxn ang="0">
                <a:pos x="connsiteX3" y="connsiteY3"/>
              </a:cxn>
            </a:cxnLst>
            <a:rect l="l" t="t" r="r" b="b"/>
            <a:pathLst>
              <a:path w="202179" h="390573">
                <a:moveTo>
                  <a:pt x="0" y="390573"/>
                </a:moveTo>
                <a:lnTo>
                  <a:pt x="0" y="0"/>
                </a:lnTo>
                <a:lnTo>
                  <a:pt x="59735" y="0"/>
                </a:lnTo>
                <a:lnTo>
                  <a:pt x="202179"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14" name="Freeform 213"/>
          <p:cNvSpPr/>
          <p:nvPr/>
        </p:nvSpPr>
        <p:spPr>
          <a:xfrm>
            <a:off x="7271155" y="2110041"/>
            <a:ext cx="647891" cy="302080"/>
          </a:xfrm>
          <a:custGeom>
            <a:avLst/>
            <a:gdLst>
              <a:gd name="connsiteX0" fmla="*/ 0 w 647891"/>
              <a:gd name="connsiteY0" fmla="*/ 257319 h 257319"/>
              <a:gd name="connsiteX1" fmla="*/ 0 w 647891"/>
              <a:gd name="connsiteY1" fmla="*/ 0 h 257319"/>
              <a:gd name="connsiteX2" fmla="*/ 647891 w 647891"/>
              <a:gd name="connsiteY2" fmla="*/ 0 h 257319"/>
            </a:gdLst>
            <a:ahLst/>
            <a:cxnLst>
              <a:cxn ang="0">
                <a:pos x="connsiteX0" y="connsiteY0"/>
              </a:cxn>
              <a:cxn ang="0">
                <a:pos x="connsiteX1" y="connsiteY1"/>
              </a:cxn>
              <a:cxn ang="0">
                <a:pos x="connsiteX2" y="connsiteY2"/>
              </a:cxn>
            </a:cxnLst>
            <a:rect l="l" t="t" r="r" b="b"/>
            <a:pathLst>
              <a:path w="647891" h="257319">
                <a:moveTo>
                  <a:pt x="0" y="257319"/>
                </a:moveTo>
                <a:lnTo>
                  <a:pt x="0" y="0"/>
                </a:lnTo>
                <a:lnTo>
                  <a:pt x="647891"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15" name="Freeform 214"/>
          <p:cNvSpPr/>
          <p:nvPr/>
        </p:nvSpPr>
        <p:spPr>
          <a:xfrm>
            <a:off x="7066415" y="2493259"/>
            <a:ext cx="847508" cy="137922"/>
          </a:xfrm>
          <a:custGeom>
            <a:avLst/>
            <a:gdLst>
              <a:gd name="connsiteX0" fmla="*/ 0 w 647891"/>
              <a:gd name="connsiteY0" fmla="*/ 257319 h 257319"/>
              <a:gd name="connsiteX1" fmla="*/ 0 w 647891"/>
              <a:gd name="connsiteY1" fmla="*/ 0 h 257319"/>
              <a:gd name="connsiteX2" fmla="*/ 647891 w 647891"/>
              <a:gd name="connsiteY2" fmla="*/ 0 h 257319"/>
            </a:gdLst>
            <a:ahLst/>
            <a:cxnLst>
              <a:cxn ang="0">
                <a:pos x="connsiteX0" y="connsiteY0"/>
              </a:cxn>
              <a:cxn ang="0">
                <a:pos x="connsiteX1" y="connsiteY1"/>
              </a:cxn>
              <a:cxn ang="0">
                <a:pos x="connsiteX2" y="connsiteY2"/>
              </a:cxn>
            </a:cxnLst>
            <a:rect l="l" t="t" r="r" b="b"/>
            <a:pathLst>
              <a:path w="647891" h="257319">
                <a:moveTo>
                  <a:pt x="0" y="257319"/>
                </a:moveTo>
                <a:lnTo>
                  <a:pt x="0" y="0"/>
                </a:lnTo>
                <a:lnTo>
                  <a:pt x="647891"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16" name="Rectangle 215"/>
          <p:cNvSpPr/>
          <p:nvPr/>
        </p:nvSpPr>
        <p:spPr>
          <a:xfrm>
            <a:off x="7895462" y="234711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217" name="Oval 216"/>
          <p:cNvSpPr/>
          <p:nvPr/>
        </p:nvSpPr>
        <p:spPr>
          <a:xfrm>
            <a:off x="7230532" y="237876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
        <p:nvSpPr>
          <p:cNvPr id="218" name="Oval 217"/>
          <p:cNvSpPr/>
          <p:nvPr/>
        </p:nvSpPr>
        <p:spPr>
          <a:xfrm>
            <a:off x="7687129" y="198091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endParaRPr lang="en-US" sz="900" dirty="0">
              <a:solidFill>
                <a:prstClr val="white"/>
              </a:solidFill>
            </a:endParaRPr>
          </a:p>
        </p:txBody>
      </p:sp>
      <p:sp>
        <p:nvSpPr>
          <p:cNvPr id="219" name="Rectangle 218"/>
          <p:cNvSpPr/>
          <p:nvPr/>
        </p:nvSpPr>
        <p:spPr>
          <a:xfrm>
            <a:off x="6812291" y="1140300"/>
            <a:ext cx="45719" cy="320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20" name="Oval 219"/>
          <p:cNvSpPr/>
          <p:nvPr/>
        </p:nvSpPr>
        <p:spPr>
          <a:xfrm>
            <a:off x="7026420" y="261856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lumMod val="75000"/>
                </a:prstClr>
              </a:solidFill>
            </a:endParaRPr>
          </a:p>
        </p:txBody>
      </p:sp>
      <p:sp>
        <p:nvSpPr>
          <p:cNvPr id="221" name="Oval 220"/>
          <p:cNvSpPr/>
          <p:nvPr/>
        </p:nvSpPr>
        <p:spPr>
          <a:xfrm>
            <a:off x="7099157" y="2592477"/>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lumMod val="75000"/>
                </a:prstClr>
              </a:solidFill>
            </a:endParaRPr>
          </a:p>
        </p:txBody>
      </p:sp>
      <p:sp>
        <p:nvSpPr>
          <p:cNvPr id="222" name="Freeform 221"/>
          <p:cNvSpPr/>
          <p:nvPr/>
        </p:nvSpPr>
        <p:spPr>
          <a:xfrm>
            <a:off x="7144530" y="2718354"/>
            <a:ext cx="774519" cy="46412"/>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Lst>
            <a:ahLst/>
            <a:cxnLst>
              <a:cxn ang="0">
                <a:pos x="connsiteX0" y="connsiteY0"/>
              </a:cxn>
              <a:cxn ang="0">
                <a:pos x="connsiteX1" y="connsiteY1"/>
              </a:cxn>
              <a:cxn ang="0">
                <a:pos x="connsiteX2" y="connsiteY2"/>
              </a:cxn>
            </a:cxnLst>
            <a:rect l="l" t="t" r="r" b="b"/>
            <a:pathLst>
              <a:path w="762765" h="252723">
                <a:moveTo>
                  <a:pt x="0" y="0"/>
                </a:moveTo>
                <a:lnTo>
                  <a:pt x="203668" y="252723"/>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23" name="Rectangle 222"/>
          <p:cNvSpPr/>
          <p:nvPr/>
        </p:nvSpPr>
        <p:spPr>
          <a:xfrm>
            <a:off x="7895462" y="3286966"/>
            <a:ext cx="45719" cy="303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224" name="Rectangle 223"/>
          <p:cNvSpPr/>
          <p:nvPr/>
        </p:nvSpPr>
        <p:spPr>
          <a:xfrm>
            <a:off x="7895462" y="2009230"/>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dirty="0">
              <a:solidFill>
                <a:prstClr val="white"/>
              </a:solidFill>
            </a:endParaRPr>
          </a:p>
        </p:txBody>
      </p:sp>
      <p:sp>
        <p:nvSpPr>
          <p:cNvPr id="225" name="Oval 224"/>
          <p:cNvSpPr/>
          <p:nvPr/>
        </p:nvSpPr>
        <p:spPr>
          <a:xfrm>
            <a:off x="7108392" y="266109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lumMod val="75000"/>
                </a:prstClr>
              </a:solidFill>
            </a:endParaRPr>
          </a:p>
        </p:txBody>
      </p:sp>
      <p:sp>
        <p:nvSpPr>
          <p:cNvPr id="226" name="Freeform 225"/>
          <p:cNvSpPr/>
          <p:nvPr/>
        </p:nvSpPr>
        <p:spPr>
          <a:xfrm>
            <a:off x="7181484" y="2791677"/>
            <a:ext cx="746753" cy="225134"/>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 name="connsiteX0" fmla="*/ 0 w 762765"/>
              <a:gd name="connsiteY0" fmla="*/ 0 h 252723"/>
              <a:gd name="connsiteX1" fmla="*/ 312292 w 762765"/>
              <a:gd name="connsiteY1" fmla="*/ 247739 h 252723"/>
              <a:gd name="connsiteX2" fmla="*/ 762765 w 762765"/>
              <a:gd name="connsiteY2" fmla="*/ 252723 h 252723"/>
              <a:gd name="connsiteX0" fmla="*/ 0 w 762765"/>
              <a:gd name="connsiteY0" fmla="*/ 0 h 257707"/>
              <a:gd name="connsiteX1" fmla="*/ 319300 w 762765"/>
              <a:gd name="connsiteY1" fmla="*/ 257707 h 257707"/>
              <a:gd name="connsiteX2" fmla="*/ 762765 w 762765"/>
              <a:gd name="connsiteY2" fmla="*/ 252723 h 257707"/>
            </a:gdLst>
            <a:ahLst/>
            <a:cxnLst>
              <a:cxn ang="0">
                <a:pos x="connsiteX0" y="connsiteY0"/>
              </a:cxn>
              <a:cxn ang="0">
                <a:pos x="connsiteX1" y="connsiteY1"/>
              </a:cxn>
              <a:cxn ang="0">
                <a:pos x="connsiteX2" y="connsiteY2"/>
              </a:cxn>
            </a:cxnLst>
            <a:rect l="l" t="t" r="r" b="b"/>
            <a:pathLst>
              <a:path w="762765" h="257707">
                <a:moveTo>
                  <a:pt x="0" y="0"/>
                </a:moveTo>
                <a:lnTo>
                  <a:pt x="319300" y="257707"/>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27" name="Freeform 226"/>
          <p:cNvSpPr/>
          <p:nvPr/>
        </p:nvSpPr>
        <p:spPr>
          <a:xfrm>
            <a:off x="7312859" y="2998304"/>
            <a:ext cx="615378" cy="418780"/>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 name="connsiteX0" fmla="*/ 0 w 762765"/>
              <a:gd name="connsiteY0" fmla="*/ 0 h 252723"/>
              <a:gd name="connsiteX1" fmla="*/ 312292 w 762765"/>
              <a:gd name="connsiteY1" fmla="*/ 247739 h 252723"/>
              <a:gd name="connsiteX2" fmla="*/ 762765 w 762765"/>
              <a:gd name="connsiteY2" fmla="*/ 252723 h 252723"/>
              <a:gd name="connsiteX0" fmla="*/ 0 w 762765"/>
              <a:gd name="connsiteY0" fmla="*/ 0 h 257707"/>
              <a:gd name="connsiteX1" fmla="*/ 319300 w 762765"/>
              <a:gd name="connsiteY1" fmla="*/ 257707 h 257707"/>
              <a:gd name="connsiteX2" fmla="*/ 762765 w 762765"/>
              <a:gd name="connsiteY2" fmla="*/ 252723 h 257707"/>
            </a:gdLst>
            <a:ahLst/>
            <a:cxnLst>
              <a:cxn ang="0">
                <a:pos x="connsiteX0" y="connsiteY0"/>
              </a:cxn>
              <a:cxn ang="0">
                <a:pos x="connsiteX1" y="connsiteY1"/>
              </a:cxn>
              <a:cxn ang="0">
                <a:pos x="connsiteX2" y="connsiteY2"/>
              </a:cxn>
            </a:cxnLst>
            <a:rect l="l" t="t" r="r" b="b"/>
            <a:pathLst>
              <a:path w="762765" h="257707">
                <a:moveTo>
                  <a:pt x="0" y="0"/>
                </a:moveTo>
                <a:lnTo>
                  <a:pt x="319300" y="257707"/>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228" name="Oval 227"/>
          <p:cNvSpPr/>
          <p:nvPr/>
        </p:nvSpPr>
        <p:spPr>
          <a:xfrm>
            <a:off x="7255364" y="2934485"/>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dirty="0">
              <a:solidFill>
                <a:prstClr val="white"/>
              </a:solidFill>
            </a:endParaRPr>
          </a:p>
        </p:txBody>
      </p:sp>
    </p:spTree>
    <p:extLst>
      <p:ext uri="{BB962C8B-B14F-4D97-AF65-F5344CB8AC3E}">
        <p14:creationId xmlns:p14="http://schemas.microsoft.com/office/powerpoint/2010/main" val="368516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95" y="1044435"/>
            <a:ext cx="8896173" cy="48904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 name="Straight Arrow Connector 2"/>
          <p:cNvCxnSpPr/>
          <p:nvPr/>
        </p:nvCxnSpPr>
        <p:spPr>
          <a:xfrm>
            <a:off x="6400800" y="3390900"/>
            <a:ext cx="0" cy="2762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1895948" y="3343275"/>
            <a:ext cx="16046" cy="1629848"/>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2133600" y="1358687"/>
            <a:ext cx="0" cy="1784349"/>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6" name="Content Placeholder 1"/>
          <p:cNvSpPr txBox="1">
            <a:spLocks noChangeArrowheads="1"/>
          </p:cNvSpPr>
          <p:nvPr/>
        </p:nvSpPr>
        <p:spPr bwMode="auto">
          <a:xfrm>
            <a:off x="143647" y="2088335"/>
            <a:ext cx="2020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a:buFont typeface="Arial" charset="0"/>
              <a:buNone/>
            </a:pPr>
            <a:r>
              <a:rPr lang="en-US" altLang="en-US" sz="1200" b="1" dirty="0">
                <a:solidFill>
                  <a:schemeClr val="tx2"/>
                </a:solidFill>
                <a:latin typeface="Arial" charset="0"/>
                <a:cs typeface="Arial" charset="0"/>
              </a:rPr>
              <a:t>1890</a:t>
            </a:r>
            <a:r>
              <a:rPr lang="en-US" altLang="en-US" sz="1200" dirty="0">
                <a:latin typeface="Arial" charset="0"/>
                <a:cs typeface="Arial" charset="0"/>
              </a:rPr>
              <a:t>: </a:t>
            </a:r>
            <a:r>
              <a:rPr lang="en-US" altLang="en-US" sz="1000" dirty="0">
                <a:latin typeface="Arial" charset="0"/>
                <a:cs typeface="Arial" charset="0"/>
              </a:rPr>
              <a:t>Ens. Robert Dashiell takes over construction and supervision of the new Naval Proving Ground upon its relocation to Indian Head.</a:t>
            </a:r>
          </a:p>
        </p:txBody>
      </p:sp>
      <p:cxnSp>
        <p:nvCxnSpPr>
          <p:cNvPr id="7" name="Straight Arrow Connector 6"/>
          <p:cNvCxnSpPr/>
          <p:nvPr/>
        </p:nvCxnSpPr>
        <p:spPr>
          <a:xfrm flipV="1">
            <a:off x="609600" y="2885131"/>
            <a:ext cx="0" cy="30797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38200" y="3377256"/>
            <a:ext cx="0" cy="4572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9" name="TextBox 52"/>
          <p:cNvSpPr txBox="1">
            <a:spLocks noChangeArrowheads="1"/>
          </p:cNvSpPr>
          <p:nvPr/>
        </p:nvSpPr>
        <p:spPr bwMode="auto">
          <a:xfrm>
            <a:off x="192388" y="3801290"/>
            <a:ext cx="170497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1900</a:t>
            </a:r>
            <a:r>
              <a:rPr lang="en-US" altLang="en-US" sz="1200" dirty="0">
                <a:latin typeface="Arial" charset="0"/>
                <a:cs typeface="Arial" charset="0"/>
              </a:rPr>
              <a:t>: </a:t>
            </a:r>
            <a:r>
              <a:rPr lang="en-US" altLang="en-US" sz="1000" dirty="0">
                <a:latin typeface="Arial" charset="0"/>
                <a:cs typeface="Arial" charset="0"/>
              </a:rPr>
              <a:t>Indian Head begins producing smokeless powder. Dr. George Patterson is brought aboard as the station’s first chief chemist. </a:t>
            </a:r>
          </a:p>
        </p:txBody>
      </p:sp>
      <p:sp>
        <p:nvSpPr>
          <p:cNvPr id="10" name="TextBox 53"/>
          <p:cNvSpPr txBox="1">
            <a:spLocks noChangeArrowheads="1"/>
          </p:cNvSpPr>
          <p:nvPr/>
        </p:nvSpPr>
        <p:spPr bwMode="auto">
          <a:xfrm>
            <a:off x="1813355" y="1099151"/>
            <a:ext cx="230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1917</a:t>
            </a:r>
            <a:r>
              <a:rPr lang="en-US" altLang="en-US" sz="1200" dirty="0">
                <a:latin typeface="Arial" charset="0"/>
                <a:cs typeface="Arial" charset="0"/>
              </a:rPr>
              <a:t>: </a:t>
            </a:r>
            <a:r>
              <a:rPr lang="en-US" altLang="en-US" sz="1000" dirty="0">
                <a:latin typeface="Arial" charset="0"/>
                <a:cs typeface="Arial" charset="0"/>
              </a:rPr>
              <a:t>The Explosive D plant opens.</a:t>
            </a:r>
          </a:p>
        </p:txBody>
      </p:sp>
      <p:cxnSp>
        <p:nvCxnSpPr>
          <p:cNvPr id="11" name="Straight Arrow Connector 10"/>
          <p:cNvCxnSpPr/>
          <p:nvPr/>
        </p:nvCxnSpPr>
        <p:spPr>
          <a:xfrm>
            <a:off x="7705253" y="3381847"/>
            <a:ext cx="0" cy="8128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12" name="TextBox 56"/>
          <p:cNvSpPr txBox="1">
            <a:spLocks noChangeArrowheads="1"/>
          </p:cNvSpPr>
          <p:nvPr/>
        </p:nvSpPr>
        <p:spPr bwMode="auto">
          <a:xfrm>
            <a:off x="7239000" y="41910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2015</a:t>
            </a:r>
            <a:r>
              <a:rPr lang="en-US" altLang="en-US" sz="1200" dirty="0">
                <a:latin typeface="Arial" charset="0"/>
                <a:cs typeface="Arial" charset="0"/>
              </a:rPr>
              <a:t>: </a:t>
            </a:r>
            <a:r>
              <a:rPr lang="en-US" altLang="en-US" sz="1000" dirty="0">
                <a:latin typeface="Arial" charset="0"/>
                <a:cs typeface="Arial" charset="0"/>
              </a:rPr>
              <a:t>Indian Head celebrates its 125</a:t>
            </a:r>
            <a:r>
              <a:rPr lang="en-US" altLang="en-US" sz="1000" baseline="30000" dirty="0">
                <a:latin typeface="Arial" charset="0"/>
                <a:cs typeface="Arial" charset="0"/>
              </a:rPr>
              <a:t>th</a:t>
            </a:r>
            <a:r>
              <a:rPr lang="en-US" altLang="en-US" sz="1000" dirty="0">
                <a:latin typeface="Arial" charset="0"/>
                <a:cs typeface="Arial" charset="0"/>
              </a:rPr>
              <a:t> Anniversary.</a:t>
            </a:r>
          </a:p>
        </p:txBody>
      </p:sp>
      <p:cxnSp>
        <p:nvCxnSpPr>
          <p:cNvPr id="13" name="Straight Arrow Connector 12"/>
          <p:cNvCxnSpPr/>
          <p:nvPr/>
        </p:nvCxnSpPr>
        <p:spPr>
          <a:xfrm flipV="1">
            <a:off x="7467600" y="2822575"/>
            <a:ext cx="0" cy="3778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14" name="TextBox 58"/>
          <p:cNvSpPr txBox="1">
            <a:spLocks noChangeArrowheads="1"/>
          </p:cNvSpPr>
          <p:nvPr/>
        </p:nvSpPr>
        <p:spPr bwMode="auto">
          <a:xfrm>
            <a:off x="6705600" y="1774482"/>
            <a:ext cx="16002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2013</a:t>
            </a:r>
            <a:r>
              <a:rPr lang="en-US" altLang="en-US" sz="1200" dirty="0">
                <a:latin typeface="Arial" charset="0"/>
                <a:cs typeface="Arial" charset="0"/>
              </a:rPr>
              <a:t>: </a:t>
            </a:r>
            <a:r>
              <a:rPr lang="en-US" altLang="en-US" sz="1000" dirty="0">
                <a:latin typeface="Arial" charset="0"/>
                <a:cs typeface="Arial" charset="0"/>
              </a:rPr>
              <a:t>NAVSEA announces the merger of NSWC Indian Head Division and Naval EOD Technology. NSWC IHEODTD is formed. </a:t>
            </a:r>
          </a:p>
        </p:txBody>
      </p:sp>
      <p:sp>
        <p:nvSpPr>
          <p:cNvPr id="15" name="TextBox 60"/>
          <p:cNvSpPr txBox="1">
            <a:spLocks noChangeArrowheads="1"/>
          </p:cNvSpPr>
          <p:nvPr/>
        </p:nvSpPr>
        <p:spPr bwMode="auto">
          <a:xfrm>
            <a:off x="5791200" y="36576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2007</a:t>
            </a:r>
            <a:r>
              <a:rPr lang="en-US" altLang="en-US" sz="1200" dirty="0">
                <a:latin typeface="Arial" charset="0"/>
                <a:cs typeface="Arial" charset="0"/>
              </a:rPr>
              <a:t>: </a:t>
            </a:r>
            <a:r>
              <a:rPr lang="en-US" altLang="en-US" sz="1000" dirty="0">
                <a:latin typeface="Arial" charset="0"/>
                <a:cs typeface="Arial" charset="0"/>
              </a:rPr>
              <a:t>Naval EOD Technology Division aligns under NAVSEA as a division of NSWC. </a:t>
            </a:r>
          </a:p>
        </p:txBody>
      </p:sp>
      <p:sp>
        <p:nvSpPr>
          <p:cNvPr id="16" name="TextBox 61"/>
          <p:cNvSpPr txBox="1">
            <a:spLocks noChangeArrowheads="1"/>
          </p:cNvSpPr>
          <p:nvPr/>
        </p:nvSpPr>
        <p:spPr bwMode="auto">
          <a:xfrm>
            <a:off x="5158113" y="1174732"/>
            <a:ext cx="1600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1973</a:t>
            </a:r>
            <a:r>
              <a:rPr lang="en-US" altLang="en-US" sz="1200" dirty="0">
                <a:latin typeface="Arial" charset="0"/>
                <a:cs typeface="Arial" charset="0"/>
              </a:rPr>
              <a:t>: </a:t>
            </a:r>
            <a:r>
              <a:rPr lang="en-US" altLang="en-US" sz="1000" dirty="0">
                <a:latin typeface="Arial" charset="0"/>
                <a:cs typeface="Arial" charset="0"/>
              </a:rPr>
              <a:t>CAD/PAD work is assigned to Indian Head.</a:t>
            </a:r>
          </a:p>
        </p:txBody>
      </p:sp>
      <p:sp>
        <p:nvSpPr>
          <p:cNvPr id="17" name="TextBox 62"/>
          <p:cNvSpPr txBox="1">
            <a:spLocks noChangeArrowheads="1"/>
          </p:cNvSpPr>
          <p:nvPr/>
        </p:nvSpPr>
        <p:spPr bwMode="auto">
          <a:xfrm>
            <a:off x="3812403" y="1487488"/>
            <a:ext cx="14017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1947</a:t>
            </a:r>
            <a:r>
              <a:rPr lang="en-US" altLang="en-US" sz="1200" dirty="0">
                <a:latin typeface="Arial" charset="0"/>
                <a:cs typeface="Arial" charset="0"/>
              </a:rPr>
              <a:t>: </a:t>
            </a:r>
            <a:r>
              <a:rPr lang="en-US" altLang="en-US" sz="1000" dirty="0">
                <a:latin typeface="Arial" charset="0"/>
                <a:cs typeface="Arial" charset="0"/>
              </a:rPr>
              <a:t>Indian Head establishes R&amp;D Department. </a:t>
            </a:r>
          </a:p>
        </p:txBody>
      </p:sp>
      <p:sp>
        <p:nvSpPr>
          <p:cNvPr id="18" name="TextBox 63"/>
          <p:cNvSpPr txBox="1">
            <a:spLocks noChangeArrowheads="1"/>
          </p:cNvSpPr>
          <p:nvPr/>
        </p:nvSpPr>
        <p:spPr bwMode="auto">
          <a:xfrm>
            <a:off x="2362200" y="2155482"/>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1942</a:t>
            </a:r>
            <a:r>
              <a:rPr lang="en-US" altLang="en-US" sz="1200" dirty="0">
                <a:latin typeface="Arial" charset="0"/>
                <a:cs typeface="Arial" charset="0"/>
              </a:rPr>
              <a:t>: </a:t>
            </a:r>
            <a:r>
              <a:rPr lang="en-US" altLang="en-US" sz="1000" dirty="0">
                <a:latin typeface="Arial" charset="0"/>
                <a:cs typeface="Arial" charset="0"/>
              </a:rPr>
              <a:t>Explosive Investigation Laboratory established at Stump Neck Annex.</a:t>
            </a:r>
          </a:p>
        </p:txBody>
      </p:sp>
      <p:cxnSp>
        <p:nvCxnSpPr>
          <p:cNvPr id="19" name="Straight Arrow Connector 18"/>
          <p:cNvCxnSpPr/>
          <p:nvPr/>
        </p:nvCxnSpPr>
        <p:spPr>
          <a:xfrm flipH="1" flipV="1">
            <a:off x="2971800" y="2743200"/>
            <a:ext cx="0" cy="4318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343400" y="2087563"/>
            <a:ext cx="0" cy="1173162"/>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57800" y="3296937"/>
            <a:ext cx="0" cy="118715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00400" y="3200400"/>
            <a:ext cx="0" cy="98528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87463"/>
            <a:ext cx="1219200" cy="769937"/>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9375" y="4277757"/>
            <a:ext cx="1198563" cy="981075"/>
          </a:xfrm>
          <a:prstGeom prst="rect">
            <a:avLst/>
          </a:prstGeom>
          <a:effectLst>
            <a:outerShdw blurRad="50800" dist="38100" dir="2700000" algn="tl" rotWithShape="0">
              <a:prstClr val="black">
                <a:alpha val="40000"/>
              </a:prstClr>
            </a:outerShdw>
          </a:effectLst>
        </p:spPr>
      </p:pic>
      <p:sp>
        <p:nvSpPr>
          <p:cNvPr id="25" name="TextBox 73"/>
          <p:cNvSpPr txBox="1">
            <a:spLocks noChangeArrowheads="1"/>
          </p:cNvSpPr>
          <p:nvPr/>
        </p:nvSpPr>
        <p:spPr bwMode="auto">
          <a:xfrm>
            <a:off x="2503488" y="5282774"/>
            <a:ext cx="2020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1946</a:t>
            </a:r>
            <a:r>
              <a:rPr lang="en-US" altLang="en-US" sz="1200" dirty="0">
                <a:latin typeface="Arial" charset="0"/>
                <a:cs typeface="Arial" charset="0"/>
              </a:rPr>
              <a:t>: </a:t>
            </a:r>
            <a:r>
              <a:rPr lang="en-US" altLang="en-US" sz="1000" dirty="0">
                <a:latin typeface="Arial" charset="0"/>
                <a:cs typeface="Arial" charset="0"/>
              </a:rPr>
              <a:t>Navy WWII veterans employed at Indian Head’s extrusion plant pose for a photo. </a:t>
            </a:r>
          </a:p>
        </p:txBody>
      </p:sp>
      <p:cxnSp>
        <p:nvCxnSpPr>
          <p:cNvPr id="26" name="Straight Arrow Connector 25"/>
          <p:cNvCxnSpPr/>
          <p:nvPr/>
        </p:nvCxnSpPr>
        <p:spPr>
          <a:xfrm flipV="1">
            <a:off x="5867400" y="2566688"/>
            <a:ext cx="0" cy="6318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9297" y="4794052"/>
            <a:ext cx="1358900" cy="919163"/>
          </a:xfrm>
          <a:prstGeom prst="rect">
            <a:avLst/>
          </a:prstGeom>
          <a:effectLst>
            <a:outerShdw blurRad="50800" dist="38100" dir="2700000" algn="tl" rotWithShape="0">
              <a:prstClr val="black">
                <a:alpha val="40000"/>
              </a:prstClr>
            </a:outerShdw>
          </a:effectLst>
        </p:spPr>
      </p:pic>
      <p:sp>
        <p:nvSpPr>
          <p:cNvPr id="28" name="TextBox 76"/>
          <p:cNvSpPr txBox="1">
            <a:spLocks noChangeArrowheads="1"/>
          </p:cNvSpPr>
          <p:nvPr/>
        </p:nvSpPr>
        <p:spPr bwMode="auto">
          <a:xfrm>
            <a:off x="4368771" y="4403750"/>
            <a:ext cx="1597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1960</a:t>
            </a:r>
            <a:r>
              <a:rPr lang="en-US" altLang="en-US" sz="1200" dirty="0">
                <a:latin typeface="Arial" charset="0"/>
                <a:cs typeface="Arial" charset="0"/>
              </a:rPr>
              <a:t>: </a:t>
            </a:r>
            <a:r>
              <a:rPr lang="en-US" altLang="en-US" sz="1000" dirty="0">
                <a:latin typeface="Arial" charset="0"/>
                <a:cs typeface="Arial" charset="0"/>
              </a:rPr>
              <a:t>An overhead of the Polaris Plant. </a:t>
            </a:r>
          </a:p>
        </p:txBody>
      </p:sp>
      <p:sp>
        <p:nvSpPr>
          <p:cNvPr id="29" name="TextBox 77"/>
          <p:cNvSpPr txBox="1">
            <a:spLocks noChangeArrowheads="1"/>
          </p:cNvSpPr>
          <p:nvPr/>
        </p:nvSpPr>
        <p:spPr bwMode="auto">
          <a:xfrm>
            <a:off x="3886200" y="3657600"/>
            <a:ext cx="14430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1954</a:t>
            </a:r>
            <a:r>
              <a:rPr lang="en-US" altLang="en-US" sz="1200" dirty="0">
                <a:latin typeface="Arial" charset="0"/>
                <a:cs typeface="Arial" charset="0"/>
              </a:rPr>
              <a:t>: </a:t>
            </a:r>
            <a:r>
              <a:rPr lang="en-US" altLang="en-US" sz="1000" dirty="0">
                <a:latin typeface="Arial" charset="0"/>
                <a:cs typeface="Arial" charset="0"/>
              </a:rPr>
              <a:t>The Biazzi Nitroglycerine Plant opens. </a:t>
            </a:r>
          </a:p>
        </p:txBody>
      </p:sp>
      <p:cxnSp>
        <p:nvCxnSpPr>
          <p:cNvPr id="30" name="Straight Arrow Connector 29"/>
          <p:cNvCxnSpPr/>
          <p:nvPr/>
        </p:nvCxnSpPr>
        <p:spPr>
          <a:xfrm>
            <a:off x="4572000" y="3343275"/>
            <a:ext cx="0" cy="32385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31" name="TextBox 79"/>
          <p:cNvSpPr txBox="1">
            <a:spLocks noChangeArrowheads="1"/>
          </p:cNvSpPr>
          <p:nvPr/>
        </p:nvSpPr>
        <p:spPr bwMode="auto">
          <a:xfrm>
            <a:off x="941559" y="4938664"/>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1927</a:t>
            </a:r>
            <a:r>
              <a:rPr lang="en-US" altLang="en-US" sz="1200" dirty="0">
                <a:latin typeface="Arial" charset="0"/>
                <a:cs typeface="Arial" charset="0"/>
              </a:rPr>
              <a:t>: </a:t>
            </a:r>
            <a:r>
              <a:rPr lang="en-US" altLang="en-US" sz="1000" dirty="0">
                <a:latin typeface="Arial" charset="0"/>
                <a:cs typeface="Arial" charset="0"/>
              </a:rPr>
              <a:t>Indian Head begins work on torpedo fuzes, anti-submarine fuzes, signals and buoys. </a:t>
            </a:r>
          </a:p>
        </p:txBody>
      </p:sp>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3147" y="4800600"/>
            <a:ext cx="1162788" cy="855719"/>
          </a:xfrm>
          <a:prstGeom prst="rect">
            <a:avLst/>
          </a:prstGeom>
          <a:effectLst>
            <a:outerShdw blurRad="50800" dist="38100" dir="2700000" algn="tl" rotWithShape="0">
              <a:prstClr val="black">
                <a:alpha val="40000"/>
              </a:prstClr>
            </a:outerShdw>
          </a:effectLst>
        </p:spPr>
      </p:pic>
      <p:sp>
        <p:nvSpPr>
          <p:cNvPr id="33" name="Right Arrow 3"/>
          <p:cNvSpPr/>
          <p:nvPr/>
        </p:nvSpPr>
        <p:spPr>
          <a:xfrm>
            <a:off x="188912" y="2971800"/>
            <a:ext cx="8650288" cy="539750"/>
          </a:xfrm>
          <a:prstGeom prst="rightArrow">
            <a:avLst/>
          </a:prstGeom>
          <a:gradFill>
            <a:gsLst>
              <a:gs pos="93000">
                <a:schemeClr val="bg2">
                  <a:lumMod val="75000"/>
                </a:schemeClr>
              </a:gs>
              <a:gs pos="0">
                <a:srgbClr val="E3A529"/>
              </a:gs>
            </a:gsLst>
            <a:lin ang="10800000" scaled="0"/>
          </a:gradFill>
          <a:ln>
            <a:solidFill>
              <a:srgbClr val="3143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4" name="Picture 3" descr="C:\Users\calvert.t.frantom\Desktop\LOGOS ETC\INDIAN HEAD LOGO half.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3525" y="1303338"/>
            <a:ext cx="3651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56325" y="4419600"/>
            <a:ext cx="701675" cy="1117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01478" y="1657191"/>
            <a:ext cx="1144588" cy="8572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58779" y="1442523"/>
            <a:ext cx="895350" cy="71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2345" y="4844621"/>
            <a:ext cx="569912" cy="5461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itle 7"/>
          <p:cNvSpPr txBox="1">
            <a:spLocks noChangeArrowheads="1"/>
          </p:cNvSpPr>
          <p:nvPr/>
        </p:nvSpPr>
        <p:spPr>
          <a:xfrm>
            <a:off x="838200" y="163012"/>
            <a:ext cx="8100700"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a:t>Command Timeline</a:t>
            </a:r>
          </a:p>
        </p:txBody>
      </p:sp>
      <p:sp>
        <p:nvSpPr>
          <p:cNvPr id="40" name="Slide Number Placeholder 39"/>
          <p:cNvSpPr>
            <a:spLocks noGrp="1"/>
          </p:cNvSpPr>
          <p:nvPr>
            <p:ph type="sldNum" sz="quarter" idx="10"/>
          </p:nvPr>
        </p:nvSpPr>
        <p:spPr/>
        <p:txBody>
          <a:bodyPr/>
          <a:lstStyle/>
          <a:p>
            <a:pPr>
              <a:defRPr/>
            </a:pPr>
            <a:fld id="{1AD3B4F1-F0D2-4323-88C6-3C856595E168}" type="slidenum">
              <a:rPr lang="en-US" smtClean="0"/>
              <a:pPr>
                <a:defRPr/>
              </a:pPr>
              <a:t>32</a:t>
            </a:fld>
            <a:endParaRPr lang="en-US" dirty="0"/>
          </a:p>
        </p:txBody>
      </p:sp>
      <p:sp>
        <p:nvSpPr>
          <p:cNvPr id="41" name="Text Placeholder 2"/>
          <p:cNvSpPr txBox="1">
            <a:spLocks/>
          </p:cNvSpPr>
          <p:nvPr/>
        </p:nvSpPr>
        <p:spPr>
          <a:xfrm>
            <a:off x="136187" y="5994591"/>
            <a:ext cx="8871081" cy="563721"/>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1600"/>
              </a:spcBef>
              <a:buNone/>
              <a:tabLst>
                <a:tab pos="4457700" algn="ctr"/>
                <a:tab pos="8515350" algn="r"/>
              </a:tabLst>
              <a:defRPr/>
            </a:pPr>
            <a:r>
              <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FLY FARTHER        HIT HARDER	        SAVE LIVES</a:t>
            </a:r>
          </a:p>
        </p:txBody>
      </p:sp>
      <p:cxnSp>
        <p:nvCxnSpPr>
          <p:cNvPr id="42" name="Straight Connector 41"/>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8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0783" y="1173567"/>
            <a:ext cx="4064817" cy="5322926"/>
          </a:xfrm>
          <a:prstGeom prst="rect">
            <a:avLst/>
          </a:prstGeom>
          <a:gradFill flip="none" rotWithShape="1">
            <a:gsLst>
              <a:gs pos="0">
                <a:srgbClr val="506328"/>
              </a:gs>
              <a:gs pos="100000">
                <a:srgbClr val="76923C"/>
              </a:gs>
            </a:gsLst>
            <a:lin ang="16200000" scaled="1"/>
            <a:tileRect/>
          </a:gradFill>
          <a:ln w="12700">
            <a:noFill/>
          </a:ln>
          <a:effectLst>
            <a:outerShdw blurRad="50800" dist="38100" dir="2700000" sx="101000" sy="101000" algn="tl"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3" name="Rectangle 4"/>
          <p:cNvSpPr>
            <a:spLocks noChangeArrowheads="1"/>
          </p:cNvSpPr>
          <p:nvPr/>
        </p:nvSpPr>
        <p:spPr bwMode="auto">
          <a:xfrm>
            <a:off x="4965496" y="1844795"/>
            <a:ext cx="3729666" cy="3293209"/>
          </a:xfrm>
          <a:prstGeom prst="rect">
            <a:avLst/>
          </a:prstGeom>
          <a:noFill/>
          <a:ln w="9525">
            <a:noFill/>
            <a:miter lim="800000"/>
            <a:headEnd/>
            <a:tailEnd/>
          </a:ln>
        </p:spPr>
        <p:txBody>
          <a:bodyPr wrap="square">
            <a:spAutoFit/>
          </a:bodyPr>
          <a:lstStyle/>
          <a:p>
            <a:pPr algn="ctr" defTabSz="457200"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NSWC IHD </a:t>
            </a:r>
            <a:br>
              <a:rPr lang="en-US" sz="2400" b="1" dirty="0">
                <a:solidFill>
                  <a:prstClr val="black"/>
                </a:solidFill>
                <a:latin typeface="Arial" panose="020B0604020202020204" pitchFamily="34" charset="0"/>
                <a:cs typeface="Arial" panose="020B0604020202020204" pitchFamily="34" charset="0"/>
              </a:rPr>
            </a:br>
            <a:r>
              <a:rPr lang="en-US" sz="2400" b="1" dirty="0">
                <a:solidFill>
                  <a:prstClr val="black"/>
                </a:solidFill>
                <a:latin typeface="Arial" panose="020B0604020202020204" pitchFamily="34" charset="0"/>
                <a:cs typeface="Arial" panose="020B0604020202020204" pitchFamily="34" charset="0"/>
              </a:rPr>
              <a:t>Total Maryland FY23 Payroll</a:t>
            </a:r>
          </a:p>
          <a:p>
            <a:pPr algn="ctr" defTabSz="457200" eaLnBrk="0" hangingPunct="0">
              <a:defRPr/>
            </a:pPr>
            <a:r>
              <a:rPr lang="en-US" sz="3200" b="1" dirty="0">
                <a:solidFill>
                  <a:schemeClr val="bg1"/>
                </a:solidFill>
              </a:rPr>
              <a:t>$361 million</a:t>
            </a:r>
            <a:endParaRPr lang="en-US" sz="2400" dirty="0">
              <a:solidFill>
                <a:prstClr val="black"/>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defRPr/>
            </a:pPr>
            <a:endParaRPr lang="en-US" sz="2400" b="1" dirty="0">
              <a:solidFill>
                <a:prstClr val="black"/>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FY23 Maryland </a:t>
            </a:r>
          </a:p>
          <a:p>
            <a:pPr algn="ctr" defTabSz="457200"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Contract Dollars </a:t>
            </a:r>
          </a:p>
          <a:p>
            <a:pPr algn="ctr" defTabSz="457200" eaLnBrk="0" fontAlgn="base" hangingPunct="0">
              <a:spcBef>
                <a:spcPct val="0"/>
              </a:spcBef>
              <a:spcAft>
                <a:spcPct val="0"/>
              </a:spcAft>
              <a:defRPr/>
            </a:pPr>
            <a:r>
              <a:rPr lang="en-US" sz="3200" b="1" dirty="0">
                <a:solidFill>
                  <a:schemeClr val="bg1"/>
                </a:solidFill>
                <a:latin typeface="Arial" panose="020B0604020202020204" pitchFamily="34" charset="0"/>
                <a:cs typeface="Arial" panose="020B0604020202020204" pitchFamily="34" charset="0"/>
              </a:rPr>
              <a:t>$36.8 million</a:t>
            </a:r>
          </a:p>
        </p:txBody>
      </p:sp>
      <p:sp>
        <p:nvSpPr>
          <p:cNvPr id="5" name="Title 5"/>
          <p:cNvSpPr txBox="1">
            <a:spLocks noChangeArrowheads="1"/>
          </p:cNvSpPr>
          <p:nvPr/>
        </p:nvSpPr>
        <p:spPr>
          <a:xfrm>
            <a:off x="782474" y="153382"/>
            <a:ext cx="8361526"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a:t>Economic Impact</a:t>
            </a:r>
          </a:p>
        </p:txBody>
      </p:sp>
      <p:sp>
        <p:nvSpPr>
          <p:cNvPr id="6" name="Rectangle 4"/>
          <p:cNvSpPr>
            <a:spLocks noChangeArrowheads="1"/>
          </p:cNvSpPr>
          <p:nvPr/>
        </p:nvSpPr>
        <p:spPr bwMode="auto">
          <a:xfrm>
            <a:off x="157635" y="1198280"/>
            <a:ext cx="4210308" cy="369332"/>
          </a:xfrm>
          <a:prstGeom prst="rect">
            <a:avLst/>
          </a:prstGeom>
          <a:noFill/>
          <a:ln w="9525">
            <a:noFill/>
            <a:miter lim="800000"/>
            <a:headEnd/>
            <a:tailEnd/>
          </a:ln>
        </p:spPr>
        <p:txBody>
          <a:bodyPr wrap="square">
            <a:spAutoFit/>
          </a:bodyPr>
          <a:lstStyle/>
          <a:p>
            <a:pPr algn="ctr" defTabSz="457200" eaLnBrk="0" fontAlgn="base" hangingPunct="0">
              <a:spcBef>
                <a:spcPct val="0"/>
              </a:spcBef>
              <a:spcAft>
                <a:spcPct val="0"/>
              </a:spcAft>
              <a:defRPr/>
            </a:pPr>
            <a:r>
              <a:rPr lang="en-US" b="1" dirty="0">
                <a:solidFill>
                  <a:srgbClr val="E3A529"/>
                </a:solidFill>
                <a:latin typeface="Arial" panose="020B0604020202020204" pitchFamily="34" charset="0"/>
                <a:cs typeface="Arial" panose="020B0604020202020204" pitchFamily="34" charset="0"/>
              </a:rPr>
              <a:t>Where We Live</a:t>
            </a:r>
            <a:endParaRPr lang="en-US" dirty="0">
              <a:solidFill>
                <a:prstClr val="white"/>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0"/>
          </p:nvPr>
        </p:nvSpPr>
        <p:spPr/>
        <p:txBody>
          <a:bodyPr/>
          <a:lstStyle/>
          <a:p>
            <a:pPr>
              <a:defRPr/>
            </a:pPr>
            <a:fld id="{1AD3B4F1-F0D2-4323-88C6-3C856595E168}" type="slidenum">
              <a:rPr lang="en-US" smtClean="0"/>
              <a:pPr>
                <a:defRPr/>
              </a:pPr>
              <a:t>33</a:t>
            </a:fld>
            <a:endParaRPr lang="en-US" dirty="0"/>
          </a:p>
        </p:txBody>
      </p:sp>
      <p:sp>
        <p:nvSpPr>
          <p:cNvPr id="33" name="TextBox 32"/>
          <p:cNvSpPr txBox="1"/>
          <p:nvPr/>
        </p:nvSpPr>
        <p:spPr>
          <a:xfrm>
            <a:off x="586747" y="2653297"/>
            <a:ext cx="1489466" cy="615553"/>
          </a:xfrm>
          <a:prstGeom prst="rect">
            <a:avLst/>
          </a:prstGeom>
          <a:noFill/>
        </p:spPr>
        <p:txBody>
          <a:bodyPr wrap="square" rtlCol="0">
            <a:spAutoFit/>
          </a:bodyPr>
          <a:lstStyle/>
          <a:p>
            <a:pPr algn="ctr"/>
            <a:r>
              <a:rPr lang="en-US" sz="1400" b="1" dirty="0">
                <a:solidFill>
                  <a:srgbClr val="31438F"/>
                </a:solidFill>
              </a:rPr>
              <a:t>Other states:</a:t>
            </a:r>
          </a:p>
          <a:p>
            <a:pPr algn="ctr"/>
            <a:r>
              <a:rPr lang="en-US" sz="2000" b="1" dirty="0">
                <a:solidFill>
                  <a:srgbClr val="31438F"/>
                </a:solidFill>
              </a:rPr>
              <a:t>21%</a:t>
            </a:r>
          </a:p>
        </p:txBody>
      </p:sp>
      <p:sp>
        <p:nvSpPr>
          <p:cNvPr id="34" name="TextBox 33"/>
          <p:cNvSpPr txBox="1"/>
          <p:nvPr/>
        </p:nvSpPr>
        <p:spPr>
          <a:xfrm>
            <a:off x="157635" y="4272244"/>
            <a:ext cx="4362451" cy="1938992"/>
          </a:xfrm>
          <a:prstGeom prst="rect">
            <a:avLst/>
          </a:prstGeom>
          <a:noFill/>
        </p:spPr>
        <p:txBody>
          <a:bodyPr wrap="square" rtlCol="0">
            <a:spAutoFit/>
          </a:bodyPr>
          <a:lstStyle/>
          <a:p>
            <a:pPr algn="ctr" defTabSz="457200" eaLnBrk="0" hangingPunct="0">
              <a:defRPr/>
            </a:pPr>
            <a:r>
              <a:rPr lang="en-US" b="1" dirty="0">
                <a:solidFill>
                  <a:srgbClr val="E3A529"/>
                </a:solidFill>
                <a:latin typeface="Arial" panose="020B0604020202020204" pitchFamily="34" charset="0"/>
                <a:cs typeface="Arial" panose="020B0604020202020204" pitchFamily="34" charset="0"/>
              </a:rPr>
              <a:t>County-by-County Breakdown (Maryland)</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Charles County	68%</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Saint Mary’s	12%</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Prince George’s	10%</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Calvert	3%</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Anne Arundel	3%</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Other	4%</a:t>
            </a:r>
          </a:p>
        </p:txBody>
      </p:sp>
      <p:grpSp>
        <p:nvGrpSpPr>
          <p:cNvPr id="49" name="Group 48"/>
          <p:cNvGrpSpPr/>
          <p:nvPr/>
        </p:nvGrpSpPr>
        <p:grpSpPr>
          <a:xfrm>
            <a:off x="421773" y="2265369"/>
            <a:ext cx="2943036" cy="1878960"/>
            <a:chOff x="-5281399" y="1811649"/>
            <a:chExt cx="3372766" cy="2153318"/>
          </a:xfrm>
          <a:solidFill>
            <a:srgbClr val="9DBFE2"/>
          </a:solidFill>
        </p:grpSpPr>
        <p:sp>
          <p:nvSpPr>
            <p:cNvPr id="46" name="Trapezoid 45"/>
            <p:cNvSpPr/>
            <p:nvPr/>
          </p:nvSpPr>
          <p:spPr>
            <a:xfrm rot="5846368">
              <a:off x="-3971119" y="1902480"/>
              <a:ext cx="2153318" cy="1971655"/>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 name="connsiteX0" fmla="*/ 0 w 2566586"/>
                <a:gd name="connsiteY0" fmla="*/ 1015080 h 1971655"/>
                <a:gd name="connsiteX1" fmla="*/ 535600 w 2566586"/>
                <a:gd name="connsiteY1" fmla="*/ 0 h 1971655"/>
                <a:gd name="connsiteX2" fmla="*/ 1290612 w 2566586"/>
                <a:gd name="connsiteY2" fmla="*/ 12092 h 1971655"/>
                <a:gd name="connsiteX3" fmla="*/ 2281683 w 2566586"/>
                <a:gd name="connsiteY3" fmla="*/ 0 h 1971655"/>
                <a:gd name="connsiteX4" fmla="*/ 2566586 w 2566586"/>
                <a:gd name="connsiteY4" fmla="*/ 1971655 h 1971655"/>
                <a:gd name="connsiteX5" fmla="*/ 0 w 2566586"/>
                <a:gd name="connsiteY5" fmla="*/ 1015080 h 1971655"/>
                <a:gd name="connsiteX0" fmla="*/ 0 w 2566586"/>
                <a:gd name="connsiteY0" fmla="*/ 1015080 h 1971655"/>
                <a:gd name="connsiteX1" fmla="*/ 310635 w 2566586"/>
                <a:gd name="connsiteY1" fmla="*/ 441475 h 1971655"/>
                <a:gd name="connsiteX2" fmla="*/ 535600 w 2566586"/>
                <a:gd name="connsiteY2" fmla="*/ 0 h 1971655"/>
                <a:gd name="connsiteX3" fmla="*/ 1290612 w 2566586"/>
                <a:gd name="connsiteY3" fmla="*/ 12092 h 1971655"/>
                <a:gd name="connsiteX4" fmla="*/ 2281683 w 2566586"/>
                <a:gd name="connsiteY4" fmla="*/ 0 h 1971655"/>
                <a:gd name="connsiteX5" fmla="*/ 2566586 w 2566586"/>
                <a:gd name="connsiteY5" fmla="*/ 1971655 h 1971655"/>
                <a:gd name="connsiteX6" fmla="*/ 0 w 2566586"/>
                <a:gd name="connsiteY6"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0 w 2566586"/>
                <a:gd name="connsiteY6"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0 w 2566586"/>
                <a:gd name="connsiteY7"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375651 w 2566586"/>
                <a:gd name="connsiteY7" fmla="*/ 1195503 h 1971655"/>
                <a:gd name="connsiteX8" fmla="*/ 0 w 2566586"/>
                <a:gd name="connsiteY8"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439844 w 2566586"/>
                <a:gd name="connsiteY7" fmla="*/ 1495858 h 1971655"/>
                <a:gd name="connsiteX8" fmla="*/ 0 w 2566586"/>
                <a:gd name="connsiteY8"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409208 w 2566586"/>
                <a:gd name="connsiteY3" fmla="*/ 9089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439844 w 2566586"/>
                <a:gd name="connsiteY7" fmla="*/ 1495858 h 1971655"/>
                <a:gd name="connsiteX8" fmla="*/ 0 w 2566586"/>
                <a:gd name="connsiteY8" fmla="*/ 1015080 h 197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586" h="1971655">
                  <a:moveTo>
                    <a:pt x="0" y="1015080"/>
                  </a:moveTo>
                  <a:lnTo>
                    <a:pt x="310635" y="441475"/>
                  </a:lnTo>
                  <a:lnTo>
                    <a:pt x="702774" y="625736"/>
                  </a:lnTo>
                  <a:lnTo>
                    <a:pt x="1409208" y="9089"/>
                  </a:lnTo>
                  <a:lnTo>
                    <a:pt x="2281683" y="0"/>
                  </a:lnTo>
                  <a:lnTo>
                    <a:pt x="2566586" y="1971655"/>
                  </a:lnTo>
                  <a:lnTo>
                    <a:pt x="984301" y="1406936"/>
                  </a:lnTo>
                  <a:lnTo>
                    <a:pt x="439844" y="1495858"/>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7" name="Trapezoid 45"/>
            <p:cNvSpPr/>
            <p:nvPr/>
          </p:nvSpPr>
          <p:spPr>
            <a:xfrm rot="16030024" flipH="1">
              <a:off x="-3960932" y="2415668"/>
              <a:ext cx="585098" cy="2300128"/>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86" h="1971655">
                  <a:moveTo>
                    <a:pt x="0" y="1015080"/>
                  </a:moveTo>
                  <a:lnTo>
                    <a:pt x="535600" y="0"/>
                  </a:lnTo>
                  <a:lnTo>
                    <a:pt x="2281683" y="0"/>
                  </a:lnTo>
                  <a:lnTo>
                    <a:pt x="2566586" y="1971655"/>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8" name="Trapezoid 45"/>
            <p:cNvSpPr/>
            <p:nvPr/>
          </p:nvSpPr>
          <p:spPr>
            <a:xfrm rot="5564959">
              <a:off x="-5044138" y="3009658"/>
              <a:ext cx="636942" cy="1111463"/>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86" h="1971655">
                  <a:moveTo>
                    <a:pt x="0" y="1015080"/>
                  </a:moveTo>
                  <a:lnTo>
                    <a:pt x="535600" y="0"/>
                  </a:lnTo>
                  <a:lnTo>
                    <a:pt x="2281683" y="0"/>
                  </a:lnTo>
                  <a:lnTo>
                    <a:pt x="2566586" y="1971655"/>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grpSp>
      <p:grpSp>
        <p:nvGrpSpPr>
          <p:cNvPr id="45" name="Group 44"/>
          <p:cNvGrpSpPr/>
          <p:nvPr/>
        </p:nvGrpSpPr>
        <p:grpSpPr>
          <a:xfrm>
            <a:off x="1255280" y="1928497"/>
            <a:ext cx="3021766" cy="1564617"/>
            <a:chOff x="-3674040" y="1230703"/>
            <a:chExt cx="3462992" cy="1793075"/>
          </a:xfrm>
          <a:solidFill>
            <a:srgbClr val="31438F"/>
          </a:solidFill>
        </p:grpSpPr>
        <p:sp>
          <p:nvSpPr>
            <p:cNvPr id="36" name="Right Triangle 35"/>
            <p:cNvSpPr/>
            <p:nvPr/>
          </p:nvSpPr>
          <p:spPr>
            <a:xfrm flipV="1">
              <a:off x="-3674040" y="1230703"/>
              <a:ext cx="1917810"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0" name="Isosceles Triangle 39"/>
            <p:cNvSpPr/>
            <p:nvPr/>
          </p:nvSpPr>
          <p:spPr>
            <a:xfrm rot="10800000">
              <a:off x="-2760571" y="1230703"/>
              <a:ext cx="2008682" cy="1500018"/>
            </a:xfrm>
            <a:prstGeom prs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1" name="Isosceles Triangle 40"/>
            <p:cNvSpPr/>
            <p:nvPr/>
          </p:nvSpPr>
          <p:spPr>
            <a:xfrm rot="8138604">
              <a:off x="-2057472" y="2295815"/>
              <a:ext cx="1010821" cy="727964"/>
            </a:xfrm>
            <a:custGeom>
              <a:avLst/>
              <a:gdLst>
                <a:gd name="connsiteX0" fmla="*/ 0 w 1032961"/>
                <a:gd name="connsiteY0" fmla="*/ 727964 h 727964"/>
                <a:gd name="connsiteX1" fmla="*/ 516481 w 1032961"/>
                <a:gd name="connsiteY1" fmla="*/ 0 h 727964"/>
                <a:gd name="connsiteX2" fmla="*/ 1032961 w 1032961"/>
                <a:gd name="connsiteY2" fmla="*/ 727964 h 727964"/>
                <a:gd name="connsiteX3" fmla="*/ 0 w 1032961"/>
                <a:gd name="connsiteY3" fmla="*/ 727964 h 727964"/>
                <a:gd name="connsiteX0" fmla="*/ 0 w 1063633"/>
                <a:gd name="connsiteY0" fmla="*/ 727964 h 727964"/>
                <a:gd name="connsiteX1" fmla="*/ 516481 w 1063633"/>
                <a:gd name="connsiteY1" fmla="*/ 0 h 727964"/>
                <a:gd name="connsiteX2" fmla="*/ 1063633 w 1063633"/>
                <a:gd name="connsiteY2" fmla="*/ 717356 h 727964"/>
                <a:gd name="connsiteX3" fmla="*/ 0 w 1063633"/>
                <a:gd name="connsiteY3" fmla="*/ 727964 h 727964"/>
                <a:gd name="connsiteX0" fmla="*/ 0 w 1010821"/>
                <a:gd name="connsiteY0" fmla="*/ 727964 h 727964"/>
                <a:gd name="connsiteX1" fmla="*/ 516481 w 1010821"/>
                <a:gd name="connsiteY1" fmla="*/ 0 h 727964"/>
                <a:gd name="connsiteX2" fmla="*/ 1010821 w 1010821"/>
                <a:gd name="connsiteY2" fmla="*/ 584519 h 727964"/>
                <a:gd name="connsiteX3" fmla="*/ 0 w 1010821"/>
                <a:gd name="connsiteY3" fmla="*/ 727964 h 727964"/>
              </a:gdLst>
              <a:ahLst/>
              <a:cxnLst>
                <a:cxn ang="0">
                  <a:pos x="connsiteX0" y="connsiteY0"/>
                </a:cxn>
                <a:cxn ang="0">
                  <a:pos x="connsiteX1" y="connsiteY1"/>
                </a:cxn>
                <a:cxn ang="0">
                  <a:pos x="connsiteX2" y="connsiteY2"/>
                </a:cxn>
                <a:cxn ang="0">
                  <a:pos x="connsiteX3" y="connsiteY3"/>
                </a:cxn>
              </a:cxnLst>
              <a:rect l="l" t="t" r="r" b="b"/>
              <a:pathLst>
                <a:path w="1010821" h="727964">
                  <a:moveTo>
                    <a:pt x="0" y="727964"/>
                  </a:moveTo>
                  <a:lnTo>
                    <a:pt x="516481" y="0"/>
                  </a:lnTo>
                  <a:lnTo>
                    <a:pt x="1010821" y="584519"/>
                  </a:lnTo>
                  <a:lnTo>
                    <a:pt x="0" y="727964"/>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2" name="Right Triangle 41"/>
            <p:cNvSpPr/>
            <p:nvPr/>
          </p:nvSpPr>
          <p:spPr>
            <a:xfrm rot="17050025" flipV="1">
              <a:off x="-1246340" y="1581258"/>
              <a:ext cx="1129087"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3" name="Right Triangle 42"/>
            <p:cNvSpPr/>
            <p:nvPr/>
          </p:nvSpPr>
          <p:spPr>
            <a:xfrm rot="5400000" flipV="1">
              <a:off x="-1437882" y="1542230"/>
              <a:ext cx="1129087"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44" name="Trapezoid 43"/>
            <p:cNvSpPr/>
            <p:nvPr/>
          </p:nvSpPr>
          <p:spPr>
            <a:xfrm rot="10800000">
              <a:off x="-945566" y="2082549"/>
              <a:ext cx="734518" cy="591743"/>
            </a:xfrm>
            <a:prstGeom prst="trapezoid">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grpSp>
      <p:sp>
        <p:nvSpPr>
          <p:cNvPr id="30" name="TextBox 29"/>
          <p:cNvSpPr txBox="1"/>
          <p:nvPr/>
        </p:nvSpPr>
        <p:spPr>
          <a:xfrm>
            <a:off x="1880912" y="3323477"/>
            <a:ext cx="908290" cy="584775"/>
          </a:xfrm>
          <a:prstGeom prst="rect">
            <a:avLst/>
          </a:prstGeom>
          <a:noFill/>
        </p:spPr>
        <p:txBody>
          <a:bodyPr wrap="square" rtlCol="0">
            <a:spAutoFit/>
          </a:bodyPr>
          <a:lstStyle/>
          <a:p>
            <a:pPr algn="ctr"/>
            <a:r>
              <a:rPr lang="en-US" sz="1200" b="1" dirty="0"/>
              <a:t>Virginia:</a:t>
            </a:r>
          </a:p>
          <a:p>
            <a:pPr algn="ctr"/>
            <a:r>
              <a:rPr lang="en-US" sz="2000" b="1" dirty="0"/>
              <a:t>23%</a:t>
            </a:r>
          </a:p>
        </p:txBody>
      </p:sp>
      <p:sp>
        <p:nvSpPr>
          <p:cNvPr id="32" name="TextBox 31"/>
          <p:cNvSpPr txBox="1"/>
          <p:nvPr/>
        </p:nvSpPr>
        <p:spPr>
          <a:xfrm>
            <a:off x="2497771" y="2108306"/>
            <a:ext cx="908290" cy="584775"/>
          </a:xfrm>
          <a:prstGeom prst="rect">
            <a:avLst/>
          </a:prstGeom>
          <a:noFill/>
        </p:spPr>
        <p:txBody>
          <a:bodyPr wrap="square" rtlCol="0">
            <a:spAutoFit/>
          </a:bodyPr>
          <a:lstStyle/>
          <a:p>
            <a:pPr algn="ctr"/>
            <a:r>
              <a:rPr lang="en-US" sz="1200" b="1" dirty="0">
                <a:solidFill>
                  <a:srgbClr val="E3A529"/>
                </a:solidFill>
              </a:rPr>
              <a:t>Maryland:</a:t>
            </a:r>
          </a:p>
          <a:p>
            <a:pPr algn="ctr"/>
            <a:r>
              <a:rPr lang="en-US" sz="2000" b="1" dirty="0">
                <a:solidFill>
                  <a:srgbClr val="E3A529"/>
                </a:solidFill>
              </a:rPr>
              <a:t>56%</a:t>
            </a:r>
          </a:p>
        </p:txBody>
      </p:sp>
      <p:cxnSp>
        <p:nvCxnSpPr>
          <p:cNvPr id="50" name="Straight Connector 49"/>
          <p:cNvCxnSpPr/>
          <p:nvPr/>
        </p:nvCxnSpPr>
        <p:spPr>
          <a:xfrm>
            <a:off x="111760" y="1578468"/>
            <a:ext cx="410249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975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34</a:t>
            </a:fld>
            <a:endParaRPr lang="en-US" dirty="0"/>
          </a:p>
        </p:txBody>
      </p:sp>
      <p:grpSp>
        <p:nvGrpSpPr>
          <p:cNvPr id="3" name="Group 4"/>
          <p:cNvGrpSpPr>
            <a:grpSpLocks/>
          </p:cNvGrpSpPr>
          <p:nvPr/>
        </p:nvGrpSpPr>
        <p:grpSpPr bwMode="auto">
          <a:xfrm>
            <a:off x="747714" y="4708771"/>
            <a:ext cx="7710486" cy="1708710"/>
            <a:chOff x="182822" y="3581400"/>
            <a:chExt cx="8870793" cy="1964797"/>
          </a:xfrm>
        </p:grpSpPr>
        <p:pic>
          <p:nvPicPr>
            <p:cNvPr id="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3581400"/>
              <a:ext cx="1679286" cy="193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2822" y="3601233"/>
              <a:ext cx="1447800" cy="193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28475" y="3898388"/>
              <a:ext cx="1898579" cy="145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owder_metal.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l="7880" t="22057" r="39542" b="13271"/>
            <a:stretch>
              <a:fillRect/>
            </a:stretch>
          </p:blipFill>
          <p:spPr bwMode="auto">
            <a:xfrm>
              <a:off x="5180848" y="3817730"/>
              <a:ext cx="1752600" cy="172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10464" y="3817730"/>
              <a:ext cx="2343151" cy="167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14"/>
          <p:cNvSpPr txBox="1">
            <a:spLocks/>
          </p:cNvSpPr>
          <p:nvPr/>
        </p:nvSpPr>
        <p:spPr>
          <a:xfrm>
            <a:off x="6800850" y="6583374"/>
            <a:ext cx="2133600" cy="138101"/>
          </a:xfrm>
          <a:prstGeom prst="rect">
            <a:avLst/>
          </a:prstGeom>
        </p:spPr>
        <p:txBody>
          <a:bodyPr vert="horz" lIns="91322" tIns="0" rIns="91322" bIns="0" rtlCol="0" anchor="ctr"/>
          <a:lstStyle>
            <a:defPPr>
              <a:defRPr lang="en-US"/>
            </a:defPPr>
            <a:lvl1pPr algn="r" rtl="0" fontAlgn="auto">
              <a:spcBef>
                <a:spcPts val="0"/>
              </a:spcBef>
              <a:spcAft>
                <a:spcPts val="0"/>
              </a:spcAft>
              <a:defRPr sz="900" b="1" kern="1200">
                <a:solidFill>
                  <a:prstClr val="black">
                    <a:tint val="75000"/>
                  </a:prstClr>
                </a:solidFill>
                <a:latin typeface="+mn-lt"/>
                <a:ea typeface="+mn-ea"/>
                <a:cs typeface="+mn-cs"/>
              </a:defRPr>
            </a:lvl1pPr>
            <a:lvl2pPr marL="456614" algn="l" rtl="0" fontAlgn="base">
              <a:spcBef>
                <a:spcPct val="0"/>
              </a:spcBef>
              <a:spcAft>
                <a:spcPct val="0"/>
              </a:spcAft>
              <a:defRPr kern="1200">
                <a:solidFill>
                  <a:schemeClr val="tx1"/>
                </a:solidFill>
                <a:latin typeface="Arial" charset="0"/>
                <a:ea typeface="+mn-ea"/>
                <a:cs typeface="+mn-cs"/>
              </a:defRPr>
            </a:lvl2pPr>
            <a:lvl3pPr marL="913224" algn="l" rtl="0" fontAlgn="base">
              <a:spcBef>
                <a:spcPct val="0"/>
              </a:spcBef>
              <a:spcAft>
                <a:spcPct val="0"/>
              </a:spcAft>
              <a:defRPr kern="1200">
                <a:solidFill>
                  <a:schemeClr val="tx1"/>
                </a:solidFill>
                <a:latin typeface="Arial" charset="0"/>
                <a:ea typeface="+mn-ea"/>
                <a:cs typeface="+mn-cs"/>
              </a:defRPr>
            </a:lvl3pPr>
            <a:lvl4pPr marL="1369838" algn="l" rtl="0" fontAlgn="base">
              <a:spcBef>
                <a:spcPct val="0"/>
              </a:spcBef>
              <a:spcAft>
                <a:spcPct val="0"/>
              </a:spcAft>
              <a:defRPr kern="1200">
                <a:solidFill>
                  <a:schemeClr val="tx1"/>
                </a:solidFill>
                <a:latin typeface="Arial" charset="0"/>
                <a:ea typeface="+mn-ea"/>
                <a:cs typeface="+mn-cs"/>
              </a:defRPr>
            </a:lvl4pPr>
            <a:lvl5pPr marL="1826449" algn="l" rtl="0" fontAlgn="base">
              <a:spcBef>
                <a:spcPct val="0"/>
              </a:spcBef>
              <a:spcAft>
                <a:spcPct val="0"/>
              </a:spcAft>
              <a:defRPr kern="1200">
                <a:solidFill>
                  <a:schemeClr val="tx1"/>
                </a:solidFill>
                <a:latin typeface="Arial" charset="0"/>
                <a:ea typeface="+mn-ea"/>
                <a:cs typeface="+mn-cs"/>
              </a:defRPr>
            </a:lvl5pPr>
            <a:lvl6pPr marL="2283063" algn="l" defTabSz="913224" rtl="0" eaLnBrk="1" latinLnBrk="0" hangingPunct="1">
              <a:defRPr kern="1200">
                <a:solidFill>
                  <a:schemeClr val="tx1"/>
                </a:solidFill>
                <a:latin typeface="Arial" charset="0"/>
                <a:ea typeface="+mn-ea"/>
                <a:cs typeface="+mn-cs"/>
              </a:defRPr>
            </a:lvl6pPr>
            <a:lvl7pPr marL="2739672" algn="l" defTabSz="913224" rtl="0" eaLnBrk="1" latinLnBrk="0" hangingPunct="1">
              <a:defRPr kern="1200">
                <a:solidFill>
                  <a:schemeClr val="tx1"/>
                </a:solidFill>
                <a:latin typeface="Arial" charset="0"/>
                <a:ea typeface="+mn-ea"/>
                <a:cs typeface="+mn-cs"/>
              </a:defRPr>
            </a:lvl7pPr>
            <a:lvl8pPr marL="3196287" algn="l" defTabSz="913224" rtl="0" eaLnBrk="1" latinLnBrk="0" hangingPunct="1">
              <a:defRPr kern="1200">
                <a:solidFill>
                  <a:schemeClr val="tx1"/>
                </a:solidFill>
                <a:latin typeface="Arial" charset="0"/>
                <a:ea typeface="+mn-ea"/>
                <a:cs typeface="+mn-cs"/>
              </a:defRPr>
            </a:lvl8pPr>
            <a:lvl9pPr marL="3652897" algn="l" defTabSz="913224" rtl="0" eaLnBrk="1" latinLnBrk="0" hangingPunct="1">
              <a:defRPr kern="1200">
                <a:solidFill>
                  <a:schemeClr val="tx1"/>
                </a:solidFill>
                <a:latin typeface="Arial" charset="0"/>
                <a:ea typeface="+mn-ea"/>
                <a:cs typeface="+mn-cs"/>
              </a:defRPr>
            </a:lvl9pPr>
          </a:lstStyle>
          <a:p>
            <a:pPr>
              <a:defRPr/>
            </a:pPr>
            <a:fld id="{1AD3B4F1-F0D2-4323-88C6-3C856595E168}" type="slidenum">
              <a:rPr lang="en-US" smtClean="0"/>
              <a:pPr>
                <a:defRPr/>
              </a:pPr>
              <a:t>34</a:t>
            </a:fld>
            <a:endParaRPr lang="en-US" dirty="0"/>
          </a:p>
        </p:txBody>
      </p:sp>
      <p:sp>
        <p:nvSpPr>
          <p:cNvPr id="15" name="Title 5"/>
          <p:cNvSpPr txBox="1">
            <a:spLocks noChangeArrowheads="1"/>
          </p:cNvSpPr>
          <p:nvPr/>
        </p:nvSpPr>
        <p:spPr>
          <a:xfrm>
            <a:off x="782474" y="153382"/>
            <a:ext cx="8361526"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a:t>Technology Transfer</a:t>
            </a:r>
          </a:p>
        </p:txBody>
      </p:sp>
      <p:sp>
        <p:nvSpPr>
          <p:cNvPr id="16" name="Rectangle 2"/>
          <p:cNvSpPr/>
          <p:nvPr/>
        </p:nvSpPr>
        <p:spPr>
          <a:xfrm>
            <a:off x="91440" y="2485765"/>
            <a:ext cx="4758913" cy="2058886"/>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387" h="1907208">
                <a:moveTo>
                  <a:pt x="9938" y="0"/>
                </a:moveTo>
                <a:lnTo>
                  <a:pt x="6752387" y="0"/>
                </a:lnTo>
                <a:lnTo>
                  <a:pt x="5890539" y="1907208"/>
                </a:lnTo>
                <a:lnTo>
                  <a:pt x="0" y="1907208"/>
                </a:lnTo>
                <a:cubicBezTo>
                  <a:pt x="3313" y="1271472"/>
                  <a:pt x="6625" y="635736"/>
                  <a:pt x="9938" y="0"/>
                </a:cubicBezTo>
                <a:close/>
              </a:path>
            </a:pathLst>
          </a:custGeom>
          <a:gradFill flip="none" rotWithShape="1">
            <a:gsLst>
              <a:gs pos="0">
                <a:srgbClr val="E3A529">
                  <a:shade val="67500"/>
                  <a:satMod val="115000"/>
                </a:srgbClr>
              </a:gs>
              <a:gs pos="57000">
                <a:srgbClr val="E3A529">
                  <a:shade val="100000"/>
                  <a:satMod val="115000"/>
                </a:srgbClr>
              </a:gs>
            </a:gsLst>
            <a:lin ang="0" scaled="1"/>
            <a:tileRect/>
          </a:gradFill>
          <a:ln w="19050" cap="flat" cmpd="sng" algn="ctr">
            <a:noFill/>
            <a:prstDash val="solid"/>
            <a:miter lim="800000"/>
          </a:ln>
          <a:effectLst/>
        </p:spPr>
        <p:txBody>
          <a:bodyPr lIns="91322" tIns="45662" rIns="91322" bIns="45662"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19075" y="1226046"/>
            <a:ext cx="8595374" cy="1077218"/>
          </a:xfrm>
          <a:prstGeom prst="rect">
            <a:avLst/>
          </a:prstGeom>
          <a:noFill/>
        </p:spPr>
        <p:txBody>
          <a:bodyPr wrap="square" rtlCol="0">
            <a:spAutoFit/>
          </a:bodyPr>
          <a:lstStyle/>
          <a:p>
            <a:pPr algn="ctr" defTabSz="457200"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NSWC IHD Technology Transfer initiatives look to jointly develop dual-use technologies with academic and private industry partners, develop collaborations with partners interested in access to our unique expertise and facilities, and assist in the commercialization and marketing of out intellectual property.</a:t>
            </a:r>
          </a:p>
        </p:txBody>
      </p:sp>
      <p:sp>
        <p:nvSpPr>
          <p:cNvPr id="18" name="TextBox 17"/>
          <p:cNvSpPr txBox="1"/>
          <p:nvPr/>
        </p:nvSpPr>
        <p:spPr>
          <a:xfrm>
            <a:off x="302300" y="2611441"/>
            <a:ext cx="4191000" cy="132343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Partnering Agreements</a:t>
            </a:r>
            <a:endParaRPr lang="en-US" sz="2400" b="1" u="sng"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73 Active CRADAs</a:t>
            </a: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4 Patent License Agreements</a:t>
            </a: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9 Educational Partnership Agreements</a:t>
            </a: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8 Partnership Intermediary Agreements</a:t>
            </a:r>
            <a:endParaRPr lang="en-US" sz="1600" dirty="0">
              <a:solidFill>
                <a:prstClr val="black"/>
              </a:solidFill>
              <a:latin typeface="Arial" panose="020B0604020202020204" pitchFamily="34" charset="0"/>
              <a:cs typeface="Arial" panose="020B0604020202020204" pitchFamily="34" charset="0"/>
            </a:endParaRPr>
          </a:p>
        </p:txBody>
      </p:sp>
      <p:sp>
        <p:nvSpPr>
          <p:cNvPr id="19" name="Rectangle 2"/>
          <p:cNvSpPr/>
          <p:nvPr/>
        </p:nvSpPr>
        <p:spPr>
          <a:xfrm flipH="1" flipV="1">
            <a:off x="3977518" y="2486590"/>
            <a:ext cx="5075041" cy="2058886"/>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387" h="1907208">
                <a:moveTo>
                  <a:pt x="9938" y="0"/>
                </a:moveTo>
                <a:lnTo>
                  <a:pt x="6752387" y="0"/>
                </a:lnTo>
                <a:lnTo>
                  <a:pt x="5890539" y="1907208"/>
                </a:lnTo>
                <a:lnTo>
                  <a:pt x="0" y="1907208"/>
                </a:lnTo>
                <a:cubicBezTo>
                  <a:pt x="3313" y="1271472"/>
                  <a:pt x="6625" y="635736"/>
                  <a:pt x="9938" y="0"/>
                </a:cubicBezTo>
                <a:close/>
              </a:path>
            </a:pathLst>
          </a:custGeom>
          <a:gradFill flip="none" rotWithShape="1">
            <a:gsLst>
              <a:gs pos="0">
                <a:srgbClr val="31438F">
                  <a:shade val="30000"/>
                  <a:satMod val="115000"/>
                </a:srgbClr>
              </a:gs>
              <a:gs pos="50000">
                <a:srgbClr val="31438F">
                  <a:shade val="67500"/>
                  <a:satMod val="115000"/>
                </a:srgbClr>
              </a:gs>
              <a:gs pos="100000">
                <a:srgbClr val="31438F">
                  <a:shade val="100000"/>
                  <a:satMod val="115000"/>
                </a:srgbClr>
              </a:gs>
            </a:gsLst>
            <a:lin ang="0" scaled="1"/>
            <a:tileRect/>
          </a:gradFill>
          <a:ln w="19050" cap="flat" cmpd="sng" algn="ctr">
            <a:noFill/>
            <a:prstDash val="solid"/>
            <a:miter lim="800000"/>
          </a:ln>
          <a:effectLst/>
        </p:spPr>
        <p:txBody>
          <a:bodyPr lIns="91322" tIns="45662" rIns="91322" bIns="45662"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996721" y="2637418"/>
            <a:ext cx="4192250" cy="1754326"/>
          </a:xfrm>
          <a:prstGeom prst="rect">
            <a:avLst/>
          </a:prstGeom>
          <a:noFill/>
        </p:spPr>
        <p:txBody>
          <a:bodyPr wrap="square" rtlCol="0">
            <a:spAutoFit/>
          </a:bodyPr>
          <a:lstStyle/>
          <a:p>
            <a:pPr defTabSz="457200" fontAlgn="auto">
              <a:spcBef>
                <a:spcPts val="0"/>
              </a:spcBef>
              <a:spcAft>
                <a:spcPts val="0"/>
              </a:spcAft>
            </a:pPr>
            <a:r>
              <a:rPr lang="en-US" sz="2400" b="1" dirty="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Year Metrics</a:t>
            </a:r>
            <a:endParaRPr lang="en-US" sz="2400" b="1" u="sng" dirty="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CRADAs</a:t>
            </a:r>
          </a:p>
          <a:p>
            <a:pPr marL="800100" lvl="1"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144 collaborations</a:t>
            </a:r>
          </a:p>
          <a:p>
            <a:pPr marL="800100" lvl="1"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$18 million</a:t>
            </a:r>
          </a:p>
          <a:p>
            <a:pPr marL="342900"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Patents</a:t>
            </a:r>
          </a:p>
          <a:p>
            <a:pPr marL="800100" lvl="1"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172 patents awarded</a:t>
            </a:r>
          </a:p>
          <a:p>
            <a:pPr marL="800100" lvl="1"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$71,000 in revenue</a:t>
            </a:r>
          </a:p>
        </p:txBody>
      </p:sp>
    </p:spTree>
    <p:extLst>
      <p:ext uri="{BB962C8B-B14F-4D97-AF65-F5344CB8AC3E}">
        <p14:creationId xmlns:p14="http://schemas.microsoft.com/office/powerpoint/2010/main" val="657092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video>
              <p:cMediaNode vol="80000">
                <p:cTn id="2" repeatCount="indefinite"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35</a:t>
            </a:fld>
            <a:endParaRPr lang="en-US" dirty="0"/>
          </a:p>
        </p:txBody>
      </p:sp>
      <p:sp>
        <p:nvSpPr>
          <p:cNvPr id="3" name="TextBox 2"/>
          <p:cNvSpPr txBox="1"/>
          <p:nvPr/>
        </p:nvSpPr>
        <p:spPr>
          <a:xfrm>
            <a:off x="393406" y="2275368"/>
            <a:ext cx="8389088" cy="830997"/>
          </a:xfrm>
          <a:prstGeom prst="rect">
            <a:avLst/>
          </a:prstGeom>
          <a:noFill/>
        </p:spPr>
        <p:txBody>
          <a:bodyPr wrap="square" rtlCol="0">
            <a:spAutoFit/>
          </a:bodyPr>
          <a:lstStyle/>
          <a:p>
            <a:pPr algn="ctr">
              <a:spcBef>
                <a:spcPts val="1200"/>
              </a:spcBef>
              <a:spcAft>
                <a:spcPts val="1200"/>
              </a:spcAft>
            </a:pPr>
            <a:r>
              <a:rPr lang="en-US" sz="4800" b="1" dirty="0"/>
              <a:t>S&amp;T/RDT&amp;E</a:t>
            </a:r>
          </a:p>
        </p:txBody>
      </p:sp>
    </p:spTree>
    <p:extLst>
      <p:ext uri="{BB962C8B-B14F-4D97-AF65-F5344CB8AC3E}">
        <p14:creationId xmlns:p14="http://schemas.microsoft.com/office/powerpoint/2010/main" val="2503540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680" y="5466080"/>
            <a:ext cx="8701148" cy="894080"/>
          </a:xfrm>
          <a:prstGeom prst="rect">
            <a:avLst/>
          </a:prstGeom>
          <a:solidFill>
            <a:schemeClr val="tx2">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12" name="Rectangle 11"/>
          <p:cNvSpPr/>
          <p:nvPr/>
        </p:nvSpPr>
        <p:spPr>
          <a:xfrm>
            <a:off x="4507700" y="1522332"/>
            <a:ext cx="4477928" cy="3071322"/>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TextBox 1"/>
          <p:cNvSpPr txBox="1">
            <a:spLocks noChangeArrowheads="1"/>
          </p:cNvSpPr>
          <p:nvPr/>
        </p:nvSpPr>
        <p:spPr bwMode="auto">
          <a:xfrm>
            <a:off x="3352800" y="2398713"/>
            <a:ext cx="223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Calibri" pitchFamily="34" charset="0"/>
                <a:ea typeface="+mn-ea"/>
                <a:cs typeface="+mn-cs"/>
              </a:rPr>
              <a:t>l</a:t>
            </a:r>
          </a:p>
        </p:txBody>
      </p:sp>
      <p:sp>
        <p:nvSpPr>
          <p:cNvPr id="6" name="TextBox 1"/>
          <p:cNvSpPr txBox="1">
            <a:spLocks noChangeArrowheads="1"/>
          </p:cNvSpPr>
          <p:nvPr/>
        </p:nvSpPr>
        <p:spPr bwMode="auto">
          <a:xfrm>
            <a:off x="3352800" y="2398713"/>
            <a:ext cx="223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Calibri" pitchFamily="34" charset="0"/>
                <a:ea typeface="+mn-ea"/>
                <a:cs typeface="+mn-cs"/>
              </a:rPr>
              <a:t>l</a:t>
            </a:r>
          </a:p>
        </p:txBody>
      </p:sp>
      <p:sp>
        <p:nvSpPr>
          <p:cNvPr id="8" name="Rectangle 2"/>
          <p:cNvSpPr>
            <a:spLocks noChangeArrowheads="1"/>
          </p:cNvSpPr>
          <p:nvPr/>
        </p:nvSpPr>
        <p:spPr bwMode="auto">
          <a:xfrm>
            <a:off x="1076770" y="119644"/>
            <a:ext cx="8067229" cy="762000"/>
          </a:xfrm>
          <a:prstGeom prst="rect">
            <a:avLst/>
          </a:prstGeom>
          <a:noFill/>
          <a:ln w="12700">
            <a:noFill/>
            <a:miter lim="800000"/>
            <a:headEnd/>
            <a:tailEnd/>
          </a:ln>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Occupational Demographics</a:t>
            </a:r>
          </a:p>
        </p:txBody>
      </p:sp>
      <p:sp>
        <p:nvSpPr>
          <p:cNvPr id="9" name="Slide Number Placeholder 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7"/>
          <p:cNvSpPr txBox="1">
            <a:spLocks noChangeArrowheads="1"/>
          </p:cNvSpPr>
          <p:nvPr/>
        </p:nvSpPr>
        <p:spPr bwMode="auto">
          <a:xfrm>
            <a:off x="-38100" y="5630499"/>
            <a:ext cx="9182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2">
                    <a:lumMod val="75000"/>
                  </a:schemeClr>
                </a:solidFill>
                <a:effectLst/>
                <a:uLnTx/>
                <a:uFillTx/>
                <a:latin typeface="Calibri" pitchFamily="34" charset="0"/>
                <a:ea typeface="+mn-ea"/>
                <a:cs typeface="+mn-cs"/>
              </a:rPr>
              <a:t> </a:t>
            </a:r>
            <a:r>
              <a:rPr kumimoji="0" lang="en-US" altLang="en-US" sz="1800" b="1" i="1" u="none" strike="noStrike" kern="1200" cap="none" spc="0" normalizeH="0" baseline="0" noProof="0" dirty="0">
                <a:ln>
                  <a:noFill/>
                </a:ln>
                <a:solidFill>
                  <a:schemeClr val="tx2">
                    <a:lumMod val="75000"/>
                  </a:schemeClr>
                </a:solidFill>
                <a:effectLst/>
                <a:uLnTx/>
                <a:uFillTx/>
                <a:latin typeface="Calibri" pitchFamily="34" charset="0"/>
                <a:ea typeface="+mn-ea"/>
                <a:cs typeface="+mn-cs"/>
              </a:rPr>
              <a:t>Trades and technicians both unique and essential for explosive manufacture, scale-up, laboratory operations and energetic tests and evaluations.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6193" y="1670830"/>
            <a:ext cx="1989534" cy="132606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5268" y="3066652"/>
            <a:ext cx="2013265" cy="134245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6193" y="3073425"/>
            <a:ext cx="1989534" cy="1350011"/>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5268" y="1664110"/>
            <a:ext cx="2013265" cy="1332779"/>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a:srcRect t="7061" r="4999"/>
          <a:stretch/>
        </p:blipFill>
        <p:spPr>
          <a:xfrm>
            <a:off x="233680" y="1644476"/>
            <a:ext cx="4252731" cy="2903157"/>
          </a:xfrm>
          <a:prstGeom prst="rect">
            <a:avLst/>
          </a:prstGeom>
        </p:spPr>
      </p:pic>
    </p:spTree>
    <p:extLst>
      <p:ext uri="{BB962C8B-B14F-4D97-AF65-F5344CB8AC3E}">
        <p14:creationId xmlns:p14="http://schemas.microsoft.com/office/powerpoint/2010/main" val="467909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71" y="995423"/>
            <a:ext cx="8889357" cy="5726052"/>
          </a:xfrm>
          <a:prstGeom prst="rect">
            <a:avLst/>
          </a:prstGeom>
        </p:spPr>
      </p:pic>
      <p:sp>
        <p:nvSpPr>
          <p:cNvPr id="4" name="TextBox 3"/>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baseline="0" dirty="0">
                <a:solidFill>
                  <a:srgbClr val="FFFF00"/>
                </a:solidFill>
                <a:latin typeface="+mn-lt"/>
              </a:rPr>
              <a:t>NAVSEA WARFARE CENTERS</a:t>
            </a:r>
          </a:p>
        </p:txBody>
      </p:sp>
      <p:sp>
        <p:nvSpPr>
          <p:cNvPr id="6" name="Rectangle 2"/>
          <p:cNvSpPr txBox="1">
            <a:spLocks noChangeArrowheads="1"/>
          </p:cNvSpPr>
          <p:nvPr/>
        </p:nvSpPr>
        <p:spPr bwMode="auto">
          <a:xfrm>
            <a:off x="152400" y="242828"/>
            <a:ext cx="9144000"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a:solidFill>
                  <a:srgbClr val="000000"/>
                </a:solidFill>
              </a:rPr>
              <a:t>Full Spectrum Capabilities</a:t>
            </a:r>
            <a:endParaRPr lang="en-US" dirty="0"/>
          </a:p>
        </p:txBody>
      </p:sp>
    </p:spTree>
    <p:extLst>
      <p:ext uri="{BB962C8B-B14F-4D97-AF65-F5344CB8AC3E}">
        <p14:creationId xmlns:p14="http://schemas.microsoft.com/office/powerpoint/2010/main" val="1712530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49199"/>
            <a:ext cx="7886700" cy="609600"/>
          </a:xfrm>
        </p:spPr>
        <p:txBody>
          <a:bodyPr>
            <a:noAutofit/>
          </a:bodyPr>
          <a:lstStyle/>
          <a:p>
            <a:pPr eaLnBrk="1" hangingPunct="1">
              <a:defRPr/>
            </a:pPr>
            <a:r>
              <a:rPr lang="en-US" dirty="0">
                <a:solidFill>
                  <a:prstClr val="black"/>
                </a:solidFill>
                <a:latin typeface="Georgia" panose="02040502050405020303" pitchFamily="18" charset="0"/>
              </a:rPr>
              <a:t>Technical Departments</a:t>
            </a:r>
          </a:p>
        </p:txBody>
      </p:sp>
      <p:sp>
        <p:nvSpPr>
          <p:cNvPr id="4" name="Slide Number Placeholder 3"/>
          <p:cNvSpPr>
            <a:spLocks noGrp="1"/>
          </p:cNvSpPr>
          <p:nvPr>
            <p:ph type="sldNum" sz="quarter" idx="11"/>
          </p:nvPr>
        </p:nvSpPr>
        <p:spPr/>
        <p:txBody>
          <a:bodyPr/>
          <a:lstStyle/>
          <a:p>
            <a:pPr>
              <a:defRPr/>
            </a:pPr>
            <a:fld id="{7D32BB42-2950-49CD-A3D9-E93823B21D68}" type="slidenum">
              <a:rPr lang="en-US" altLang="en-US" smtClean="0"/>
              <a:pPr>
                <a:defRPr/>
              </a:pPr>
              <a:t>38</a:t>
            </a:fld>
            <a:endParaRPr lang="en-US" altLang="en-US" dirty="0"/>
          </a:p>
        </p:txBody>
      </p:sp>
      <p:graphicFrame>
        <p:nvGraphicFramePr>
          <p:cNvPr id="5" name="Diagram 4"/>
          <p:cNvGraphicFramePr/>
          <p:nvPr>
            <p:extLst>
              <p:ext uri="{D42A27DB-BD31-4B8C-83A1-F6EECF244321}">
                <p14:modId xmlns:p14="http://schemas.microsoft.com/office/powerpoint/2010/main" val="2694851258"/>
              </p:ext>
            </p:extLst>
          </p:nvPr>
        </p:nvGraphicFramePr>
        <p:xfrm>
          <a:off x="571500" y="685800"/>
          <a:ext cx="8001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6094" y="2537522"/>
            <a:ext cx="1968063" cy="1967333"/>
          </a:xfrm>
          <a:prstGeom prst="rect">
            <a:avLst/>
          </a:prstGeom>
        </p:spPr>
      </p:pic>
    </p:spTree>
    <p:extLst>
      <p:ext uri="{BB962C8B-B14F-4D97-AF65-F5344CB8AC3E}">
        <p14:creationId xmlns:p14="http://schemas.microsoft.com/office/powerpoint/2010/main" val="588740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223838" y="1138238"/>
            <a:ext cx="8696325" cy="4402137"/>
          </a:xfrm>
          <a:prstGeom prst="rect">
            <a:avLst/>
          </a:prstGeom>
        </p:spPr>
      </p:pic>
      <p:sp>
        <p:nvSpPr>
          <p:cNvPr id="3" name="Rectangle: Rounded Corners 7"/>
          <p:cNvSpPr/>
          <p:nvPr/>
        </p:nvSpPr>
        <p:spPr>
          <a:xfrm>
            <a:off x="2101850" y="5748338"/>
            <a:ext cx="4940300" cy="468312"/>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DON activity delivering both energetics and EOD technology solutions from basic research through disposal</a:t>
            </a:r>
          </a:p>
        </p:txBody>
      </p:sp>
      <p:cxnSp>
        <p:nvCxnSpPr>
          <p:cNvPr id="4" name="Connector: Elbow 9"/>
          <p:cNvCxnSpPr>
            <a:cxnSpLocks/>
            <a:stCxn id="3" idx="3"/>
          </p:cNvCxnSpPr>
          <p:nvPr/>
        </p:nvCxnSpPr>
        <p:spPr>
          <a:xfrm flipV="1">
            <a:off x="7042150" y="1100138"/>
            <a:ext cx="1968500" cy="4883150"/>
          </a:xfrm>
          <a:prstGeom prst="bentConnector2">
            <a:avLst/>
          </a:prstGeom>
          <a:ln w="19050">
            <a:solidFill>
              <a:schemeClr val="bg1">
                <a:lumMod val="7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Connector: Elbow 11"/>
          <p:cNvCxnSpPr>
            <a:cxnSpLocks/>
            <a:stCxn id="3" idx="1"/>
          </p:cNvCxnSpPr>
          <p:nvPr/>
        </p:nvCxnSpPr>
        <p:spPr>
          <a:xfrm rot="10800000">
            <a:off x="136525" y="1138238"/>
            <a:ext cx="1965325" cy="4845050"/>
          </a:xfrm>
          <a:prstGeom prst="bentConnector2">
            <a:avLst/>
          </a:prstGeom>
          <a:ln w="19050">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6" name="Group 27"/>
          <p:cNvGrpSpPr>
            <a:grpSpLocks/>
          </p:cNvGrpSpPr>
          <p:nvPr/>
        </p:nvGrpSpPr>
        <p:grpSpPr bwMode="auto">
          <a:xfrm>
            <a:off x="474663" y="1868488"/>
            <a:ext cx="355600" cy="412750"/>
            <a:chOff x="475440" y="1897673"/>
            <a:chExt cx="355060" cy="411868"/>
          </a:xfrm>
        </p:grpSpPr>
        <p:sp>
          <p:nvSpPr>
            <p:cNvPr id="7" name="Hexagon 6"/>
            <p:cNvSpPr/>
            <p:nvPr/>
          </p:nvSpPr>
          <p:spPr>
            <a:xfrm rot="16200000">
              <a:off x="447036" y="1926077"/>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23"/>
            <p:cNvSpPr txBox="1">
              <a:spLocks noChangeArrowheads="1"/>
            </p:cNvSpPr>
            <p:nvPr/>
          </p:nvSpPr>
          <p:spPr bwMode="auto">
            <a:xfrm>
              <a:off x="475440" y="1960904"/>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6.1</a:t>
              </a:r>
            </a:p>
          </p:txBody>
        </p:sp>
      </p:grpSp>
      <p:grpSp>
        <p:nvGrpSpPr>
          <p:cNvPr id="9" name="Group 26"/>
          <p:cNvGrpSpPr>
            <a:grpSpLocks/>
          </p:cNvGrpSpPr>
          <p:nvPr/>
        </p:nvGrpSpPr>
        <p:grpSpPr bwMode="auto">
          <a:xfrm>
            <a:off x="1352550" y="1865313"/>
            <a:ext cx="355600" cy="411162"/>
            <a:chOff x="1367141" y="1894428"/>
            <a:chExt cx="355060" cy="411868"/>
          </a:xfrm>
        </p:grpSpPr>
        <p:sp>
          <p:nvSpPr>
            <p:cNvPr id="10" name="Hexagon 9"/>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25"/>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a:t>
              </a:r>
            </a:p>
          </p:txBody>
        </p:sp>
      </p:grpSp>
      <p:grpSp>
        <p:nvGrpSpPr>
          <p:cNvPr id="12" name="Group 28"/>
          <p:cNvGrpSpPr>
            <a:grpSpLocks/>
          </p:cNvGrpSpPr>
          <p:nvPr/>
        </p:nvGrpSpPr>
        <p:grpSpPr bwMode="auto">
          <a:xfrm>
            <a:off x="2203450" y="1868488"/>
            <a:ext cx="355600" cy="412750"/>
            <a:chOff x="1367141" y="1894428"/>
            <a:chExt cx="355060" cy="411868"/>
          </a:xfrm>
        </p:grpSpPr>
        <p:sp>
          <p:nvSpPr>
            <p:cNvPr id="13" name="Hexagon 12"/>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30"/>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a:t>
              </a:r>
            </a:p>
          </p:txBody>
        </p:sp>
      </p:grpSp>
      <p:grpSp>
        <p:nvGrpSpPr>
          <p:cNvPr id="15" name="Group 31"/>
          <p:cNvGrpSpPr>
            <a:grpSpLocks/>
          </p:cNvGrpSpPr>
          <p:nvPr/>
        </p:nvGrpSpPr>
        <p:grpSpPr bwMode="auto">
          <a:xfrm>
            <a:off x="3100388" y="1893888"/>
            <a:ext cx="355600" cy="411162"/>
            <a:chOff x="1367141" y="1894428"/>
            <a:chExt cx="355060" cy="411868"/>
          </a:xfrm>
        </p:grpSpPr>
        <p:sp>
          <p:nvSpPr>
            <p:cNvPr id="16" name="Hexagon 15"/>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33"/>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a:t>
              </a:r>
            </a:p>
          </p:txBody>
        </p:sp>
      </p:grpSp>
      <p:grpSp>
        <p:nvGrpSpPr>
          <p:cNvPr id="18" name="Group 34"/>
          <p:cNvGrpSpPr>
            <a:grpSpLocks/>
          </p:cNvGrpSpPr>
          <p:nvPr/>
        </p:nvGrpSpPr>
        <p:grpSpPr bwMode="auto">
          <a:xfrm>
            <a:off x="3973513" y="1897063"/>
            <a:ext cx="355600" cy="412750"/>
            <a:chOff x="1367141" y="1894428"/>
            <a:chExt cx="355060" cy="411868"/>
          </a:xfrm>
        </p:grpSpPr>
        <p:sp>
          <p:nvSpPr>
            <p:cNvPr id="19" name="Hexagon 18"/>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36"/>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6.5</a:t>
              </a:r>
            </a:p>
          </p:txBody>
        </p:sp>
      </p:grpSp>
      <p:grpSp>
        <p:nvGrpSpPr>
          <p:cNvPr id="21" name="Group 37"/>
          <p:cNvGrpSpPr>
            <a:grpSpLocks/>
          </p:cNvGrpSpPr>
          <p:nvPr/>
        </p:nvGrpSpPr>
        <p:grpSpPr bwMode="auto">
          <a:xfrm>
            <a:off x="4841875" y="1889125"/>
            <a:ext cx="354013" cy="412750"/>
            <a:chOff x="1367141" y="1894428"/>
            <a:chExt cx="355060" cy="411868"/>
          </a:xfrm>
        </p:grpSpPr>
        <p:sp>
          <p:nvSpPr>
            <p:cNvPr id="22" name="Hexagon 21"/>
            <p:cNvSpPr/>
            <p:nvPr/>
          </p:nvSpPr>
          <p:spPr>
            <a:xfrm rot="16200000">
              <a:off x="1338738"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39"/>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a:t>
              </a:r>
            </a:p>
          </p:txBody>
        </p:sp>
      </p:grpSp>
      <p:sp>
        <p:nvSpPr>
          <p:cNvPr id="24" name="TextBox 40"/>
          <p:cNvSpPr txBox="1">
            <a:spLocks noChangeArrowheads="1"/>
          </p:cNvSpPr>
          <p:nvPr/>
        </p:nvSpPr>
        <p:spPr bwMode="auto">
          <a:xfrm>
            <a:off x="213360" y="5037138"/>
            <a:ext cx="1878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AND TECHNOLOGY (S&amp;T)</a:t>
            </a:r>
          </a:p>
        </p:txBody>
      </p:sp>
      <p:sp>
        <p:nvSpPr>
          <p:cNvPr id="25" name="TextBox 41"/>
          <p:cNvSpPr txBox="1">
            <a:spLocks noChangeArrowheads="1"/>
          </p:cNvSpPr>
          <p:nvPr/>
        </p:nvSpPr>
        <p:spPr bwMode="auto">
          <a:xfrm>
            <a:off x="1956435" y="5037753"/>
            <a:ext cx="1976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AND DEVELOPMENT (R&amp;D</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6" name="TextBox 42"/>
          <p:cNvSpPr txBox="1">
            <a:spLocks noChangeArrowheads="1"/>
          </p:cNvSpPr>
          <p:nvPr/>
        </p:nvSpPr>
        <p:spPr bwMode="auto">
          <a:xfrm>
            <a:off x="3856038" y="503713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TESTING AND EVALUATION (T&amp;E)</a:t>
            </a:r>
          </a:p>
        </p:txBody>
      </p:sp>
      <p:sp>
        <p:nvSpPr>
          <p:cNvPr id="27" name="TextBox 43"/>
          <p:cNvSpPr txBox="1">
            <a:spLocks noChangeArrowheads="1"/>
          </p:cNvSpPr>
          <p:nvPr/>
        </p:nvSpPr>
        <p:spPr bwMode="auto">
          <a:xfrm>
            <a:off x="5589905" y="5037137"/>
            <a:ext cx="162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 DELIVERY</a:t>
            </a:r>
          </a:p>
        </p:txBody>
      </p:sp>
      <p:sp>
        <p:nvSpPr>
          <p:cNvPr id="28" name="TextBox 44"/>
          <p:cNvSpPr txBox="1">
            <a:spLocks noChangeArrowheads="1"/>
          </p:cNvSpPr>
          <p:nvPr/>
        </p:nvSpPr>
        <p:spPr bwMode="auto">
          <a:xfrm>
            <a:off x="7264400" y="503713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WARFIGHTER SUPPORT</a:t>
            </a:r>
          </a:p>
        </p:txBody>
      </p:sp>
      <p:sp>
        <p:nvSpPr>
          <p:cNvPr id="29" name="TextBox 45"/>
          <p:cNvSpPr txBox="1">
            <a:spLocks noChangeArrowheads="1"/>
          </p:cNvSpPr>
          <p:nvPr/>
        </p:nvSpPr>
        <p:spPr bwMode="auto">
          <a:xfrm rot="-5400000">
            <a:off x="-636587"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Basic Research</a:t>
            </a:r>
          </a:p>
        </p:txBody>
      </p:sp>
      <p:sp>
        <p:nvSpPr>
          <p:cNvPr id="30" name="TextBox 46"/>
          <p:cNvSpPr txBox="1">
            <a:spLocks noChangeArrowheads="1"/>
          </p:cNvSpPr>
          <p:nvPr/>
        </p:nvSpPr>
        <p:spPr bwMode="auto">
          <a:xfrm rot="-5400000">
            <a:off x="221456" y="3450432"/>
            <a:ext cx="2568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Applied Research</a:t>
            </a:r>
          </a:p>
        </p:txBody>
      </p:sp>
      <p:sp>
        <p:nvSpPr>
          <p:cNvPr id="31" name="TextBox 47"/>
          <p:cNvSpPr txBox="1">
            <a:spLocks noChangeArrowheads="1"/>
          </p:cNvSpPr>
          <p:nvPr/>
        </p:nvSpPr>
        <p:spPr bwMode="auto">
          <a:xfrm rot="-5400000">
            <a:off x="1353344" y="3299619"/>
            <a:ext cx="2085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Advanced Tech Development</a:t>
            </a:r>
          </a:p>
        </p:txBody>
      </p:sp>
      <p:sp>
        <p:nvSpPr>
          <p:cNvPr id="32" name="TextBox 48"/>
          <p:cNvSpPr txBox="1">
            <a:spLocks noChangeArrowheads="1"/>
          </p:cNvSpPr>
          <p:nvPr/>
        </p:nvSpPr>
        <p:spPr bwMode="auto">
          <a:xfrm rot="-5400000">
            <a:off x="197008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Demonstration and </a:t>
            </a:r>
            <a:b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Validation</a:t>
            </a:r>
          </a:p>
        </p:txBody>
      </p:sp>
      <p:sp>
        <p:nvSpPr>
          <p:cNvPr id="33" name="TextBox 49"/>
          <p:cNvSpPr txBox="1">
            <a:spLocks noChangeArrowheads="1"/>
          </p:cNvSpPr>
          <p:nvPr/>
        </p:nvSpPr>
        <p:spPr bwMode="auto">
          <a:xfrm rot="-5400000">
            <a:off x="2905920" y="3222387"/>
            <a:ext cx="2474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Engineering and Manufacturing Development</a:t>
            </a:r>
          </a:p>
        </p:txBody>
      </p:sp>
      <p:sp>
        <p:nvSpPr>
          <p:cNvPr id="34" name="TextBox 50"/>
          <p:cNvSpPr txBox="1">
            <a:spLocks noChangeArrowheads="1"/>
          </p:cNvSpPr>
          <p:nvPr/>
        </p:nvSpPr>
        <p:spPr bwMode="auto">
          <a:xfrm rot="-5400000">
            <a:off x="371633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Operational Systems Development</a:t>
            </a:r>
          </a:p>
        </p:txBody>
      </p:sp>
      <p:sp>
        <p:nvSpPr>
          <p:cNvPr id="35" name="TextBox 51"/>
          <p:cNvSpPr txBox="1">
            <a:spLocks noChangeArrowheads="1"/>
          </p:cNvSpPr>
          <p:nvPr/>
        </p:nvSpPr>
        <p:spPr bwMode="auto">
          <a:xfrm rot="-5400000">
            <a:off x="4587875"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Acquisition Engineering</a:t>
            </a:r>
          </a:p>
        </p:txBody>
      </p:sp>
      <p:sp>
        <p:nvSpPr>
          <p:cNvPr id="36" name="TextBox 52"/>
          <p:cNvSpPr txBox="1">
            <a:spLocks noChangeArrowheads="1"/>
          </p:cNvSpPr>
          <p:nvPr/>
        </p:nvSpPr>
        <p:spPr bwMode="auto">
          <a:xfrm rot="-5400000">
            <a:off x="5454650"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Manufacturing and </a:t>
            </a:r>
            <a:b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In-service Engineering</a:t>
            </a:r>
          </a:p>
        </p:txBody>
      </p:sp>
      <p:sp>
        <p:nvSpPr>
          <p:cNvPr id="37" name="TextBox 53"/>
          <p:cNvSpPr txBox="1">
            <a:spLocks noChangeArrowheads="1"/>
          </p:cNvSpPr>
          <p:nvPr/>
        </p:nvSpPr>
        <p:spPr bwMode="auto">
          <a:xfrm rot="-5400000">
            <a:off x="6299200"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Fleet Support</a:t>
            </a:r>
          </a:p>
        </p:txBody>
      </p:sp>
      <p:sp>
        <p:nvSpPr>
          <p:cNvPr id="38" name="TextBox 54"/>
          <p:cNvSpPr txBox="1">
            <a:spLocks noChangeArrowheads="1"/>
          </p:cNvSpPr>
          <p:nvPr/>
        </p:nvSpPr>
        <p:spPr bwMode="auto">
          <a:xfrm rot="-5400000">
            <a:off x="7158038"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Demilitarization/Disposal</a:t>
            </a:r>
          </a:p>
        </p:txBody>
      </p:sp>
      <p:sp>
        <p:nvSpPr>
          <p:cNvPr id="39" name="Title 2"/>
          <p:cNvSpPr txBox="1">
            <a:spLocks noChangeArrowheads="1"/>
          </p:cNvSpPr>
          <p:nvPr/>
        </p:nvSpPr>
        <p:spPr>
          <a:xfrm>
            <a:off x="890086" y="161422"/>
            <a:ext cx="818038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Molecule-to-Mission</a:t>
            </a:r>
          </a:p>
        </p:txBody>
      </p:sp>
      <p:sp>
        <p:nvSpPr>
          <p:cNvPr id="40" name="Slide Number Placeholder 39"/>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099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4</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a:solidFill>
                  <a:srgbClr val="000000"/>
                </a:solidFill>
              </a:rPr>
              <a:t>Strategic Framework</a:t>
            </a:r>
            <a:endParaRPr lang="en-US" dirty="0"/>
          </a:p>
        </p:txBody>
      </p:sp>
      <p:sp>
        <p:nvSpPr>
          <p:cNvPr id="5" name="TextBox 4"/>
          <p:cNvSpPr txBox="1"/>
          <p:nvPr/>
        </p:nvSpPr>
        <p:spPr>
          <a:xfrm>
            <a:off x="95005" y="1610651"/>
            <a:ext cx="1077868" cy="338554"/>
          </a:xfrm>
          <a:prstGeom prst="rect">
            <a:avLst/>
          </a:prstGeom>
          <a:noFill/>
        </p:spPr>
        <p:txBody>
          <a:bodyPr wrap="square" rtlCol="0">
            <a:spAutoFit/>
          </a:bodyPr>
          <a:lstStyle/>
          <a:p>
            <a:r>
              <a:rPr lang="en-US" sz="1600" b="1" i="1" dirty="0">
                <a:latin typeface="Cambria" panose="02040503050406030204" pitchFamily="18" charset="0"/>
                <a:ea typeface="Cambria" panose="02040503050406030204" pitchFamily="18" charset="0"/>
              </a:rPr>
              <a:t>Vision:</a:t>
            </a:r>
          </a:p>
        </p:txBody>
      </p:sp>
      <p:sp>
        <p:nvSpPr>
          <p:cNvPr id="6" name="TextBox 5"/>
          <p:cNvSpPr txBox="1"/>
          <p:nvPr/>
        </p:nvSpPr>
        <p:spPr>
          <a:xfrm>
            <a:off x="95005" y="3095135"/>
            <a:ext cx="1573618" cy="584775"/>
          </a:xfrm>
          <a:prstGeom prst="rect">
            <a:avLst/>
          </a:prstGeom>
          <a:noFill/>
        </p:spPr>
        <p:txBody>
          <a:bodyPr wrap="square" rtlCol="0">
            <a:spAutoFit/>
          </a:bodyPr>
          <a:lstStyle/>
          <a:p>
            <a:r>
              <a:rPr lang="en-US" sz="1600" b="1" i="1" dirty="0">
                <a:latin typeface="Cambria" panose="02040503050406030204" pitchFamily="18" charset="0"/>
                <a:ea typeface="Cambria" panose="02040503050406030204" pitchFamily="18" charset="0"/>
              </a:rPr>
              <a:t>Strategic Imperatives:</a:t>
            </a:r>
          </a:p>
        </p:txBody>
      </p:sp>
      <p:sp>
        <p:nvSpPr>
          <p:cNvPr id="7" name="TextBox 6"/>
          <p:cNvSpPr txBox="1"/>
          <p:nvPr/>
        </p:nvSpPr>
        <p:spPr>
          <a:xfrm>
            <a:off x="95005" y="4941483"/>
            <a:ext cx="1077868" cy="584775"/>
          </a:xfrm>
          <a:prstGeom prst="rect">
            <a:avLst/>
          </a:prstGeom>
          <a:noFill/>
        </p:spPr>
        <p:txBody>
          <a:bodyPr wrap="square" rtlCol="0">
            <a:spAutoFit/>
          </a:bodyPr>
          <a:lstStyle/>
          <a:p>
            <a:r>
              <a:rPr lang="en-US" sz="1600" b="1" i="1" dirty="0">
                <a:latin typeface="Cambria" panose="02040503050406030204" pitchFamily="18" charset="0"/>
                <a:ea typeface="Cambria" panose="02040503050406030204" pitchFamily="18" charset="0"/>
              </a:rPr>
              <a:t>Focus Areas:</a:t>
            </a:r>
          </a:p>
        </p:txBody>
      </p:sp>
      <p:grpSp>
        <p:nvGrpSpPr>
          <p:cNvPr id="19" name="Group 18"/>
          <p:cNvGrpSpPr/>
          <p:nvPr/>
        </p:nvGrpSpPr>
        <p:grpSpPr>
          <a:xfrm>
            <a:off x="795154" y="657435"/>
            <a:ext cx="8255438" cy="5376034"/>
            <a:chOff x="786799" y="855910"/>
            <a:chExt cx="8255438" cy="5376034"/>
          </a:xfrm>
        </p:grpSpPr>
        <p:graphicFrame>
          <p:nvGraphicFramePr>
            <p:cNvPr id="11" name="Diagram 10"/>
            <p:cNvGraphicFramePr/>
            <p:nvPr/>
          </p:nvGraphicFramePr>
          <p:xfrm>
            <a:off x="911635" y="855910"/>
            <a:ext cx="8123148" cy="3759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nvGraphicFramePr>
          <p:xfrm>
            <a:off x="3804227" y="4640994"/>
            <a:ext cx="2359251" cy="1175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nvGraphicFramePr>
          <p:xfrm>
            <a:off x="6662871" y="4640994"/>
            <a:ext cx="2379366" cy="15909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p:cNvSpPr txBox="1"/>
            <p:nvPr/>
          </p:nvSpPr>
          <p:spPr>
            <a:xfrm>
              <a:off x="1059896" y="4131358"/>
              <a:ext cx="2140571" cy="489264"/>
            </a:xfrm>
            <a:prstGeom prst="rect">
              <a:avLst/>
            </a:prstGeom>
            <a:noFill/>
          </p:spPr>
          <p:txBody>
            <a:bodyPr wrap="square" rtlCol="0">
              <a:spAutoFit/>
            </a:bodyPr>
            <a:lstStyle/>
            <a:p>
              <a:pPr algn="ctr"/>
              <a:r>
                <a:rPr lang="en-US" sz="2200" b="1" dirty="0">
                  <a:ln w="0"/>
                  <a:solidFill>
                    <a:schemeClr val="tx2"/>
                  </a:solidFill>
                  <a:effectLst>
                    <a:reflection blurRad="6350" stA="53000" endA="300" endPos="35500" dir="5400000" sy="-90000" algn="bl" rotWithShape="0"/>
                  </a:effectLst>
                </a:rPr>
                <a:t>CREATE</a:t>
              </a:r>
            </a:p>
          </p:txBody>
        </p:sp>
        <p:sp>
          <p:nvSpPr>
            <p:cNvPr id="15" name="TextBox 14"/>
            <p:cNvSpPr txBox="1"/>
            <p:nvPr/>
          </p:nvSpPr>
          <p:spPr>
            <a:xfrm>
              <a:off x="4167782" y="4131259"/>
              <a:ext cx="1597628" cy="489264"/>
            </a:xfrm>
            <a:prstGeom prst="rect">
              <a:avLst/>
            </a:prstGeom>
            <a:noFill/>
          </p:spPr>
          <p:txBody>
            <a:bodyPr wrap="square" rtlCol="0">
              <a:spAutoFit/>
            </a:bodyPr>
            <a:lstStyle/>
            <a:p>
              <a:pPr algn="ctr"/>
              <a:r>
                <a:rPr lang="en-US" sz="2200" b="1" dirty="0">
                  <a:ln w="0"/>
                  <a:solidFill>
                    <a:schemeClr val="tx2"/>
                  </a:solidFill>
                  <a:effectLst>
                    <a:reflection blurRad="6350" stA="53000" endA="300" endPos="35500" dir="5400000" sy="-90000" algn="bl" rotWithShape="0"/>
                  </a:effectLst>
                </a:rPr>
                <a:t>PRODUCE</a:t>
              </a:r>
            </a:p>
          </p:txBody>
        </p:sp>
        <p:sp>
          <p:nvSpPr>
            <p:cNvPr id="16" name="TextBox 15"/>
            <p:cNvSpPr txBox="1"/>
            <p:nvPr/>
          </p:nvSpPr>
          <p:spPr>
            <a:xfrm>
              <a:off x="7228601" y="4131358"/>
              <a:ext cx="1268642" cy="489264"/>
            </a:xfrm>
            <a:prstGeom prst="rect">
              <a:avLst/>
            </a:prstGeom>
            <a:noFill/>
          </p:spPr>
          <p:txBody>
            <a:bodyPr wrap="square" rtlCol="0">
              <a:spAutoFit/>
            </a:bodyPr>
            <a:lstStyle/>
            <a:p>
              <a:pPr algn="ctr"/>
              <a:r>
                <a:rPr lang="en-US" sz="2200" b="1" dirty="0">
                  <a:ln w="0"/>
                  <a:solidFill>
                    <a:schemeClr val="tx2"/>
                  </a:solidFill>
                  <a:effectLst>
                    <a:reflection blurRad="6350" stA="53000" endA="300" endPos="35500" dir="5400000" sy="-90000" algn="bl" rotWithShape="0"/>
                  </a:effectLst>
                </a:rPr>
                <a:t>ADAPT</a:t>
              </a:r>
            </a:p>
          </p:txBody>
        </p:sp>
        <p:graphicFrame>
          <p:nvGraphicFramePr>
            <p:cNvPr id="10" name="Diagram 9"/>
            <p:cNvGraphicFramePr/>
            <p:nvPr/>
          </p:nvGraphicFramePr>
          <p:xfrm>
            <a:off x="786799" y="4634012"/>
            <a:ext cx="2580167" cy="15966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Tree>
    <p:extLst>
      <p:ext uri="{BB962C8B-B14F-4D97-AF65-F5344CB8AC3E}">
        <p14:creationId xmlns:p14="http://schemas.microsoft.com/office/powerpoint/2010/main" val="3354071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noChangeArrowheads="1"/>
          </p:cNvSpPr>
          <p:nvPr/>
        </p:nvSpPr>
        <p:spPr>
          <a:xfrm>
            <a:off x="1063256" y="210254"/>
            <a:ext cx="7687339" cy="62507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2100" dirty="0">
                <a:solidFill>
                  <a:prstClr val="black"/>
                </a:solidFill>
              </a:rPr>
              <a:t>Explosive Ordnance Engineering </a:t>
            </a:r>
          </a:p>
          <a:p>
            <a:r>
              <a:rPr lang="en-US" altLang="en-US" sz="2100" dirty="0">
                <a:solidFill>
                  <a:prstClr val="black"/>
                </a:solidFill>
              </a:rPr>
              <a:t>(SEA-05E)</a:t>
            </a:r>
          </a:p>
        </p:txBody>
      </p:sp>
      <p:sp>
        <p:nvSpPr>
          <p:cNvPr id="20" name="Slide Number Placeholder 19"/>
          <p:cNvSpPr>
            <a:spLocks noGrp="1"/>
          </p:cNvSpPr>
          <p:nvPr>
            <p:ph type="sldNum" sz="quarter" idx="10"/>
          </p:nvPr>
        </p:nvSpPr>
        <p:spPr/>
        <p:txBody>
          <a:bodyPr/>
          <a:lstStyle/>
          <a:p>
            <a:pPr>
              <a:defRPr/>
            </a:pPr>
            <a:fld id="{1AD3B4F1-F0D2-4323-88C6-3C856595E168}" type="slidenum">
              <a:rPr lang="en-US">
                <a:latin typeface="Calibri"/>
              </a:rPr>
              <a:pPr>
                <a:defRPr/>
              </a:pPr>
              <a:t>40</a:t>
            </a:fld>
            <a:endParaRPr lang="en-US" dirty="0">
              <a:latin typeface="Calibri"/>
            </a:endParaRPr>
          </a:p>
        </p:txBody>
      </p:sp>
      <p:cxnSp>
        <p:nvCxnSpPr>
          <p:cNvPr id="21" name="Straight Connector 20"/>
          <p:cNvCxnSpPr/>
          <p:nvPr/>
        </p:nvCxnSpPr>
        <p:spPr bwMode="auto">
          <a:xfrm>
            <a:off x="2743094" y="1832010"/>
            <a:ext cx="4762" cy="730250"/>
          </a:xfrm>
          <a:prstGeom prst="line">
            <a:avLst/>
          </a:prstGeom>
          <a:ln w="76200">
            <a:solidFill>
              <a:schemeClr val="tx1"/>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22" name="Group 38"/>
          <p:cNvGrpSpPr>
            <a:grpSpLocks/>
          </p:cNvGrpSpPr>
          <p:nvPr/>
        </p:nvGrpSpPr>
        <p:grpSpPr bwMode="auto">
          <a:xfrm>
            <a:off x="547581" y="1227172"/>
            <a:ext cx="4440238" cy="1335088"/>
            <a:chOff x="6375248" y="1119739"/>
            <a:chExt cx="4441300" cy="1335834"/>
          </a:xfrm>
        </p:grpSpPr>
        <p:cxnSp>
          <p:nvCxnSpPr>
            <p:cNvPr id="23" name="Straight Connector 22"/>
            <p:cNvCxnSpPr/>
            <p:nvPr/>
          </p:nvCxnSpPr>
          <p:spPr bwMode="auto">
            <a:xfrm>
              <a:off x="8537940" y="2455573"/>
              <a:ext cx="2278608" cy="0"/>
            </a:xfrm>
            <a:prstGeom prst="line">
              <a:avLst/>
            </a:prstGeom>
            <a:solidFill>
              <a:schemeClr val="accent1">
                <a:lumMod val="50000"/>
              </a:schemeClr>
            </a:solidFill>
            <a:ln w="76200" algn="ctr">
              <a:solidFill>
                <a:schemeClr val="tx1"/>
              </a:solidFill>
              <a:round/>
              <a:headEnd/>
              <a:tailEnd/>
            </a:ln>
            <a:effectLst>
              <a:outerShdw blurRad="50800" dist="50800" dir="5400000" algn="ctr" rotWithShape="0">
                <a:schemeClr val="tx1">
                  <a:alpha val="37000"/>
                </a:schemeClr>
              </a:outerShdw>
            </a:effectLst>
          </p:spPr>
        </p:cxnSp>
        <p:sp>
          <p:nvSpPr>
            <p:cNvPr id="24" name="Rectangle 23"/>
            <p:cNvSpPr>
              <a:spLocks noChangeArrowheads="1"/>
            </p:cNvSpPr>
            <p:nvPr/>
          </p:nvSpPr>
          <p:spPr bwMode="auto">
            <a:xfrm>
              <a:off x="6375248" y="1119739"/>
              <a:ext cx="3988754" cy="956209"/>
            </a:xfrm>
            <a:prstGeom prst="rect">
              <a:avLst/>
            </a:prstGeom>
            <a:solidFill>
              <a:schemeClr val="tx1"/>
            </a:solidFill>
            <a:ln w="9525" algn="ctr">
              <a:solidFill>
                <a:schemeClr val="tx1"/>
              </a:solidFill>
              <a:round/>
              <a:headEnd/>
              <a:tailEnd/>
            </a:ln>
            <a:effectLst>
              <a:outerShdw blurRad="50800" dist="50800" dir="5400000" algn="ctr" rotWithShape="0">
                <a:schemeClr val="tx1">
                  <a:alpha val="37000"/>
                </a:schemeClr>
              </a:outerShdw>
            </a:effectLst>
          </p:spPr>
          <p:txBody>
            <a:bodyPr/>
            <a:lstStyle/>
            <a:p>
              <a:pPr fontAlgn="base">
                <a:spcBef>
                  <a:spcPct val="0"/>
                </a:spcBef>
                <a:spcAft>
                  <a:spcPct val="0"/>
                </a:spcAft>
                <a:defRPr/>
              </a:pPr>
              <a:endParaRPr lang="en-US" altLang="en-US" sz="2400" dirty="0">
                <a:solidFill>
                  <a:prstClr val="black"/>
                </a:solidFill>
                <a:latin typeface="Arial" panose="020B0604020202020204" pitchFamily="34" charset="0"/>
                <a:cs typeface="Arial" panose="020B0604020202020204" pitchFamily="34" charset="0"/>
              </a:endParaRPr>
            </a:p>
          </p:txBody>
        </p:sp>
      </p:grpSp>
      <p:sp>
        <p:nvSpPr>
          <p:cNvPr id="25" name="TextBox 6"/>
          <p:cNvSpPr txBox="1">
            <a:spLocks noChangeArrowheads="1"/>
          </p:cNvSpPr>
          <p:nvPr/>
        </p:nvSpPr>
        <p:spPr bwMode="auto">
          <a:xfrm>
            <a:off x="553931" y="127797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sz="2800" dirty="0">
                <a:solidFill>
                  <a:prstClr val="white"/>
                </a:solidFill>
                <a:latin typeface="Arial" panose="020B0604020202020204" pitchFamily="34" charset="0"/>
                <a:cs typeface="Arial" panose="020B0604020202020204" pitchFamily="34" charset="0"/>
              </a:rPr>
              <a:t>Deputy Warrant Officer</a:t>
            </a:r>
          </a:p>
        </p:txBody>
      </p:sp>
      <p:sp>
        <p:nvSpPr>
          <p:cNvPr id="26" name="TextBox 25"/>
          <p:cNvSpPr txBox="1">
            <a:spLocks noChangeArrowheads="1"/>
          </p:cNvSpPr>
          <p:nvPr/>
        </p:nvSpPr>
        <p:spPr bwMode="auto">
          <a:xfrm>
            <a:off x="814281" y="1704349"/>
            <a:ext cx="3563938" cy="461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i="1" dirty="0">
                <a:solidFill>
                  <a:srgbClr val="E3A529"/>
                </a:solidFill>
                <a:latin typeface="Arial" panose="020B0604020202020204" pitchFamily="34" charset="0"/>
                <a:cs typeface="Arial" panose="020B0604020202020204" pitchFamily="34" charset="0"/>
              </a:rPr>
              <a:t>Ashley Johnson, SES</a:t>
            </a:r>
          </a:p>
        </p:txBody>
      </p:sp>
      <p:sp>
        <p:nvSpPr>
          <p:cNvPr id="27" name="Rectangle 3"/>
          <p:cNvSpPr>
            <a:spLocks noChangeArrowheads="1"/>
          </p:cNvSpPr>
          <p:nvPr/>
        </p:nvSpPr>
        <p:spPr bwMode="auto">
          <a:xfrm>
            <a:off x="4636981" y="2028861"/>
            <a:ext cx="3944938" cy="955675"/>
          </a:xfrm>
          <a:prstGeom prst="rect">
            <a:avLst/>
          </a:prstGeom>
          <a:solidFill>
            <a:schemeClr val="tx1"/>
          </a:solidFill>
          <a:ln w="9525" algn="ctr">
            <a:noFill/>
            <a:round/>
            <a:headEnd/>
            <a:tailEnd/>
          </a:ln>
          <a:effectLst>
            <a:outerShdw blurRad="50800" dist="50800" dir="5400000" algn="ctr" rotWithShape="0">
              <a:schemeClr val="tx1">
                <a:alpha val="37000"/>
              </a:schemeClr>
            </a:outerShdw>
          </a:effectLst>
        </p:spPr>
        <p:txBody>
          <a:bodyPr/>
          <a:lstStyle/>
          <a:p>
            <a:pPr fontAlgn="base">
              <a:spcBef>
                <a:spcPct val="0"/>
              </a:spcBef>
              <a:spcAft>
                <a:spcPct val="0"/>
              </a:spcAft>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28" name="TextBox 6"/>
          <p:cNvSpPr txBox="1">
            <a:spLocks noChangeArrowheads="1"/>
          </p:cNvSpPr>
          <p:nvPr/>
        </p:nvSpPr>
        <p:spPr bwMode="auto">
          <a:xfrm>
            <a:off x="4636981" y="2068548"/>
            <a:ext cx="394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sz="2800" dirty="0">
                <a:solidFill>
                  <a:prstClr val="white"/>
                </a:solidFill>
                <a:latin typeface="Arial" panose="020B0604020202020204" pitchFamily="34" charset="0"/>
                <a:cs typeface="Arial" panose="020B0604020202020204" pitchFamily="34" charset="0"/>
              </a:rPr>
              <a:t>Deputy Director</a:t>
            </a:r>
          </a:p>
        </p:txBody>
      </p:sp>
      <p:sp>
        <p:nvSpPr>
          <p:cNvPr id="29" name="Rectangle 28"/>
          <p:cNvSpPr/>
          <p:nvPr/>
        </p:nvSpPr>
        <p:spPr>
          <a:xfrm>
            <a:off x="141181" y="3784305"/>
            <a:ext cx="29210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Explosives (05E1)</a:t>
            </a: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Michael Kenyon</a:t>
            </a:r>
          </a:p>
        </p:txBody>
      </p:sp>
      <p:sp>
        <p:nvSpPr>
          <p:cNvPr id="30" name="TextBox 6"/>
          <p:cNvSpPr txBox="1">
            <a:spLocks noChangeArrowheads="1"/>
          </p:cNvSpPr>
          <p:nvPr/>
        </p:nvSpPr>
        <p:spPr bwMode="auto">
          <a:xfrm>
            <a:off x="4770331" y="2496991"/>
            <a:ext cx="3563938" cy="461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i="1" dirty="0">
                <a:solidFill>
                  <a:srgbClr val="E3A529"/>
                </a:solidFill>
                <a:latin typeface="Arial" panose="020B0604020202020204" pitchFamily="34" charset="0"/>
                <a:cs typeface="Arial" panose="020B0604020202020204" pitchFamily="34" charset="0"/>
              </a:rPr>
              <a:t>Jason Steffin</a:t>
            </a:r>
          </a:p>
        </p:txBody>
      </p:sp>
      <p:sp>
        <p:nvSpPr>
          <p:cNvPr id="31" name="TextBox 27"/>
          <p:cNvSpPr txBox="1">
            <a:spLocks noChangeArrowheads="1"/>
          </p:cNvSpPr>
          <p:nvPr/>
        </p:nvSpPr>
        <p:spPr bwMode="auto">
          <a:xfrm>
            <a:off x="141181" y="3132173"/>
            <a:ext cx="8864600" cy="523875"/>
          </a:xfrm>
          <a:prstGeom prst="rect">
            <a:avLst/>
          </a:prstGeom>
          <a:solidFill>
            <a:schemeClr val="tx1"/>
          </a:solidFill>
          <a:ln w="15875">
            <a:solidFill>
              <a:schemeClr val="tx1"/>
            </a:solidFill>
          </a:ln>
          <a:effectLst>
            <a:outerShdw blurRad="50800" dist="50800" dir="5400000" algn="ctr" rotWithShape="0">
              <a:schemeClr val="tx1">
                <a:alpha val="39000"/>
              </a:schemeClr>
            </a:outerShdw>
          </a:effectLst>
        </p:spPr>
        <p:txBody>
          <a:bodyPr>
            <a:spAutoFit/>
          </a:bodyPr>
          <a:lstStyle>
            <a:defPPr>
              <a:defRPr lang="en-US"/>
            </a:defPPr>
            <a:lvl1pPr algn="ctr" defTabSz="457200" fontAlgn="base">
              <a:spcBef>
                <a:spcPct val="0"/>
              </a:spcBef>
              <a:spcAft>
                <a:spcPct val="0"/>
              </a:spcAft>
              <a:buFontTx/>
              <a:buNone/>
              <a:defRPr sz="2800">
                <a:solidFill>
                  <a:schemeClr val="accent4"/>
                </a:solidFill>
              </a:defRPr>
            </a:lvl1pPr>
            <a:lvl2pPr marL="742950" indent="-285750" defTabSz="457200" eaLnBrk="0" fontAlgn="base" hangingPunct="0">
              <a:spcBef>
                <a:spcPct val="20000"/>
              </a:spcBef>
              <a:spcAft>
                <a:spcPct val="0"/>
              </a:spcAft>
              <a:buChar char="–"/>
              <a:defRPr sz="2800">
                <a:latin typeface="Arial" pitchFamily="34" charset="0"/>
                <a:cs typeface="Arial" pitchFamily="34" charset="0"/>
              </a:defRPr>
            </a:lvl2pPr>
            <a:lvl3pPr marL="1143000" indent="-228600" defTabSz="457200" eaLnBrk="0" fontAlgn="base" hangingPunct="0">
              <a:spcBef>
                <a:spcPct val="20000"/>
              </a:spcBef>
              <a:spcAft>
                <a:spcPct val="0"/>
              </a:spcAft>
              <a:buChar char="•"/>
              <a:defRPr sz="2400">
                <a:latin typeface="Arial" pitchFamily="34" charset="0"/>
                <a:cs typeface="Arial" pitchFamily="34" charset="0"/>
              </a:defRPr>
            </a:lvl3pPr>
            <a:lvl4pPr marL="1600200" indent="-228600" defTabSz="457200" eaLnBrk="0" fontAlgn="base" hangingPunct="0">
              <a:spcBef>
                <a:spcPct val="20000"/>
              </a:spcBef>
              <a:spcAft>
                <a:spcPct val="0"/>
              </a:spcAft>
              <a:buChar char="–"/>
              <a:defRPr sz="2000">
                <a:latin typeface="Arial" pitchFamily="34" charset="0"/>
                <a:cs typeface="Arial" pitchFamily="34" charset="0"/>
              </a:defRPr>
            </a:lvl4pPr>
            <a:lvl5pPr marL="2057400" indent="-228600" defTabSz="457200" eaLnBrk="0" fontAlgn="base" hangingPunct="0">
              <a:spcBef>
                <a:spcPct val="20000"/>
              </a:spcBef>
              <a:spcAft>
                <a:spcPct val="0"/>
              </a:spcAft>
              <a:buChar char="»"/>
              <a:defRPr sz="2000">
                <a:latin typeface="Arial" pitchFamily="34" charset="0"/>
                <a:cs typeface="Arial" pitchFamily="34" charset="0"/>
              </a:defRPr>
            </a:lvl5pPr>
            <a:lvl6pPr marL="2514600" indent="-228600" eaLnBrk="0" fontAlgn="base" hangingPunct="0">
              <a:spcBef>
                <a:spcPct val="20000"/>
              </a:spcBef>
              <a:spcAft>
                <a:spcPct val="0"/>
              </a:spcAft>
              <a:buChar char="»"/>
              <a:defRPr sz="2000">
                <a:latin typeface="Arial" pitchFamily="34" charset="0"/>
                <a:cs typeface="Arial" pitchFamily="34" charset="0"/>
              </a:defRPr>
            </a:lvl6pPr>
            <a:lvl7pPr marL="2971800" indent="-228600" eaLnBrk="0" fontAlgn="base" hangingPunct="0">
              <a:spcBef>
                <a:spcPct val="20000"/>
              </a:spcBef>
              <a:spcAft>
                <a:spcPct val="0"/>
              </a:spcAft>
              <a:buChar char="»"/>
              <a:defRPr sz="2000">
                <a:latin typeface="Arial" pitchFamily="34" charset="0"/>
                <a:cs typeface="Arial" pitchFamily="34" charset="0"/>
              </a:defRPr>
            </a:lvl7pPr>
            <a:lvl8pPr marL="3429000" indent="-228600" eaLnBrk="0" fontAlgn="base" hangingPunct="0">
              <a:spcBef>
                <a:spcPct val="20000"/>
              </a:spcBef>
              <a:spcAft>
                <a:spcPct val="0"/>
              </a:spcAft>
              <a:buChar char="»"/>
              <a:defRPr sz="2000">
                <a:latin typeface="Arial" pitchFamily="34" charset="0"/>
                <a:cs typeface="Arial" pitchFamily="34" charset="0"/>
              </a:defRPr>
            </a:lvl8pPr>
            <a:lvl9pPr marL="3886200" indent="-228600" eaLnBrk="0" fontAlgn="base" hangingPunct="0">
              <a:spcBef>
                <a:spcPct val="20000"/>
              </a:spcBef>
              <a:spcAft>
                <a:spcPct val="0"/>
              </a:spcAft>
              <a:buChar char="»"/>
              <a:defRPr sz="2000">
                <a:latin typeface="Arial" pitchFamily="34" charset="0"/>
                <a:cs typeface="Arial" pitchFamily="34" charset="0"/>
              </a:defRPr>
            </a:lvl9pPr>
          </a:lstStyle>
          <a:p>
            <a:r>
              <a:rPr lang="en-US" altLang="en-US" dirty="0">
                <a:solidFill>
                  <a:schemeClr val="bg1"/>
                </a:solidFill>
                <a:latin typeface="Arial" panose="020B0604020202020204" pitchFamily="34" charset="0"/>
                <a:cs typeface="Arial" panose="020B0604020202020204" pitchFamily="34" charset="0"/>
              </a:rPr>
              <a:t>Technical Warrant Holders</a:t>
            </a:r>
          </a:p>
        </p:txBody>
      </p:sp>
      <p:sp>
        <p:nvSpPr>
          <p:cNvPr id="32" name="Rectangle 31"/>
          <p:cNvSpPr/>
          <p:nvPr/>
        </p:nvSpPr>
        <p:spPr>
          <a:xfrm>
            <a:off x="141181" y="4585992"/>
            <a:ext cx="29210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CAD / PAD (05E4)</a:t>
            </a: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John Burchett</a:t>
            </a:r>
          </a:p>
        </p:txBody>
      </p:sp>
      <p:sp>
        <p:nvSpPr>
          <p:cNvPr id="33" name="Rectangle 32"/>
          <p:cNvSpPr/>
          <p:nvPr/>
        </p:nvSpPr>
        <p:spPr>
          <a:xfrm>
            <a:off x="3138381" y="3784305"/>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PHS&amp;T (05E2)</a:t>
            </a:r>
          </a:p>
          <a:p>
            <a:pPr marL="171450" indent="-171450">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David Hoegler </a:t>
            </a:r>
          </a:p>
        </p:txBody>
      </p:sp>
      <p:sp>
        <p:nvSpPr>
          <p:cNvPr id="34" name="Rectangle 33"/>
          <p:cNvSpPr/>
          <p:nvPr/>
        </p:nvSpPr>
        <p:spPr>
          <a:xfrm>
            <a:off x="6110181" y="3792242"/>
            <a:ext cx="2895600" cy="738664"/>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Propellants and Energetics Propulsion (05E3)</a:t>
            </a:r>
          </a:p>
          <a:p>
            <a:pPr marL="171450" indent="-171450">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Dr. Jamie Gumina </a:t>
            </a:r>
          </a:p>
        </p:txBody>
      </p:sp>
      <p:sp>
        <p:nvSpPr>
          <p:cNvPr id="35" name="Rectangle 34"/>
          <p:cNvSpPr/>
          <p:nvPr/>
        </p:nvSpPr>
        <p:spPr>
          <a:xfrm>
            <a:off x="3138381" y="4581230"/>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EOD (05E5)</a:t>
            </a: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Michael Hollander</a:t>
            </a:r>
          </a:p>
        </p:txBody>
      </p:sp>
      <p:sp>
        <p:nvSpPr>
          <p:cNvPr id="36" name="Rectangle 35"/>
          <p:cNvSpPr/>
          <p:nvPr/>
        </p:nvSpPr>
        <p:spPr>
          <a:xfrm>
            <a:off x="6110181" y="4585992"/>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Small Arms (05E6)</a:t>
            </a: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David Long</a:t>
            </a:r>
          </a:p>
        </p:txBody>
      </p:sp>
      <p:sp>
        <p:nvSpPr>
          <p:cNvPr id="37" name="Rectangle 36"/>
          <p:cNvSpPr/>
          <p:nvPr/>
        </p:nvSpPr>
        <p:spPr>
          <a:xfrm>
            <a:off x="6110181" y="5347992"/>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Anti-Terrorism Afloat (05E7)</a:t>
            </a: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Mike Konerman</a:t>
            </a:r>
          </a:p>
        </p:txBody>
      </p:sp>
    </p:spTree>
    <p:extLst>
      <p:ext uri="{BB962C8B-B14F-4D97-AF65-F5344CB8AC3E}">
        <p14:creationId xmlns:p14="http://schemas.microsoft.com/office/powerpoint/2010/main" val="23289144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472" y="1056745"/>
            <a:ext cx="2397125" cy="548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ChangeArrowheads="1"/>
          </p:cNvSpPr>
          <p:nvPr/>
        </p:nvSpPr>
        <p:spPr>
          <a:xfrm>
            <a:off x="902122" y="272520"/>
            <a:ext cx="7886700"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dirty="0"/>
              <a:t>Technical Capabilities</a:t>
            </a:r>
          </a:p>
        </p:txBody>
      </p:sp>
      <p:sp>
        <p:nvSpPr>
          <p:cNvPr id="4" name="Content Placeholder 2"/>
          <p:cNvSpPr txBox="1">
            <a:spLocks noChangeArrowheads="1"/>
          </p:cNvSpPr>
          <p:nvPr/>
        </p:nvSpPr>
        <p:spPr>
          <a:xfrm>
            <a:off x="2899197" y="1265306"/>
            <a:ext cx="5889625" cy="482767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altLang="en-US" sz="1600" dirty="0">
                <a:latin typeface="Arial" panose="020B0604020202020204" pitchFamily="34" charset="0"/>
                <a:cs typeface="Arial" panose="020B0604020202020204" pitchFamily="34" charset="0"/>
              </a:rPr>
              <a:t>EOD/improvised explosive device (IED) / counter radio-controlled IED electronic warfare (CREW) threat and countermeasure information development and dissemination.</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EOD/IED/CREW technology development and integration</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Emergent and national-need requirement energetics, S&amp;T, ordnance components and systems. </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Air warfare energetics, ordnance components and systems.</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Surface warfare energetics, ordnance components and systems.</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Expeditionary and undersea warfare energetics, ordnance components and systems.</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EOD Unmanned Systems.</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Conventional and Improvised Weapons Exploitation.</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Chemical, Biological, and Radiological Defense Systems.</a:t>
            </a:r>
          </a:p>
          <a:p>
            <a:pPr marL="342900" indent="-342900">
              <a:buFont typeface="+mj-lt"/>
              <a:buAutoNum type="arabicPeriod"/>
            </a:pPr>
            <a:r>
              <a:rPr lang="en-US" altLang="en-US" sz="1600" dirty="0">
                <a:latin typeface="Arial" panose="020B0604020202020204" pitchFamily="34" charset="0"/>
                <a:cs typeface="Arial" panose="020B0604020202020204" pitchFamily="34" charset="0"/>
              </a:rPr>
              <a:t>Force Protection Systems Engineering, Integration and Equipment Ashore.</a:t>
            </a:r>
          </a:p>
          <a:p>
            <a:pPr marL="342900" indent="-342900">
              <a:buFont typeface="Calibri Light" pitchFamily="34" charset="0"/>
              <a:buAutoNum type="arabicPeriod"/>
            </a:pPr>
            <a:endParaRPr lang="en-US" altLang="en-US" sz="1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pPr>
              <a:defRPr/>
            </a:pPr>
            <a:fld id="{1AD3B4F1-F0D2-4323-88C6-3C856595E168}" type="slidenum">
              <a:rPr lang="en-US" smtClean="0"/>
              <a:pPr>
                <a:defRPr/>
              </a:pPr>
              <a:t>41</a:t>
            </a:fld>
            <a:endParaRPr lang="en-US" dirty="0"/>
          </a:p>
        </p:txBody>
      </p:sp>
    </p:spTree>
    <p:extLst>
      <p:ext uri="{BB962C8B-B14F-4D97-AF65-F5344CB8AC3E}">
        <p14:creationId xmlns:p14="http://schemas.microsoft.com/office/powerpoint/2010/main" val="2622197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3255" y="4160279"/>
            <a:ext cx="8534400" cy="2318596"/>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2"/>
          <p:cNvSpPr/>
          <p:nvPr/>
        </p:nvSpPr>
        <p:spPr>
          <a:xfrm flipV="1">
            <a:off x="101599" y="978841"/>
            <a:ext cx="8880031" cy="3075052"/>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 name="connsiteX0" fmla="*/ 1229782 w 7972231"/>
              <a:gd name="connsiteY0" fmla="*/ 0 h 1914832"/>
              <a:gd name="connsiteX1" fmla="*/ 7972231 w 7972231"/>
              <a:gd name="connsiteY1" fmla="*/ 0 h 1914832"/>
              <a:gd name="connsiteX2" fmla="*/ 7110383 w 7972231"/>
              <a:gd name="connsiteY2" fmla="*/ 1907208 h 1914832"/>
              <a:gd name="connsiteX3" fmla="*/ 0 w 7972231"/>
              <a:gd name="connsiteY3" fmla="*/ 1914832 h 1914832"/>
              <a:gd name="connsiteX4" fmla="*/ 1229782 w 7972231"/>
              <a:gd name="connsiteY4" fmla="*/ 0 h 1914832"/>
              <a:gd name="connsiteX0" fmla="*/ 1344142 w 8086591"/>
              <a:gd name="connsiteY0" fmla="*/ 0 h 1914832"/>
              <a:gd name="connsiteX1" fmla="*/ 8086591 w 8086591"/>
              <a:gd name="connsiteY1" fmla="*/ 0 h 1914832"/>
              <a:gd name="connsiteX2" fmla="*/ 7224743 w 8086591"/>
              <a:gd name="connsiteY2" fmla="*/ 1907208 h 1914832"/>
              <a:gd name="connsiteX3" fmla="*/ 0 w 8086591"/>
              <a:gd name="connsiteY3" fmla="*/ 1914832 h 1914832"/>
              <a:gd name="connsiteX4" fmla="*/ 1344142 w 8086591"/>
              <a:gd name="connsiteY4" fmla="*/ 0 h 1914832"/>
              <a:gd name="connsiteX0" fmla="*/ 1344142 w 8086591"/>
              <a:gd name="connsiteY0" fmla="*/ 0 h 1914832"/>
              <a:gd name="connsiteX1" fmla="*/ 8086591 w 8086591"/>
              <a:gd name="connsiteY1" fmla="*/ 0 h 1914832"/>
              <a:gd name="connsiteX2" fmla="*/ 7224743 w 8086591"/>
              <a:gd name="connsiteY2" fmla="*/ 1907208 h 1914832"/>
              <a:gd name="connsiteX3" fmla="*/ 0 w 8086591"/>
              <a:gd name="connsiteY3" fmla="*/ 1914832 h 1914832"/>
              <a:gd name="connsiteX4" fmla="*/ 1344142 w 8086591"/>
              <a:gd name="connsiteY4" fmla="*/ 0 h 1914832"/>
              <a:gd name="connsiteX0" fmla="*/ 1359390 w 8101839"/>
              <a:gd name="connsiteY0" fmla="*/ 0 h 1907208"/>
              <a:gd name="connsiteX1" fmla="*/ 8101839 w 8101839"/>
              <a:gd name="connsiteY1" fmla="*/ 0 h 1907208"/>
              <a:gd name="connsiteX2" fmla="*/ 7239991 w 8101839"/>
              <a:gd name="connsiteY2" fmla="*/ 1907208 h 1907208"/>
              <a:gd name="connsiteX3" fmla="*/ 0 w 8101839"/>
              <a:gd name="connsiteY3" fmla="*/ 1891960 h 1907208"/>
              <a:gd name="connsiteX4" fmla="*/ 1359390 w 8101839"/>
              <a:gd name="connsiteY4" fmla="*/ 0 h 1907208"/>
              <a:gd name="connsiteX0" fmla="*/ 1359390 w 8101839"/>
              <a:gd name="connsiteY0" fmla="*/ 0 h 1907208"/>
              <a:gd name="connsiteX1" fmla="*/ 8101839 w 8101839"/>
              <a:gd name="connsiteY1" fmla="*/ 0 h 1907208"/>
              <a:gd name="connsiteX2" fmla="*/ 7239991 w 8101839"/>
              <a:gd name="connsiteY2" fmla="*/ 1907208 h 1907208"/>
              <a:gd name="connsiteX3" fmla="*/ 0 w 8101839"/>
              <a:gd name="connsiteY3" fmla="*/ 1891960 h 1907208"/>
              <a:gd name="connsiteX4" fmla="*/ 1359390 w 8101839"/>
              <a:gd name="connsiteY4" fmla="*/ 0 h 1907208"/>
              <a:gd name="connsiteX0" fmla="*/ 1344142 w 8086591"/>
              <a:gd name="connsiteY0" fmla="*/ 0 h 1907208"/>
              <a:gd name="connsiteX1" fmla="*/ 8086591 w 8086591"/>
              <a:gd name="connsiteY1" fmla="*/ 0 h 1907208"/>
              <a:gd name="connsiteX2" fmla="*/ 7224743 w 8086591"/>
              <a:gd name="connsiteY2" fmla="*/ 1907208 h 1907208"/>
              <a:gd name="connsiteX3" fmla="*/ 0 w 8086591"/>
              <a:gd name="connsiteY3" fmla="*/ 1907208 h 1907208"/>
              <a:gd name="connsiteX4" fmla="*/ 1344142 w 8086591"/>
              <a:gd name="connsiteY4" fmla="*/ 0 h 1907208"/>
              <a:gd name="connsiteX0" fmla="*/ 121 w 8145391"/>
              <a:gd name="connsiteY0" fmla="*/ 0 h 1907208"/>
              <a:gd name="connsiteX1" fmla="*/ 8145391 w 8145391"/>
              <a:gd name="connsiteY1" fmla="*/ 0 h 1907208"/>
              <a:gd name="connsiteX2" fmla="*/ 7283543 w 8145391"/>
              <a:gd name="connsiteY2" fmla="*/ 1907208 h 1907208"/>
              <a:gd name="connsiteX3" fmla="*/ 58800 w 8145391"/>
              <a:gd name="connsiteY3" fmla="*/ 1907208 h 1907208"/>
              <a:gd name="connsiteX4" fmla="*/ 121 w 8145391"/>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5391" h="1907208">
                <a:moveTo>
                  <a:pt x="121" y="0"/>
                </a:moveTo>
                <a:lnTo>
                  <a:pt x="8145391" y="0"/>
                </a:lnTo>
                <a:lnTo>
                  <a:pt x="7283543" y="1907208"/>
                </a:lnTo>
                <a:lnTo>
                  <a:pt x="58800" y="1907208"/>
                </a:lnTo>
                <a:cubicBezTo>
                  <a:pt x="62113" y="1271472"/>
                  <a:pt x="-3192" y="635736"/>
                  <a:pt x="121" y="0"/>
                </a:cubicBezTo>
                <a:close/>
              </a:path>
            </a:pathLst>
          </a:custGeom>
          <a:gradFill flip="none" rotWithShape="1">
            <a:gsLst>
              <a:gs pos="0">
                <a:srgbClr val="E3A529">
                  <a:shade val="67500"/>
                  <a:satMod val="115000"/>
                  <a:alpha val="63000"/>
                </a:srgbClr>
              </a:gs>
              <a:gs pos="57000">
                <a:srgbClr val="E3A529">
                  <a:shade val="100000"/>
                  <a:satMod val="115000"/>
                  <a:alpha val="79000"/>
                </a:srgb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2"/>
          <p:cNvSpPr/>
          <p:nvPr/>
        </p:nvSpPr>
        <p:spPr>
          <a:xfrm flipV="1">
            <a:off x="2093779" y="1030005"/>
            <a:ext cx="5315764" cy="3009229"/>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 name="connsiteX0" fmla="*/ 868443 w 7610892"/>
              <a:gd name="connsiteY0" fmla="*/ 0 h 1907208"/>
              <a:gd name="connsiteX1" fmla="*/ 7610892 w 7610892"/>
              <a:gd name="connsiteY1" fmla="*/ 0 h 1907208"/>
              <a:gd name="connsiteX2" fmla="*/ 6749044 w 7610892"/>
              <a:gd name="connsiteY2" fmla="*/ 1907208 h 1907208"/>
              <a:gd name="connsiteX3" fmla="*/ 0 w 7610892"/>
              <a:gd name="connsiteY3" fmla="*/ 1907208 h 1907208"/>
              <a:gd name="connsiteX4" fmla="*/ 868443 w 7610892"/>
              <a:gd name="connsiteY4" fmla="*/ 0 h 1907208"/>
              <a:gd name="connsiteX0" fmla="*/ 11 w 8295945"/>
              <a:gd name="connsiteY0" fmla="*/ 0 h 1907208"/>
              <a:gd name="connsiteX1" fmla="*/ 8295945 w 8295945"/>
              <a:gd name="connsiteY1" fmla="*/ 0 h 1907208"/>
              <a:gd name="connsiteX2" fmla="*/ 7434097 w 8295945"/>
              <a:gd name="connsiteY2" fmla="*/ 1907208 h 1907208"/>
              <a:gd name="connsiteX3" fmla="*/ 685053 w 8295945"/>
              <a:gd name="connsiteY3" fmla="*/ 1907208 h 1907208"/>
              <a:gd name="connsiteX4" fmla="*/ 11 w 8295945"/>
              <a:gd name="connsiteY4" fmla="*/ 0 h 1907208"/>
              <a:gd name="connsiteX0" fmla="*/ 2442368 w 10738302"/>
              <a:gd name="connsiteY0" fmla="*/ 0 h 1907208"/>
              <a:gd name="connsiteX1" fmla="*/ 10738302 w 10738302"/>
              <a:gd name="connsiteY1" fmla="*/ 0 h 1907208"/>
              <a:gd name="connsiteX2" fmla="*/ 9876454 w 10738302"/>
              <a:gd name="connsiteY2" fmla="*/ 1907208 h 1907208"/>
              <a:gd name="connsiteX3" fmla="*/ 0 w 10738302"/>
              <a:gd name="connsiteY3" fmla="*/ 1907208 h 1907208"/>
              <a:gd name="connsiteX4" fmla="*/ 2442368 w 10738302"/>
              <a:gd name="connsiteY4" fmla="*/ 0 h 1907208"/>
              <a:gd name="connsiteX0" fmla="*/ 44 w 10912374"/>
              <a:gd name="connsiteY0" fmla="*/ 0 h 1907208"/>
              <a:gd name="connsiteX1" fmla="*/ 10912374 w 10912374"/>
              <a:gd name="connsiteY1" fmla="*/ 0 h 1907208"/>
              <a:gd name="connsiteX2" fmla="*/ 10050526 w 10912374"/>
              <a:gd name="connsiteY2" fmla="*/ 1907208 h 1907208"/>
              <a:gd name="connsiteX3" fmla="*/ 174072 w 10912374"/>
              <a:gd name="connsiteY3" fmla="*/ 1907208 h 1907208"/>
              <a:gd name="connsiteX4" fmla="*/ 44 w 10912374"/>
              <a:gd name="connsiteY4" fmla="*/ 0 h 1907208"/>
              <a:gd name="connsiteX0" fmla="*/ 3464581 w 14376911"/>
              <a:gd name="connsiteY0" fmla="*/ 0 h 1907208"/>
              <a:gd name="connsiteX1" fmla="*/ 14376911 w 14376911"/>
              <a:gd name="connsiteY1" fmla="*/ 0 h 1907208"/>
              <a:gd name="connsiteX2" fmla="*/ 13515063 w 14376911"/>
              <a:gd name="connsiteY2" fmla="*/ 1907208 h 1907208"/>
              <a:gd name="connsiteX3" fmla="*/ 0 w 14376911"/>
              <a:gd name="connsiteY3" fmla="*/ 1907208 h 1907208"/>
              <a:gd name="connsiteX4" fmla="*/ 3464581 w 14376911"/>
              <a:gd name="connsiteY4" fmla="*/ 0 h 1907208"/>
              <a:gd name="connsiteX0" fmla="*/ 40 w 14573720"/>
              <a:gd name="connsiteY0" fmla="*/ 0 h 1907208"/>
              <a:gd name="connsiteX1" fmla="*/ 14573720 w 14573720"/>
              <a:gd name="connsiteY1" fmla="*/ 0 h 1907208"/>
              <a:gd name="connsiteX2" fmla="*/ 13711872 w 14573720"/>
              <a:gd name="connsiteY2" fmla="*/ 1907208 h 1907208"/>
              <a:gd name="connsiteX3" fmla="*/ 196809 w 14573720"/>
              <a:gd name="connsiteY3" fmla="*/ 1907208 h 1907208"/>
              <a:gd name="connsiteX4" fmla="*/ 40 w 14573720"/>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720" h="1907208">
                <a:moveTo>
                  <a:pt x="40" y="0"/>
                </a:moveTo>
                <a:lnTo>
                  <a:pt x="14573720" y="0"/>
                </a:lnTo>
                <a:lnTo>
                  <a:pt x="13711872" y="1907208"/>
                </a:lnTo>
                <a:lnTo>
                  <a:pt x="196809" y="1907208"/>
                </a:lnTo>
                <a:cubicBezTo>
                  <a:pt x="200122" y="1271472"/>
                  <a:pt x="-3273" y="635736"/>
                  <a:pt x="4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txBox="1">
            <a:spLocks noChangeArrowheads="1"/>
          </p:cNvSpPr>
          <p:nvPr/>
        </p:nvSpPr>
        <p:spPr>
          <a:xfrm>
            <a:off x="1170774" y="75962"/>
            <a:ext cx="781085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Center for Industrial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and Technical Excellence</a:t>
            </a:r>
          </a:p>
        </p:txBody>
      </p:sp>
      <p:sp>
        <p:nvSpPr>
          <p:cNvPr id="3" name="Content Placeholder 2"/>
          <p:cNvSpPr txBox="1">
            <a:spLocks noChangeArrowheads="1"/>
          </p:cNvSpPr>
          <p:nvPr/>
        </p:nvSpPr>
        <p:spPr>
          <a:xfrm>
            <a:off x="2223954" y="1165853"/>
            <a:ext cx="4576896" cy="2811463"/>
          </a:xfrm>
          <a:prstGeom prst="rect">
            <a:avLst/>
          </a:prstGeom>
        </p:spPr>
        <p:txBody>
          <a:bodyPr>
            <a:normAutofit lnSpcReduction="10000"/>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200"/>
              </a:spcBef>
              <a:spcAft>
                <a:spcPct val="0"/>
              </a:spcAft>
              <a:buClrTx/>
              <a:buSzTx/>
              <a:buFont typeface="Arial" charset="0"/>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NSWC IHD received Title 10 sec 274 designation as a Center for Industrial and Technical Excellence (CITE) for Energetics and Ordnance systems Depot maintenance and Arsenal activities in May 2014.</a:t>
            </a:r>
          </a:p>
          <a:p>
            <a:pPr marL="0" marR="0" lvl="0" indent="0" algn="l" defTabSz="914400" rtl="0" eaLnBrk="0" fontAlgn="base" latinLnBrk="0" hangingPunct="0">
              <a:lnSpc>
                <a:spcPct val="100000"/>
              </a:lnSpc>
              <a:spcBef>
                <a:spcPts val="1200"/>
              </a:spcBef>
              <a:spcAft>
                <a:spcPct val="0"/>
              </a:spcAft>
              <a:buClrTx/>
              <a:buSzTx/>
              <a:buFont typeface="Arial" charset="0"/>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CITE designation provides the legal authority for NSWC IHD to form Public-Private Partnerships (P3). </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Workloads critical plant complexes</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Facilitates collaboration with private industry</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Reduces total ownership costs to the NAVY, promoting financial viability</a:t>
            </a:r>
          </a:p>
          <a:p>
            <a:pPr marL="228600" marR="0" lvl="0" indent="-2286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07764" y="4121770"/>
            <a:ext cx="8267700" cy="2262158"/>
          </a:xfrm>
          <a:prstGeom prst="rect">
            <a:avLst/>
          </a:prstGeom>
          <a:noFill/>
        </p:spPr>
        <p:txBody>
          <a:bodyPr>
            <a:spAutoFit/>
          </a:bodyPr>
          <a:lstStyle/>
          <a:p>
            <a:pPr marL="0" marR="0" lvl="0" indent="-586"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date we have entered into </a:t>
            </a:r>
            <a:r>
              <a:rPr lang="en-US" altLang="en-US" sz="1400" b="1" dirty="0">
                <a:solidFill>
                  <a:prstClr val="black"/>
                </a:solidFill>
                <a:latin typeface="Arial" panose="020B0604020202020204" pitchFamily="34" charset="0"/>
                <a:cs typeface="Arial" panose="020B0604020202020204" pitchFamily="34" charset="0"/>
              </a:rPr>
              <a:t>seven</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P3 agreements with private industry</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Chemring – APOBS Grain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Chemring – Mk90 Grain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NEIH – Rocket Motor and Warhead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GreyOps – Explosive Neutralization Tools for EOD Applications</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GMP - RDT&amp;E and Manufacture of Energetic Materials and Ordnance Systems</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prstClr val="black"/>
                </a:solidFill>
                <a:latin typeface="Arial" panose="020B0604020202020204" pitchFamily="34" charset="0"/>
                <a:cs typeface="Arial" panose="020B0604020202020204" pitchFamily="34" charset="0"/>
              </a:rPr>
              <a:t>MBDA – Rocket Motor and Warhead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prstClr val="black"/>
                </a:solidFill>
                <a:latin typeface="Arial" panose="020B0604020202020204" pitchFamily="34" charset="0"/>
                <a:cs typeface="Arial" panose="020B0604020202020204" pitchFamily="34" charset="0"/>
              </a:rPr>
              <a:t>XBOW – Solid propellant rocket motor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0"/>
          </p:nvPr>
        </p:nvSpPr>
        <p:spPr>
          <a:xfrm>
            <a:off x="6800850" y="6535749"/>
            <a:ext cx="2133600" cy="1381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916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43</a:t>
            </a:fld>
            <a:endParaRPr lang="en-US" dirty="0"/>
          </a:p>
        </p:txBody>
      </p:sp>
      <p:sp>
        <p:nvSpPr>
          <p:cNvPr id="3" name="TextBox 2"/>
          <p:cNvSpPr txBox="1"/>
          <p:nvPr/>
        </p:nvSpPr>
        <p:spPr>
          <a:xfrm>
            <a:off x="393406" y="2275368"/>
            <a:ext cx="8389088" cy="830997"/>
          </a:xfrm>
          <a:prstGeom prst="rect">
            <a:avLst/>
          </a:prstGeom>
          <a:noFill/>
        </p:spPr>
        <p:txBody>
          <a:bodyPr wrap="square" rtlCol="0">
            <a:spAutoFit/>
          </a:bodyPr>
          <a:lstStyle/>
          <a:p>
            <a:pPr algn="ctr">
              <a:spcBef>
                <a:spcPts val="1200"/>
              </a:spcBef>
              <a:spcAft>
                <a:spcPts val="1200"/>
              </a:spcAft>
            </a:pPr>
            <a:r>
              <a:rPr lang="en-US" sz="4800" b="1" dirty="0"/>
              <a:t>Warfighter Products</a:t>
            </a:r>
          </a:p>
        </p:txBody>
      </p:sp>
    </p:spTree>
    <p:extLst>
      <p:ext uri="{BB962C8B-B14F-4D97-AF65-F5344CB8AC3E}">
        <p14:creationId xmlns:p14="http://schemas.microsoft.com/office/powerpoint/2010/main" val="313096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1671638" y="1004888"/>
            <a:ext cx="3419475" cy="1039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Myriad Pro"/>
              </a:rPr>
              <a:t>NSWC IHD provides products that </a:t>
            </a:r>
            <a:br>
              <a:rPr lang="en-US" altLang="en-US" sz="1400" dirty="0">
                <a:latin typeface="Myriad Pro"/>
              </a:rPr>
            </a:br>
            <a:r>
              <a:rPr lang="en-US" altLang="en-US" sz="1400" dirty="0">
                <a:latin typeface="Myriad Pro"/>
              </a:rPr>
              <a:t>are utilized across all Carrier Strike </a:t>
            </a:r>
            <a:br>
              <a:rPr lang="en-US" altLang="en-US" sz="1400" dirty="0">
                <a:latin typeface="Myriad Pro"/>
              </a:rPr>
            </a:br>
            <a:r>
              <a:rPr lang="en-US" altLang="en-US" sz="1400" dirty="0">
                <a:latin typeface="Myriad Pro"/>
              </a:rPr>
              <a:t>Group vessels and aircraft.</a:t>
            </a:r>
          </a:p>
        </p:txBody>
      </p:sp>
      <p:pic>
        <p:nvPicPr>
          <p:cNvPr id="1536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8891"/>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1"/>
          <p:cNvSpPr>
            <a:spLocks noGrp="1" noChangeArrowheads="1"/>
          </p:cNvSpPr>
          <p:nvPr>
            <p:ph type="title"/>
          </p:nvPr>
        </p:nvSpPr>
        <p:spPr>
          <a:xfrm>
            <a:off x="628650" y="100013"/>
            <a:ext cx="7886700" cy="833437"/>
          </a:xfrm>
        </p:spPr>
        <p:txBody>
          <a:bodyPr>
            <a:normAutofit/>
          </a:bodyPr>
          <a:lstStyle/>
          <a:p>
            <a:r>
              <a:rPr lang="en-US" altLang="en-US" sz="3200" dirty="0">
                <a:latin typeface="Georgia" panose="02040502050405020303" pitchFamily="18" charset="0"/>
              </a:rPr>
              <a:t>CARRIER STRIKE GROUP</a:t>
            </a:r>
          </a:p>
        </p:txBody>
      </p:sp>
      <p:sp>
        <p:nvSpPr>
          <p:cNvPr id="15365"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5AB6F6DF-6FEC-4700-A029-F528553A3480}" type="slidenum">
              <a:rPr lang="en-US" altLang="en-US" sz="1200" smtClean="0">
                <a:solidFill>
                  <a:schemeClr val="bg1"/>
                </a:solidFill>
              </a:rPr>
              <a:pPr eaLnBrk="1" hangingPunct="1">
                <a:lnSpc>
                  <a:spcPct val="100000"/>
                </a:lnSpc>
                <a:spcBef>
                  <a:spcPct val="0"/>
                </a:spcBef>
                <a:buFontTx/>
                <a:buNone/>
                <a:defRPr/>
              </a:pPr>
              <a:t>44</a:t>
            </a:fld>
            <a:endParaRPr lang="en-US" altLang="en-US" sz="1200" dirty="0">
              <a:solidFill>
                <a:schemeClr val="bg1"/>
              </a:solidFill>
            </a:endParaRPr>
          </a:p>
        </p:txBody>
      </p:sp>
      <p:sp>
        <p:nvSpPr>
          <p:cNvPr id="9" name="Rectangle 8"/>
          <p:cNvSpPr/>
          <p:nvPr/>
        </p:nvSpPr>
        <p:spPr>
          <a:xfrm>
            <a:off x="91441" y="922713"/>
            <a:ext cx="1409556" cy="1121987"/>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45720" tIns="0" rIns="45720" bIns="0" anchor="ctr"/>
          <a:lstStyle/>
          <a:p>
            <a:pPr eaLnBrk="0" hangingPunct="0">
              <a:spcAft>
                <a:spcPts val="200"/>
              </a:spcAft>
              <a:defRPr/>
            </a:pPr>
            <a:r>
              <a:rPr lang="en-US" sz="1100" dirty="0">
                <a:latin typeface="Arial Narrow" panose="020B0606020202030204" pitchFamily="34" charset="0"/>
              </a:rPr>
              <a:t>Phalanx CIWS</a:t>
            </a:r>
          </a:p>
          <a:p>
            <a:pPr eaLnBrk="0" hangingPunct="0">
              <a:spcAft>
                <a:spcPts val="200"/>
              </a:spcAft>
              <a:defRPr/>
            </a:pPr>
            <a:r>
              <a:rPr lang="en-US" sz="1100" dirty="0">
                <a:latin typeface="Arial Narrow" panose="020B0606020202030204" pitchFamily="34" charset="0"/>
              </a:rPr>
              <a:t>SM-2 Missile</a:t>
            </a:r>
          </a:p>
          <a:p>
            <a:pPr eaLnBrk="0" hangingPunct="0">
              <a:spcAft>
                <a:spcPts val="200"/>
              </a:spcAft>
              <a:defRPr/>
            </a:pPr>
            <a:r>
              <a:rPr lang="en-US" sz="1100" dirty="0">
                <a:latin typeface="Arial Narrow" panose="020B0606020202030204" pitchFamily="34" charset="0"/>
              </a:rPr>
              <a:t>MK-53 Decoy Launching System</a:t>
            </a:r>
          </a:p>
          <a:p>
            <a:pPr eaLnBrk="0" hangingPunct="0">
              <a:spcAft>
                <a:spcPts val="200"/>
              </a:spcAft>
              <a:defRPr/>
            </a:pPr>
            <a:r>
              <a:rPr lang="en-US" sz="1100" dirty="0">
                <a:latin typeface="Arial Narrow" panose="020B0606020202030204" pitchFamily="34" charset="0"/>
              </a:rPr>
              <a:t>Tomahawk Missiles</a:t>
            </a:r>
          </a:p>
          <a:p>
            <a:pPr eaLnBrk="0" hangingPunct="0">
              <a:spcAft>
                <a:spcPts val="200"/>
              </a:spcAft>
              <a:defRPr/>
            </a:pPr>
            <a:r>
              <a:rPr lang="en-US" sz="1100" dirty="0">
                <a:latin typeface="Arial Narrow" panose="020B0606020202030204" pitchFamily="34" charset="0"/>
              </a:rPr>
              <a:t>MK-45 5-inch Gun</a:t>
            </a:r>
          </a:p>
        </p:txBody>
      </p:sp>
      <p:sp>
        <p:nvSpPr>
          <p:cNvPr id="10" name="Rectangle 9"/>
          <p:cNvSpPr/>
          <p:nvPr/>
        </p:nvSpPr>
        <p:spPr>
          <a:xfrm>
            <a:off x="2560427" y="5662879"/>
            <a:ext cx="1493988" cy="529791"/>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100" dirty="0">
                <a:solidFill>
                  <a:prstClr val="white"/>
                </a:solidFill>
                <a:latin typeface="Arial Narrow" panose="020B0606020202030204" pitchFamily="34" charset="0"/>
              </a:rPr>
              <a:t>Otto Fuel for Torpedoes</a:t>
            </a:r>
          </a:p>
          <a:p>
            <a:pPr eaLnBrk="0" hangingPunct="0">
              <a:spcAft>
                <a:spcPts val="200"/>
              </a:spcAft>
              <a:defRPr/>
            </a:pPr>
            <a:r>
              <a:rPr lang="en-US" sz="1100" dirty="0">
                <a:solidFill>
                  <a:prstClr val="white"/>
                </a:solidFill>
                <a:latin typeface="Arial Narrow" panose="020B0606020202030204" pitchFamily="34" charset="0"/>
              </a:rPr>
              <a:t>Tomahawk Missiles</a:t>
            </a:r>
          </a:p>
          <a:p>
            <a:pPr eaLnBrk="0" hangingPunct="0">
              <a:spcAft>
                <a:spcPts val="200"/>
              </a:spcAft>
              <a:defRPr/>
            </a:pPr>
            <a:r>
              <a:rPr lang="en-US" sz="1100" dirty="0">
                <a:solidFill>
                  <a:prstClr val="white"/>
                </a:solidFill>
                <a:latin typeface="Arial Narrow" panose="020B0606020202030204" pitchFamily="34" charset="0"/>
              </a:rPr>
              <a:t>CAD/PAD</a:t>
            </a:r>
          </a:p>
        </p:txBody>
      </p:sp>
      <p:sp>
        <p:nvSpPr>
          <p:cNvPr id="11" name="Rectangle 10"/>
          <p:cNvSpPr/>
          <p:nvPr/>
        </p:nvSpPr>
        <p:spPr>
          <a:xfrm>
            <a:off x="7677509" y="1458993"/>
            <a:ext cx="1166048" cy="560993"/>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100" dirty="0">
                <a:solidFill>
                  <a:prstClr val="white"/>
                </a:solidFill>
                <a:latin typeface="Arial Narrow" panose="020B0606020202030204" pitchFamily="34" charset="0"/>
              </a:rPr>
              <a:t>CAD/PAD</a:t>
            </a:r>
          </a:p>
          <a:p>
            <a:pPr eaLnBrk="0" hangingPunct="0">
              <a:spcAft>
                <a:spcPts val="200"/>
              </a:spcAft>
              <a:defRPr/>
            </a:pPr>
            <a:r>
              <a:rPr lang="en-US" sz="1100" dirty="0">
                <a:solidFill>
                  <a:prstClr val="white"/>
                </a:solidFill>
                <a:latin typeface="Arial Narrow" panose="020B0606020202030204" pitchFamily="34" charset="0"/>
              </a:rPr>
              <a:t>Sidewinder Missile</a:t>
            </a:r>
          </a:p>
        </p:txBody>
      </p:sp>
      <p:sp>
        <p:nvSpPr>
          <p:cNvPr id="13" name="Rectangle 12"/>
          <p:cNvSpPr/>
          <p:nvPr/>
        </p:nvSpPr>
        <p:spPr>
          <a:xfrm>
            <a:off x="6976280" y="4322763"/>
            <a:ext cx="1969309" cy="1437957"/>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endParaRPr lang="en-US" sz="1100" dirty="0">
              <a:solidFill>
                <a:prstClr val="white"/>
              </a:solidFill>
              <a:latin typeface="Arial Narrow" panose="020B0606020202030204" pitchFamily="34" charset="0"/>
            </a:endParaRPr>
          </a:p>
          <a:p>
            <a:pPr eaLnBrk="0" hangingPunct="0">
              <a:spcAft>
                <a:spcPts val="200"/>
              </a:spcAft>
              <a:defRPr/>
            </a:pPr>
            <a:r>
              <a:rPr lang="en-US" sz="1100" dirty="0">
                <a:solidFill>
                  <a:prstClr val="white"/>
                </a:solidFill>
                <a:latin typeface="Arial Narrow" panose="020B0606020202030204" pitchFamily="34" charset="0"/>
              </a:rPr>
              <a:t>MK-45 5-inch Gun</a:t>
            </a:r>
          </a:p>
          <a:p>
            <a:pPr eaLnBrk="0" hangingPunct="0">
              <a:spcAft>
                <a:spcPts val="200"/>
              </a:spcAft>
              <a:defRPr/>
            </a:pPr>
            <a:r>
              <a:rPr lang="en-US" sz="1100" dirty="0">
                <a:solidFill>
                  <a:prstClr val="white"/>
                </a:solidFill>
                <a:latin typeface="Arial Narrow" panose="020B0606020202030204" pitchFamily="34" charset="0"/>
              </a:rPr>
              <a:t>Standard Missile </a:t>
            </a:r>
          </a:p>
          <a:p>
            <a:pPr eaLnBrk="0" hangingPunct="0">
              <a:spcAft>
                <a:spcPts val="200"/>
              </a:spcAft>
              <a:defRPr/>
            </a:pPr>
            <a:r>
              <a:rPr lang="en-US" sz="1100" dirty="0">
                <a:solidFill>
                  <a:prstClr val="white"/>
                </a:solidFill>
                <a:latin typeface="Arial Narrow" panose="020B0606020202030204" pitchFamily="34" charset="0"/>
              </a:rPr>
              <a:t>Tomahawk Missiles</a:t>
            </a:r>
          </a:p>
          <a:p>
            <a:pPr eaLnBrk="0" hangingPunct="0">
              <a:spcAft>
                <a:spcPts val="200"/>
              </a:spcAft>
              <a:defRPr/>
            </a:pPr>
            <a:r>
              <a:rPr lang="en-US" sz="1100" dirty="0">
                <a:solidFill>
                  <a:prstClr val="white"/>
                </a:solidFill>
                <a:latin typeface="Arial Narrow" panose="020B0606020202030204" pitchFamily="34" charset="0"/>
              </a:rPr>
              <a:t>Otto Fuel for Torpedoes</a:t>
            </a:r>
          </a:p>
          <a:p>
            <a:pPr eaLnBrk="0" hangingPunct="0">
              <a:spcAft>
                <a:spcPts val="200"/>
              </a:spcAft>
              <a:defRPr/>
            </a:pPr>
            <a:r>
              <a:rPr lang="en-US" sz="1100" dirty="0">
                <a:solidFill>
                  <a:prstClr val="white"/>
                </a:solidFill>
                <a:latin typeface="Arial Narrow" panose="020B0606020202030204" pitchFamily="34" charset="0"/>
              </a:rPr>
              <a:t>Phalanx CIWS</a:t>
            </a:r>
          </a:p>
          <a:p>
            <a:pPr eaLnBrk="0" hangingPunct="0">
              <a:spcAft>
                <a:spcPts val="200"/>
              </a:spcAft>
              <a:defRPr/>
            </a:pPr>
            <a:r>
              <a:rPr lang="en-US" sz="1100" dirty="0">
                <a:solidFill>
                  <a:prstClr val="white"/>
                </a:solidFill>
                <a:latin typeface="Arial Narrow" panose="020B0606020202030204" pitchFamily="34" charset="0"/>
              </a:rPr>
              <a:t>MK-53 Decoy Launching System</a:t>
            </a:r>
          </a:p>
          <a:p>
            <a:pPr eaLnBrk="0" hangingPunct="0">
              <a:spcAft>
                <a:spcPts val="200"/>
              </a:spcAft>
              <a:defRPr/>
            </a:pPr>
            <a:endParaRPr lang="en-US" sz="1100" dirty="0">
              <a:solidFill>
                <a:prstClr val="white"/>
              </a:solidFill>
              <a:latin typeface="Arial Narrow" panose="020B0606020202030204" pitchFamily="34" charset="0"/>
            </a:endParaRPr>
          </a:p>
        </p:txBody>
      </p:sp>
      <p:cxnSp>
        <p:nvCxnSpPr>
          <p:cNvPr id="17" name="Straight Connector 16"/>
          <p:cNvCxnSpPr>
            <a:cxnSpLocks/>
          </p:cNvCxnSpPr>
          <p:nvPr/>
        </p:nvCxnSpPr>
        <p:spPr>
          <a:xfrm>
            <a:off x="628650" y="2044700"/>
            <a:ext cx="0" cy="75565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H="1">
            <a:off x="628650" y="2800350"/>
            <a:ext cx="3079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1671638" y="5467350"/>
            <a:ext cx="0" cy="41116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H="1">
            <a:off x="1671638" y="5878513"/>
            <a:ext cx="889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489575" y="5121275"/>
            <a:ext cx="0" cy="13335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6846888" y="4005263"/>
            <a:ext cx="0" cy="635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H="1">
            <a:off x="6846888" y="4640263"/>
            <a:ext cx="1301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8261350" y="1363663"/>
            <a:ext cx="0" cy="7778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a:off x="6754813" y="1371600"/>
            <a:ext cx="15049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44818" y="5254625"/>
            <a:ext cx="1802070" cy="1031875"/>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000" dirty="0">
                <a:solidFill>
                  <a:prstClr val="white"/>
                </a:solidFill>
                <a:latin typeface="Arial Narrow" panose="020B0606020202030204" pitchFamily="34" charset="0"/>
              </a:rPr>
              <a:t>Evolved SeaSparrow Missile</a:t>
            </a:r>
          </a:p>
          <a:p>
            <a:pPr eaLnBrk="0" hangingPunct="0">
              <a:spcAft>
                <a:spcPts val="200"/>
              </a:spcAft>
              <a:defRPr/>
            </a:pPr>
            <a:r>
              <a:rPr lang="en-US" sz="1000" dirty="0">
                <a:solidFill>
                  <a:prstClr val="white"/>
                </a:solidFill>
                <a:latin typeface="Arial Narrow" panose="020B0606020202030204" pitchFamily="34" charset="0"/>
              </a:rPr>
              <a:t>MK-53 Decoy Launching System</a:t>
            </a:r>
          </a:p>
          <a:p>
            <a:pPr eaLnBrk="0" hangingPunct="0">
              <a:spcAft>
                <a:spcPts val="200"/>
              </a:spcAft>
              <a:defRPr/>
            </a:pPr>
            <a:r>
              <a:rPr lang="en-US" sz="1000" dirty="0">
                <a:solidFill>
                  <a:prstClr val="white"/>
                </a:solidFill>
                <a:latin typeface="Arial Narrow" panose="020B0606020202030204" pitchFamily="34" charset="0"/>
              </a:rPr>
              <a:t>CAD/PAD</a:t>
            </a:r>
          </a:p>
          <a:p>
            <a:pPr eaLnBrk="0" hangingPunct="0">
              <a:spcAft>
                <a:spcPts val="200"/>
              </a:spcAft>
              <a:defRPr/>
            </a:pPr>
            <a:r>
              <a:rPr lang="en-US" sz="1000" dirty="0">
                <a:solidFill>
                  <a:prstClr val="white"/>
                </a:solidFill>
                <a:latin typeface="Arial Narrow" panose="020B0606020202030204" pitchFamily="34" charset="0"/>
              </a:rPr>
              <a:t>Countermeasure Anti-Torpedo</a:t>
            </a:r>
          </a:p>
          <a:p>
            <a:pPr eaLnBrk="0" hangingPunct="0">
              <a:spcAft>
                <a:spcPts val="200"/>
              </a:spcAft>
              <a:defRPr/>
            </a:pPr>
            <a:r>
              <a:rPr lang="en-US" sz="1000" dirty="0">
                <a:solidFill>
                  <a:prstClr val="white"/>
                </a:solidFill>
                <a:latin typeface="Arial Narrow" panose="020B0606020202030204" pitchFamily="34" charset="0"/>
              </a:rPr>
              <a:t>Phalanx CIWS</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779718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763" y="34925"/>
            <a:ext cx="9661526"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5"/>
          <p:cNvSpPr>
            <a:spLocks noGrp="1" noChangeArrowheads="1"/>
          </p:cNvSpPr>
          <p:nvPr>
            <p:ph type="title"/>
          </p:nvPr>
        </p:nvSpPr>
        <p:spPr>
          <a:xfrm>
            <a:off x="628650" y="100013"/>
            <a:ext cx="7886700" cy="833437"/>
          </a:xfrm>
        </p:spPr>
        <p:txBody>
          <a:bodyPr>
            <a:normAutofit/>
          </a:bodyPr>
          <a:lstStyle/>
          <a:p>
            <a:r>
              <a:rPr lang="en-US" altLang="en-US" sz="3200" dirty="0">
                <a:latin typeface="Georgia" panose="02040502050405020303" pitchFamily="18" charset="0"/>
              </a:rPr>
              <a:t>CARRIER PRODUCTS</a:t>
            </a:r>
          </a:p>
        </p:txBody>
      </p:sp>
      <p:sp>
        <p:nvSpPr>
          <p:cNvPr id="16388" name="Slide Number Placeholder 1"/>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4E12BD59-91E5-4CF1-984F-2F9DB7EF6E85}" type="slidenum">
              <a:rPr lang="en-US" altLang="en-US" sz="1200" smtClean="0">
                <a:solidFill>
                  <a:schemeClr val="bg1"/>
                </a:solidFill>
              </a:rPr>
              <a:pPr eaLnBrk="1" hangingPunct="1">
                <a:lnSpc>
                  <a:spcPct val="100000"/>
                </a:lnSpc>
                <a:spcBef>
                  <a:spcPct val="0"/>
                </a:spcBef>
                <a:buFontTx/>
                <a:buNone/>
                <a:defRPr/>
              </a:pPr>
              <a:t>45</a:t>
            </a:fld>
            <a:endParaRPr lang="en-US" altLang="en-US" sz="1200" dirty="0">
              <a:solidFill>
                <a:schemeClr val="bg1"/>
              </a:solidFill>
            </a:endParaRPr>
          </a:p>
        </p:txBody>
      </p:sp>
      <p:sp>
        <p:nvSpPr>
          <p:cNvPr id="6" name="Rectangle 5"/>
          <p:cNvSpPr/>
          <p:nvPr/>
        </p:nvSpPr>
        <p:spPr>
          <a:xfrm>
            <a:off x="5525073" y="896603"/>
            <a:ext cx="3420700" cy="1659349"/>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200"/>
              </a:spcAft>
              <a:defRPr/>
            </a:pPr>
            <a:r>
              <a:rPr lang="en-US" sz="2000" dirty="0">
                <a:solidFill>
                  <a:prstClr val="white"/>
                </a:solidFill>
                <a:latin typeface="Arial Narrow" panose="020B0606020202030204" pitchFamily="34" charset="0"/>
              </a:rPr>
              <a:t>Phalanx CIWS</a:t>
            </a:r>
          </a:p>
          <a:p>
            <a:pPr algn="ctr" eaLnBrk="0" hangingPunct="0">
              <a:spcAft>
                <a:spcPts val="200"/>
              </a:spcAft>
              <a:defRPr/>
            </a:pPr>
            <a:r>
              <a:rPr lang="en-US" sz="2000" dirty="0">
                <a:solidFill>
                  <a:prstClr val="white"/>
                </a:solidFill>
                <a:latin typeface="Arial Narrow" panose="020B0606020202030204" pitchFamily="34" charset="0"/>
              </a:rPr>
              <a:t>MK-53 Decoy Launching System</a:t>
            </a:r>
          </a:p>
          <a:p>
            <a:pPr algn="ctr" eaLnBrk="0" hangingPunct="0">
              <a:spcAft>
                <a:spcPts val="200"/>
              </a:spcAft>
              <a:defRPr/>
            </a:pPr>
            <a:r>
              <a:rPr lang="en-US" sz="2000" dirty="0">
                <a:solidFill>
                  <a:prstClr val="white"/>
                </a:solidFill>
                <a:latin typeface="Arial Narrow" panose="020B0606020202030204" pitchFamily="34" charset="0"/>
              </a:rPr>
              <a:t>Countermeasure Anti-Torpedo</a:t>
            </a:r>
          </a:p>
          <a:p>
            <a:pPr algn="ctr" eaLnBrk="0" hangingPunct="0">
              <a:spcAft>
                <a:spcPts val="200"/>
              </a:spcAft>
              <a:defRPr/>
            </a:pPr>
            <a:r>
              <a:rPr lang="en-US" sz="2000" dirty="0">
                <a:solidFill>
                  <a:prstClr val="white"/>
                </a:solidFill>
                <a:latin typeface="Arial Narrow" panose="020B0606020202030204" pitchFamily="34" charset="0"/>
              </a:rPr>
              <a:t>Evolved SeaSparrow Missile</a:t>
            </a:r>
          </a:p>
        </p:txBody>
      </p:sp>
      <p:cxnSp>
        <p:nvCxnSpPr>
          <p:cNvPr id="7" name="Straight Connector 6"/>
          <p:cNvCxnSpPr>
            <a:cxnSpLocks/>
          </p:cNvCxnSpPr>
          <p:nvPr/>
        </p:nvCxnSpPr>
        <p:spPr>
          <a:xfrm>
            <a:off x="4460875" y="2011363"/>
            <a:ext cx="0" cy="533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H="1">
            <a:off x="4460875" y="2011363"/>
            <a:ext cx="106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833039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noChangeArrowheads="1"/>
          </p:cNvSpPr>
          <p:nvPr>
            <p:ph type="title"/>
          </p:nvPr>
        </p:nvSpPr>
        <p:spPr>
          <a:xfrm>
            <a:off x="628650" y="100013"/>
            <a:ext cx="7886700" cy="833437"/>
          </a:xfrm>
        </p:spPr>
        <p:txBody>
          <a:bodyPr>
            <a:normAutofit/>
          </a:bodyPr>
          <a:lstStyle/>
          <a:p>
            <a:r>
              <a:rPr lang="en-US" altLang="en-US" sz="3200" dirty="0">
                <a:latin typeface="Georgia" panose="02040502050405020303" pitchFamily="18" charset="0"/>
              </a:rPr>
              <a:t>DESTROYER PRODUCTS</a:t>
            </a:r>
          </a:p>
        </p:txBody>
      </p:sp>
      <p:sp>
        <p:nvSpPr>
          <p:cNvPr id="17411"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E071C7FA-CC80-4F48-B456-9989BC96A9B7}" type="slidenum">
              <a:rPr lang="en-US" altLang="en-US" sz="1200" smtClean="0">
                <a:solidFill>
                  <a:schemeClr val="bg1"/>
                </a:solidFill>
              </a:rPr>
              <a:pPr eaLnBrk="1" hangingPunct="1">
                <a:lnSpc>
                  <a:spcPct val="100000"/>
                </a:lnSpc>
                <a:spcBef>
                  <a:spcPct val="0"/>
                </a:spcBef>
                <a:buFontTx/>
                <a:buNone/>
                <a:defRPr/>
              </a:pPr>
              <a:t>46</a:t>
            </a:fld>
            <a:endParaRPr lang="en-US" altLang="en-US" sz="1200" dirty="0">
              <a:solidFill>
                <a:schemeClr val="bg1"/>
              </a:solidFill>
            </a:endParaRPr>
          </a:p>
        </p:txBody>
      </p:sp>
      <p:pic>
        <p:nvPicPr>
          <p:cNvPr id="174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4113" y="1114425"/>
            <a:ext cx="68151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695921" y="3925020"/>
            <a:ext cx="2819429" cy="1885576"/>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600" dirty="0">
                <a:solidFill>
                  <a:prstClr val="white"/>
                </a:solidFill>
                <a:latin typeface="Arial Narrow" panose="020B0606020202030204" pitchFamily="34" charset="0"/>
              </a:rPr>
              <a:t>MK-45 5-inch Gun</a:t>
            </a:r>
          </a:p>
          <a:p>
            <a:pPr eaLnBrk="0" hangingPunct="0">
              <a:spcAft>
                <a:spcPts val="200"/>
              </a:spcAft>
              <a:defRPr/>
            </a:pPr>
            <a:r>
              <a:rPr lang="en-US" sz="1600" dirty="0">
                <a:solidFill>
                  <a:prstClr val="white"/>
                </a:solidFill>
                <a:latin typeface="Arial Narrow" panose="020B0606020202030204" pitchFamily="34" charset="0"/>
              </a:rPr>
              <a:t>SM-2 Missile </a:t>
            </a:r>
          </a:p>
          <a:p>
            <a:pPr eaLnBrk="0" hangingPunct="0">
              <a:spcAft>
                <a:spcPts val="200"/>
              </a:spcAft>
              <a:defRPr/>
            </a:pPr>
            <a:r>
              <a:rPr lang="en-US" sz="1600" dirty="0">
                <a:solidFill>
                  <a:prstClr val="white"/>
                </a:solidFill>
                <a:latin typeface="Arial Narrow" panose="020B0606020202030204" pitchFamily="34" charset="0"/>
              </a:rPr>
              <a:t>Tomahawk Missiles</a:t>
            </a:r>
          </a:p>
          <a:p>
            <a:pPr eaLnBrk="0" hangingPunct="0">
              <a:spcAft>
                <a:spcPts val="200"/>
              </a:spcAft>
              <a:defRPr/>
            </a:pPr>
            <a:r>
              <a:rPr lang="en-US" sz="1600" dirty="0">
                <a:solidFill>
                  <a:prstClr val="white"/>
                </a:solidFill>
                <a:latin typeface="Arial Narrow" panose="020B0606020202030204" pitchFamily="34" charset="0"/>
              </a:rPr>
              <a:t>Otto Fuel for torpedoes</a:t>
            </a:r>
          </a:p>
          <a:p>
            <a:pPr eaLnBrk="0" hangingPunct="0">
              <a:spcAft>
                <a:spcPts val="200"/>
              </a:spcAft>
              <a:defRPr/>
            </a:pPr>
            <a:r>
              <a:rPr lang="en-US" sz="1600" dirty="0">
                <a:solidFill>
                  <a:prstClr val="white"/>
                </a:solidFill>
                <a:latin typeface="Arial Narrow" panose="020B0606020202030204" pitchFamily="34" charset="0"/>
              </a:rPr>
              <a:t>Phalanx CIWS</a:t>
            </a:r>
          </a:p>
          <a:p>
            <a:pPr eaLnBrk="0" hangingPunct="0">
              <a:spcAft>
                <a:spcPts val="200"/>
              </a:spcAft>
              <a:defRPr/>
            </a:pPr>
            <a:r>
              <a:rPr lang="en-US" sz="1600" dirty="0">
                <a:solidFill>
                  <a:prstClr val="white"/>
                </a:solidFill>
                <a:latin typeface="Arial Narrow" panose="020B0606020202030204" pitchFamily="34" charset="0"/>
              </a:rPr>
              <a:t>MK-53 Decoy Launching System</a:t>
            </a:r>
          </a:p>
        </p:txBody>
      </p:sp>
      <p:cxnSp>
        <p:nvCxnSpPr>
          <p:cNvPr id="9" name="Straight Connector 8"/>
          <p:cNvCxnSpPr>
            <a:cxnSpLocks/>
          </p:cNvCxnSpPr>
          <p:nvPr/>
        </p:nvCxnSpPr>
        <p:spPr>
          <a:xfrm>
            <a:off x="6986588" y="3365500"/>
            <a:ext cx="0" cy="5588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4373563" y="3373438"/>
            <a:ext cx="26130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6"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6300" y="1157288"/>
            <a:ext cx="56673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6900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28650" y="100013"/>
            <a:ext cx="7886700" cy="833437"/>
          </a:xfrm>
        </p:spPr>
        <p:txBody>
          <a:bodyPr>
            <a:normAutofit/>
          </a:bodyPr>
          <a:lstStyle/>
          <a:p>
            <a:r>
              <a:rPr lang="en-US" altLang="en-US" sz="3200" dirty="0">
                <a:latin typeface="Georgia" panose="02040502050405020303" pitchFamily="18" charset="0"/>
              </a:rPr>
              <a:t>AIRCRAFT PRODUCTS</a:t>
            </a:r>
          </a:p>
        </p:txBody>
      </p:sp>
      <p:sp>
        <p:nvSpPr>
          <p:cNvPr id="19459"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A721ACFA-DB2C-4F4C-96B1-79EF5A17E860}" type="slidenum">
              <a:rPr lang="en-US" altLang="en-US" sz="1200" smtClean="0">
                <a:solidFill>
                  <a:schemeClr val="bg1"/>
                </a:solidFill>
              </a:rPr>
              <a:pPr eaLnBrk="1" hangingPunct="1">
                <a:lnSpc>
                  <a:spcPct val="100000"/>
                </a:lnSpc>
                <a:spcBef>
                  <a:spcPct val="0"/>
                </a:spcBef>
                <a:buFontTx/>
                <a:buNone/>
                <a:defRPr/>
              </a:pPr>
              <a:t>47</a:t>
            </a:fld>
            <a:endParaRPr lang="en-US" altLang="en-US" sz="1200" dirty="0">
              <a:solidFill>
                <a:schemeClr val="bg1"/>
              </a:solidFill>
            </a:endParaRPr>
          </a:p>
        </p:txBody>
      </p:sp>
      <p:pic>
        <p:nvPicPr>
          <p:cNvPr id="1946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65225"/>
            <a:ext cx="60737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7488" y="933450"/>
            <a:ext cx="25034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928552" y="4584356"/>
            <a:ext cx="3639376" cy="1186523"/>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2000" dirty="0">
                <a:solidFill>
                  <a:prstClr val="white"/>
                </a:solidFill>
                <a:latin typeface="Arial Narrow" panose="020B0606020202030204" pitchFamily="34" charset="0"/>
              </a:rPr>
              <a:t>Sidewinder Missile</a:t>
            </a:r>
          </a:p>
          <a:p>
            <a:pPr eaLnBrk="0" hangingPunct="0">
              <a:spcAft>
                <a:spcPts val="200"/>
              </a:spcAft>
              <a:defRPr/>
            </a:pPr>
            <a:r>
              <a:rPr lang="en-US" sz="2000" dirty="0">
                <a:solidFill>
                  <a:prstClr val="white"/>
                </a:solidFill>
                <a:latin typeface="Arial Narrow" panose="020B0606020202030204" pitchFamily="34" charset="0"/>
              </a:rPr>
              <a:t>CAD/PAD Products</a:t>
            </a:r>
          </a:p>
          <a:p>
            <a:pPr eaLnBrk="0" hangingPunct="0">
              <a:spcAft>
                <a:spcPts val="200"/>
              </a:spcAft>
              <a:defRPr/>
            </a:pPr>
            <a:r>
              <a:rPr lang="en-US" sz="2000" dirty="0">
                <a:solidFill>
                  <a:prstClr val="white"/>
                </a:solidFill>
                <a:latin typeface="Arial Narrow" panose="020B0606020202030204" pitchFamily="34" charset="0"/>
              </a:rPr>
              <a:t>2.75 in. Rockets</a:t>
            </a:r>
          </a:p>
        </p:txBody>
      </p:sp>
      <p:cxnSp>
        <p:nvCxnSpPr>
          <p:cNvPr id="13" name="Straight Connector 12"/>
          <p:cNvCxnSpPr>
            <a:cxnSpLocks/>
          </p:cNvCxnSpPr>
          <p:nvPr/>
        </p:nvCxnSpPr>
        <p:spPr>
          <a:xfrm>
            <a:off x="2287588" y="3735388"/>
            <a:ext cx="0" cy="126841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a:off x="2287588" y="5003800"/>
            <a:ext cx="64135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30782646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28650" y="100013"/>
            <a:ext cx="7886700" cy="833437"/>
          </a:xfrm>
        </p:spPr>
        <p:txBody>
          <a:bodyPr/>
          <a:lstStyle/>
          <a:p>
            <a:r>
              <a:rPr lang="en-US" altLang="en-US" dirty="0">
                <a:latin typeface="Georgia" panose="02040502050405020303" pitchFamily="18" charset="0"/>
              </a:rPr>
              <a:t>SUBMARINE PRODUCTS</a:t>
            </a:r>
          </a:p>
        </p:txBody>
      </p:sp>
      <p:sp>
        <p:nvSpPr>
          <p:cNvPr id="20483"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181784B5-6576-4F65-95B9-39A88C510933}" type="slidenum">
              <a:rPr lang="en-US" altLang="en-US" sz="1200" smtClean="0">
                <a:solidFill>
                  <a:schemeClr val="bg1"/>
                </a:solidFill>
              </a:rPr>
              <a:pPr eaLnBrk="1" hangingPunct="1">
                <a:lnSpc>
                  <a:spcPct val="100000"/>
                </a:lnSpc>
                <a:spcBef>
                  <a:spcPct val="0"/>
                </a:spcBef>
                <a:buFontTx/>
                <a:buNone/>
                <a:defRPr/>
              </a:pPr>
              <a:t>48</a:t>
            </a:fld>
            <a:endParaRPr lang="en-US" altLang="en-US" sz="1200" dirty="0">
              <a:solidFill>
                <a:schemeClr val="bg1"/>
              </a:solidFill>
            </a:endParaRPr>
          </a:p>
        </p:txBody>
      </p:sp>
      <p:pic>
        <p:nvPicPr>
          <p:cNvPr id="204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06588"/>
            <a:ext cx="427037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2263" y="1062038"/>
            <a:ext cx="501173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57003" y="4356339"/>
            <a:ext cx="2889221" cy="1164985"/>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2000" dirty="0">
                <a:solidFill>
                  <a:prstClr val="white"/>
                </a:solidFill>
                <a:latin typeface="Arial Narrow" panose="020B0606020202030204" pitchFamily="34" charset="0"/>
              </a:rPr>
              <a:t>Otto Fuel for Torpedoes</a:t>
            </a:r>
          </a:p>
          <a:p>
            <a:pPr eaLnBrk="0" hangingPunct="0">
              <a:spcAft>
                <a:spcPts val="200"/>
              </a:spcAft>
              <a:defRPr/>
            </a:pPr>
            <a:r>
              <a:rPr lang="en-US" sz="2000" dirty="0">
                <a:solidFill>
                  <a:prstClr val="white"/>
                </a:solidFill>
                <a:latin typeface="Arial Narrow" panose="020B0606020202030204" pitchFamily="34" charset="0"/>
              </a:rPr>
              <a:t>Tomahawk Missiles</a:t>
            </a:r>
          </a:p>
          <a:p>
            <a:pPr eaLnBrk="0" hangingPunct="0">
              <a:spcAft>
                <a:spcPts val="200"/>
              </a:spcAft>
              <a:defRPr/>
            </a:pPr>
            <a:r>
              <a:rPr lang="en-US" sz="2000" dirty="0">
                <a:solidFill>
                  <a:prstClr val="white"/>
                </a:solidFill>
                <a:latin typeface="Arial Narrow" panose="020B0606020202030204" pitchFamily="34" charset="0"/>
              </a:rPr>
              <a:t>CAD/PAD</a:t>
            </a:r>
          </a:p>
        </p:txBody>
      </p:sp>
      <p:cxnSp>
        <p:nvCxnSpPr>
          <p:cNvPr id="11" name="Straight Connector 10"/>
          <p:cNvCxnSpPr>
            <a:cxnSpLocks/>
          </p:cNvCxnSpPr>
          <p:nvPr/>
        </p:nvCxnSpPr>
        <p:spPr>
          <a:xfrm>
            <a:off x="6591300" y="3933825"/>
            <a:ext cx="0" cy="42227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H="1">
            <a:off x="3544888" y="3933825"/>
            <a:ext cx="304641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372328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5</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a:solidFill>
                  <a:srgbClr val="000000"/>
                </a:solidFill>
              </a:rPr>
              <a:t>What Are Energetics?</a:t>
            </a:r>
            <a:endParaRPr lang="en-US" dirty="0"/>
          </a:p>
        </p:txBody>
      </p:sp>
      <p:sp>
        <p:nvSpPr>
          <p:cNvPr id="4" name="Content Placeholder 3"/>
          <p:cNvSpPr txBox="1">
            <a:spLocks/>
          </p:cNvSpPr>
          <p:nvPr/>
        </p:nvSpPr>
        <p:spPr>
          <a:xfrm>
            <a:off x="219740" y="1027814"/>
            <a:ext cx="7024576" cy="484941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charset="0"/>
              <a:buNone/>
            </a:pPr>
            <a:r>
              <a:rPr lang="en-US" sz="2400" b="1" dirty="0"/>
              <a:t>Energetics define a weapon system’s performance:</a:t>
            </a:r>
          </a:p>
          <a:p>
            <a:pPr>
              <a:spcBef>
                <a:spcPts val="0"/>
              </a:spcBef>
            </a:pPr>
            <a:r>
              <a:rPr lang="en-US" sz="2000" dirty="0"/>
              <a:t>Range, speed, lethality, signatures management, safety, logistics</a:t>
            </a:r>
          </a:p>
          <a:p>
            <a:pPr>
              <a:spcBef>
                <a:spcPts val="0"/>
              </a:spcBef>
            </a:pPr>
            <a:endParaRPr lang="en-US" sz="1600" dirty="0"/>
          </a:p>
          <a:p>
            <a:pPr marL="0" indent="0">
              <a:spcBef>
                <a:spcPts val="0"/>
              </a:spcBef>
              <a:buFont typeface="Arial" charset="0"/>
              <a:buNone/>
            </a:pPr>
            <a:r>
              <a:rPr lang="en-US" sz="2400" b="1" dirty="0"/>
              <a:t>Energetics include:</a:t>
            </a:r>
          </a:p>
          <a:p>
            <a:pPr>
              <a:spcBef>
                <a:spcPts val="300"/>
              </a:spcBef>
            </a:pPr>
            <a:r>
              <a:rPr lang="en-US" sz="2000" dirty="0"/>
              <a:t>Ingredients (energetic materials, inert ingredients)</a:t>
            </a:r>
          </a:p>
          <a:p>
            <a:pPr>
              <a:spcBef>
                <a:spcPts val="300"/>
              </a:spcBef>
            </a:pPr>
            <a:r>
              <a:rPr lang="en-US" sz="2000" dirty="0"/>
              <a:t>Formulations (explosives, propellants, fuels)</a:t>
            </a:r>
          </a:p>
          <a:p>
            <a:pPr>
              <a:spcBef>
                <a:spcPts val="300"/>
              </a:spcBef>
            </a:pPr>
            <a:r>
              <a:rPr lang="en-US" sz="2000" dirty="0"/>
              <a:t>Energetic material systems (fuzes, rocket motors, warheads, munitions)</a:t>
            </a:r>
          </a:p>
          <a:p>
            <a:pPr>
              <a:spcBef>
                <a:spcPts val="0"/>
              </a:spcBef>
            </a:pPr>
            <a:endParaRPr lang="en-US" sz="1600" dirty="0"/>
          </a:p>
          <a:p>
            <a:pPr marL="0" indent="0">
              <a:spcBef>
                <a:spcPts val="0"/>
              </a:spcBef>
              <a:buFont typeface="Arial" charset="0"/>
              <a:buNone/>
            </a:pPr>
            <a:r>
              <a:rPr lang="en-US" sz="2400" b="1" dirty="0"/>
              <a:t>Energetics are essential to every warfighting domain:</a:t>
            </a:r>
          </a:p>
          <a:p>
            <a:pPr>
              <a:spcBef>
                <a:spcPts val="300"/>
              </a:spcBef>
            </a:pPr>
            <a:r>
              <a:rPr lang="en-US" sz="2000" dirty="0"/>
              <a:t>Undersea (</a:t>
            </a:r>
            <a:r>
              <a:rPr lang="en-US" sz="2000" i="1" dirty="0"/>
              <a:t>e.g.</a:t>
            </a:r>
            <a:r>
              <a:rPr lang="en-US" sz="2000" dirty="0"/>
              <a:t>, torpedo fuel, warheads, mines)</a:t>
            </a:r>
          </a:p>
          <a:p>
            <a:pPr>
              <a:spcBef>
                <a:spcPts val="300"/>
              </a:spcBef>
            </a:pPr>
            <a:r>
              <a:rPr lang="en-US" sz="2000" dirty="0"/>
              <a:t>Surface (</a:t>
            </a:r>
            <a:r>
              <a:rPr lang="en-US" sz="2000" i="1" dirty="0"/>
              <a:t>e.g.</a:t>
            </a:r>
            <a:r>
              <a:rPr lang="en-US" sz="2000" dirty="0"/>
              <a:t>, guns, STANDARD Missile, Sea Sparrow Missile)</a:t>
            </a:r>
          </a:p>
          <a:p>
            <a:pPr>
              <a:spcBef>
                <a:spcPts val="300"/>
              </a:spcBef>
            </a:pPr>
            <a:r>
              <a:rPr lang="en-US" sz="2000" dirty="0"/>
              <a:t>Air (</a:t>
            </a:r>
            <a:r>
              <a:rPr lang="en-US" sz="2000" i="1" dirty="0"/>
              <a:t>e.g.</a:t>
            </a:r>
            <a:r>
              <a:rPr lang="en-US" sz="2000" dirty="0"/>
              <a:t>, rockets, ejection seats, bombs, Sidewinder Missile)</a:t>
            </a:r>
          </a:p>
          <a:p>
            <a:pPr>
              <a:spcBef>
                <a:spcPts val="300"/>
              </a:spcBef>
            </a:pPr>
            <a:r>
              <a:rPr lang="en-US" sz="2000" dirty="0"/>
              <a:t>Expeditionary (</a:t>
            </a:r>
            <a:r>
              <a:rPr lang="en-US" sz="2000" i="1" dirty="0"/>
              <a:t>e.g.</a:t>
            </a:r>
            <a:r>
              <a:rPr lang="en-US" sz="2000" dirty="0"/>
              <a:t>, ordnance disposal, crew-served weapons)</a:t>
            </a:r>
          </a:p>
        </p:txBody>
      </p:sp>
      <p:sp>
        <p:nvSpPr>
          <p:cNvPr id="5" name="Rectangle 4"/>
          <p:cNvSpPr/>
          <p:nvPr/>
        </p:nvSpPr>
        <p:spPr>
          <a:xfrm>
            <a:off x="482010" y="5813836"/>
            <a:ext cx="8179981" cy="547013"/>
          </a:xfrm>
          <a:prstGeom prst="rect">
            <a:avLst/>
          </a:prstGeom>
          <a:solidFill>
            <a:srgbClr val="31438F"/>
          </a:solidFill>
          <a:ln>
            <a:solidFill>
              <a:srgbClr val="31438F"/>
            </a:solidFill>
          </a:ln>
        </p:spPr>
        <p:txBody>
          <a:bodyPr wrap="square" anchor="ctr">
            <a:noAutofit/>
          </a:bodyPr>
          <a:lstStyle/>
          <a:p>
            <a:pPr algn="ctr"/>
            <a:r>
              <a:rPr lang="en-US" b="1" dirty="0">
                <a:solidFill>
                  <a:prstClr val="white"/>
                </a:solidFill>
                <a:latin typeface="Arial" panose="020B0604020202020204" pitchFamily="34" charset="0"/>
                <a:cs typeface="Arial" panose="020B0604020202020204" pitchFamily="34" charset="0"/>
              </a:rPr>
              <a:t>Energetic material systems are a critical enabler for all combat capability.</a:t>
            </a:r>
          </a:p>
        </p:txBody>
      </p:sp>
      <p:pic>
        <p:nvPicPr>
          <p:cNvPr id="6"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6095" r="16095"/>
          <a:stretch/>
        </p:blipFill>
        <p:spPr bwMode="auto">
          <a:xfrm>
            <a:off x="7409033" y="4531103"/>
            <a:ext cx="1353316"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098" t="7219" r="10214" b="53249"/>
          <a:stretch/>
        </p:blipFill>
        <p:spPr bwMode="auto">
          <a:xfrm>
            <a:off x="7383651" y="3371702"/>
            <a:ext cx="1378698"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21 cast Products JATO Launch"/>
          <p:cNvPicPr>
            <a:picLocks noChangeAspect="1" noChangeArrowheads="1"/>
          </p:cNvPicPr>
          <p:nvPr/>
        </p:nvPicPr>
        <p:blipFill rotWithShape="1">
          <a:blip r:embed="rId4">
            <a:extLst>
              <a:ext uri="{28A0092B-C50C-407E-A947-70E740481C1C}">
                <a14:useLocalDpi xmlns:a14="http://schemas.microsoft.com/office/drawing/2010/main" val="0"/>
              </a:ext>
            </a:extLst>
          </a:blip>
          <a:srcRect l="13515" t="29679" r="13515"/>
          <a:stretch/>
        </p:blipFill>
        <p:spPr bwMode="auto">
          <a:xfrm>
            <a:off x="7409033" y="2181283"/>
            <a:ext cx="1353316" cy="1353316"/>
          </a:xfrm>
          <a:prstGeom prst="ellips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272" t="14924" r="55027" b="7899"/>
          <a:stretch/>
        </p:blipFill>
        <p:spPr bwMode="auto">
          <a:xfrm>
            <a:off x="7409033" y="1021882"/>
            <a:ext cx="1353316"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082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6</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a:solidFill>
                  <a:srgbClr val="000000"/>
                </a:solidFill>
              </a:rPr>
              <a:t>The Navy’s Arsenal</a:t>
            </a:r>
            <a:endParaRPr lang="en-US" dirty="0"/>
          </a:p>
        </p:txBody>
      </p:sp>
      <p:sp>
        <p:nvSpPr>
          <p:cNvPr id="4" name="Content Placeholder 9"/>
          <p:cNvSpPr txBox="1">
            <a:spLocks/>
          </p:cNvSpPr>
          <p:nvPr/>
        </p:nvSpPr>
        <p:spPr>
          <a:xfrm>
            <a:off x="191386" y="1006549"/>
            <a:ext cx="8743064" cy="547997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0"/>
              </a:spcAft>
              <a:buClr>
                <a:srgbClr val="002060"/>
              </a:buClr>
              <a:buFont typeface="Arial" charset="0"/>
              <a:buNone/>
              <a:defRPr/>
            </a:pPr>
            <a:r>
              <a:rPr lang="en-US" sz="2000" b="1" u="sng" dirty="0">
                <a:cs typeface="Arial" panose="020B0604020202020204" pitchFamily="34" charset="0"/>
              </a:rPr>
              <a:t>Purpose-built</a:t>
            </a:r>
            <a:r>
              <a:rPr lang="en-US" sz="2000" b="1" dirty="0">
                <a:cs typeface="Arial" panose="020B0604020202020204" pitchFamily="34" charset="0"/>
              </a:rPr>
              <a:t>:</a:t>
            </a:r>
            <a:r>
              <a:rPr lang="en-US" sz="2000" dirty="0">
                <a:cs typeface="Arial" panose="020B0604020202020204" pitchFamily="34" charset="0"/>
              </a:rPr>
              <a:t> Established in 1890, NSWC IHD has been manufacturing energetics at war mobilization scales for more than 125 years.</a:t>
            </a:r>
          </a:p>
          <a:p>
            <a:pPr marL="231775" lvl="1" indent="-231775">
              <a:spcBef>
                <a:spcPts val="0"/>
              </a:spcBef>
              <a:spcAft>
                <a:spcPts val="0"/>
              </a:spcAft>
              <a:buClr>
                <a:srgbClr val="002060"/>
              </a:buClr>
              <a:buFont typeface="Arial" panose="020B0604020202020204" pitchFamily="34" charset="0"/>
              <a:buChar char="•"/>
              <a:defRPr/>
            </a:pPr>
            <a:endParaRPr lang="en-US" sz="1600" dirty="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a:cs typeface="Arial" panose="020B0604020202020204" pitchFamily="34" charset="0"/>
              </a:rPr>
              <a:t>Navy’s Public Arsenal</a:t>
            </a:r>
            <a:r>
              <a:rPr lang="en-US" sz="2000" b="1" dirty="0">
                <a:cs typeface="Arial" panose="020B0604020202020204" pitchFamily="34" charset="0"/>
              </a:rPr>
              <a:t>:</a:t>
            </a:r>
            <a:r>
              <a:rPr lang="en-US" sz="2000" dirty="0">
                <a:cs typeface="Arial" panose="020B0604020202020204" pitchFamily="34" charset="0"/>
              </a:rPr>
              <a:t> SECNAV designated NSWC IHD as a Center for Industrial and Technical Excellence (CITE) for Energetics and Ordnance Systems Depot maintenance and Arsenal activities in 2014; the only such public naval arsenal.</a:t>
            </a:r>
          </a:p>
          <a:p>
            <a:pPr marL="231775" lvl="1" indent="-231775">
              <a:spcBef>
                <a:spcPts val="0"/>
              </a:spcBef>
              <a:spcAft>
                <a:spcPts val="0"/>
              </a:spcAft>
              <a:buClr>
                <a:srgbClr val="002060"/>
              </a:buClr>
              <a:buFont typeface="Arial" panose="020B0604020202020204" pitchFamily="34" charset="0"/>
              <a:buChar char="•"/>
              <a:defRPr/>
            </a:pPr>
            <a:endParaRPr lang="en-US" sz="1600" dirty="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a:cs typeface="Arial" panose="020B0604020202020204" pitchFamily="34" charset="0"/>
              </a:rPr>
              <a:t>Government-owned</a:t>
            </a:r>
            <a:r>
              <a:rPr lang="en-US" sz="2000" b="1" dirty="0">
                <a:cs typeface="Arial" panose="020B0604020202020204" pitchFamily="34" charset="0"/>
              </a:rPr>
              <a:t>: </a:t>
            </a:r>
            <a:r>
              <a:rPr lang="en-US" sz="2000" dirty="0">
                <a:cs typeface="Arial" panose="020B0604020202020204" pitchFamily="34" charset="0"/>
              </a:rPr>
              <a:t>NSWC IHD focuses on military products with critical national security importance, significant safety/environmental risks, and low profit potential for the private sector; public-private-partnerships (P3) are in place to bolster the industrial base.</a:t>
            </a:r>
          </a:p>
          <a:p>
            <a:pPr marL="231775" lvl="1" indent="-231775">
              <a:spcBef>
                <a:spcPts val="0"/>
              </a:spcBef>
              <a:spcAft>
                <a:spcPts val="0"/>
              </a:spcAft>
              <a:buClr>
                <a:srgbClr val="002060"/>
              </a:buClr>
              <a:buFont typeface="Arial" panose="020B0604020202020204" pitchFamily="34" charset="0"/>
              <a:buChar char="•"/>
              <a:defRPr/>
            </a:pPr>
            <a:endParaRPr lang="en-US" sz="1600" dirty="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a:cs typeface="Arial" panose="020B0604020202020204" pitchFamily="34" charset="0"/>
              </a:rPr>
              <a:t>Necessary for Innovation</a:t>
            </a:r>
            <a:r>
              <a:rPr lang="en-US" sz="2000" b="1" dirty="0">
                <a:cs typeface="Arial" panose="020B0604020202020204" pitchFamily="34" charset="0"/>
              </a:rPr>
              <a:t>:</a:t>
            </a:r>
            <a:r>
              <a:rPr lang="en-US" sz="2000" dirty="0">
                <a:cs typeface="Arial" panose="020B0604020202020204" pitchFamily="34" charset="0"/>
              </a:rPr>
              <a:t> RDT&amp;E, engineering and manufacturing combined at one site allows Navy to efficiently advance combat capability across ALL warfighting domains.</a:t>
            </a:r>
          </a:p>
        </p:txBody>
      </p:sp>
      <p:sp>
        <p:nvSpPr>
          <p:cNvPr id="5" name="Rectangle 4"/>
          <p:cNvSpPr/>
          <p:nvPr/>
        </p:nvSpPr>
        <p:spPr>
          <a:xfrm>
            <a:off x="635886" y="5711296"/>
            <a:ext cx="7872228" cy="675993"/>
          </a:xfrm>
          <a:prstGeom prst="rect">
            <a:avLst/>
          </a:prstGeom>
          <a:solidFill>
            <a:srgbClr val="31438F"/>
          </a:solidFill>
          <a:ln>
            <a:solidFill>
              <a:srgbClr val="31438F"/>
            </a:solidFill>
          </a:ln>
        </p:spPr>
        <p:txBody>
          <a:bodyPr wrap="square" anchor="ctr">
            <a:noAutofit/>
          </a:bodyPr>
          <a:lstStyle/>
          <a:p>
            <a:pPr algn="ctr"/>
            <a:r>
              <a:rPr lang="en-US" b="1" dirty="0">
                <a:solidFill>
                  <a:prstClr val="white"/>
                </a:solidFill>
                <a:latin typeface="Arial" panose="020B0604020202020204" pitchFamily="34" charset="0"/>
                <a:cs typeface="Arial" panose="020B0604020202020204" pitchFamily="34" charset="0"/>
              </a:rPr>
              <a:t>NSWC IHD is the Navy’s surge energetics manufacturing site with the capabilities and expertise needed for wartime mobilization.</a:t>
            </a:r>
          </a:p>
        </p:txBody>
      </p:sp>
    </p:spTree>
    <p:extLst>
      <p:ext uri="{BB962C8B-B14F-4D97-AF65-F5344CB8AC3E}">
        <p14:creationId xmlns:p14="http://schemas.microsoft.com/office/powerpoint/2010/main" val="3524934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7</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a:solidFill>
                  <a:srgbClr val="000000"/>
                </a:solidFill>
              </a:rPr>
              <a:t>Benefits of a GOGO Arsenal</a:t>
            </a:r>
            <a:endParaRPr lang="en-US" dirty="0"/>
          </a:p>
        </p:txBody>
      </p:sp>
      <p:sp>
        <p:nvSpPr>
          <p:cNvPr id="4" name="Content Placeholder 3"/>
          <p:cNvSpPr txBox="1">
            <a:spLocks/>
          </p:cNvSpPr>
          <p:nvPr/>
        </p:nvSpPr>
        <p:spPr>
          <a:xfrm>
            <a:off x="212651" y="999461"/>
            <a:ext cx="8721799" cy="548706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000" dirty="0"/>
              <a:t>Advance state of the art</a:t>
            </a:r>
          </a:p>
          <a:p>
            <a:pPr lvl="1">
              <a:spcBef>
                <a:spcPts val="300"/>
              </a:spcBef>
            </a:pPr>
            <a:r>
              <a:rPr lang="en-US" sz="1800" dirty="0"/>
              <a:t>Low industry participation in energetics S&amp;T and energetics manufacturing scale-up due to high-risk/low-reward</a:t>
            </a:r>
          </a:p>
          <a:p>
            <a:pPr>
              <a:spcBef>
                <a:spcPts val="0"/>
              </a:spcBef>
            </a:pPr>
            <a:endParaRPr lang="en-US" sz="1400" dirty="0"/>
          </a:p>
          <a:p>
            <a:pPr>
              <a:spcBef>
                <a:spcPts val="0"/>
              </a:spcBef>
            </a:pPr>
            <a:r>
              <a:rPr lang="en-US" sz="2000" dirty="0"/>
              <a:t>Foundational layer of the munitions industrial base (MIB)</a:t>
            </a:r>
          </a:p>
          <a:p>
            <a:pPr lvl="1">
              <a:spcBef>
                <a:spcPts val="300"/>
              </a:spcBef>
            </a:pPr>
            <a:r>
              <a:rPr lang="en-US" sz="1800" dirty="0"/>
              <a:t>Sole/second source for critical munitions</a:t>
            </a:r>
          </a:p>
          <a:p>
            <a:pPr lvl="1">
              <a:spcBef>
                <a:spcPts val="300"/>
              </a:spcBef>
            </a:pPr>
            <a:r>
              <a:rPr lang="en-US" sz="1800" dirty="0"/>
              <a:t>Public private partnerships enable expansion to new and legacy entrants to the MIB</a:t>
            </a:r>
          </a:p>
          <a:p>
            <a:pPr lvl="1">
              <a:spcBef>
                <a:spcPts val="300"/>
              </a:spcBef>
            </a:pPr>
            <a:r>
              <a:rPr lang="en-US" sz="1800" dirty="0"/>
              <a:t>Provide risk mitigation and cost pressure for industry</a:t>
            </a:r>
          </a:p>
          <a:p>
            <a:pPr lvl="1">
              <a:spcBef>
                <a:spcPts val="300"/>
              </a:spcBef>
            </a:pPr>
            <a:r>
              <a:rPr lang="en-US" sz="1800" dirty="0"/>
              <a:t>Maintain capacity for peacetime and wartime response</a:t>
            </a:r>
          </a:p>
          <a:p>
            <a:pPr>
              <a:spcBef>
                <a:spcPts val="0"/>
              </a:spcBef>
            </a:pPr>
            <a:endParaRPr lang="en-US" sz="1400" dirty="0"/>
          </a:p>
          <a:p>
            <a:pPr>
              <a:spcBef>
                <a:spcPts val="0"/>
              </a:spcBef>
            </a:pPr>
            <a:r>
              <a:rPr lang="en-US" sz="2000" dirty="0"/>
              <a:t>Maintain core expertise and capabilities as Navy’s trusted advisor</a:t>
            </a:r>
          </a:p>
          <a:p>
            <a:pPr lvl="1">
              <a:spcBef>
                <a:spcPts val="300"/>
              </a:spcBef>
            </a:pPr>
            <a:r>
              <a:rPr lang="en-US" sz="1800" dirty="0"/>
              <a:t>Broad range of research, engineering and manufacturing competencies ensures the integrity, safety, reliability and performance of naval munitions</a:t>
            </a:r>
          </a:p>
          <a:p>
            <a:pPr lvl="1">
              <a:spcBef>
                <a:spcPts val="300"/>
              </a:spcBef>
            </a:pPr>
            <a:r>
              <a:rPr lang="en-US" sz="1800" dirty="0"/>
              <a:t>Responsive at addressing industry and fleet issues with munitions</a:t>
            </a:r>
          </a:p>
        </p:txBody>
      </p:sp>
      <p:sp>
        <p:nvSpPr>
          <p:cNvPr id="5" name="Rectangle 4"/>
          <p:cNvSpPr/>
          <p:nvPr/>
        </p:nvSpPr>
        <p:spPr>
          <a:xfrm>
            <a:off x="606975" y="5450958"/>
            <a:ext cx="7930051" cy="936331"/>
          </a:xfrm>
          <a:prstGeom prst="rect">
            <a:avLst/>
          </a:prstGeom>
          <a:solidFill>
            <a:schemeClr val="accent1">
              <a:lumMod val="75000"/>
            </a:schemeClr>
          </a:solidFill>
          <a:ln>
            <a:solidFill>
              <a:schemeClr val="accent1">
                <a:lumMod val="75000"/>
              </a:schemeClr>
            </a:solidFill>
          </a:ln>
        </p:spPr>
        <p:txBody>
          <a:bodyPr wrap="square" anchor="ctr">
            <a:noAutofit/>
          </a:bodyPr>
          <a:lstStyle/>
          <a:p>
            <a:pPr algn="ctr"/>
            <a:r>
              <a:rPr lang="en-US" b="1" dirty="0">
                <a:solidFill>
                  <a:prstClr val="white"/>
                </a:solidFill>
                <a:latin typeface="Arial" panose="020B0604020202020204" pitchFamily="34" charset="0"/>
                <a:cs typeface="Arial" panose="020B0604020202020204" pitchFamily="34" charset="0"/>
              </a:rPr>
              <a:t>A healthy organic industrial base 1) drives energetics innovation; 2) meets surge manufacturing requirements; 3) sustains Navy’s energetics expertise.</a:t>
            </a:r>
          </a:p>
        </p:txBody>
      </p:sp>
    </p:spTree>
    <p:extLst>
      <p:ext uri="{BB962C8B-B14F-4D97-AF65-F5344CB8AC3E}">
        <p14:creationId xmlns:p14="http://schemas.microsoft.com/office/powerpoint/2010/main" val="1471249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414" y="363737"/>
            <a:ext cx="6482719" cy="509011"/>
          </a:xfrm>
        </p:spPr>
        <p:txBody>
          <a:bodyPr/>
          <a:lstStyle/>
          <a:p>
            <a:pPr>
              <a:lnSpc>
                <a:spcPts val="2500"/>
              </a:lnSpc>
            </a:pPr>
            <a:r>
              <a:rPr lang="en-US" dirty="0"/>
              <a:t>NAVSEA Warfare Centers:</a:t>
            </a:r>
            <a:br>
              <a:rPr lang="en-US" dirty="0"/>
            </a:br>
            <a:r>
              <a:rPr lang="en-US" sz="2400" dirty="0"/>
              <a:t>10 Divisions – 1 Team</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5896" y="2245658"/>
            <a:ext cx="6155272" cy="398282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1414" y="1016517"/>
            <a:ext cx="5571075" cy="151811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4182" y="4926698"/>
            <a:ext cx="5571076" cy="1650431"/>
          </a:xfrm>
          <a:prstGeom prst="rect">
            <a:avLst/>
          </a:prstGeom>
          <a:effectLst/>
        </p:spPr>
      </p:pic>
      <p:sp>
        <p:nvSpPr>
          <p:cNvPr id="9" name="TextBox 8"/>
          <p:cNvSpPr txBox="1"/>
          <p:nvPr/>
        </p:nvSpPr>
        <p:spPr>
          <a:xfrm>
            <a:off x="5785845" y="1089254"/>
            <a:ext cx="2057400" cy="430887"/>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NSWC Carderock Division</a:t>
            </a:r>
          </a:p>
          <a:p>
            <a:pPr algn="ctr" fontAlgn="base">
              <a:spcBef>
                <a:spcPct val="0"/>
              </a:spcBef>
              <a:spcAft>
                <a:spcPct val="0"/>
              </a:spcAft>
            </a:pPr>
            <a:r>
              <a:rPr lang="en-US" sz="1050" i="1" dirty="0">
                <a:solidFill>
                  <a:prstClr val="black"/>
                </a:solidFill>
              </a:rPr>
              <a:t>West Bethesda, Md.</a:t>
            </a:r>
          </a:p>
        </p:txBody>
      </p:sp>
      <p:sp>
        <p:nvSpPr>
          <p:cNvPr id="10" name="TextBox 9"/>
          <p:cNvSpPr txBox="1"/>
          <p:nvPr/>
        </p:nvSpPr>
        <p:spPr>
          <a:xfrm>
            <a:off x="7011291" y="3207283"/>
            <a:ext cx="2165684" cy="858644"/>
          </a:xfrm>
          <a:prstGeom prst="rect">
            <a:avLst/>
          </a:prstGeom>
          <a:noFill/>
        </p:spPr>
        <p:txBody>
          <a:bodyPr wrap="square" rtlCol="0">
            <a:noAutofit/>
          </a:bodyPr>
          <a:lstStyle/>
          <a:p>
            <a:pPr algn="ctr" fontAlgn="base">
              <a:spcBef>
                <a:spcPct val="0"/>
              </a:spcBef>
              <a:spcAft>
                <a:spcPct val="0"/>
              </a:spcAft>
            </a:pPr>
            <a:r>
              <a:rPr lang="en-US" sz="1050" b="1" i="1" dirty="0">
                <a:solidFill>
                  <a:srgbClr val="FF0000"/>
                </a:solidFill>
              </a:rPr>
              <a:t>NSWC Indian Head Division</a:t>
            </a:r>
          </a:p>
          <a:p>
            <a:pPr algn="ctr" fontAlgn="base">
              <a:spcBef>
                <a:spcPct val="0"/>
              </a:spcBef>
              <a:spcAft>
                <a:spcPct val="0"/>
              </a:spcAft>
            </a:pPr>
            <a:r>
              <a:rPr lang="en-US" sz="1050" b="1" i="1" dirty="0">
                <a:solidFill>
                  <a:srgbClr val="FF0000"/>
                </a:solidFill>
              </a:rPr>
              <a:t>Indian Head, Md.</a:t>
            </a:r>
          </a:p>
        </p:txBody>
      </p:sp>
      <p:sp>
        <p:nvSpPr>
          <p:cNvPr id="11" name="TextBox 10"/>
          <p:cNvSpPr txBox="1"/>
          <p:nvPr/>
        </p:nvSpPr>
        <p:spPr>
          <a:xfrm>
            <a:off x="69841" y="2742236"/>
            <a:ext cx="1794932" cy="450093"/>
          </a:xfrm>
          <a:prstGeom prst="rect">
            <a:avLst/>
          </a:prstGeom>
          <a:noFill/>
        </p:spPr>
        <p:txBody>
          <a:bodyPr wrap="square" rtlCol="0">
            <a:noAutofit/>
          </a:bodyPr>
          <a:lstStyle/>
          <a:p>
            <a:pPr algn="ctr" fontAlgn="base">
              <a:spcBef>
                <a:spcPct val="0"/>
              </a:spcBef>
              <a:spcAft>
                <a:spcPct val="0"/>
              </a:spcAft>
            </a:pPr>
            <a:r>
              <a:rPr lang="it-IT" sz="1050" i="1">
                <a:solidFill>
                  <a:prstClr val="black"/>
                </a:solidFill>
              </a:rPr>
              <a:t>NSWC Corona Division</a:t>
            </a:r>
          </a:p>
          <a:p>
            <a:pPr algn="ctr" fontAlgn="base">
              <a:spcBef>
                <a:spcPct val="0"/>
              </a:spcBef>
              <a:spcAft>
                <a:spcPct val="0"/>
              </a:spcAft>
            </a:pPr>
            <a:r>
              <a:rPr lang="it-IT" sz="1050" i="1">
                <a:solidFill>
                  <a:prstClr val="black"/>
                </a:solidFill>
              </a:rPr>
              <a:t>Corona, Calif.</a:t>
            </a:r>
            <a:endParaRPr lang="en-US" sz="1050" i="1" dirty="0">
              <a:solidFill>
                <a:prstClr val="black"/>
              </a:solidFill>
            </a:endParaRPr>
          </a:p>
        </p:txBody>
      </p:sp>
      <p:sp>
        <p:nvSpPr>
          <p:cNvPr id="12" name="TextBox 11"/>
          <p:cNvSpPr txBox="1"/>
          <p:nvPr/>
        </p:nvSpPr>
        <p:spPr>
          <a:xfrm>
            <a:off x="113281" y="2157279"/>
            <a:ext cx="2037068" cy="450093"/>
          </a:xfrm>
          <a:prstGeom prst="rect">
            <a:avLst/>
          </a:prstGeom>
          <a:noFill/>
        </p:spPr>
        <p:txBody>
          <a:bodyPr wrap="square" rtlCol="0">
            <a:noAutofit/>
          </a:bodyPr>
          <a:lstStyle/>
          <a:p>
            <a:pPr algn="ctr" fontAlgn="base">
              <a:spcBef>
                <a:spcPct val="0"/>
              </a:spcBef>
              <a:spcAft>
                <a:spcPct val="0"/>
              </a:spcAft>
            </a:pPr>
            <a:r>
              <a:rPr lang="fr-FR" sz="1050" i="1" dirty="0">
                <a:solidFill>
                  <a:prstClr val="black"/>
                </a:solidFill>
              </a:rPr>
              <a:t>NSWC Port Hueneme Division</a:t>
            </a:r>
          </a:p>
          <a:p>
            <a:pPr algn="ctr" fontAlgn="base">
              <a:spcBef>
                <a:spcPct val="0"/>
              </a:spcBef>
              <a:spcAft>
                <a:spcPct val="0"/>
              </a:spcAft>
            </a:pPr>
            <a:r>
              <a:rPr lang="fr-FR" sz="1050" i="1" dirty="0">
                <a:solidFill>
                  <a:prstClr val="black"/>
                </a:solidFill>
              </a:rPr>
              <a:t>Port Hueneme, Calif.</a:t>
            </a:r>
            <a:endParaRPr lang="en-US" sz="1050" i="1" dirty="0">
              <a:solidFill>
                <a:prstClr val="black"/>
              </a:solidFill>
            </a:endParaRPr>
          </a:p>
        </p:txBody>
      </p:sp>
      <p:sp>
        <p:nvSpPr>
          <p:cNvPr id="13" name="TextBox 12"/>
          <p:cNvSpPr txBox="1"/>
          <p:nvPr/>
        </p:nvSpPr>
        <p:spPr>
          <a:xfrm>
            <a:off x="585807" y="1626370"/>
            <a:ext cx="1932808" cy="450093"/>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NSWC Panama City Division</a:t>
            </a:r>
          </a:p>
          <a:p>
            <a:pPr algn="ctr" fontAlgn="base">
              <a:spcBef>
                <a:spcPct val="0"/>
              </a:spcBef>
              <a:spcAft>
                <a:spcPct val="0"/>
              </a:spcAft>
            </a:pPr>
            <a:r>
              <a:rPr lang="en-US" sz="1050" i="1" dirty="0">
                <a:solidFill>
                  <a:prstClr val="black"/>
                </a:solidFill>
              </a:rPr>
              <a:t>Panama City, Fla.</a:t>
            </a:r>
          </a:p>
        </p:txBody>
      </p:sp>
      <p:sp>
        <p:nvSpPr>
          <p:cNvPr id="14" name="TextBox 13"/>
          <p:cNvSpPr txBox="1"/>
          <p:nvPr/>
        </p:nvSpPr>
        <p:spPr>
          <a:xfrm>
            <a:off x="6597654" y="1626370"/>
            <a:ext cx="1794932" cy="450093"/>
          </a:xfrm>
          <a:prstGeom prst="rect">
            <a:avLst/>
          </a:prstGeom>
          <a:noFill/>
        </p:spPr>
        <p:txBody>
          <a:bodyPr wrap="square" rtlCol="0">
            <a:noAutofit/>
          </a:bodyPr>
          <a:lstStyle/>
          <a:p>
            <a:pPr algn="ctr" fontAlgn="base">
              <a:spcBef>
                <a:spcPct val="0"/>
              </a:spcBef>
              <a:spcAft>
                <a:spcPct val="0"/>
              </a:spcAft>
            </a:pPr>
            <a:r>
              <a:rPr lang="de-DE" sz="1050" i="1">
                <a:solidFill>
                  <a:prstClr val="black"/>
                </a:solidFill>
              </a:rPr>
              <a:t>NSWC Dahlgren Division</a:t>
            </a:r>
          </a:p>
          <a:p>
            <a:pPr algn="ctr" fontAlgn="base">
              <a:spcBef>
                <a:spcPct val="0"/>
              </a:spcBef>
              <a:spcAft>
                <a:spcPct val="0"/>
              </a:spcAft>
            </a:pPr>
            <a:r>
              <a:rPr lang="de-DE" sz="1050" i="1">
                <a:solidFill>
                  <a:prstClr val="black"/>
                </a:solidFill>
              </a:rPr>
              <a:t>Dahlgren, Va.</a:t>
            </a:r>
            <a:endParaRPr lang="en-US" sz="1050" i="1" dirty="0">
              <a:solidFill>
                <a:prstClr val="black"/>
              </a:solidFill>
            </a:endParaRPr>
          </a:p>
        </p:txBody>
      </p:sp>
      <p:sp>
        <p:nvSpPr>
          <p:cNvPr id="15" name="TextBox 14"/>
          <p:cNvSpPr txBox="1"/>
          <p:nvPr/>
        </p:nvSpPr>
        <p:spPr>
          <a:xfrm>
            <a:off x="1611414" y="1089254"/>
            <a:ext cx="1621372" cy="450093"/>
          </a:xfrm>
          <a:prstGeom prst="rect">
            <a:avLst/>
          </a:prstGeom>
          <a:noFill/>
        </p:spPr>
        <p:txBody>
          <a:bodyPr wrap="square" rtlCol="0">
            <a:noAutofit/>
          </a:bodyPr>
          <a:lstStyle/>
          <a:p>
            <a:pPr algn="ctr" fontAlgn="base">
              <a:spcBef>
                <a:spcPct val="0"/>
              </a:spcBef>
              <a:spcAft>
                <a:spcPct val="0"/>
              </a:spcAft>
            </a:pPr>
            <a:r>
              <a:rPr lang="it-IT" sz="1050" i="1">
                <a:solidFill>
                  <a:prstClr val="black"/>
                </a:solidFill>
              </a:rPr>
              <a:t>NSWC Crane Division</a:t>
            </a:r>
          </a:p>
          <a:p>
            <a:pPr algn="ctr" fontAlgn="base">
              <a:spcBef>
                <a:spcPct val="0"/>
              </a:spcBef>
              <a:spcAft>
                <a:spcPct val="0"/>
              </a:spcAft>
            </a:pPr>
            <a:r>
              <a:rPr lang="it-IT" sz="1050" i="1">
                <a:solidFill>
                  <a:prstClr val="black"/>
                </a:solidFill>
              </a:rPr>
              <a:t>Crane, Ind.</a:t>
            </a:r>
            <a:endParaRPr lang="en-US" sz="1050" i="1" dirty="0">
              <a:solidFill>
                <a:prstClr val="black"/>
              </a:solidFill>
            </a:endParaRPr>
          </a:p>
        </p:txBody>
      </p:sp>
      <p:sp>
        <p:nvSpPr>
          <p:cNvPr id="16" name="TextBox 15"/>
          <p:cNvSpPr txBox="1"/>
          <p:nvPr/>
        </p:nvSpPr>
        <p:spPr>
          <a:xfrm>
            <a:off x="7098871" y="2157279"/>
            <a:ext cx="1928303" cy="450093"/>
          </a:xfrm>
          <a:prstGeom prst="rect">
            <a:avLst/>
          </a:prstGeom>
          <a:noFill/>
        </p:spPr>
        <p:txBody>
          <a:bodyPr wrap="square" rtlCol="0">
            <a:noAutofit/>
          </a:bodyPr>
          <a:lstStyle/>
          <a:p>
            <a:pPr algn="ctr" fontAlgn="base">
              <a:spcBef>
                <a:spcPct val="0"/>
              </a:spcBef>
              <a:spcAft>
                <a:spcPct val="0"/>
              </a:spcAft>
            </a:pPr>
            <a:r>
              <a:rPr lang="it-IT" sz="1050" i="1">
                <a:solidFill>
                  <a:prstClr val="black"/>
                </a:solidFill>
              </a:rPr>
              <a:t>NSWC Philadelphia Division</a:t>
            </a:r>
          </a:p>
          <a:p>
            <a:pPr algn="ctr" fontAlgn="base">
              <a:spcBef>
                <a:spcPct val="0"/>
              </a:spcBef>
              <a:spcAft>
                <a:spcPct val="0"/>
              </a:spcAft>
            </a:pPr>
            <a:r>
              <a:rPr lang="it-IT" sz="1050" i="1">
                <a:solidFill>
                  <a:prstClr val="black"/>
                </a:solidFill>
              </a:rPr>
              <a:t>Philadelphia, Penn.</a:t>
            </a:r>
            <a:endParaRPr lang="en-US" sz="1050" i="1" dirty="0">
              <a:solidFill>
                <a:prstClr val="black"/>
              </a:solidFill>
            </a:endParaRPr>
          </a:p>
        </p:txBody>
      </p:sp>
      <p:sp>
        <p:nvSpPr>
          <p:cNvPr id="17" name="TextBox 16"/>
          <p:cNvSpPr txBox="1"/>
          <p:nvPr/>
        </p:nvSpPr>
        <p:spPr>
          <a:xfrm>
            <a:off x="836073" y="6057518"/>
            <a:ext cx="2057400" cy="430887"/>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NUWC Keyport Division</a:t>
            </a:r>
          </a:p>
          <a:p>
            <a:pPr algn="ctr" fontAlgn="base">
              <a:spcBef>
                <a:spcPct val="0"/>
              </a:spcBef>
              <a:spcAft>
                <a:spcPct val="0"/>
              </a:spcAft>
            </a:pPr>
            <a:r>
              <a:rPr lang="en-US" sz="1050" i="1" dirty="0">
                <a:solidFill>
                  <a:prstClr val="black"/>
                </a:solidFill>
              </a:rPr>
              <a:t>Keyport, Wash.</a:t>
            </a:r>
          </a:p>
        </p:txBody>
      </p:sp>
      <p:sp>
        <p:nvSpPr>
          <p:cNvPr id="18" name="TextBox 17"/>
          <p:cNvSpPr txBox="1"/>
          <p:nvPr/>
        </p:nvSpPr>
        <p:spPr>
          <a:xfrm>
            <a:off x="6036733" y="6057518"/>
            <a:ext cx="2057400" cy="430887"/>
          </a:xfrm>
          <a:prstGeom prst="rect">
            <a:avLst/>
          </a:prstGeom>
          <a:noFill/>
        </p:spPr>
        <p:txBody>
          <a:bodyPr wrap="square" rtlCol="0">
            <a:noAutofit/>
          </a:bodyPr>
          <a:lstStyle/>
          <a:p>
            <a:pPr algn="ctr" fontAlgn="base">
              <a:spcBef>
                <a:spcPct val="0"/>
              </a:spcBef>
              <a:spcAft>
                <a:spcPct val="0"/>
              </a:spcAft>
            </a:pPr>
            <a:r>
              <a:rPr lang="fr-FR" sz="1050" i="1" dirty="0">
                <a:solidFill>
                  <a:prstClr val="black"/>
                </a:solidFill>
              </a:rPr>
              <a:t>NUWC Newport Division</a:t>
            </a:r>
          </a:p>
          <a:p>
            <a:pPr algn="ctr" fontAlgn="base">
              <a:spcBef>
                <a:spcPct val="0"/>
              </a:spcBef>
              <a:spcAft>
                <a:spcPct val="0"/>
              </a:spcAft>
            </a:pPr>
            <a:r>
              <a:rPr lang="fr-FR" sz="1050" i="1" dirty="0">
                <a:solidFill>
                  <a:prstClr val="black"/>
                </a:solidFill>
              </a:rPr>
              <a:t>Newport, R.I.</a:t>
            </a:r>
            <a:endParaRPr lang="en-US" sz="1050" i="1" dirty="0">
              <a:solidFill>
                <a:prstClr val="black"/>
              </a:solidFill>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055" y="4338829"/>
            <a:ext cx="1674500" cy="1674500"/>
          </a:xfrm>
          <a:prstGeom prst="rect">
            <a:avLst/>
          </a:prstGeom>
        </p:spPr>
      </p:pic>
    </p:spTree>
    <p:extLst>
      <p:ext uri="{BB962C8B-B14F-4D97-AF65-F5344CB8AC3E}">
        <p14:creationId xmlns:p14="http://schemas.microsoft.com/office/powerpoint/2010/main" val="3938921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7"/>
          <p:cNvSpPr txBox="1">
            <a:spLocks noChangeArrowheads="1"/>
          </p:cNvSpPr>
          <p:nvPr/>
        </p:nvSpPr>
        <p:spPr>
          <a:xfrm>
            <a:off x="1294036" y="234093"/>
            <a:ext cx="7135261"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NSWC IHD Strategic Locations</a:t>
            </a:r>
          </a:p>
        </p:txBody>
      </p:sp>
      <p:sp>
        <p:nvSpPr>
          <p:cNvPr id="43" name="Rectangle: Rounded Corners 26"/>
          <p:cNvSpPr/>
          <p:nvPr/>
        </p:nvSpPr>
        <p:spPr>
          <a:xfrm>
            <a:off x="6921409" y="3667641"/>
            <a:ext cx="2081212" cy="176212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Rounded Corners 25"/>
          <p:cNvSpPr/>
          <p:nvPr/>
        </p:nvSpPr>
        <p:spPr>
          <a:xfrm>
            <a:off x="2599362" y="5942528"/>
            <a:ext cx="1906587" cy="565150"/>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Rounded Corners 24"/>
          <p:cNvSpPr/>
          <p:nvPr/>
        </p:nvSpPr>
        <p:spPr>
          <a:xfrm>
            <a:off x="5357250" y="1345779"/>
            <a:ext cx="3642113" cy="101536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Rounded Corners 23"/>
          <p:cNvSpPr/>
          <p:nvPr/>
        </p:nvSpPr>
        <p:spPr>
          <a:xfrm>
            <a:off x="141912" y="5199577"/>
            <a:ext cx="2573337" cy="738656"/>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ectangle: Rounded Corners 22"/>
          <p:cNvSpPr/>
          <p:nvPr/>
        </p:nvSpPr>
        <p:spPr>
          <a:xfrm>
            <a:off x="99525" y="2280165"/>
            <a:ext cx="1577975" cy="135572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ectangle: Rounded Corners 3"/>
          <p:cNvSpPr/>
          <p:nvPr/>
        </p:nvSpPr>
        <p:spPr>
          <a:xfrm>
            <a:off x="111748" y="1118800"/>
            <a:ext cx="3187700" cy="908094"/>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1" name="Content Placeholder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3837" y="1959490"/>
            <a:ext cx="595947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ontent Placeholder 8"/>
          <p:cNvSpPr txBox="1">
            <a:spLocks/>
          </p:cNvSpPr>
          <p:nvPr/>
        </p:nvSpPr>
        <p:spPr>
          <a:xfrm>
            <a:off x="5366473" y="1375988"/>
            <a:ext cx="3598764" cy="915337"/>
          </a:xfrm>
          <a:prstGeom prst="rect">
            <a:avLst/>
          </a:prstGeom>
        </p:spPr>
        <p:txBody>
          <a:bodyPr lIns="91440" tIns="45720" rIns="91440" bIns="45720" rtlCol="0" anchor="t">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kumimoji="0" lang="en-US" sz="1150" b="1" i="0" u="none" strike="noStrike" kern="1200" cap="none" spc="0" normalizeH="0" baseline="0" noProof="0" dirty="0">
                <a:ln>
                  <a:noFill/>
                </a:ln>
                <a:solidFill>
                  <a:prstClr val="black"/>
                </a:solidFill>
                <a:effectLst/>
                <a:uLnTx/>
                <a:uFillTx/>
                <a:latin typeface="Arial"/>
                <a:cs typeface="Arial"/>
              </a:rPr>
              <a:t>Indian Head, Md. (two sites): </a:t>
            </a:r>
            <a:r>
              <a:rPr lang="en-US" sz="1150" b="1" dirty="0">
                <a:solidFill>
                  <a:prstClr val="black"/>
                </a:solidFill>
                <a:latin typeface="Arial"/>
                <a:cs typeface="Arial"/>
              </a:rPr>
              <a:t>1,907 </a:t>
            </a:r>
            <a:r>
              <a:rPr kumimoji="0" lang="en-US" sz="1150" b="1" i="0" u="none" strike="noStrike" kern="1200" cap="none" spc="0" normalizeH="0" baseline="0" noProof="0" dirty="0">
                <a:ln>
                  <a:noFill/>
                </a:ln>
                <a:solidFill>
                  <a:prstClr val="black"/>
                </a:solidFill>
                <a:effectLst/>
                <a:uLnTx/>
                <a:uFillTx/>
                <a:latin typeface="Arial"/>
                <a:cs typeface="Arial"/>
              </a:rPr>
              <a:t>civ., </a:t>
            </a:r>
            <a:r>
              <a:rPr lang="en-US" sz="1150" b="1" dirty="0">
                <a:solidFill>
                  <a:prstClr val="black"/>
                </a:solidFill>
                <a:latin typeface="Arial"/>
                <a:cs typeface="Arial"/>
              </a:rPr>
              <a:t>63 </a:t>
            </a:r>
            <a:r>
              <a:rPr kumimoji="0" lang="en-US" sz="1150" b="1" i="0" u="none" strike="noStrike" kern="1200" cap="none" spc="0" normalizeH="0" baseline="0" noProof="0" dirty="0">
                <a:ln>
                  <a:noFill/>
                </a:ln>
                <a:solidFill>
                  <a:prstClr val="black"/>
                </a:solidFill>
                <a:effectLst/>
                <a:uLnTx/>
                <a:uFillTx/>
                <a:latin typeface="Arial"/>
                <a:cs typeface="Arial"/>
              </a:rPr>
              <a:t>mil.</a:t>
            </a:r>
            <a:r>
              <a:rPr lang="en-US" sz="1150" b="1" dirty="0">
                <a:solidFill>
                  <a:prstClr val="black"/>
                </a:solidFill>
                <a:latin typeface="Arial"/>
                <a:cs typeface="Arial"/>
              </a:rPr>
              <a:t> </a:t>
            </a:r>
            <a:endParaRPr kumimoji="0" 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NAVSEA Center of Excellence for Energetics </a:t>
            </a: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DoD EOD program lead</a:t>
            </a: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Expeditionary Exploitation Unit ONE (EXU-1)</a:t>
            </a:r>
          </a:p>
        </p:txBody>
      </p:sp>
      <p:sp>
        <p:nvSpPr>
          <p:cNvPr id="53" name="TextBox 52"/>
          <p:cNvSpPr txBox="1">
            <a:spLocks noChangeArrowheads="1"/>
          </p:cNvSpPr>
          <p:nvPr/>
        </p:nvSpPr>
        <p:spPr bwMode="auto">
          <a:xfrm>
            <a:off x="265920" y="1192943"/>
            <a:ext cx="292160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None/>
              <a:defRPr/>
            </a:pPr>
            <a:r>
              <a:rPr kumimoji="0" lang="en-US" altLang="en-US" sz="1100" b="1" i="0" u="none" strike="noStrike" kern="1200" cap="none" spc="0" normalizeH="0" baseline="0" noProof="0" dirty="0">
                <a:ln>
                  <a:noFill/>
                </a:ln>
                <a:solidFill>
                  <a:prstClr val="black"/>
                </a:solidFill>
                <a:effectLst/>
                <a:uLnTx/>
                <a:uFillTx/>
                <a:latin typeface="Arial"/>
                <a:cs typeface="Arial"/>
              </a:rPr>
              <a:t>Ogden, Utah: </a:t>
            </a:r>
            <a:r>
              <a:rPr lang="en-US" altLang="en-US" sz="1100" b="1" dirty="0">
                <a:solidFill>
                  <a:prstClr val="black"/>
                </a:solidFill>
                <a:latin typeface="Arial"/>
                <a:cs typeface="Arial"/>
              </a:rPr>
              <a:t>23 </a:t>
            </a:r>
            <a:r>
              <a:rPr kumimoji="0" lang="en-US" altLang="en-US" sz="1100" b="1" i="0" u="none" strike="noStrike" kern="1200" cap="none" spc="0" normalizeH="0" baseline="0" noProof="0" dirty="0">
                <a:ln>
                  <a:noFill/>
                </a:ln>
                <a:solidFill>
                  <a:prstClr val="black"/>
                </a:solidFill>
                <a:effectLst/>
                <a:uLnTx/>
                <a:uFillTx/>
                <a:latin typeface="Arial"/>
                <a:cs typeface="Arial"/>
              </a:rPr>
              <a:t>civ.</a:t>
            </a:r>
            <a:r>
              <a:rPr lang="en-US" altLang="en-US" sz="1100" b="1" dirty="0">
                <a:solidFill>
                  <a:prstClr val="black"/>
                </a:solidFill>
                <a:latin typeface="Arial"/>
                <a:cs typeface="Arial"/>
              </a:rPr>
              <a:t> </a:t>
            </a:r>
            <a:endPar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Co-located at Hill Air Force Base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CAD / PAD Air Force Integrated Product Team</a:t>
            </a:r>
          </a:p>
        </p:txBody>
      </p:sp>
      <p:sp>
        <p:nvSpPr>
          <p:cNvPr id="54" name="TextBox 53"/>
          <p:cNvSpPr txBox="1">
            <a:spLocks noChangeArrowheads="1"/>
          </p:cNvSpPr>
          <p:nvPr/>
        </p:nvSpPr>
        <p:spPr bwMode="auto">
          <a:xfrm>
            <a:off x="113551" y="2357266"/>
            <a:ext cx="15875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a:lnSpc>
                <a:spcPct val="100000"/>
              </a:lnSpc>
              <a:spcBef>
                <a:spcPct val="0"/>
              </a:spcBef>
              <a:buNone/>
              <a:defRPr/>
            </a:pPr>
            <a:r>
              <a:rPr kumimoji="0" lang="en-US" altLang="en-US" sz="1200" b="1" i="0" u="none" strike="noStrike" kern="1200" cap="none" spc="0" normalizeH="0" baseline="0" noProof="0" dirty="0">
                <a:ln>
                  <a:noFill/>
                </a:ln>
                <a:solidFill>
                  <a:prstClr val="black"/>
                </a:solidFill>
                <a:effectLst/>
                <a:uLnTx/>
                <a:uFillTx/>
                <a:latin typeface="Arial"/>
                <a:cs typeface="Arial"/>
              </a:rPr>
              <a:t>Camp Pendleton, Calif.: </a:t>
            </a:r>
            <a:r>
              <a:rPr lang="en-US" altLang="en-US" sz="1200" b="1" dirty="0">
                <a:solidFill>
                  <a:prstClr val="black"/>
                </a:solidFill>
                <a:latin typeface="Arial"/>
                <a:cs typeface="Arial"/>
              </a:rPr>
              <a:t>7 </a:t>
            </a:r>
            <a:r>
              <a:rPr kumimoji="0" lang="en-US" altLang="en-US" sz="1200" b="1" i="0" u="none" strike="noStrike" kern="1200" cap="none" spc="0" normalizeH="0" baseline="0" noProof="0" dirty="0">
                <a:ln>
                  <a:noFill/>
                </a:ln>
                <a:solidFill>
                  <a:prstClr val="black"/>
                </a:solidFill>
                <a:effectLst/>
                <a:uLnTx/>
                <a:uFillTx/>
                <a:latin typeface="Arial"/>
                <a:cs typeface="Arial"/>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Demonstration and </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Team</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Assigned to D Department</a:t>
            </a:r>
          </a:p>
        </p:txBody>
      </p:sp>
      <p:sp>
        <p:nvSpPr>
          <p:cNvPr id="55" name="TextBox 54"/>
          <p:cNvSpPr txBox="1">
            <a:spLocks noChangeArrowheads="1"/>
          </p:cNvSpPr>
          <p:nvPr/>
        </p:nvSpPr>
        <p:spPr bwMode="auto">
          <a:xfrm>
            <a:off x="202200" y="5323454"/>
            <a:ext cx="2625725" cy="63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None/>
              <a:defRPr/>
            </a:pPr>
            <a:r>
              <a:rPr kumimoji="0" lang="en-US" altLang="en-US" sz="1100" b="1" i="0" u="none" strike="noStrike" kern="1200" cap="none" spc="0" normalizeH="0" baseline="0" noProof="0" dirty="0">
                <a:ln>
                  <a:noFill/>
                </a:ln>
                <a:solidFill>
                  <a:prstClr val="black"/>
                </a:solidFill>
                <a:effectLst/>
                <a:uLnTx/>
                <a:uFillTx/>
                <a:latin typeface="Arial"/>
                <a:cs typeface="Arial"/>
              </a:rPr>
              <a:t>McAlester, Okla.: </a:t>
            </a:r>
            <a:r>
              <a:rPr lang="en-US" altLang="en-US" sz="1100" b="1" dirty="0">
                <a:solidFill>
                  <a:prstClr val="black"/>
                </a:solidFill>
                <a:latin typeface="Arial"/>
                <a:cs typeface="Arial"/>
              </a:rPr>
              <a:t>49 </a:t>
            </a:r>
            <a:r>
              <a:rPr kumimoji="0" lang="en-US" altLang="en-US" sz="1100" b="1" i="0" u="none" strike="noStrike" kern="1200" cap="none" spc="0" normalizeH="0" baseline="0" noProof="0" dirty="0">
                <a:ln>
                  <a:noFill/>
                </a:ln>
                <a:solidFill>
                  <a:prstClr val="black"/>
                </a:solidFill>
                <a:effectLst/>
                <a:uLnTx/>
                <a:uFillTx/>
                <a:latin typeface="Arial"/>
                <a:cs typeface="Arial"/>
              </a:rPr>
              <a:t>civ.</a:t>
            </a:r>
            <a:endParaRPr kumimoji="0" lang="en-US" altLang="en-US" sz="1100" b="0" i="0" u="none" strike="noStrike" kern="1200" cap="none" spc="0" normalizeH="0" baseline="0" noProof="0" dirty="0">
              <a:ln>
                <a:noFill/>
              </a:ln>
              <a:solidFill>
                <a:prstClr val="black"/>
              </a:solidFill>
              <a:effectLst/>
              <a:uLnTx/>
              <a:uFillTx/>
              <a:latin typeface="Arial"/>
              <a:cs typeface="Arial"/>
            </a:endParaRP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McAlester Army Ammunition Plant</a:t>
            </a:r>
          </a:p>
        </p:txBody>
      </p:sp>
      <p:sp>
        <p:nvSpPr>
          <p:cNvPr id="56" name="TextBox 55"/>
          <p:cNvSpPr txBox="1">
            <a:spLocks noChangeArrowheads="1"/>
          </p:cNvSpPr>
          <p:nvPr/>
        </p:nvSpPr>
        <p:spPr bwMode="auto">
          <a:xfrm>
            <a:off x="2668380" y="5986942"/>
            <a:ext cx="189785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prstClr val="black"/>
                </a:solidFill>
                <a:effectLst/>
                <a:uLnTx/>
                <a:uFillTx/>
                <a:latin typeface="Arial"/>
                <a:cs typeface="Arial"/>
              </a:rPr>
              <a:t>Louisville, Ky.: </a:t>
            </a:r>
            <a:r>
              <a:rPr lang="en-US" altLang="en-US" sz="1200" b="1" dirty="0">
                <a:solidFill>
                  <a:prstClr val="black"/>
                </a:solidFill>
                <a:latin typeface="Arial"/>
                <a:cs typeface="Arial"/>
              </a:rPr>
              <a:t>12</a:t>
            </a:r>
            <a:r>
              <a:rPr kumimoji="0" lang="en-US" altLang="en-US" sz="1200" b="1" i="0" u="none" strike="noStrike" kern="1200" cap="none" spc="0" normalizeH="0" baseline="0" noProof="0" dirty="0">
                <a:ln>
                  <a:noFill/>
                </a:ln>
                <a:solidFill>
                  <a:prstClr val="black"/>
                </a:solidFill>
                <a:effectLst/>
                <a:uLnTx/>
                <a:uFillTx/>
                <a:latin typeface="Arial"/>
                <a:cs typeface="Arial"/>
              </a:rPr>
              <a:t> civ.</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Naval Guns</a:t>
            </a:r>
          </a:p>
        </p:txBody>
      </p:sp>
      <p:sp>
        <p:nvSpPr>
          <p:cNvPr id="57" name="TextBox 14"/>
          <p:cNvSpPr txBox="1">
            <a:spLocks noChangeArrowheads="1"/>
          </p:cNvSpPr>
          <p:nvPr/>
        </p:nvSpPr>
        <p:spPr bwMode="auto">
          <a:xfrm>
            <a:off x="6935715" y="3735344"/>
            <a:ext cx="2112962" cy="164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None/>
              <a:defRPr/>
            </a:pPr>
            <a:r>
              <a:rPr lang="en-US" altLang="en-US" sz="1100" b="1" dirty="0">
                <a:solidFill>
                  <a:prstClr val="black"/>
                </a:solidFill>
                <a:latin typeface="Arial"/>
                <a:cs typeface="Arial"/>
              </a:rPr>
              <a:t> </a:t>
            </a:r>
            <a:r>
              <a:rPr kumimoji="0" lang="en-US" altLang="en-US" sz="1100" b="1" i="0" u="none" strike="noStrike" kern="1200" cap="none" spc="0" normalizeH="0" baseline="0" noProof="0" dirty="0">
                <a:ln>
                  <a:noFill/>
                </a:ln>
                <a:solidFill>
                  <a:prstClr val="black"/>
                </a:solidFill>
                <a:effectLst/>
                <a:uLnTx/>
                <a:uFillTx/>
                <a:latin typeface="Arial"/>
                <a:cs typeface="Arial"/>
              </a:rPr>
              <a:t> Picatinny, N.J.: </a:t>
            </a:r>
            <a:r>
              <a:rPr lang="en-US" altLang="en-US" sz="1100" b="1" dirty="0">
                <a:solidFill>
                  <a:prstClr val="black"/>
                </a:solidFill>
                <a:latin typeface="Arial"/>
                <a:cs typeface="Arial"/>
              </a:rPr>
              <a:t>265</a:t>
            </a:r>
            <a:r>
              <a:rPr lang="en-US" altLang="en-US" sz="1100" b="1" dirty="0">
                <a:latin typeface="Arial"/>
                <a:cs typeface="Arial"/>
              </a:rPr>
              <a:t/>
            </a:r>
            <a:br>
              <a:rPr lang="en-US" altLang="en-US" sz="1100" b="1" dirty="0">
                <a:latin typeface="Arial"/>
                <a:cs typeface="Arial"/>
              </a:rPr>
            </a:br>
            <a:r>
              <a:rPr lang="en-US" altLang="en-US" sz="1100" b="1" dirty="0">
                <a:solidFill>
                  <a:prstClr val="black"/>
                </a:solidFill>
                <a:latin typeface="Arial"/>
                <a:cs typeface="Arial"/>
              </a:rPr>
              <a:t>  </a:t>
            </a:r>
            <a:r>
              <a:rPr kumimoji="0" lang="en-US" altLang="en-US" sz="1100" b="1" i="0" u="none" strike="noStrike" kern="1200" cap="none" spc="0" normalizeH="0" baseline="0" noProof="0" dirty="0">
                <a:ln>
                  <a:noFill/>
                </a:ln>
                <a:solidFill>
                  <a:prstClr val="black"/>
                </a:solidFill>
                <a:effectLst/>
                <a:uLnTx/>
                <a:uFillTx/>
                <a:latin typeface="Arial"/>
                <a:cs typeface="Arial"/>
              </a:rPr>
              <a:t>civ., </a:t>
            </a:r>
            <a:r>
              <a:rPr lang="en-US" altLang="en-US" sz="1100" b="1" dirty="0">
                <a:solidFill>
                  <a:prstClr val="black"/>
                </a:solidFill>
                <a:latin typeface="Arial"/>
                <a:cs typeface="Arial"/>
              </a:rPr>
              <a:t>0 </a:t>
            </a:r>
            <a:r>
              <a:rPr kumimoji="0" lang="en-US" altLang="en-US" sz="1100" b="1" i="0" u="none" strike="noStrike" kern="1200" cap="none" spc="0" normalizeH="0" baseline="0" noProof="0" dirty="0">
                <a:ln>
                  <a:noFill/>
                </a:ln>
                <a:solidFill>
                  <a:prstClr val="black"/>
                </a:solidFill>
                <a:effectLst/>
                <a:uLnTx/>
                <a:uFillTx/>
                <a:latin typeface="Arial"/>
                <a:cs typeface="Arial"/>
              </a:rPr>
              <a:t>mil.</a:t>
            </a:r>
            <a:r>
              <a:rPr lang="en-US" altLang="en-US" sz="1100" b="1" dirty="0">
                <a:solidFill>
                  <a:prstClr val="black"/>
                </a:solidFill>
                <a:latin typeface="Arial"/>
                <a:cs typeface="Arial"/>
              </a:rPr>
              <a:t> </a:t>
            </a:r>
            <a:endPar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Located at Picatinny Arsenal</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Joint CoE for Guns and Ammo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Navy Package, Handling, </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and Transportation, Guns and Ammo</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en-US" altLang="en-US" sz="1200" b="0" i="0" u="none" strike="noStrike" kern="1200" cap="none" spc="0" normalizeH="0" baseline="0" noProof="0" dirty="0">
              <a:ln>
                <a:noFill/>
              </a:ln>
              <a:solidFill>
                <a:prstClr val="black"/>
              </a:solidFill>
              <a:effectLst/>
              <a:uLnTx/>
              <a:uFillTx/>
              <a:latin typeface="Myriad Pro" pitchFamily="34" charset="0"/>
              <a:ea typeface="+mn-ea"/>
              <a:cs typeface="+mn-cs"/>
            </a:endParaRPr>
          </a:p>
        </p:txBody>
      </p:sp>
      <p:pic>
        <p:nvPicPr>
          <p:cNvPr id="58" name="Graphic 2" descr="Mark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5686" y="3062802"/>
            <a:ext cx="671512" cy="671512"/>
          </a:xfrm>
          <a:prstGeom prst="rect">
            <a:avLst/>
          </a:prstGeom>
          <a:effectLst>
            <a:innerShdw blurRad="63500" dist="50800" dir="16200000">
              <a:prstClr val="black">
                <a:alpha val="50000"/>
              </a:prstClr>
            </a:innerShdw>
          </a:effectLst>
        </p:spPr>
      </p:pic>
      <p:pic>
        <p:nvPicPr>
          <p:cNvPr id="59" name="Graphic 16"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4849" y="3894653"/>
            <a:ext cx="492125" cy="492125"/>
          </a:xfrm>
          <a:prstGeom prst="rect">
            <a:avLst/>
          </a:prstGeom>
          <a:effectLst>
            <a:innerShdw blurRad="63500" dist="50800" dir="16200000">
              <a:prstClr val="black">
                <a:alpha val="50000"/>
              </a:prstClr>
            </a:innerShdw>
          </a:effectLst>
        </p:spPr>
      </p:pic>
      <p:pic>
        <p:nvPicPr>
          <p:cNvPr id="60" name="Graphic 17"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4924" y="2981840"/>
            <a:ext cx="492125" cy="492125"/>
          </a:xfrm>
          <a:prstGeom prst="rect">
            <a:avLst/>
          </a:prstGeom>
          <a:effectLst>
            <a:innerShdw blurRad="63500" dist="50800" dir="16200000">
              <a:prstClr val="black">
                <a:alpha val="50000"/>
              </a:prstClr>
            </a:innerShdw>
          </a:effectLst>
        </p:spPr>
      </p:pic>
      <p:pic>
        <p:nvPicPr>
          <p:cNvPr id="61" name="Graphic 18" descr="Marke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0799" y="3380303"/>
            <a:ext cx="492125" cy="490537"/>
          </a:xfrm>
          <a:prstGeom prst="rect">
            <a:avLst/>
          </a:prstGeom>
          <a:effectLst>
            <a:innerShdw blurRad="63500" dist="50800" dir="16200000">
              <a:prstClr val="black">
                <a:alpha val="50000"/>
              </a:prstClr>
            </a:innerShdw>
          </a:effectLst>
        </p:spPr>
      </p:pic>
      <p:pic>
        <p:nvPicPr>
          <p:cNvPr id="62" name="Graphic 19"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8112" y="2962790"/>
            <a:ext cx="492125" cy="492125"/>
          </a:xfrm>
          <a:prstGeom prst="rect">
            <a:avLst/>
          </a:prstGeom>
          <a:effectLst>
            <a:innerShdw blurRad="63500" dist="50800" dir="16200000">
              <a:prstClr val="black">
                <a:alpha val="50000"/>
              </a:prstClr>
            </a:innerShdw>
          </a:effectLst>
        </p:spPr>
      </p:pic>
      <p:pic>
        <p:nvPicPr>
          <p:cNvPr id="63" name="Graphic 20"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8950" y="3473965"/>
            <a:ext cx="492125" cy="492125"/>
          </a:xfrm>
          <a:prstGeom prst="rect">
            <a:avLst/>
          </a:prstGeom>
          <a:effectLst>
            <a:innerShdw blurRad="63500" dist="50800" dir="16200000">
              <a:prstClr val="black">
                <a:alpha val="50000"/>
              </a:prstClr>
            </a:innerShdw>
          </a:effectLst>
        </p:spPr>
      </p:pic>
      <p:pic>
        <p:nvPicPr>
          <p:cNvPr id="64" name="Graphic 21"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6399" y="3894653"/>
            <a:ext cx="492125" cy="492125"/>
          </a:xfrm>
          <a:prstGeom prst="rect">
            <a:avLst/>
          </a:prstGeom>
          <a:effectLst>
            <a:innerShdw blurRad="63500" dist="50800" dir="16200000">
              <a:prstClr val="black">
                <a:alpha val="50000"/>
              </a:prstClr>
            </a:innerShdw>
          </a:effectLst>
        </p:spPr>
      </p:pic>
      <p:cxnSp>
        <p:nvCxnSpPr>
          <p:cNvPr id="65" name="Connector: Curved 32"/>
          <p:cNvCxnSpPr>
            <a:cxnSpLocks/>
            <a:stCxn id="50" idx="2"/>
            <a:endCxn id="60" idx="0"/>
          </p:cNvCxnSpPr>
          <p:nvPr/>
        </p:nvCxnSpPr>
        <p:spPr>
          <a:xfrm rot="16200000" flipH="1">
            <a:off x="1825821" y="1906672"/>
            <a:ext cx="954945" cy="1195388"/>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35"/>
          <p:cNvCxnSpPr>
            <a:cxnSpLocks/>
          </p:cNvCxnSpPr>
          <p:nvPr/>
        </p:nvCxnSpPr>
        <p:spPr>
          <a:xfrm flipV="1">
            <a:off x="2715248" y="4158179"/>
            <a:ext cx="1714500" cy="1528760"/>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p:cNvCxnSpPr>
          <p:nvPr/>
        </p:nvCxnSpPr>
        <p:spPr>
          <a:xfrm>
            <a:off x="1647646" y="3610257"/>
            <a:ext cx="469989" cy="32080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53"/>
          <p:cNvCxnSpPr>
            <a:cxnSpLocks/>
          </p:cNvCxnSpPr>
          <p:nvPr/>
        </p:nvCxnSpPr>
        <p:spPr>
          <a:xfrm rot="5400000" flipH="1" flipV="1">
            <a:off x="5388598" y="4348677"/>
            <a:ext cx="1839914" cy="623888"/>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27"/>
          <p:cNvSpPr/>
          <p:nvPr/>
        </p:nvSpPr>
        <p:spPr>
          <a:xfrm>
            <a:off x="4910514" y="5442122"/>
            <a:ext cx="2106613" cy="965200"/>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13"/>
          <p:cNvSpPr txBox="1">
            <a:spLocks noChangeArrowheads="1"/>
          </p:cNvSpPr>
          <p:nvPr/>
        </p:nvSpPr>
        <p:spPr bwMode="auto">
          <a:xfrm>
            <a:off x="4907408" y="5446804"/>
            <a:ext cx="21066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50" b="1" i="0" u="none" strike="noStrike" kern="1200" cap="none" spc="0" normalizeH="0" baseline="0" noProof="0" dirty="0">
                <a:ln>
                  <a:noFill/>
                </a:ln>
                <a:solidFill>
                  <a:prstClr val="black"/>
                </a:solidFill>
                <a:effectLst/>
                <a:uLnTx/>
                <a:uFillTx/>
                <a:latin typeface="Arial"/>
                <a:cs typeface="Arial"/>
              </a:rPr>
              <a:t>Norfolk, Va.: </a:t>
            </a:r>
            <a:r>
              <a:rPr lang="en-US" altLang="en-US" sz="1150" b="1" dirty="0">
                <a:solidFill>
                  <a:prstClr val="black"/>
                </a:solidFill>
                <a:latin typeface="Arial"/>
                <a:cs typeface="Arial"/>
              </a:rPr>
              <a:t>28</a:t>
            </a:r>
            <a:r>
              <a:rPr kumimoji="0" lang="en-US" altLang="en-US" sz="1150" b="1" i="0" u="none" strike="noStrike" kern="1200" cap="none" spc="0" normalizeH="0" baseline="0" noProof="0" dirty="0">
                <a:ln>
                  <a:noFill/>
                </a:ln>
                <a:solidFill>
                  <a:prstClr val="black"/>
                </a:solidFill>
                <a:effectLst/>
                <a:uLnTx/>
                <a:uFillTx/>
                <a:latin typeface="Arial"/>
                <a:cs typeface="Arial"/>
              </a:rPr>
              <a:t> 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Demonstration and Assessment Team</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Guns Division</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lang="en-US" altLang="en-US" sz="1100" dirty="0">
                <a:solidFill>
                  <a:prstClr val="black"/>
                </a:solidFill>
                <a:latin typeface="Arial" panose="020B0604020202020204" pitchFamily="34" charset="0"/>
                <a:cs typeface="Arial" panose="020B0604020202020204" pitchFamily="34" charset="0"/>
              </a:rPr>
              <a:t>CBR-D</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1" name="Connector: Curved 62"/>
          <p:cNvCxnSpPr>
            <a:cxnSpLocks/>
            <a:stCxn id="57" idx="0"/>
          </p:cNvCxnSpPr>
          <p:nvPr/>
        </p:nvCxnSpPr>
        <p:spPr>
          <a:xfrm rot="16200000" flipV="1">
            <a:off x="7186365" y="2929513"/>
            <a:ext cx="582846" cy="1028817"/>
          </a:xfrm>
          <a:prstGeom prst="curvedConnector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66"/>
          <p:cNvCxnSpPr>
            <a:cxnSpLocks/>
          </p:cNvCxnSpPr>
          <p:nvPr/>
        </p:nvCxnSpPr>
        <p:spPr>
          <a:xfrm rot="16200000" flipH="1">
            <a:off x="6042393" y="2595646"/>
            <a:ext cx="729878" cy="260872"/>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71"/>
          <p:cNvCxnSpPr>
            <a:cxnSpLocks/>
            <a:stCxn id="46" idx="0"/>
            <a:endCxn id="63" idx="2"/>
          </p:cNvCxnSpPr>
          <p:nvPr/>
        </p:nvCxnSpPr>
        <p:spPr>
          <a:xfrm rot="5400000" flipH="1" flipV="1">
            <a:off x="3735615" y="3783132"/>
            <a:ext cx="1976439" cy="2342357"/>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22"/>
          <p:cNvSpPr/>
          <p:nvPr/>
        </p:nvSpPr>
        <p:spPr>
          <a:xfrm>
            <a:off x="76506" y="4092296"/>
            <a:ext cx="2079941" cy="982771"/>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TextBox 10"/>
          <p:cNvSpPr txBox="1">
            <a:spLocks noChangeArrowheads="1"/>
          </p:cNvSpPr>
          <p:nvPr/>
        </p:nvSpPr>
        <p:spPr bwMode="auto">
          <a:xfrm>
            <a:off x="85518" y="4163192"/>
            <a:ext cx="2041525" cy="7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a:lnSpc>
                <a:spcPct val="100000"/>
              </a:lnSpc>
              <a:spcBef>
                <a:spcPct val="0"/>
              </a:spcBef>
              <a:buNone/>
              <a:defRPr/>
            </a:pPr>
            <a:r>
              <a:rPr kumimoji="0" lang="en-US" altLang="en-US" sz="1100" b="1" i="0" u="none" strike="noStrike" kern="1200" cap="none" spc="0" normalizeH="0" baseline="0" noProof="0" dirty="0">
                <a:ln>
                  <a:noFill/>
                </a:ln>
                <a:solidFill>
                  <a:prstClr val="black"/>
                </a:solidFill>
                <a:effectLst/>
                <a:uLnTx/>
                <a:uFillTx/>
                <a:latin typeface="Arial"/>
                <a:cs typeface="Arial"/>
              </a:rPr>
              <a:t>Rock Island, Ill.: </a:t>
            </a:r>
            <a:r>
              <a:rPr lang="en-US" altLang="en-US" sz="1100" b="1" dirty="0">
                <a:solidFill>
                  <a:prstClr val="black"/>
                </a:solidFill>
                <a:latin typeface="Arial"/>
                <a:cs typeface="Arial"/>
              </a:rPr>
              <a:t>4 </a:t>
            </a:r>
            <a:r>
              <a:rPr kumimoji="0" lang="en-US" altLang="en-US" sz="1100" b="1" i="0" u="none" strike="noStrike" kern="1200" cap="none" spc="0" normalizeH="0" baseline="0" noProof="0" dirty="0">
                <a:ln>
                  <a:noFill/>
                </a:ln>
                <a:solidFill>
                  <a:prstClr val="black"/>
                </a:solidFill>
                <a:effectLst/>
                <a:uLnTx/>
                <a:uFillTx/>
                <a:latin typeface="Arial"/>
                <a:cs typeface="Arial"/>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Quad-Cities Caliber Cartridge Case Facility</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Aligned with G Department </a:t>
            </a:r>
          </a:p>
        </p:txBody>
      </p:sp>
      <p:pic>
        <p:nvPicPr>
          <p:cNvPr id="76" name="Graphic 21"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2186" y="3168125"/>
            <a:ext cx="492125" cy="492125"/>
          </a:xfrm>
          <a:prstGeom prst="rect">
            <a:avLst/>
          </a:prstGeom>
          <a:effectLst>
            <a:innerShdw blurRad="63500" dist="50800" dir="16200000">
              <a:prstClr val="black">
                <a:alpha val="50000"/>
              </a:prstClr>
            </a:innerShdw>
          </a:effectLst>
        </p:spPr>
      </p:pic>
      <p:cxnSp>
        <p:nvCxnSpPr>
          <p:cNvPr id="77" name="Connector: Curved 66"/>
          <p:cNvCxnSpPr>
            <a:cxnSpLocks/>
            <a:stCxn id="74" idx="3"/>
          </p:cNvCxnSpPr>
          <p:nvPr/>
        </p:nvCxnSpPr>
        <p:spPr>
          <a:xfrm flipV="1">
            <a:off x="2156446" y="3473965"/>
            <a:ext cx="2878140" cy="1109717"/>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329062" y="6021858"/>
            <a:ext cx="167132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Ctr. numbers not included</a:t>
            </a:r>
          </a:p>
        </p:txBody>
      </p:sp>
      <p:sp>
        <p:nvSpPr>
          <p:cNvPr id="80" name="Rectangle: Rounded Corners 25"/>
          <p:cNvSpPr/>
          <p:nvPr/>
        </p:nvSpPr>
        <p:spPr>
          <a:xfrm>
            <a:off x="3374062" y="1140062"/>
            <a:ext cx="1906587" cy="1121848"/>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TextBox 80"/>
          <p:cNvSpPr txBox="1">
            <a:spLocks noChangeArrowheads="1"/>
          </p:cNvSpPr>
          <p:nvPr/>
        </p:nvSpPr>
        <p:spPr bwMode="auto">
          <a:xfrm>
            <a:off x="3416122" y="1172435"/>
            <a:ext cx="1776419" cy="9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a:lnSpc>
                <a:spcPct val="100000"/>
              </a:lnSpc>
              <a:spcBef>
                <a:spcPct val="0"/>
              </a:spcBef>
              <a:buNone/>
              <a:defRPr/>
            </a:pPr>
            <a:r>
              <a:rPr kumimoji="0" lang="en-US" altLang="en-US" sz="1200" b="1" i="0" u="none" strike="noStrike" kern="1200" cap="none" spc="0" normalizeH="0" baseline="0" noProof="0" dirty="0">
                <a:ln>
                  <a:noFill/>
                </a:ln>
                <a:solidFill>
                  <a:prstClr val="black"/>
                </a:solidFill>
                <a:effectLst/>
                <a:uLnTx/>
                <a:uFillTx/>
                <a:latin typeface="Arial"/>
                <a:cs typeface="Arial"/>
              </a:rPr>
              <a:t>Crane, Ind.: </a:t>
            </a:r>
            <a:r>
              <a:rPr lang="en-US" altLang="en-US" sz="1200" b="1" dirty="0">
                <a:solidFill>
                  <a:prstClr val="black"/>
                </a:solidFill>
                <a:latin typeface="Arial"/>
                <a:cs typeface="Arial"/>
              </a:rPr>
              <a:t>3 </a:t>
            </a:r>
            <a:r>
              <a:rPr kumimoji="0" lang="en-US" altLang="en-US" sz="1200" b="1" i="0" u="none" strike="noStrike" kern="1200" cap="none" spc="0" normalizeH="0" baseline="0" noProof="0" dirty="0">
                <a:ln>
                  <a:noFill/>
                </a:ln>
                <a:solidFill>
                  <a:prstClr val="black"/>
                </a:solidFill>
                <a:effectLst/>
                <a:uLnTx/>
                <a:uFillTx/>
                <a:latin typeface="Arial"/>
                <a:cs typeface="Arial"/>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and construct portable armories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automation for front gates</a:t>
            </a:r>
          </a:p>
        </p:txBody>
      </p:sp>
      <p:pic>
        <p:nvPicPr>
          <p:cNvPr id="82" name="Graphic 20" descr="Mark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7012" y="3094938"/>
            <a:ext cx="492125" cy="492125"/>
          </a:xfrm>
          <a:prstGeom prst="rect">
            <a:avLst/>
          </a:prstGeom>
          <a:effectLst>
            <a:innerShdw blurRad="63500" dist="50800" dir="16200000">
              <a:prstClr val="black">
                <a:alpha val="50000"/>
              </a:prstClr>
            </a:innerShdw>
          </a:effectLst>
        </p:spPr>
      </p:pic>
      <p:cxnSp>
        <p:nvCxnSpPr>
          <p:cNvPr id="83" name="Connector: Curved 66"/>
          <p:cNvCxnSpPr>
            <a:cxnSpLocks/>
            <a:stCxn id="80" idx="2"/>
          </p:cNvCxnSpPr>
          <p:nvPr/>
        </p:nvCxnSpPr>
        <p:spPr>
          <a:xfrm rot="16200000" flipH="1">
            <a:off x="4521120" y="2068145"/>
            <a:ext cx="800892" cy="1188422"/>
          </a:xfrm>
          <a:prstGeom prst="curvedConnector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283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lIns="91322" tIns="45662" rIns="91322" bIns="45662"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WarfareCen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lIns="91322" tIns="45662" rIns="91322" bIns="45662"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arfareCenters" id="{F144B009-2938-4F6E-B450-406D2484AC85}" vid="{32E0D578-5990-4A3F-9C61-1D3D94581E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a19fcf24-b5a3-4768-8688-f3ccf55adf13">
      <Terms xmlns="http://schemas.microsoft.com/office/infopath/2007/PartnerControls"/>
    </lcf76f155ced4ddcb4097134ff3c332f>
    <TaxCatchAll xmlns="a94cdab9-b6d1-411c-b43c-cbd3cb385a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8ED7DC9E1E764EB54EFD225770C6C9" ma:contentTypeVersion="15" ma:contentTypeDescription="Create a new document." ma:contentTypeScope="" ma:versionID="b493259a3a02fe443d9643070a249428">
  <xsd:schema xmlns:xsd="http://www.w3.org/2001/XMLSchema" xmlns:xs="http://www.w3.org/2001/XMLSchema" xmlns:p="http://schemas.microsoft.com/office/2006/metadata/properties" xmlns:ns2="a19fcf24-b5a3-4768-8688-f3ccf55adf13" xmlns:ns3="a94cdab9-b6d1-411c-b43c-cbd3cb385a52" targetNamespace="http://schemas.microsoft.com/office/2006/metadata/properties" ma:root="true" ma:fieldsID="51226fd96259c2017a16e45b247bf023" ns2:_="" ns3:_="">
    <xsd:import namespace="a19fcf24-b5a3-4768-8688-f3ccf55adf13"/>
    <xsd:import namespace="a94cdab9-b6d1-411c-b43c-cbd3cb385a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9fcf24-b5a3-4768-8688-f3ccf55ad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cdab9-b6d1-411c-b43c-cbd3cb385a5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f6a878b-114d-4df3-894e-f21ab3120062}" ma:internalName="TaxCatchAll" ma:showField="CatchAllData" ma:web="a94cdab9-b6d1-411c-b43c-cbd3cb385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9C9DFB-79E8-4F20-8E9E-EE05B56AD9CB}">
  <ds:schemaRefs>
    <ds:schemaRef ds:uri="a19fcf24-b5a3-4768-8688-f3ccf55adf13"/>
    <ds:schemaRef ds:uri="a94cdab9-b6d1-411c-b43c-cbd3cb385a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7EB70C-16D0-40CA-B0DF-5475062F98E5}">
  <ds:schemaRefs>
    <ds:schemaRef ds:uri="http://schemas.microsoft.com/sharepoint/v3/contenttype/forms"/>
  </ds:schemaRefs>
</ds:datastoreItem>
</file>

<file path=customXml/itemProps3.xml><?xml version="1.0" encoding="utf-8"?>
<ds:datastoreItem xmlns:ds="http://schemas.openxmlformats.org/officeDocument/2006/customXml" ds:itemID="{91407F39-B380-4131-8B70-321E51D92814}">
  <ds:schemaRefs>
    <ds:schemaRef ds:uri="a19fcf24-b5a3-4768-8688-f3ccf55adf13"/>
    <ds:schemaRef ds:uri="a94cdab9-b6d1-411c-b43c-cbd3cb385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NAVSEA WCs</Template>
  <TotalTime>145</TotalTime>
  <Words>10814</Words>
  <Application>Microsoft Office PowerPoint</Application>
  <PresentationFormat>On-screen Show (4:3)</PresentationFormat>
  <Paragraphs>1157</Paragraphs>
  <Slides>48</Slides>
  <Notes>45</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48</vt:i4>
      </vt:variant>
    </vt:vector>
  </HeadingPairs>
  <TitlesOfParts>
    <vt:vector size="67" baseType="lpstr">
      <vt:lpstr>Arial</vt:lpstr>
      <vt:lpstr>Arial Black</vt:lpstr>
      <vt:lpstr>Arial Narrow</vt:lpstr>
      <vt:lpstr>Calibri</vt:lpstr>
      <vt:lpstr>Calibri Light</vt:lpstr>
      <vt:lpstr>Cambria</vt:lpstr>
      <vt:lpstr>Courier (W1)</vt:lpstr>
      <vt:lpstr>Courier New</vt:lpstr>
      <vt:lpstr>Franklin Gothic Demi Cond</vt:lpstr>
      <vt:lpstr>Georgia</vt:lpstr>
      <vt:lpstr>Impact</vt:lpstr>
      <vt:lpstr>Myriad Pro</vt:lpstr>
      <vt:lpstr>Perpetua Titling MT</vt:lpstr>
      <vt:lpstr>SerpentineDBol</vt:lpstr>
      <vt:lpstr>Tahoma</vt:lpstr>
      <vt:lpstr>Tw Cen MT</vt:lpstr>
      <vt:lpstr>Wingdings</vt:lpstr>
      <vt:lpstr>5_Office Theme</vt:lpstr>
      <vt:lpstr>WarfareCenters</vt:lpstr>
      <vt:lpstr>PowerPoint Presentation</vt:lpstr>
      <vt:lpstr>Mission</vt:lpstr>
      <vt:lpstr>Strategic Thrusts</vt:lpstr>
      <vt:lpstr>PowerPoint Presentation</vt:lpstr>
      <vt:lpstr>PowerPoint Presentation</vt:lpstr>
      <vt:lpstr>PowerPoint Presentation</vt:lpstr>
      <vt:lpstr>PowerPoint Presentation</vt:lpstr>
      <vt:lpstr>NAVSEA Warfare Centers: 10 Divisions – 1 Team</vt:lpstr>
      <vt:lpstr>PowerPoint Presentation</vt:lpstr>
      <vt:lpstr>Industrial Complexes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NSWC Indian Head</vt:lpstr>
      <vt:lpstr>What Are Energetics?</vt:lpstr>
      <vt:lpstr>The Navy’s Arsenal</vt:lpstr>
      <vt:lpstr>PowerPoint Presentation</vt:lpstr>
      <vt:lpstr>PowerPoint Presentation</vt:lpstr>
      <vt:lpstr>PowerPoint Presentation</vt:lpstr>
      <vt:lpstr>PowerPoint Presentation</vt:lpstr>
      <vt:lpstr>PowerPoint Presentation</vt:lpstr>
      <vt:lpstr>Roles of the Warfare Centers</vt:lpstr>
      <vt:lpstr>NAVSEA Warfare Centers at a Glance </vt:lpstr>
      <vt:lpstr>PowerPoint Presentation</vt:lpstr>
      <vt:lpstr>PowerPoint Presentation</vt:lpstr>
      <vt:lpstr>PowerPoint Presentation</vt:lpstr>
      <vt:lpstr>PowerPoint Presentation</vt:lpstr>
      <vt:lpstr>PowerPoint Presentation</vt:lpstr>
      <vt:lpstr>PowerPoint Presentation</vt:lpstr>
      <vt:lpstr>Technical Departments</vt:lpstr>
      <vt:lpstr>PowerPoint Presentation</vt:lpstr>
      <vt:lpstr>PowerPoint Presentation</vt:lpstr>
      <vt:lpstr>PowerPoint Presentation</vt:lpstr>
      <vt:lpstr>PowerPoint Presentation</vt:lpstr>
      <vt:lpstr>PowerPoint Presentation</vt:lpstr>
      <vt:lpstr>CARRIER STRIKE GROUP</vt:lpstr>
      <vt:lpstr>CARRIER PRODUCTS</vt:lpstr>
      <vt:lpstr>DESTROYER PRODUCTS</vt:lpstr>
      <vt:lpstr>AIRCRAFT PRODUCTS</vt:lpstr>
      <vt:lpstr>SUBMARINE PRODUCTS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carrie.e.davis</dc:creator>
  <cp:lastModifiedBy>Phillips, Joshua M CIV USN NSWC IHD (USA)</cp:lastModifiedBy>
  <cp:revision>9</cp:revision>
  <cp:lastPrinted>2022-04-29T12:26:33Z</cp:lastPrinted>
  <dcterms:created xsi:type="dcterms:W3CDTF">2011-12-02T00:51:10Z</dcterms:created>
  <dcterms:modified xsi:type="dcterms:W3CDTF">2024-01-18T13:21:10Z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0x010100998ED7DC9E1E764EB54EFD225770C6C9</vt:lpwstr>
  </property>
  <property fmtid="{D5CDD505-2E9C-101B-9397-08002B2CF9AE}" pid="3" name="_dlc_DocIdItemGuid">
    <vt:lpwstr>4b5f292e-af3f-4dc9-8d65-438b64470f18</vt:lpwstr>
  </property>
  <property fmtid="{D5CDD505-2E9C-101B-9397-08002B2CF9AE}" pid="4" name="MediaServiceImageTags">
    <vt:lpwstr/>
  </property>
</Properties>
</file>