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339" r:id="rId3"/>
    <p:sldId id="322" r:id="rId4"/>
    <p:sldId id="321" r:id="rId5"/>
    <p:sldId id="325" r:id="rId6"/>
    <p:sldId id="310" r:id="rId7"/>
    <p:sldId id="319" r:id="rId8"/>
    <p:sldId id="337" r:id="rId9"/>
    <p:sldId id="300" r:id="rId10"/>
    <p:sldId id="289" r:id="rId11"/>
    <p:sldId id="327" r:id="rId12"/>
    <p:sldId id="336" r:id="rId13"/>
    <p:sldId id="317" r:id="rId14"/>
    <p:sldId id="324" r:id="rId15"/>
    <p:sldId id="277" r:id="rId16"/>
    <p:sldId id="271" r:id="rId17"/>
    <p:sldId id="33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43" autoAdjust="0"/>
    <p:restoredTop sz="94660"/>
  </p:normalViewPr>
  <p:slideViewPr>
    <p:cSldViewPr snapToGrid="0">
      <p:cViewPr>
        <p:scale>
          <a:sx n="123" d="100"/>
          <a:sy n="123" d="100"/>
        </p:scale>
        <p:origin x="-492" y="72"/>
      </p:cViewPr>
      <p:guideLst>
        <p:guide orient="horz" pos="2160"/>
        <p:guide pos="2880"/>
      </p:guideLst>
    </p:cSldViewPr>
  </p:slideViewPr>
  <p:notesTextViewPr>
    <p:cViewPr>
      <p:scale>
        <a:sx n="1" d="1"/>
        <a:sy n="1" d="1"/>
      </p:scale>
      <p:origin x="0" y="0"/>
    </p:cViewPr>
  </p:notesTextViewPr>
  <p:sorterViewPr>
    <p:cViewPr varScale="1">
      <p:scale>
        <a:sx n="1" d="1"/>
        <a:sy n="1" d="1"/>
      </p:scale>
      <p:origin x="0" y="1686"/>
    </p:cViewPr>
  </p:sorterViewPr>
  <p:notesViewPr>
    <p:cSldViewPr snapToGrid="0">
      <p:cViewPr varScale="1">
        <p:scale>
          <a:sx n="58" d="100"/>
          <a:sy n="58" d="100"/>
        </p:scale>
        <p:origin x="-1550"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7B809-289A-402F-B9AB-07734A89AE21}" type="doc">
      <dgm:prSet loTypeId="urn:microsoft.com/office/officeart/2005/8/layout/hList7#1" loCatId="list" qsTypeId="urn:microsoft.com/office/officeart/2005/8/quickstyle/simple1" qsCatId="simple" csTypeId="urn:microsoft.com/office/officeart/2005/8/colors/accent2_2" csCatId="accent2" phldr="1"/>
      <dgm:spPr/>
      <dgm:t>
        <a:bodyPr/>
        <a:lstStyle/>
        <a:p>
          <a:endParaRPr lang="en-US"/>
        </a:p>
      </dgm:t>
    </dgm:pt>
    <dgm:pt modelId="{96F06357-3224-4893-B015-AF286568D492}">
      <dgm:prSet custT="1"/>
      <dgm:spPr/>
      <dgm:t>
        <a:bodyPr/>
        <a:lstStyle/>
        <a:p>
          <a:pPr rtl="0"/>
          <a:endParaRPr lang="en-US" sz="1100" dirty="0">
            <a:latin typeface="Arial" pitchFamily="34" charset="0"/>
            <a:cs typeface="Arial" pitchFamily="34" charset="0"/>
          </a:endParaRPr>
        </a:p>
      </dgm:t>
    </dgm:pt>
    <dgm:pt modelId="{81EEBA61-2D11-45E9-AF05-1C569AFABB59}" type="parTrans" cxnId="{EBE62D30-70DF-4913-A61E-361E7EE01661}">
      <dgm:prSet/>
      <dgm:spPr/>
      <dgm:t>
        <a:bodyPr/>
        <a:lstStyle/>
        <a:p>
          <a:endParaRPr lang="en-US" sz="1200">
            <a:latin typeface="Arial" pitchFamily="34" charset="0"/>
            <a:cs typeface="Arial" pitchFamily="34" charset="0"/>
          </a:endParaRPr>
        </a:p>
      </dgm:t>
    </dgm:pt>
    <dgm:pt modelId="{530E2F2A-EC26-408C-8AF1-64666391A7CA}" type="sibTrans" cxnId="{EBE62D30-70DF-4913-A61E-361E7EE01661}">
      <dgm:prSet/>
      <dgm:spPr/>
      <dgm:t>
        <a:bodyPr/>
        <a:lstStyle/>
        <a:p>
          <a:endParaRPr lang="en-US" sz="1200">
            <a:latin typeface="Arial" pitchFamily="34" charset="0"/>
            <a:cs typeface="Arial" pitchFamily="34" charset="0"/>
          </a:endParaRPr>
        </a:p>
      </dgm:t>
    </dgm:pt>
    <dgm:pt modelId="{D3ECE2D2-9161-450A-AF11-FBF32DBB484A}">
      <dgm:prSet custT="1"/>
      <dgm:spPr/>
      <dgm:t>
        <a:bodyPr/>
        <a:lstStyle/>
        <a:p>
          <a:pPr defTabSz="533400" rtl="0">
            <a:lnSpc>
              <a:spcPct val="90000"/>
            </a:lnSpc>
            <a:spcBef>
              <a:spcPct val="0"/>
            </a:spcBef>
            <a:spcAft>
              <a:spcPct val="35000"/>
            </a:spcAft>
          </a:pPr>
          <a:endParaRPr lang="en-US" sz="1100" dirty="0" smtClean="0">
            <a:latin typeface="Arial" pitchFamily="34" charset="0"/>
            <a:cs typeface="Arial" pitchFamily="34" charset="0"/>
          </a:endParaRPr>
        </a:p>
        <a:p>
          <a:pPr defTabSz="533400" rtl="0">
            <a:lnSpc>
              <a:spcPct val="90000"/>
            </a:lnSpc>
            <a:spcBef>
              <a:spcPct val="0"/>
            </a:spcBef>
            <a:spcAft>
              <a:spcPct val="35000"/>
            </a:spcAft>
          </a:pPr>
          <a:endParaRPr lang="en-US" sz="1100" dirty="0" smtClean="0">
            <a:latin typeface="Arial" pitchFamily="34" charset="0"/>
            <a:cs typeface="Arial" pitchFamily="34" charset="0"/>
          </a:endParaRPr>
        </a:p>
        <a:p>
          <a:pPr defTabSz="533400" rtl="0">
            <a:lnSpc>
              <a:spcPct val="90000"/>
            </a:lnSpc>
            <a:spcBef>
              <a:spcPct val="0"/>
            </a:spcBef>
            <a:spcAft>
              <a:spcPct val="35000"/>
            </a:spcAft>
          </a:pPr>
          <a:endParaRPr lang="en-US" sz="1100" dirty="0" smtClean="0">
            <a:latin typeface="Arial" pitchFamily="34" charset="0"/>
            <a:cs typeface="Arial" pitchFamily="34" charset="0"/>
          </a:endParaRPr>
        </a:p>
        <a:p>
          <a:pPr defTabSz="533400" rtl="0">
            <a:lnSpc>
              <a:spcPct val="90000"/>
            </a:lnSpc>
            <a:spcBef>
              <a:spcPct val="0"/>
            </a:spcBef>
            <a:spcAft>
              <a:spcPct val="35000"/>
            </a:spcAft>
          </a:pPr>
          <a:endParaRPr lang="en-US" sz="1200" dirty="0" smtClean="0">
            <a:latin typeface="Arial" pitchFamily="34" charset="0"/>
            <a:cs typeface="Arial" pitchFamily="34" charset="0"/>
          </a:endParaRPr>
        </a:p>
      </dgm:t>
    </dgm:pt>
    <dgm:pt modelId="{ABDD5855-C683-49B0-BE4F-14CDBBCBA951}" type="parTrans" cxnId="{E0613CC2-33BC-479D-A620-9BE137DF144A}">
      <dgm:prSet/>
      <dgm:spPr/>
      <dgm:t>
        <a:bodyPr/>
        <a:lstStyle/>
        <a:p>
          <a:endParaRPr lang="en-US" sz="1200">
            <a:latin typeface="Arial" pitchFamily="34" charset="0"/>
            <a:cs typeface="Arial" pitchFamily="34" charset="0"/>
          </a:endParaRPr>
        </a:p>
      </dgm:t>
    </dgm:pt>
    <dgm:pt modelId="{5D783996-24C3-48DB-8CA2-02DFB0BC1579}" type="sibTrans" cxnId="{E0613CC2-33BC-479D-A620-9BE137DF144A}">
      <dgm:prSet/>
      <dgm:spPr/>
      <dgm:t>
        <a:bodyPr/>
        <a:lstStyle/>
        <a:p>
          <a:endParaRPr lang="en-US" sz="1200">
            <a:latin typeface="Arial" pitchFamily="34" charset="0"/>
            <a:cs typeface="Arial" pitchFamily="34" charset="0"/>
          </a:endParaRPr>
        </a:p>
      </dgm:t>
    </dgm:pt>
    <dgm:pt modelId="{98B1AFA9-EE07-4674-8833-B7EDE80F6A9D}">
      <dgm:prSet custT="1"/>
      <dgm:spPr/>
      <dgm:t>
        <a:bodyPr/>
        <a:lstStyle/>
        <a:p>
          <a:pPr rtl="0"/>
          <a:endParaRPr lang="en-US" sz="1100" dirty="0" smtClean="0">
            <a:latin typeface="Arial" pitchFamily="34" charset="0"/>
            <a:cs typeface="Arial" pitchFamily="34" charset="0"/>
          </a:endParaRPr>
        </a:p>
        <a:p>
          <a:pPr rtl="0"/>
          <a:endParaRPr lang="en-US" sz="1100" dirty="0" smtClean="0">
            <a:latin typeface="Arial" pitchFamily="34" charset="0"/>
            <a:cs typeface="Arial" pitchFamily="34" charset="0"/>
          </a:endParaRPr>
        </a:p>
        <a:p>
          <a:pPr rtl="0"/>
          <a:endParaRPr lang="en-US" sz="1100" dirty="0" smtClean="0">
            <a:latin typeface="Arial" pitchFamily="34" charset="0"/>
            <a:cs typeface="Arial" pitchFamily="34" charset="0"/>
          </a:endParaRPr>
        </a:p>
      </dgm:t>
    </dgm:pt>
    <dgm:pt modelId="{AD078AEF-F491-4152-825D-EB6C6D1997FD}" type="parTrans" cxnId="{14E7632A-8FA3-4754-9FF8-256A019BA5BD}">
      <dgm:prSet/>
      <dgm:spPr/>
      <dgm:t>
        <a:bodyPr/>
        <a:lstStyle/>
        <a:p>
          <a:endParaRPr lang="en-US" sz="1200">
            <a:latin typeface="Arial" pitchFamily="34" charset="0"/>
            <a:cs typeface="Arial" pitchFamily="34" charset="0"/>
          </a:endParaRPr>
        </a:p>
      </dgm:t>
    </dgm:pt>
    <dgm:pt modelId="{C9C823F8-350A-45D9-AECE-2DBDE02BD0DD}" type="sibTrans" cxnId="{14E7632A-8FA3-4754-9FF8-256A019BA5BD}">
      <dgm:prSet/>
      <dgm:spPr/>
      <dgm:t>
        <a:bodyPr/>
        <a:lstStyle/>
        <a:p>
          <a:endParaRPr lang="en-US" sz="1200">
            <a:latin typeface="Arial" pitchFamily="34" charset="0"/>
            <a:cs typeface="Arial" pitchFamily="34" charset="0"/>
          </a:endParaRPr>
        </a:p>
      </dgm:t>
    </dgm:pt>
    <dgm:pt modelId="{EE629AC9-858B-4AD1-9CA0-EA9B6A914B23}">
      <dgm:prSet custT="1"/>
      <dgm:spPr/>
      <dgm:t>
        <a:bodyPr/>
        <a:lstStyle/>
        <a:p>
          <a:pPr rtl="0"/>
          <a:endParaRPr lang="en-US" sz="1200" dirty="0" smtClean="0">
            <a:latin typeface="Arial" pitchFamily="34" charset="0"/>
            <a:cs typeface="Arial" pitchFamily="34" charset="0"/>
          </a:endParaRPr>
        </a:p>
        <a:p>
          <a:pPr rtl="0"/>
          <a:endParaRPr lang="en-US" sz="1200" dirty="0" smtClean="0">
            <a:latin typeface="Arial" pitchFamily="34" charset="0"/>
            <a:cs typeface="Arial" pitchFamily="34" charset="0"/>
          </a:endParaRPr>
        </a:p>
        <a:p>
          <a:pPr rtl="0"/>
          <a:endParaRPr lang="en-US" sz="1200" dirty="0" smtClean="0">
            <a:latin typeface="Arial" pitchFamily="34" charset="0"/>
            <a:cs typeface="Arial" pitchFamily="34" charset="0"/>
          </a:endParaRPr>
        </a:p>
      </dgm:t>
    </dgm:pt>
    <dgm:pt modelId="{68A6CA7D-CDB4-4AB3-AD55-A5E1EE8C6B70}" type="parTrans" cxnId="{717F71C2-3351-47A3-B277-9C5CC46B0EA0}">
      <dgm:prSet/>
      <dgm:spPr/>
      <dgm:t>
        <a:bodyPr/>
        <a:lstStyle/>
        <a:p>
          <a:endParaRPr lang="en-US" sz="1200">
            <a:latin typeface="Arial" pitchFamily="34" charset="0"/>
            <a:cs typeface="Arial" pitchFamily="34" charset="0"/>
          </a:endParaRPr>
        </a:p>
      </dgm:t>
    </dgm:pt>
    <dgm:pt modelId="{20523A94-0FBD-411E-9C82-C5C4612573F6}" type="sibTrans" cxnId="{717F71C2-3351-47A3-B277-9C5CC46B0EA0}">
      <dgm:prSet/>
      <dgm:spPr/>
      <dgm:t>
        <a:bodyPr/>
        <a:lstStyle/>
        <a:p>
          <a:endParaRPr lang="en-US" sz="1200">
            <a:latin typeface="Arial" pitchFamily="34" charset="0"/>
            <a:cs typeface="Arial" pitchFamily="34" charset="0"/>
          </a:endParaRPr>
        </a:p>
      </dgm:t>
    </dgm:pt>
    <dgm:pt modelId="{FA5F10CA-B5E6-40EF-BCB9-D51018CDE8B3}">
      <dgm:prSet custT="1"/>
      <dgm:spPr/>
      <dgm:t>
        <a:bodyPr/>
        <a:lstStyle/>
        <a:p>
          <a:pPr rtl="0"/>
          <a:endParaRPr lang="en-US" sz="1100" dirty="0" smtClean="0">
            <a:latin typeface="Arial" pitchFamily="34" charset="0"/>
            <a:cs typeface="Arial" pitchFamily="34" charset="0"/>
          </a:endParaRPr>
        </a:p>
        <a:p>
          <a:pPr rtl="0"/>
          <a:endParaRPr lang="en-US" sz="1100" dirty="0" smtClean="0">
            <a:latin typeface="Arial" pitchFamily="34" charset="0"/>
            <a:cs typeface="Arial" pitchFamily="34" charset="0"/>
          </a:endParaRPr>
        </a:p>
        <a:p>
          <a:pPr rtl="0"/>
          <a:endParaRPr lang="en-US" sz="1100" dirty="0" smtClean="0">
            <a:latin typeface="Arial" pitchFamily="34" charset="0"/>
            <a:cs typeface="Arial" pitchFamily="34" charset="0"/>
          </a:endParaRPr>
        </a:p>
        <a:p>
          <a:pPr rtl="0"/>
          <a:endParaRPr lang="en-US" sz="1100" dirty="0" smtClean="0">
            <a:latin typeface="Arial" pitchFamily="34" charset="0"/>
            <a:cs typeface="Arial" pitchFamily="34" charset="0"/>
          </a:endParaRPr>
        </a:p>
        <a:p>
          <a:pPr rtl="0"/>
          <a:endParaRPr lang="en-US" sz="1200" dirty="0" smtClean="0">
            <a:latin typeface="Arial" pitchFamily="34" charset="0"/>
            <a:cs typeface="Arial" pitchFamily="34" charset="0"/>
          </a:endParaRPr>
        </a:p>
        <a:p>
          <a:pPr rtl="0"/>
          <a:r>
            <a:rPr lang="en-US" sz="1100" b="0" u="none" dirty="0" smtClean="0">
              <a:latin typeface="+mj-lt"/>
            </a:rPr>
            <a:t/>
          </a:r>
          <a:br>
            <a:rPr lang="en-US" sz="1100" b="0" u="none" dirty="0" smtClean="0">
              <a:latin typeface="+mj-lt"/>
            </a:rPr>
          </a:br>
          <a:endParaRPr lang="en-US" sz="1100" b="0" u="none" dirty="0">
            <a:latin typeface="+mj-lt"/>
            <a:cs typeface="Arial" pitchFamily="34" charset="0"/>
          </a:endParaRPr>
        </a:p>
      </dgm:t>
    </dgm:pt>
    <dgm:pt modelId="{0D7D36B6-B9A0-42EE-B6F3-FA41F8FE42B6}" type="parTrans" cxnId="{45F31847-5F50-4509-91AB-C824A57CA429}">
      <dgm:prSet/>
      <dgm:spPr/>
      <dgm:t>
        <a:bodyPr/>
        <a:lstStyle/>
        <a:p>
          <a:endParaRPr lang="en-US" sz="1200">
            <a:latin typeface="Arial" pitchFamily="34" charset="0"/>
            <a:cs typeface="Arial" pitchFamily="34" charset="0"/>
          </a:endParaRPr>
        </a:p>
      </dgm:t>
    </dgm:pt>
    <dgm:pt modelId="{720F0802-99EA-4706-AFFF-E17254B8EE1C}" type="sibTrans" cxnId="{45F31847-5F50-4509-91AB-C824A57CA429}">
      <dgm:prSet/>
      <dgm:spPr/>
      <dgm:t>
        <a:bodyPr/>
        <a:lstStyle/>
        <a:p>
          <a:endParaRPr lang="en-US" sz="1200">
            <a:latin typeface="Arial" pitchFamily="34" charset="0"/>
            <a:cs typeface="Arial" pitchFamily="34" charset="0"/>
          </a:endParaRPr>
        </a:p>
      </dgm:t>
    </dgm:pt>
    <dgm:pt modelId="{17429733-9B8B-4B31-B83A-F507B7104CE7}">
      <dgm:prSet custT="1"/>
      <dgm:spPr/>
      <dgm:t>
        <a:bodyPr/>
        <a:lstStyle/>
        <a:p>
          <a:pPr algn="l" rtl="0"/>
          <a:endParaRPr lang="en-US" sz="1100" dirty="0" smtClean="0">
            <a:latin typeface="Arial" pitchFamily="34" charset="0"/>
            <a:cs typeface="Arial" pitchFamily="34" charset="0"/>
          </a:endParaRPr>
        </a:p>
        <a:p>
          <a:pPr algn="l" rtl="0"/>
          <a:endParaRPr lang="en-US" sz="1100" dirty="0" smtClean="0">
            <a:latin typeface="Arial" pitchFamily="34" charset="0"/>
            <a:cs typeface="Arial" pitchFamily="34" charset="0"/>
          </a:endParaRPr>
        </a:p>
      </dgm:t>
    </dgm:pt>
    <dgm:pt modelId="{6621D62F-D1E8-48B6-889D-5F4E436866FD}" type="parTrans" cxnId="{B7126E8F-AC67-45FB-8B35-83071E4E8B6B}">
      <dgm:prSet/>
      <dgm:spPr/>
      <dgm:t>
        <a:bodyPr/>
        <a:lstStyle/>
        <a:p>
          <a:endParaRPr lang="en-US" sz="1200">
            <a:latin typeface="Arial" pitchFamily="34" charset="0"/>
            <a:cs typeface="Arial" pitchFamily="34" charset="0"/>
          </a:endParaRPr>
        </a:p>
      </dgm:t>
    </dgm:pt>
    <dgm:pt modelId="{4F9C508A-8CCC-48B2-AC28-CCC4547DAA76}" type="sibTrans" cxnId="{B7126E8F-AC67-45FB-8B35-83071E4E8B6B}">
      <dgm:prSet/>
      <dgm:spPr/>
      <dgm:t>
        <a:bodyPr/>
        <a:lstStyle/>
        <a:p>
          <a:endParaRPr lang="en-US" sz="1200">
            <a:latin typeface="Arial" pitchFamily="34" charset="0"/>
            <a:cs typeface="Arial" pitchFamily="34" charset="0"/>
          </a:endParaRPr>
        </a:p>
      </dgm:t>
    </dgm:pt>
    <dgm:pt modelId="{4DCFD03F-F0D7-48A7-AF87-E17A4528AAAD}" type="pres">
      <dgm:prSet presAssocID="{9E87B809-289A-402F-B9AB-07734A89AE21}" presName="Name0" presStyleCnt="0">
        <dgm:presLayoutVars>
          <dgm:dir/>
          <dgm:resizeHandles val="exact"/>
        </dgm:presLayoutVars>
      </dgm:prSet>
      <dgm:spPr/>
      <dgm:t>
        <a:bodyPr/>
        <a:lstStyle/>
        <a:p>
          <a:endParaRPr lang="en-US"/>
        </a:p>
      </dgm:t>
    </dgm:pt>
    <dgm:pt modelId="{D09628DA-29FE-4469-AEAD-00836046FBCB}" type="pres">
      <dgm:prSet presAssocID="{9E87B809-289A-402F-B9AB-07734A89AE21}" presName="fgShape" presStyleLbl="fgShp" presStyleIdx="0" presStyleCnt="1" custFlipVert="1" custFlipHor="0" custScaleX="554" custScaleY="8231" custLinFactY="-267423" custLinFactNeighborX="42" custLinFactNeighborY="-300000"/>
      <dgm:spPr>
        <a:prstGeom prst="ellipse">
          <a:avLst/>
        </a:prstGeom>
        <a:solidFill>
          <a:srgbClr val="FF0000"/>
        </a:solidFill>
      </dgm:spPr>
      <dgm:t>
        <a:bodyPr/>
        <a:lstStyle/>
        <a:p>
          <a:endParaRPr lang="en-US"/>
        </a:p>
      </dgm:t>
    </dgm:pt>
    <dgm:pt modelId="{5D48DDA2-2EFE-499E-A5F8-7FDD196796B2}" type="pres">
      <dgm:prSet presAssocID="{9E87B809-289A-402F-B9AB-07734A89AE21}" presName="linComp" presStyleCnt="0"/>
      <dgm:spPr/>
    </dgm:pt>
    <dgm:pt modelId="{561F1312-1922-4CEF-9AFD-1122422F93E6}" type="pres">
      <dgm:prSet presAssocID="{EE629AC9-858B-4AD1-9CA0-EA9B6A914B23}" presName="compNode" presStyleCnt="0"/>
      <dgm:spPr/>
    </dgm:pt>
    <dgm:pt modelId="{0211C33E-D8E2-4778-A0C7-B48C1E21434B}" type="pres">
      <dgm:prSet presAssocID="{EE629AC9-858B-4AD1-9CA0-EA9B6A914B23}" presName="bkgdShape" presStyleLbl="node1" presStyleIdx="0" presStyleCnt="6"/>
      <dgm:spPr/>
      <dgm:t>
        <a:bodyPr/>
        <a:lstStyle/>
        <a:p>
          <a:endParaRPr lang="en-US"/>
        </a:p>
      </dgm:t>
    </dgm:pt>
    <dgm:pt modelId="{68FADFC8-3A21-4EE9-9762-57364FB3CF5C}" type="pres">
      <dgm:prSet presAssocID="{EE629AC9-858B-4AD1-9CA0-EA9B6A914B23}" presName="nodeTx" presStyleLbl="node1" presStyleIdx="0" presStyleCnt="6">
        <dgm:presLayoutVars>
          <dgm:bulletEnabled val="1"/>
        </dgm:presLayoutVars>
      </dgm:prSet>
      <dgm:spPr/>
      <dgm:t>
        <a:bodyPr/>
        <a:lstStyle/>
        <a:p>
          <a:endParaRPr lang="en-US"/>
        </a:p>
      </dgm:t>
    </dgm:pt>
    <dgm:pt modelId="{99963B8A-44EA-4C6D-B91E-9004B34E120A}" type="pres">
      <dgm:prSet presAssocID="{EE629AC9-858B-4AD1-9CA0-EA9B6A914B23}" presName="invisiNode" presStyleLbl="node1" presStyleIdx="0" presStyleCnt="6"/>
      <dgm:spPr/>
    </dgm:pt>
    <dgm:pt modelId="{AF4F9877-CC4E-4063-ADA1-DF70DB898867}" type="pres">
      <dgm:prSet presAssocID="{EE629AC9-858B-4AD1-9CA0-EA9B6A914B23}" presName="imagNode" presStyleLbl="fgImgPlace1" presStyleIdx="0" presStyleCnt="6"/>
      <dgm:spPr>
        <a:solidFill>
          <a:srgbClr val="C00000"/>
        </a:solidFill>
      </dgm:spPr>
      <dgm:t>
        <a:bodyPr/>
        <a:lstStyle/>
        <a:p>
          <a:endParaRPr lang="en-US"/>
        </a:p>
      </dgm:t>
    </dgm:pt>
    <dgm:pt modelId="{20E9C4C5-4666-4A50-AAB1-AED734638C1B}" type="pres">
      <dgm:prSet presAssocID="{20523A94-0FBD-411E-9C82-C5C4612573F6}" presName="sibTrans" presStyleLbl="sibTrans2D1" presStyleIdx="0" presStyleCnt="0"/>
      <dgm:spPr/>
      <dgm:t>
        <a:bodyPr/>
        <a:lstStyle/>
        <a:p>
          <a:endParaRPr lang="en-US"/>
        </a:p>
      </dgm:t>
    </dgm:pt>
    <dgm:pt modelId="{0925A64B-9C64-4F5D-844B-EB3BD405EDC7}" type="pres">
      <dgm:prSet presAssocID="{FA5F10CA-B5E6-40EF-BCB9-D51018CDE8B3}" presName="compNode" presStyleCnt="0"/>
      <dgm:spPr/>
    </dgm:pt>
    <dgm:pt modelId="{B186FE90-1534-40CE-96E8-FF06A2175539}" type="pres">
      <dgm:prSet presAssocID="{FA5F10CA-B5E6-40EF-BCB9-D51018CDE8B3}" presName="bkgdShape" presStyleLbl="node1" presStyleIdx="1" presStyleCnt="6"/>
      <dgm:spPr/>
      <dgm:t>
        <a:bodyPr/>
        <a:lstStyle/>
        <a:p>
          <a:endParaRPr lang="en-US"/>
        </a:p>
      </dgm:t>
    </dgm:pt>
    <dgm:pt modelId="{4049B47B-F0C4-44CC-9F0A-CBB8161676EE}" type="pres">
      <dgm:prSet presAssocID="{FA5F10CA-B5E6-40EF-BCB9-D51018CDE8B3}" presName="nodeTx" presStyleLbl="node1" presStyleIdx="1" presStyleCnt="6">
        <dgm:presLayoutVars>
          <dgm:bulletEnabled val="1"/>
        </dgm:presLayoutVars>
      </dgm:prSet>
      <dgm:spPr/>
      <dgm:t>
        <a:bodyPr/>
        <a:lstStyle/>
        <a:p>
          <a:endParaRPr lang="en-US"/>
        </a:p>
      </dgm:t>
    </dgm:pt>
    <dgm:pt modelId="{1153F514-94E8-4A51-98A8-A301852F85D9}" type="pres">
      <dgm:prSet presAssocID="{FA5F10CA-B5E6-40EF-BCB9-D51018CDE8B3}" presName="invisiNode" presStyleLbl="node1" presStyleIdx="1" presStyleCnt="6"/>
      <dgm:spPr/>
    </dgm:pt>
    <dgm:pt modelId="{C356CAA8-BE2C-4541-A971-12A443976A55}" type="pres">
      <dgm:prSet presAssocID="{FA5F10CA-B5E6-40EF-BCB9-D51018CDE8B3}" presName="imagNode" presStyleLbl="fgImgPlace1" presStyleIdx="1" presStyleCnt="6"/>
      <dgm:spPr>
        <a:solidFill>
          <a:srgbClr val="C00000"/>
        </a:solidFill>
      </dgm:spPr>
      <dgm:t>
        <a:bodyPr/>
        <a:lstStyle/>
        <a:p>
          <a:endParaRPr lang="en-US"/>
        </a:p>
      </dgm:t>
    </dgm:pt>
    <dgm:pt modelId="{513C4FC5-9D0F-40BE-A7C8-68EC94C28DC1}" type="pres">
      <dgm:prSet presAssocID="{720F0802-99EA-4706-AFFF-E17254B8EE1C}" presName="sibTrans" presStyleLbl="sibTrans2D1" presStyleIdx="0" presStyleCnt="0"/>
      <dgm:spPr/>
      <dgm:t>
        <a:bodyPr/>
        <a:lstStyle/>
        <a:p>
          <a:endParaRPr lang="en-US"/>
        </a:p>
      </dgm:t>
    </dgm:pt>
    <dgm:pt modelId="{13713733-A675-4451-B55C-EB2E6EC5F3B2}" type="pres">
      <dgm:prSet presAssocID="{96F06357-3224-4893-B015-AF286568D492}" presName="compNode" presStyleCnt="0"/>
      <dgm:spPr/>
    </dgm:pt>
    <dgm:pt modelId="{94877735-791F-49FB-8940-013B57F35DCA}" type="pres">
      <dgm:prSet presAssocID="{96F06357-3224-4893-B015-AF286568D492}" presName="bkgdShape" presStyleLbl="node1" presStyleIdx="2" presStyleCnt="6"/>
      <dgm:spPr/>
      <dgm:t>
        <a:bodyPr/>
        <a:lstStyle/>
        <a:p>
          <a:endParaRPr lang="en-US"/>
        </a:p>
      </dgm:t>
    </dgm:pt>
    <dgm:pt modelId="{779DAEC5-314D-4F52-B0D6-D35343D8D584}" type="pres">
      <dgm:prSet presAssocID="{96F06357-3224-4893-B015-AF286568D492}" presName="nodeTx" presStyleLbl="node1" presStyleIdx="2" presStyleCnt="6">
        <dgm:presLayoutVars>
          <dgm:bulletEnabled val="1"/>
        </dgm:presLayoutVars>
      </dgm:prSet>
      <dgm:spPr/>
      <dgm:t>
        <a:bodyPr/>
        <a:lstStyle/>
        <a:p>
          <a:endParaRPr lang="en-US"/>
        </a:p>
      </dgm:t>
    </dgm:pt>
    <dgm:pt modelId="{6DF93551-37F9-43AB-A7A1-41820C9B5915}" type="pres">
      <dgm:prSet presAssocID="{96F06357-3224-4893-B015-AF286568D492}" presName="invisiNode" presStyleLbl="node1" presStyleIdx="2" presStyleCnt="6"/>
      <dgm:spPr/>
    </dgm:pt>
    <dgm:pt modelId="{80586334-CAE1-4A7C-8FE1-EB2877731D28}" type="pres">
      <dgm:prSet presAssocID="{96F06357-3224-4893-B015-AF286568D492}" presName="imagNode" presStyleLbl="fgImgPlace1" presStyleIdx="2" presStyleCnt="6"/>
      <dgm:spPr>
        <a:solidFill>
          <a:srgbClr val="C00000"/>
        </a:solidFill>
      </dgm:spPr>
      <dgm:t>
        <a:bodyPr/>
        <a:lstStyle/>
        <a:p>
          <a:endParaRPr lang="en-US"/>
        </a:p>
      </dgm:t>
    </dgm:pt>
    <dgm:pt modelId="{B07EBA08-0E08-4142-8F23-0BDF3971C28E}" type="pres">
      <dgm:prSet presAssocID="{530E2F2A-EC26-408C-8AF1-64666391A7CA}" presName="sibTrans" presStyleLbl="sibTrans2D1" presStyleIdx="0" presStyleCnt="0"/>
      <dgm:spPr/>
      <dgm:t>
        <a:bodyPr/>
        <a:lstStyle/>
        <a:p>
          <a:endParaRPr lang="en-US"/>
        </a:p>
      </dgm:t>
    </dgm:pt>
    <dgm:pt modelId="{96F6CF32-A815-4D71-85E5-8A79B367F808}" type="pres">
      <dgm:prSet presAssocID="{D3ECE2D2-9161-450A-AF11-FBF32DBB484A}" presName="compNode" presStyleCnt="0"/>
      <dgm:spPr/>
    </dgm:pt>
    <dgm:pt modelId="{01E9B98E-C447-40A0-997F-5B5DF16CA55A}" type="pres">
      <dgm:prSet presAssocID="{D3ECE2D2-9161-450A-AF11-FBF32DBB484A}" presName="bkgdShape" presStyleLbl="node1" presStyleIdx="3" presStyleCnt="6"/>
      <dgm:spPr/>
      <dgm:t>
        <a:bodyPr/>
        <a:lstStyle/>
        <a:p>
          <a:endParaRPr lang="en-US"/>
        </a:p>
      </dgm:t>
    </dgm:pt>
    <dgm:pt modelId="{58D1E8D9-8FF5-4E7C-8E7F-FAA4E48904A6}" type="pres">
      <dgm:prSet presAssocID="{D3ECE2D2-9161-450A-AF11-FBF32DBB484A}" presName="nodeTx" presStyleLbl="node1" presStyleIdx="3" presStyleCnt="6">
        <dgm:presLayoutVars>
          <dgm:bulletEnabled val="1"/>
        </dgm:presLayoutVars>
      </dgm:prSet>
      <dgm:spPr/>
      <dgm:t>
        <a:bodyPr/>
        <a:lstStyle/>
        <a:p>
          <a:endParaRPr lang="en-US"/>
        </a:p>
      </dgm:t>
    </dgm:pt>
    <dgm:pt modelId="{04B65E73-BD8D-4A39-A071-FB913749F9E8}" type="pres">
      <dgm:prSet presAssocID="{D3ECE2D2-9161-450A-AF11-FBF32DBB484A}" presName="invisiNode" presStyleLbl="node1" presStyleIdx="3" presStyleCnt="6"/>
      <dgm:spPr/>
    </dgm:pt>
    <dgm:pt modelId="{79234A51-979F-42D6-8694-6838D3BCE330}" type="pres">
      <dgm:prSet presAssocID="{D3ECE2D2-9161-450A-AF11-FBF32DBB484A}" presName="imagNode" presStyleLbl="fgImgPlace1" presStyleIdx="3" presStyleCnt="6"/>
      <dgm:spPr>
        <a:solidFill>
          <a:srgbClr val="C00000"/>
        </a:solidFill>
      </dgm:spPr>
    </dgm:pt>
    <dgm:pt modelId="{2F950E11-899B-4BD6-96B3-87FAFF5F6F5E}" type="pres">
      <dgm:prSet presAssocID="{5D783996-24C3-48DB-8CA2-02DFB0BC1579}" presName="sibTrans" presStyleLbl="sibTrans2D1" presStyleIdx="0" presStyleCnt="0"/>
      <dgm:spPr/>
      <dgm:t>
        <a:bodyPr/>
        <a:lstStyle/>
        <a:p>
          <a:endParaRPr lang="en-US"/>
        </a:p>
      </dgm:t>
    </dgm:pt>
    <dgm:pt modelId="{48BC1892-BE8A-4215-A148-360BF4A18714}" type="pres">
      <dgm:prSet presAssocID="{98B1AFA9-EE07-4674-8833-B7EDE80F6A9D}" presName="compNode" presStyleCnt="0"/>
      <dgm:spPr/>
    </dgm:pt>
    <dgm:pt modelId="{3161AF83-F717-42C8-BA99-7C761F5F2467}" type="pres">
      <dgm:prSet presAssocID="{98B1AFA9-EE07-4674-8833-B7EDE80F6A9D}" presName="bkgdShape" presStyleLbl="node1" presStyleIdx="4" presStyleCnt="6"/>
      <dgm:spPr/>
      <dgm:t>
        <a:bodyPr/>
        <a:lstStyle/>
        <a:p>
          <a:endParaRPr lang="en-US"/>
        </a:p>
      </dgm:t>
    </dgm:pt>
    <dgm:pt modelId="{F9F1593D-7ACF-49DB-9B28-8A9165539D35}" type="pres">
      <dgm:prSet presAssocID="{98B1AFA9-EE07-4674-8833-B7EDE80F6A9D}" presName="nodeTx" presStyleLbl="node1" presStyleIdx="4" presStyleCnt="6">
        <dgm:presLayoutVars>
          <dgm:bulletEnabled val="1"/>
        </dgm:presLayoutVars>
      </dgm:prSet>
      <dgm:spPr/>
      <dgm:t>
        <a:bodyPr/>
        <a:lstStyle/>
        <a:p>
          <a:endParaRPr lang="en-US"/>
        </a:p>
      </dgm:t>
    </dgm:pt>
    <dgm:pt modelId="{8C235F69-BC96-4C18-B44A-B5BC14439A91}" type="pres">
      <dgm:prSet presAssocID="{98B1AFA9-EE07-4674-8833-B7EDE80F6A9D}" presName="invisiNode" presStyleLbl="node1" presStyleIdx="4" presStyleCnt="6"/>
      <dgm:spPr/>
    </dgm:pt>
    <dgm:pt modelId="{ABE55D80-DA66-454B-9215-54FBCF00D296}" type="pres">
      <dgm:prSet presAssocID="{98B1AFA9-EE07-4674-8833-B7EDE80F6A9D}" presName="imagNode" presStyleLbl="fgImgPlace1" presStyleIdx="4" presStyleCnt="6"/>
      <dgm:spPr>
        <a:solidFill>
          <a:srgbClr val="C00000"/>
        </a:solidFill>
      </dgm:spPr>
    </dgm:pt>
    <dgm:pt modelId="{71380983-2E60-4DBD-9B23-D3EFABAC752F}" type="pres">
      <dgm:prSet presAssocID="{C9C823F8-350A-45D9-AECE-2DBDE02BD0DD}" presName="sibTrans" presStyleLbl="sibTrans2D1" presStyleIdx="0" presStyleCnt="0"/>
      <dgm:spPr/>
      <dgm:t>
        <a:bodyPr/>
        <a:lstStyle/>
        <a:p>
          <a:endParaRPr lang="en-US"/>
        </a:p>
      </dgm:t>
    </dgm:pt>
    <dgm:pt modelId="{FE405F34-FB13-410D-A3D4-FE1EA839FE2B}" type="pres">
      <dgm:prSet presAssocID="{17429733-9B8B-4B31-B83A-F507B7104CE7}" presName="compNode" presStyleCnt="0"/>
      <dgm:spPr/>
    </dgm:pt>
    <dgm:pt modelId="{C2F23D27-9E89-4942-A5C9-AB2C97BF947C}" type="pres">
      <dgm:prSet presAssocID="{17429733-9B8B-4B31-B83A-F507B7104CE7}" presName="bkgdShape" presStyleLbl="node1" presStyleIdx="5" presStyleCnt="6"/>
      <dgm:spPr/>
      <dgm:t>
        <a:bodyPr/>
        <a:lstStyle/>
        <a:p>
          <a:endParaRPr lang="en-US"/>
        </a:p>
      </dgm:t>
    </dgm:pt>
    <dgm:pt modelId="{7235FC60-289F-4664-977C-23D7968622A0}" type="pres">
      <dgm:prSet presAssocID="{17429733-9B8B-4B31-B83A-F507B7104CE7}" presName="nodeTx" presStyleLbl="node1" presStyleIdx="5" presStyleCnt="6">
        <dgm:presLayoutVars>
          <dgm:bulletEnabled val="1"/>
        </dgm:presLayoutVars>
      </dgm:prSet>
      <dgm:spPr/>
      <dgm:t>
        <a:bodyPr/>
        <a:lstStyle/>
        <a:p>
          <a:endParaRPr lang="en-US"/>
        </a:p>
      </dgm:t>
    </dgm:pt>
    <dgm:pt modelId="{0690812A-0FEF-4EF5-94C2-96FE79807738}" type="pres">
      <dgm:prSet presAssocID="{17429733-9B8B-4B31-B83A-F507B7104CE7}" presName="invisiNode" presStyleLbl="node1" presStyleIdx="5" presStyleCnt="6"/>
      <dgm:spPr/>
    </dgm:pt>
    <dgm:pt modelId="{561BD2BA-1F94-4DFD-9F8D-15880F80BD5A}" type="pres">
      <dgm:prSet presAssocID="{17429733-9B8B-4B31-B83A-F507B7104CE7}" presName="imagNode" presStyleLbl="fgImgPlace1" presStyleIdx="5" presStyleCnt="6"/>
      <dgm:spPr>
        <a:solidFill>
          <a:srgbClr val="C00000"/>
        </a:solidFill>
      </dgm:spPr>
    </dgm:pt>
  </dgm:ptLst>
  <dgm:cxnLst>
    <dgm:cxn modelId="{365A0FD8-67E4-4235-922D-7E400EE875C8}" type="presOf" srcId="{FA5F10CA-B5E6-40EF-BCB9-D51018CDE8B3}" destId="{4049B47B-F0C4-44CC-9F0A-CBB8161676EE}" srcOrd="1" destOrd="0" presId="urn:microsoft.com/office/officeart/2005/8/layout/hList7#1"/>
    <dgm:cxn modelId="{E0613CC2-33BC-479D-A620-9BE137DF144A}" srcId="{9E87B809-289A-402F-B9AB-07734A89AE21}" destId="{D3ECE2D2-9161-450A-AF11-FBF32DBB484A}" srcOrd="3" destOrd="0" parTransId="{ABDD5855-C683-49B0-BE4F-14CDBBCBA951}" sibTransId="{5D783996-24C3-48DB-8CA2-02DFB0BC1579}"/>
    <dgm:cxn modelId="{913D4D6A-2B3D-44DE-A346-26DADBF4725A}" type="presOf" srcId="{FA5F10CA-B5E6-40EF-BCB9-D51018CDE8B3}" destId="{B186FE90-1534-40CE-96E8-FF06A2175539}" srcOrd="0" destOrd="0" presId="urn:microsoft.com/office/officeart/2005/8/layout/hList7#1"/>
    <dgm:cxn modelId="{45F31847-5F50-4509-91AB-C824A57CA429}" srcId="{9E87B809-289A-402F-B9AB-07734A89AE21}" destId="{FA5F10CA-B5E6-40EF-BCB9-D51018CDE8B3}" srcOrd="1" destOrd="0" parTransId="{0D7D36B6-B9A0-42EE-B6F3-FA41F8FE42B6}" sibTransId="{720F0802-99EA-4706-AFFF-E17254B8EE1C}"/>
    <dgm:cxn modelId="{E736D294-A3AE-42E4-8AFE-57F122FD33B4}" type="presOf" srcId="{9E87B809-289A-402F-B9AB-07734A89AE21}" destId="{4DCFD03F-F0D7-48A7-AF87-E17A4528AAAD}" srcOrd="0" destOrd="0" presId="urn:microsoft.com/office/officeart/2005/8/layout/hList7#1"/>
    <dgm:cxn modelId="{E5C41F53-61D3-42D3-8195-D604D330C610}" type="presOf" srcId="{98B1AFA9-EE07-4674-8833-B7EDE80F6A9D}" destId="{F9F1593D-7ACF-49DB-9B28-8A9165539D35}" srcOrd="1" destOrd="0" presId="urn:microsoft.com/office/officeart/2005/8/layout/hList7#1"/>
    <dgm:cxn modelId="{22040CDB-A7E5-4A2F-B44E-F412A78E7C31}" type="presOf" srcId="{17429733-9B8B-4B31-B83A-F507B7104CE7}" destId="{C2F23D27-9E89-4942-A5C9-AB2C97BF947C}" srcOrd="0" destOrd="0" presId="urn:microsoft.com/office/officeart/2005/8/layout/hList7#1"/>
    <dgm:cxn modelId="{37ADAB6B-57B5-4924-ADFA-466A62129556}" type="presOf" srcId="{720F0802-99EA-4706-AFFF-E17254B8EE1C}" destId="{513C4FC5-9D0F-40BE-A7C8-68EC94C28DC1}" srcOrd="0" destOrd="0" presId="urn:microsoft.com/office/officeart/2005/8/layout/hList7#1"/>
    <dgm:cxn modelId="{A42E433B-7A34-4C9E-B933-C50E20E2E792}" type="presOf" srcId="{17429733-9B8B-4B31-B83A-F507B7104CE7}" destId="{7235FC60-289F-4664-977C-23D7968622A0}" srcOrd="1" destOrd="0" presId="urn:microsoft.com/office/officeart/2005/8/layout/hList7#1"/>
    <dgm:cxn modelId="{FDDC356D-6B15-47C7-89F7-370BD5B8D3C1}" type="presOf" srcId="{EE629AC9-858B-4AD1-9CA0-EA9B6A914B23}" destId="{68FADFC8-3A21-4EE9-9762-57364FB3CF5C}" srcOrd="1" destOrd="0" presId="urn:microsoft.com/office/officeart/2005/8/layout/hList7#1"/>
    <dgm:cxn modelId="{EBE62D30-70DF-4913-A61E-361E7EE01661}" srcId="{9E87B809-289A-402F-B9AB-07734A89AE21}" destId="{96F06357-3224-4893-B015-AF286568D492}" srcOrd="2" destOrd="0" parTransId="{81EEBA61-2D11-45E9-AF05-1C569AFABB59}" sibTransId="{530E2F2A-EC26-408C-8AF1-64666391A7CA}"/>
    <dgm:cxn modelId="{14E7632A-8FA3-4754-9FF8-256A019BA5BD}" srcId="{9E87B809-289A-402F-B9AB-07734A89AE21}" destId="{98B1AFA9-EE07-4674-8833-B7EDE80F6A9D}" srcOrd="4" destOrd="0" parTransId="{AD078AEF-F491-4152-825D-EB6C6D1997FD}" sibTransId="{C9C823F8-350A-45D9-AECE-2DBDE02BD0DD}"/>
    <dgm:cxn modelId="{02AA6FBE-9A00-43F7-9599-4626FED9E24D}" type="presOf" srcId="{20523A94-0FBD-411E-9C82-C5C4612573F6}" destId="{20E9C4C5-4666-4A50-AAB1-AED734638C1B}" srcOrd="0" destOrd="0" presId="urn:microsoft.com/office/officeart/2005/8/layout/hList7#1"/>
    <dgm:cxn modelId="{D9776C90-24C4-4BD8-B40F-95AB7E8410F3}" type="presOf" srcId="{96F06357-3224-4893-B015-AF286568D492}" destId="{94877735-791F-49FB-8940-013B57F35DCA}" srcOrd="0" destOrd="0" presId="urn:microsoft.com/office/officeart/2005/8/layout/hList7#1"/>
    <dgm:cxn modelId="{DF8F398E-2BBB-4121-BF01-DAD63C7FA3CA}" type="presOf" srcId="{D3ECE2D2-9161-450A-AF11-FBF32DBB484A}" destId="{58D1E8D9-8FF5-4E7C-8E7F-FAA4E48904A6}" srcOrd="1" destOrd="0" presId="urn:microsoft.com/office/officeart/2005/8/layout/hList7#1"/>
    <dgm:cxn modelId="{7C47F8A2-5E88-451F-8E9D-8B8BCD511F62}" type="presOf" srcId="{C9C823F8-350A-45D9-AECE-2DBDE02BD0DD}" destId="{71380983-2E60-4DBD-9B23-D3EFABAC752F}" srcOrd="0" destOrd="0" presId="urn:microsoft.com/office/officeart/2005/8/layout/hList7#1"/>
    <dgm:cxn modelId="{B3ACEFB7-4544-4016-892A-683BAFF486E5}" type="presOf" srcId="{EE629AC9-858B-4AD1-9CA0-EA9B6A914B23}" destId="{0211C33E-D8E2-4778-A0C7-B48C1E21434B}" srcOrd="0" destOrd="0" presId="urn:microsoft.com/office/officeart/2005/8/layout/hList7#1"/>
    <dgm:cxn modelId="{717F71C2-3351-47A3-B277-9C5CC46B0EA0}" srcId="{9E87B809-289A-402F-B9AB-07734A89AE21}" destId="{EE629AC9-858B-4AD1-9CA0-EA9B6A914B23}" srcOrd="0" destOrd="0" parTransId="{68A6CA7D-CDB4-4AB3-AD55-A5E1EE8C6B70}" sibTransId="{20523A94-0FBD-411E-9C82-C5C4612573F6}"/>
    <dgm:cxn modelId="{A5184368-6DBE-4F20-AB3C-220004D57201}" type="presOf" srcId="{D3ECE2D2-9161-450A-AF11-FBF32DBB484A}" destId="{01E9B98E-C447-40A0-997F-5B5DF16CA55A}" srcOrd="0" destOrd="0" presId="urn:microsoft.com/office/officeart/2005/8/layout/hList7#1"/>
    <dgm:cxn modelId="{EEE263D2-ADBE-4901-819B-5963C6430E4F}" type="presOf" srcId="{96F06357-3224-4893-B015-AF286568D492}" destId="{779DAEC5-314D-4F52-B0D6-D35343D8D584}" srcOrd="1" destOrd="0" presId="urn:microsoft.com/office/officeart/2005/8/layout/hList7#1"/>
    <dgm:cxn modelId="{B7126E8F-AC67-45FB-8B35-83071E4E8B6B}" srcId="{9E87B809-289A-402F-B9AB-07734A89AE21}" destId="{17429733-9B8B-4B31-B83A-F507B7104CE7}" srcOrd="5" destOrd="0" parTransId="{6621D62F-D1E8-48B6-889D-5F4E436866FD}" sibTransId="{4F9C508A-8CCC-48B2-AC28-CCC4547DAA76}"/>
    <dgm:cxn modelId="{D01E0606-B7D6-43DA-831A-4BE1A24616FE}" type="presOf" srcId="{530E2F2A-EC26-408C-8AF1-64666391A7CA}" destId="{B07EBA08-0E08-4142-8F23-0BDF3971C28E}" srcOrd="0" destOrd="0" presId="urn:microsoft.com/office/officeart/2005/8/layout/hList7#1"/>
    <dgm:cxn modelId="{27624DA7-08D7-400C-9680-A9E22D098C84}" type="presOf" srcId="{98B1AFA9-EE07-4674-8833-B7EDE80F6A9D}" destId="{3161AF83-F717-42C8-BA99-7C761F5F2467}" srcOrd="0" destOrd="0" presId="urn:microsoft.com/office/officeart/2005/8/layout/hList7#1"/>
    <dgm:cxn modelId="{6A079086-99F1-4776-841A-6D9348BE80EA}" type="presOf" srcId="{5D783996-24C3-48DB-8CA2-02DFB0BC1579}" destId="{2F950E11-899B-4BD6-96B3-87FAFF5F6F5E}" srcOrd="0" destOrd="0" presId="urn:microsoft.com/office/officeart/2005/8/layout/hList7#1"/>
    <dgm:cxn modelId="{CA0BA806-5FC8-4D81-A8CC-2048484DF43F}" type="presParOf" srcId="{4DCFD03F-F0D7-48A7-AF87-E17A4528AAAD}" destId="{D09628DA-29FE-4469-AEAD-00836046FBCB}" srcOrd="0" destOrd="0" presId="urn:microsoft.com/office/officeart/2005/8/layout/hList7#1"/>
    <dgm:cxn modelId="{97C87022-34DC-45C7-AFC8-FD2A1EEFFAE1}" type="presParOf" srcId="{4DCFD03F-F0D7-48A7-AF87-E17A4528AAAD}" destId="{5D48DDA2-2EFE-499E-A5F8-7FDD196796B2}" srcOrd="1" destOrd="0" presId="urn:microsoft.com/office/officeart/2005/8/layout/hList7#1"/>
    <dgm:cxn modelId="{95ED7919-B974-4AFB-A0C3-FE8E8ADEBF0F}" type="presParOf" srcId="{5D48DDA2-2EFE-499E-A5F8-7FDD196796B2}" destId="{561F1312-1922-4CEF-9AFD-1122422F93E6}" srcOrd="0" destOrd="0" presId="urn:microsoft.com/office/officeart/2005/8/layout/hList7#1"/>
    <dgm:cxn modelId="{1916D550-D9E4-467E-8ECD-11B9444AB4F7}" type="presParOf" srcId="{561F1312-1922-4CEF-9AFD-1122422F93E6}" destId="{0211C33E-D8E2-4778-A0C7-B48C1E21434B}" srcOrd="0" destOrd="0" presId="urn:microsoft.com/office/officeart/2005/8/layout/hList7#1"/>
    <dgm:cxn modelId="{9CC3E5DB-DF2E-4152-BFD7-2BCAD3C0DA5F}" type="presParOf" srcId="{561F1312-1922-4CEF-9AFD-1122422F93E6}" destId="{68FADFC8-3A21-4EE9-9762-57364FB3CF5C}" srcOrd="1" destOrd="0" presId="urn:microsoft.com/office/officeart/2005/8/layout/hList7#1"/>
    <dgm:cxn modelId="{119EE892-EBE7-4E81-9D02-C9FA13AB9DB3}" type="presParOf" srcId="{561F1312-1922-4CEF-9AFD-1122422F93E6}" destId="{99963B8A-44EA-4C6D-B91E-9004B34E120A}" srcOrd="2" destOrd="0" presId="urn:microsoft.com/office/officeart/2005/8/layout/hList7#1"/>
    <dgm:cxn modelId="{E762E0C9-155B-4189-A752-076538BF6E76}" type="presParOf" srcId="{561F1312-1922-4CEF-9AFD-1122422F93E6}" destId="{AF4F9877-CC4E-4063-ADA1-DF70DB898867}" srcOrd="3" destOrd="0" presId="urn:microsoft.com/office/officeart/2005/8/layout/hList7#1"/>
    <dgm:cxn modelId="{334A323B-F4A0-4C03-9DC3-013A261FA093}" type="presParOf" srcId="{5D48DDA2-2EFE-499E-A5F8-7FDD196796B2}" destId="{20E9C4C5-4666-4A50-AAB1-AED734638C1B}" srcOrd="1" destOrd="0" presId="urn:microsoft.com/office/officeart/2005/8/layout/hList7#1"/>
    <dgm:cxn modelId="{A35396BB-2D6D-4EBA-9784-B02F9974D58F}" type="presParOf" srcId="{5D48DDA2-2EFE-499E-A5F8-7FDD196796B2}" destId="{0925A64B-9C64-4F5D-844B-EB3BD405EDC7}" srcOrd="2" destOrd="0" presId="urn:microsoft.com/office/officeart/2005/8/layout/hList7#1"/>
    <dgm:cxn modelId="{2A49DD78-EB55-4BA9-B979-81301AA61DD4}" type="presParOf" srcId="{0925A64B-9C64-4F5D-844B-EB3BD405EDC7}" destId="{B186FE90-1534-40CE-96E8-FF06A2175539}" srcOrd="0" destOrd="0" presId="urn:microsoft.com/office/officeart/2005/8/layout/hList7#1"/>
    <dgm:cxn modelId="{E5153A4B-DFCA-4749-B6D4-32F2E9D6714B}" type="presParOf" srcId="{0925A64B-9C64-4F5D-844B-EB3BD405EDC7}" destId="{4049B47B-F0C4-44CC-9F0A-CBB8161676EE}" srcOrd="1" destOrd="0" presId="urn:microsoft.com/office/officeart/2005/8/layout/hList7#1"/>
    <dgm:cxn modelId="{0BF845F2-DE47-4BB3-95D6-DBCC4CEFA627}" type="presParOf" srcId="{0925A64B-9C64-4F5D-844B-EB3BD405EDC7}" destId="{1153F514-94E8-4A51-98A8-A301852F85D9}" srcOrd="2" destOrd="0" presId="urn:microsoft.com/office/officeart/2005/8/layout/hList7#1"/>
    <dgm:cxn modelId="{440381E6-F8F2-4C8D-BB5E-ABAF6E4165C0}" type="presParOf" srcId="{0925A64B-9C64-4F5D-844B-EB3BD405EDC7}" destId="{C356CAA8-BE2C-4541-A971-12A443976A55}" srcOrd="3" destOrd="0" presId="urn:microsoft.com/office/officeart/2005/8/layout/hList7#1"/>
    <dgm:cxn modelId="{60295B66-C9E8-478C-B24F-B7BA0A7FEF86}" type="presParOf" srcId="{5D48DDA2-2EFE-499E-A5F8-7FDD196796B2}" destId="{513C4FC5-9D0F-40BE-A7C8-68EC94C28DC1}" srcOrd="3" destOrd="0" presId="urn:microsoft.com/office/officeart/2005/8/layout/hList7#1"/>
    <dgm:cxn modelId="{37D9DE69-AED0-420D-8FB3-AAB31AD817B6}" type="presParOf" srcId="{5D48DDA2-2EFE-499E-A5F8-7FDD196796B2}" destId="{13713733-A675-4451-B55C-EB2E6EC5F3B2}" srcOrd="4" destOrd="0" presId="urn:microsoft.com/office/officeart/2005/8/layout/hList7#1"/>
    <dgm:cxn modelId="{8271899C-B11A-47F9-9139-B350B6315F20}" type="presParOf" srcId="{13713733-A675-4451-B55C-EB2E6EC5F3B2}" destId="{94877735-791F-49FB-8940-013B57F35DCA}" srcOrd="0" destOrd="0" presId="urn:microsoft.com/office/officeart/2005/8/layout/hList7#1"/>
    <dgm:cxn modelId="{E5E8EC39-7777-49EE-89AE-7CB6DC43AF2E}" type="presParOf" srcId="{13713733-A675-4451-B55C-EB2E6EC5F3B2}" destId="{779DAEC5-314D-4F52-B0D6-D35343D8D584}" srcOrd="1" destOrd="0" presId="urn:microsoft.com/office/officeart/2005/8/layout/hList7#1"/>
    <dgm:cxn modelId="{25C587EC-7010-42A0-9C24-2C71BC6D1CA7}" type="presParOf" srcId="{13713733-A675-4451-B55C-EB2E6EC5F3B2}" destId="{6DF93551-37F9-43AB-A7A1-41820C9B5915}" srcOrd="2" destOrd="0" presId="urn:microsoft.com/office/officeart/2005/8/layout/hList7#1"/>
    <dgm:cxn modelId="{A59A7EAA-E46F-4CDA-A473-B39FF0BB6267}" type="presParOf" srcId="{13713733-A675-4451-B55C-EB2E6EC5F3B2}" destId="{80586334-CAE1-4A7C-8FE1-EB2877731D28}" srcOrd="3" destOrd="0" presId="urn:microsoft.com/office/officeart/2005/8/layout/hList7#1"/>
    <dgm:cxn modelId="{16B1B0BD-24FD-4EF8-95C1-58C2971C08A3}" type="presParOf" srcId="{5D48DDA2-2EFE-499E-A5F8-7FDD196796B2}" destId="{B07EBA08-0E08-4142-8F23-0BDF3971C28E}" srcOrd="5" destOrd="0" presId="urn:microsoft.com/office/officeart/2005/8/layout/hList7#1"/>
    <dgm:cxn modelId="{5B3EABA5-D1F4-4D55-A3CB-FD155E009733}" type="presParOf" srcId="{5D48DDA2-2EFE-499E-A5F8-7FDD196796B2}" destId="{96F6CF32-A815-4D71-85E5-8A79B367F808}" srcOrd="6" destOrd="0" presId="urn:microsoft.com/office/officeart/2005/8/layout/hList7#1"/>
    <dgm:cxn modelId="{CB82F9AF-422E-4E34-9203-5B28FEDC8517}" type="presParOf" srcId="{96F6CF32-A815-4D71-85E5-8A79B367F808}" destId="{01E9B98E-C447-40A0-997F-5B5DF16CA55A}" srcOrd="0" destOrd="0" presId="urn:microsoft.com/office/officeart/2005/8/layout/hList7#1"/>
    <dgm:cxn modelId="{68F2FA3C-CCC2-4020-8DCA-823520B7A7A5}" type="presParOf" srcId="{96F6CF32-A815-4D71-85E5-8A79B367F808}" destId="{58D1E8D9-8FF5-4E7C-8E7F-FAA4E48904A6}" srcOrd="1" destOrd="0" presId="urn:microsoft.com/office/officeart/2005/8/layout/hList7#1"/>
    <dgm:cxn modelId="{F87F47DE-21F6-4809-BEC5-CC7AC16A91F0}" type="presParOf" srcId="{96F6CF32-A815-4D71-85E5-8A79B367F808}" destId="{04B65E73-BD8D-4A39-A071-FB913749F9E8}" srcOrd="2" destOrd="0" presId="urn:microsoft.com/office/officeart/2005/8/layout/hList7#1"/>
    <dgm:cxn modelId="{7FAE72DE-1E73-47CC-AFFB-28218F53A542}" type="presParOf" srcId="{96F6CF32-A815-4D71-85E5-8A79B367F808}" destId="{79234A51-979F-42D6-8694-6838D3BCE330}" srcOrd="3" destOrd="0" presId="urn:microsoft.com/office/officeart/2005/8/layout/hList7#1"/>
    <dgm:cxn modelId="{E4E04632-860C-4878-8915-2924B9A8C584}" type="presParOf" srcId="{5D48DDA2-2EFE-499E-A5F8-7FDD196796B2}" destId="{2F950E11-899B-4BD6-96B3-87FAFF5F6F5E}" srcOrd="7" destOrd="0" presId="urn:microsoft.com/office/officeart/2005/8/layout/hList7#1"/>
    <dgm:cxn modelId="{5D953F48-1843-4AB0-AC42-946E1C547558}" type="presParOf" srcId="{5D48DDA2-2EFE-499E-A5F8-7FDD196796B2}" destId="{48BC1892-BE8A-4215-A148-360BF4A18714}" srcOrd="8" destOrd="0" presId="urn:microsoft.com/office/officeart/2005/8/layout/hList7#1"/>
    <dgm:cxn modelId="{F6858D66-AB6E-4E95-81E6-E0AC637B4B33}" type="presParOf" srcId="{48BC1892-BE8A-4215-A148-360BF4A18714}" destId="{3161AF83-F717-42C8-BA99-7C761F5F2467}" srcOrd="0" destOrd="0" presId="urn:microsoft.com/office/officeart/2005/8/layout/hList7#1"/>
    <dgm:cxn modelId="{728A30FA-3D75-483F-8380-A54814BBBB05}" type="presParOf" srcId="{48BC1892-BE8A-4215-A148-360BF4A18714}" destId="{F9F1593D-7ACF-49DB-9B28-8A9165539D35}" srcOrd="1" destOrd="0" presId="urn:microsoft.com/office/officeart/2005/8/layout/hList7#1"/>
    <dgm:cxn modelId="{16B05600-916E-46FD-B36B-8BFE6A14CF3F}" type="presParOf" srcId="{48BC1892-BE8A-4215-A148-360BF4A18714}" destId="{8C235F69-BC96-4C18-B44A-B5BC14439A91}" srcOrd="2" destOrd="0" presId="urn:microsoft.com/office/officeart/2005/8/layout/hList7#1"/>
    <dgm:cxn modelId="{D2D78EE0-EEFE-47D5-A248-F4A162F02BE7}" type="presParOf" srcId="{48BC1892-BE8A-4215-A148-360BF4A18714}" destId="{ABE55D80-DA66-454B-9215-54FBCF00D296}" srcOrd="3" destOrd="0" presId="urn:microsoft.com/office/officeart/2005/8/layout/hList7#1"/>
    <dgm:cxn modelId="{3C959C2C-0656-43D8-BAC4-4DC900B7DB05}" type="presParOf" srcId="{5D48DDA2-2EFE-499E-A5F8-7FDD196796B2}" destId="{71380983-2E60-4DBD-9B23-D3EFABAC752F}" srcOrd="9" destOrd="0" presId="urn:microsoft.com/office/officeart/2005/8/layout/hList7#1"/>
    <dgm:cxn modelId="{A074F33A-828C-4F60-9331-1472CEC05DB8}" type="presParOf" srcId="{5D48DDA2-2EFE-499E-A5F8-7FDD196796B2}" destId="{FE405F34-FB13-410D-A3D4-FE1EA839FE2B}" srcOrd="10" destOrd="0" presId="urn:microsoft.com/office/officeart/2005/8/layout/hList7#1"/>
    <dgm:cxn modelId="{BAC671D1-0DC0-4752-947A-031CBB8CF484}" type="presParOf" srcId="{FE405F34-FB13-410D-A3D4-FE1EA839FE2B}" destId="{C2F23D27-9E89-4942-A5C9-AB2C97BF947C}" srcOrd="0" destOrd="0" presId="urn:microsoft.com/office/officeart/2005/8/layout/hList7#1"/>
    <dgm:cxn modelId="{10138365-B6CD-419F-87FD-BF3DA944BF02}" type="presParOf" srcId="{FE405F34-FB13-410D-A3D4-FE1EA839FE2B}" destId="{7235FC60-289F-4664-977C-23D7968622A0}" srcOrd="1" destOrd="0" presId="urn:microsoft.com/office/officeart/2005/8/layout/hList7#1"/>
    <dgm:cxn modelId="{3B0F34E5-9D33-4356-9840-13FC3B87A17D}" type="presParOf" srcId="{FE405F34-FB13-410D-A3D4-FE1EA839FE2B}" destId="{0690812A-0FEF-4EF5-94C2-96FE79807738}" srcOrd="2" destOrd="0" presId="urn:microsoft.com/office/officeart/2005/8/layout/hList7#1"/>
    <dgm:cxn modelId="{C5C3E50A-2312-4811-9B71-DA3BEE31DE96}" type="presParOf" srcId="{FE405F34-FB13-410D-A3D4-FE1EA839FE2B}" destId="{561BD2BA-1F94-4DFD-9F8D-15880F80BD5A}" srcOrd="3" destOrd="0" presId="urn:microsoft.com/office/officeart/2005/8/layout/hList7#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1C33E-D8E2-4778-A0C7-B48C1E21434B}">
      <dsp:nvSpPr>
        <dsp:cNvPr id="0" name=""/>
        <dsp:cNvSpPr/>
      </dsp:nvSpPr>
      <dsp:spPr>
        <a:xfrm>
          <a:off x="109" y="0"/>
          <a:ext cx="1458915" cy="4267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endParaRPr lang="en-US" sz="1200" kern="1200" dirty="0" smtClean="0">
            <a:latin typeface="Arial" pitchFamily="34" charset="0"/>
            <a:cs typeface="Arial" pitchFamily="34" charset="0"/>
          </a:endParaRPr>
        </a:p>
        <a:p>
          <a:pPr lvl="0" algn="ctr" defTabSz="533400" rtl="0">
            <a:lnSpc>
              <a:spcPct val="90000"/>
            </a:lnSpc>
            <a:spcBef>
              <a:spcPct val="0"/>
            </a:spcBef>
            <a:spcAft>
              <a:spcPct val="35000"/>
            </a:spcAft>
          </a:pPr>
          <a:endParaRPr lang="en-US" sz="1200" kern="1200" dirty="0" smtClean="0">
            <a:latin typeface="Arial" pitchFamily="34" charset="0"/>
            <a:cs typeface="Arial" pitchFamily="34" charset="0"/>
          </a:endParaRPr>
        </a:p>
        <a:p>
          <a:pPr lvl="0" algn="ctr" defTabSz="533400" rtl="0">
            <a:lnSpc>
              <a:spcPct val="90000"/>
            </a:lnSpc>
            <a:spcBef>
              <a:spcPct val="0"/>
            </a:spcBef>
            <a:spcAft>
              <a:spcPct val="35000"/>
            </a:spcAft>
          </a:pPr>
          <a:endParaRPr lang="en-US" sz="1200" kern="1200" dirty="0" smtClean="0">
            <a:latin typeface="Arial" pitchFamily="34" charset="0"/>
            <a:cs typeface="Arial" pitchFamily="34" charset="0"/>
          </a:endParaRPr>
        </a:p>
      </dsp:txBody>
      <dsp:txXfrm>
        <a:off x="109" y="1706880"/>
        <a:ext cx="1458915" cy="1706880"/>
      </dsp:txXfrm>
    </dsp:sp>
    <dsp:sp modelId="{AF4F9877-CC4E-4063-ADA1-DF70DB898867}">
      <dsp:nvSpPr>
        <dsp:cNvPr id="0" name=""/>
        <dsp:cNvSpPr/>
      </dsp:nvSpPr>
      <dsp:spPr>
        <a:xfrm>
          <a:off x="43876" y="256032"/>
          <a:ext cx="1371380" cy="142097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86FE90-1534-40CE-96E8-FF06A2175539}">
      <dsp:nvSpPr>
        <dsp:cNvPr id="0" name=""/>
        <dsp:cNvSpPr/>
      </dsp:nvSpPr>
      <dsp:spPr>
        <a:xfrm>
          <a:off x="1502792" y="0"/>
          <a:ext cx="1458915" cy="4267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48895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48895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48895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488950" rtl="0">
            <a:lnSpc>
              <a:spcPct val="90000"/>
            </a:lnSpc>
            <a:spcBef>
              <a:spcPct val="0"/>
            </a:spcBef>
            <a:spcAft>
              <a:spcPct val="35000"/>
            </a:spcAft>
          </a:pPr>
          <a:endParaRPr lang="en-US" sz="1200" kern="1200" dirty="0" smtClean="0">
            <a:latin typeface="Arial" pitchFamily="34" charset="0"/>
            <a:cs typeface="Arial" pitchFamily="34" charset="0"/>
          </a:endParaRPr>
        </a:p>
        <a:p>
          <a:pPr lvl="0" algn="ctr" defTabSz="488950" rtl="0">
            <a:lnSpc>
              <a:spcPct val="90000"/>
            </a:lnSpc>
            <a:spcBef>
              <a:spcPct val="0"/>
            </a:spcBef>
            <a:spcAft>
              <a:spcPct val="35000"/>
            </a:spcAft>
          </a:pPr>
          <a:r>
            <a:rPr lang="en-US" sz="1100" b="0" u="none" kern="1200" dirty="0" smtClean="0">
              <a:latin typeface="+mj-lt"/>
            </a:rPr>
            <a:t/>
          </a:r>
          <a:br>
            <a:rPr lang="en-US" sz="1100" b="0" u="none" kern="1200" dirty="0" smtClean="0">
              <a:latin typeface="+mj-lt"/>
            </a:rPr>
          </a:br>
          <a:endParaRPr lang="en-US" sz="1100" b="0" u="none" kern="1200" dirty="0">
            <a:latin typeface="+mj-lt"/>
            <a:cs typeface="Arial" pitchFamily="34" charset="0"/>
          </a:endParaRPr>
        </a:p>
      </dsp:txBody>
      <dsp:txXfrm>
        <a:off x="1502792" y="1706880"/>
        <a:ext cx="1458915" cy="1706880"/>
      </dsp:txXfrm>
    </dsp:sp>
    <dsp:sp modelId="{C356CAA8-BE2C-4541-A971-12A443976A55}">
      <dsp:nvSpPr>
        <dsp:cNvPr id="0" name=""/>
        <dsp:cNvSpPr/>
      </dsp:nvSpPr>
      <dsp:spPr>
        <a:xfrm>
          <a:off x="1546560" y="256032"/>
          <a:ext cx="1371380" cy="142097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877735-791F-49FB-8940-013B57F35DCA}">
      <dsp:nvSpPr>
        <dsp:cNvPr id="0" name=""/>
        <dsp:cNvSpPr/>
      </dsp:nvSpPr>
      <dsp:spPr>
        <a:xfrm>
          <a:off x="3005475" y="0"/>
          <a:ext cx="1458915" cy="4267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endParaRPr lang="en-US" sz="1100" kern="1200" dirty="0">
            <a:latin typeface="Arial" pitchFamily="34" charset="0"/>
            <a:cs typeface="Arial" pitchFamily="34" charset="0"/>
          </a:endParaRPr>
        </a:p>
      </dsp:txBody>
      <dsp:txXfrm>
        <a:off x="3005475" y="1706880"/>
        <a:ext cx="1458915" cy="1706880"/>
      </dsp:txXfrm>
    </dsp:sp>
    <dsp:sp modelId="{80586334-CAE1-4A7C-8FE1-EB2877731D28}">
      <dsp:nvSpPr>
        <dsp:cNvPr id="0" name=""/>
        <dsp:cNvSpPr/>
      </dsp:nvSpPr>
      <dsp:spPr>
        <a:xfrm>
          <a:off x="3049243" y="256032"/>
          <a:ext cx="1371380" cy="142097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9B98E-C447-40A0-997F-5B5DF16CA55A}">
      <dsp:nvSpPr>
        <dsp:cNvPr id="0" name=""/>
        <dsp:cNvSpPr/>
      </dsp:nvSpPr>
      <dsp:spPr>
        <a:xfrm>
          <a:off x="4508158" y="0"/>
          <a:ext cx="1458915" cy="4267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53340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53340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53340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533400" rtl="0">
            <a:lnSpc>
              <a:spcPct val="90000"/>
            </a:lnSpc>
            <a:spcBef>
              <a:spcPct val="0"/>
            </a:spcBef>
            <a:spcAft>
              <a:spcPct val="35000"/>
            </a:spcAft>
          </a:pPr>
          <a:endParaRPr lang="en-US" sz="1200" kern="1200" dirty="0" smtClean="0">
            <a:latin typeface="Arial" pitchFamily="34" charset="0"/>
            <a:cs typeface="Arial" pitchFamily="34" charset="0"/>
          </a:endParaRPr>
        </a:p>
      </dsp:txBody>
      <dsp:txXfrm>
        <a:off x="4508158" y="1706880"/>
        <a:ext cx="1458915" cy="1706880"/>
      </dsp:txXfrm>
    </dsp:sp>
    <dsp:sp modelId="{79234A51-979F-42D6-8694-6838D3BCE330}">
      <dsp:nvSpPr>
        <dsp:cNvPr id="0" name=""/>
        <dsp:cNvSpPr/>
      </dsp:nvSpPr>
      <dsp:spPr>
        <a:xfrm>
          <a:off x="4551926" y="256032"/>
          <a:ext cx="1371380" cy="142097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1AF83-F717-42C8-BA99-7C761F5F2467}">
      <dsp:nvSpPr>
        <dsp:cNvPr id="0" name=""/>
        <dsp:cNvSpPr/>
      </dsp:nvSpPr>
      <dsp:spPr>
        <a:xfrm>
          <a:off x="6010841" y="0"/>
          <a:ext cx="1458915" cy="4267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488950" rtl="0">
            <a:lnSpc>
              <a:spcPct val="90000"/>
            </a:lnSpc>
            <a:spcBef>
              <a:spcPct val="0"/>
            </a:spcBef>
            <a:spcAft>
              <a:spcPct val="35000"/>
            </a:spcAft>
          </a:pPr>
          <a:endParaRPr lang="en-US" sz="1100" kern="1200" dirty="0" smtClean="0">
            <a:latin typeface="Arial" pitchFamily="34" charset="0"/>
            <a:cs typeface="Arial" pitchFamily="34" charset="0"/>
          </a:endParaRPr>
        </a:p>
        <a:p>
          <a:pPr lvl="0" algn="ctr" defTabSz="488950" rtl="0">
            <a:lnSpc>
              <a:spcPct val="90000"/>
            </a:lnSpc>
            <a:spcBef>
              <a:spcPct val="0"/>
            </a:spcBef>
            <a:spcAft>
              <a:spcPct val="35000"/>
            </a:spcAft>
          </a:pPr>
          <a:endParaRPr lang="en-US" sz="1100" kern="1200" dirty="0" smtClean="0">
            <a:latin typeface="Arial" pitchFamily="34" charset="0"/>
            <a:cs typeface="Arial" pitchFamily="34" charset="0"/>
          </a:endParaRPr>
        </a:p>
      </dsp:txBody>
      <dsp:txXfrm>
        <a:off x="6010841" y="1706880"/>
        <a:ext cx="1458915" cy="1706880"/>
      </dsp:txXfrm>
    </dsp:sp>
    <dsp:sp modelId="{ABE55D80-DA66-454B-9215-54FBCF00D296}">
      <dsp:nvSpPr>
        <dsp:cNvPr id="0" name=""/>
        <dsp:cNvSpPr/>
      </dsp:nvSpPr>
      <dsp:spPr>
        <a:xfrm>
          <a:off x="6054609" y="256032"/>
          <a:ext cx="1371380" cy="142097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23D27-9E89-4942-A5C9-AB2C97BF947C}">
      <dsp:nvSpPr>
        <dsp:cNvPr id="0" name=""/>
        <dsp:cNvSpPr/>
      </dsp:nvSpPr>
      <dsp:spPr>
        <a:xfrm>
          <a:off x="7513524" y="0"/>
          <a:ext cx="1458915" cy="42672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l" defTabSz="488950" rtl="0">
            <a:lnSpc>
              <a:spcPct val="90000"/>
            </a:lnSpc>
            <a:spcBef>
              <a:spcPct val="0"/>
            </a:spcBef>
            <a:spcAft>
              <a:spcPct val="35000"/>
            </a:spcAft>
          </a:pPr>
          <a:endParaRPr lang="en-US" sz="1100" kern="1200" dirty="0" smtClean="0">
            <a:latin typeface="Arial" pitchFamily="34" charset="0"/>
            <a:cs typeface="Arial" pitchFamily="34" charset="0"/>
          </a:endParaRPr>
        </a:p>
        <a:p>
          <a:pPr lvl="0" algn="l" defTabSz="488950" rtl="0">
            <a:lnSpc>
              <a:spcPct val="90000"/>
            </a:lnSpc>
            <a:spcBef>
              <a:spcPct val="0"/>
            </a:spcBef>
            <a:spcAft>
              <a:spcPct val="35000"/>
            </a:spcAft>
          </a:pPr>
          <a:endParaRPr lang="en-US" sz="1100" kern="1200" dirty="0" smtClean="0">
            <a:latin typeface="Arial" pitchFamily="34" charset="0"/>
            <a:cs typeface="Arial" pitchFamily="34" charset="0"/>
          </a:endParaRPr>
        </a:p>
      </dsp:txBody>
      <dsp:txXfrm>
        <a:off x="7513524" y="1706880"/>
        <a:ext cx="1458915" cy="1706880"/>
      </dsp:txXfrm>
    </dsp:sp>
    <dsp:sp modelId="{561BD2BA-1F94-4DFD-9F8D-15880F80BD5A}">
      <dsp:nvSpPr>
        <dsp:cNvPr id="0" name=""/>
        <dsp:cNvSpPr/>
      </dsp:nvSpPr>
      <dsp:spPr>
        <a:xfrm>
          <a:off x="7557292" y="256032"/>
          <a:ext cx="1371380" cy="142097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628DA-29FE-4469-AEAD-00836046FBCB}">
      <dsp:nvSpPr>
        <dsp:cNvPr id="0" name=""/>
        <dsp:cNvSpPr/>
      </dsp:nvSpPr>
      <dsp:spPr>
        <a:xfrm flipV="1">
          <a:off x="4466876" y="75496"/>
          <a:ext cx="45731" cy="5268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10FA04-A915-4AED-AE30-94D953CF664D}" type="datetimeFigureOut">
              <a:rPr lang="en-US" smtClean="0"/>
              <a:t>8/5/2016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31BA11-697F-4BE9-BF91-462B36BBAADE}" type="slidenum">
              <a:rPr lang="en-US" smtClean="0"/>
              <a:t>‹#›</a:t>
            </a:fld>
            <a:endParaRPr lang="en-US"/>
          </a:p>
        </p:txBody>
      </p:sp>
    </p:spTree>
    <p:extLst>
      <p:ext uri="{BB962C8B-B14F-4D97-AF65-F5344CB8AC3E}">
        <p14:creationId xmlns:p14="http://schemas.microsoft.com/office/powerpoint/2010/main" val="393961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20000"/>
              </a:spcBef>
              <a:spcAft>
                <a:spcPct val="0"/>
              </a:spcAft>
              <a:defRPr/>
            </a:pPr>
            <a:endParaRPr lang="en-US" dirty="0"/>
          </a:p>
        </p:txBody>
      </p:sp>
      <p:sp>
        <p:nvSpPr>
          <p:cNvPr id="4" name="Slide Number Placeholder 3"/>
          <p:cNvSpPr>
            <a:spLocks noGrp="1"/>
          </p:cNvSpPr>
          <p:nvPr>
            <p:ph type="sldNum" sz="quarter" idx="10"/>
          </p:nvPr>
        </p:nvSpPr>
        <p:spPr/>
        <p:txBody>
          <a:bodyPr/>
          <a:lstStyle/>
          <a:p>
            <a:fld id="{EAD32BE8-7692-4ABE-962C-58A34C54743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826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09" indent="-285734">
              <a:defRPr>
                <a:solidFill>
                  <a:schemeClr val="tx1"/>
                </a:solidFill>
                <a:latin typeface="Times New Roman" pitchFamily="18" charset="0"/>
              </a:defRPr>
            </a:lvl2pPr>
            <a:lvl3pPr marL="1142937" indent="-228587">
              <a:defRPr>
                <a:solidFill>
                  <a:schemeClr val="tx1"/>
                </a:solidFill>
                <a:latin typeface="Times New Roman" pitchFamily="18" charset="0"/>
              </a:defRPr>
            </a:lvl3pPr>
            <a:lvl4pPr marL="1600111" indent="-228587">
              <a:defRPr>
                <a:solidFill>
                  <a:schemeClr val="tx1"/>
                </a:solidFill>
                <a:latin typeface="Times New Roman" pitchFamily="18" charset="0"/>
              </a:defRPr>
            </a:lvl4pPr>
            <a:lvl5pPr marL="2057287" indent="-228587">
              <a:defRPr>
                <a:solidFill>
                  <a:schemeClr val="tx1"/>
                </a:solidFill>
                <a:latin typeface="Times New Roman" pitchFamily="18" charset="0"/>
              </a:defRPr>
            </a:lvl5pPr>
            <a:lvl6pPr marL="2514461" indent="-228587" fontAlgn="base">
              <a:spcBef>
                <a:spcPct val="0"/>
              </a:spcBef>
              <a:spcAft>
                <a:spcPct val="0"/>
              </a:spcAft>
              <a:defRPr>
                <a:solidFill>
                  <a:schemeClr val="tx1"/>
                </a:solidFill>
                <a:latin typeface="Times New Roman" pitchFamily="18" charset="0"/>
              </a:defRPr>
            </a:lvl6pPr>
            <a:lvl7pPr marL="2971635" indent="-228587" fontAlgn="base">
              <a:spcBef>
                <a:spcPct val="0"/>
              </a:spcBef>
              <a:spcAft>
                <a:spcPct val="0"/>
              </a:spcAft>
              <a:defRPr>
                <a:solidFill>
                  <a:schemeClr val="tx1"/>
                </a:solidFill>
                <a:latin typeface="Times New Roman" pitchFamily="18" charset="0"/>
              </a:defRPr>
            </a:lvl7pPr>
            <a:lvl8pPr marL="3428811" indent="-228587" fontAlgn="base">
              <a:spcBef>
                <a:spcPct val="0"/>
              </a:spcBef>
              <a:spcAft>
                <a:spcPct val="0"/>
              </a:spcAft>
              <a:defRPr>
                <a:solidFill>
                  <a:schemeClr val="tx1"/>
                </a:solidFill>
                <a:latin typeface="Times New Roman" pitchFamily="18" charset="0"/>
              </a:defRPr>
            </a:lvl8pPr>
            <a:lvl9pPr marL="3885985" indent="-228587" fontAlgn="base">
              <a:spcBef>
                <a:spcPct val="0"/>
              </a:spcBef>
              <a:spcAft>
                <a:spcPct val="0"/>
              </a:spcAft>
              <a:defRPr>
                <a:solidFill>
                  <a:schemeClr val="tx1"/>
                </a:solidFill>
                <a:latin typeface="Times New Roman" pitchFamily="18" charset="0"/>
              </a:defRPr>
            </a:lvl9pPr>
          </a:lstStyle>
          <a:p>
            <a:pPr>
              <a:defRPr/>
            </a:pPr>
            <a:fld id="{8DE2532B-8280-49DD-8CEC-2221590BEBDA}" type="slidenum">
              <a:rPr lang="en-US" altLang="en-US" smtClean="0">
                <a:solidFill>
                  <a:prstClr val="black"/>
                </a:solidFill>
                <a:latin typeface="Calibri" pitchFamily="34" charset="0"/>
              </a:rPr>
              <a:pPr>
                <a:defRPr/>
              </a:pPr>
              <a:t>16</a:t>
            </a:fld>
            <a:endParaRPr lang="en-US" altLang="en-US" smtClean="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878204"/>
            <a:fld id="{90968BF3-F3F1-46B8-B459-6D4D2BA1AB8C}" type="slidenum">
              <a:rPr lang="en-US" smtClean="0">
                <a:solidFill>
                  <a:srgbClr val="000000"/>
                </a:solidFill>
              </a:rPr>
              <a:pPr defTabSz="878204"/>
              <a:t>3</a:t>
            </a:fld>
            <a:endParaRPr lang="en-US" dirty="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3455" y="4416426"/>
            <a:ext cx="5143501" cy="4181474"/>
          </a:xfrm>
          <a:noFill/>
          <a:ln/>
        </p:spPr>
        <p:txBody>
          <a:bodyPr/>
          <a:lstStyle/>
          <a:p>
            <a:pPr eaLnBrk="1" hangingPunct="1">
              <a:spcBef>
                <a:spcPct val="0"/>
              </a:spcBef>
            </a:pPr>
            <a:endParaRPr 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9659" fontAlgn="base">
              <a:spcBef>
                <a:spcPct val="0"/>
              </a:spcBef>
              <a:spcAft>
                <a:spcPct val="0"/>
              </a:spcAft>
            </a:pPr>
            <a:fld id="{47A713F0-AE8E-4E6E-BF86-2B898D8127DB}" type="slidenum">
              <a:rPr lang="en-US">
                <a:solidFill>
                  <a:srgbClr val="000000"/>
                </a:solidFill>
              </a:rPr>
              <a:pPr defTabSz="919659" fontAlgn="base">
                <a:spcBef>
                  <a:spcPct val="0"/>
                </a:spcBef>
                <a:spcAft>
                  <a:spcPct val="0"/>
                </a:spcAft>
              </a:pPr>
              <a:t>4</a:t>
            </a:fld>
            <a:endParaRPr lang="en-US" dirty="0">
              <a:solidFill>
                <a:srgbClr val="000000"/>
              </a:solidFill>
            </a:endParaRPr>
          </a:p>
        </p:txBody>
      </p:sp>
      <p:sp>
        <p:nvSpPr>
          <p:cNvPr id="30723"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30724" name="Rectangle 3"/>
          <p:cNvSpPr>
            <a:spLocks noGrp="1" noChangeArrowheads="1"/>
          </p:cNvSpPr>
          <p:nvPr>
            <p:ph type="body" idx="1"/>
          </p:nvPr>
        </p:nvSpPr>
        <p:spPr bwMode="auto">
          <a:xfrm>
            <a:off x="701357" y="4415286"/>
            <a:ext cx="5607688" cy="4186301"/>
          </a:xfrm>
          <a:noFill/>
        </p:spPr>
        <p:txBody>
          <a:bodyPr wrap="square" numCol="1" anchor="t" anchorCtr="0" compatLnSpc="1">
            <a:prstTxWarp prst="textNoShape">
              <a:avLst/>
            </a:prstTxWarp>
          </a:bodyPr>
          <a:lstStyle/>
          <a:p>
            <a:pPr>
              <a:spcBef>
                <a:spcPct val="0"/>
              </a:spcBef>
            </a:pPr>
            <a:r>
              <a:rPr lang="en-US" dirty="0" smtClean="0">
                <a:latin typeface="Arial" pitchFamily="34" charset="0"/>
              </a:rPr>
              <a:t>SR Case # 15-S-0089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EED2445C-E5DA-4914-9FEF-929B75083C8F}" type="slidenum">
              <a:rPr lang="en-US" smtClean="0"/>
              <a:pPr>
                <a:defRPr/>
              </a:pPr>
              <a:t>5</a:t>
            </a:fld>
            <a:endParaRPr lang="en-US"/>
          </a:p>
        </p:txBody>
      </p:sp>
    </p:spTree>
    <p:extLst>
      <p:ext uri="{BB962C8B-B14F-4D97-AF65-F5344CB8AC3E}">
        <p14:creationId xmlns:p14="http://schemas.microsoft.com/office/powerpoint/2010/main" val="53174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1914EF-7A2B-4B90-B086-A7E7B44FA918}" type="slidenum">
              <a:rPr lang="en-US" smtClean="0"/>
              <a:t>6</a:t>
            </a:fld>
            <a:endParaRPr lang="en-US"/>
          </a:p>
        </p:txBody>
      </p:sp>
    </p:spTree>
    <p:extLst>
      <p:ext uri="{BB962C8B-B14F-4D97-AF65-F5344CB8AC3E}">
        <p14:creationId xmlns:p14="http://schemas.microsoft.com/office/powerpoint/2010/main" val="368157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31BA11-697F-4BE9-BF91-462B36BBAADE}" type="slidenum">
              <a:rPr lang="en-US" smtClean="0"/>
              <a:t>7</a:t>
            </a:fld>
            <a:endParaRPr lang="en-US"/>
          </a:p>
        </p:txBody>
      </p:sp>
    </p:spTree>
    <p:extLst>
      <p:ext uri="{BB962C8B-B14F-4D97-AF65-F5344CB8AC3E}">
        <p14:creationId xmlns:p14="http://schemas.microsoft.com/office/powerpoint/2010/main" val="364707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8A39332-43F0-4448-B776-BD63A72DC605}"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42789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20000"/>
              </a:spcBef>
              <a:spcAft>
                <a:spcPct val="0"/>
              </a:spcAft>
              <a:defRPr/>
            </a:pPr>
            <a:endParaRPr lang="en-US" dirty="0"/>
          </a:p>
        </p:txBody>
      </p:sp>
      <p:sp>
        <p:nvSpPr>
          <p:cNvPr id="4" name="Slide Number Placeholder 3"/>
          <p:cNvSpPr>
            <a:spLocks noGrp="1"/>
          </p:cNvSpPr>
          <p:nvPr>
            <p:ph type="sldNum" sz="quarter" idx="10"/>
          </p:nvPr>
        </p:nvSpPr>
        <p:spPr/>
        <p:txBody>
          <a:bodyPr/>
          <a:lstStyle/>
          <a:p>
            <a:fld id="{EAD32BE8-7692-4ABE-962C-58A34C54743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8266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24" descr="DOD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0" y="307975"/>
            <a:ext cx="24574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7" name="Rectangle 2"/>
          <p:cNvSpPr>
            <a:spLocks noGrp="1" noChangeArrowheads="1"/>
          </p:cNvSpPr>
          <p:nvPr>
            <p:ph type="ctrTitle"/>
          </p:nvPr>
        </p:nvSpPr>
        <p:spPr>
          <a:xfrm>
            <a:off x="40716" y="2644346"/>
            <a:ext cx="9045575" cy="1629147"/>
          </a:xfrm>
        </p:spPr>
        <p:txBody>
          <a:bodyPr lIns="91440" tIns="45720" rIns="91440" bIns="45720">
            <a:normAutofit/>
          </a:bodyPr>
          <a:lstStyle>
            <a:lvl1pPr>
              <a:lnSpc>
                <a:spcPct val="100000"/>
              </a:lnSpc>
              <a:defRPr sz="3600" smtClean="0"/>
            </a:lvl1pPr>
          </a:lstStyle>
          <a:p>
            <a:r>
              <a:rPr lang="en-US" dirty="0" smtClean="0"/>
              <a:t>Click to edit Master title style</a:t>
            </a:r>
          </a:p>
        </p:txBody>
      </p:sp>
      <p:sp>
        <p:nvSpPr>
          <p:cNvPr id="165898" name="Rectangle 3"/>
          <p:cNvSpPr>
            <a:spLocks noGrp="1" noChangeArrowheads="1"/>
          </p:cNvSpPr>
          <p:nvPr>
            <p:ph type="subTitle" idx="1"/>
          </p:nvPr>
        </p:nvSpPr>
        <p:spPr>
          <a:xfrm>
            <a:off x="40717" y="4534931"/>
            <a:ext cx="9045574" cy="2023032"/>
          </a:xfrm>
        </p:spPr>
        <p:txBody>
          <a:bodyPr lIns="91440" tIns="45720" rIns="91440" bIns="45720">
            <a:normAutofit/>
          </a:bodyPr>
          <a:lstStyle>
            <a:lvl1pPr marL="0" indent="0" algn="ctr">
              <a:spcBef>
                <a:spcPts val="0"/>
              </a:spcBef>
              <a:buFontTx/>
              <a:buNone/>
              <a:defRPr sz="2800" smtClean="0"/>
            </a:lvl1pPr>
          </a:lstStyle>
          <a:p>
            <a:r>
              <a:rPr lang="en-US" dirty="0" smtClean="0"/>
              <a:t>Click to edit Master subtitle style</a:t>
            </a:r>
          </a:p>
        </p:txBody>
      </p:sp>
      <p:sp>
        <p:nvSpPr>
          <p:cNvPr id="10" name="Rectangle 9"/>
          <p:cNvSpPr/>
          <p:nvPr userDrawn="1"/>
        </p:nvSpPr>
        <p:spPr>
          <a:xfrm>
            <a:off x="1255729" y="6626423"/>
            <a:ext cx="6632542" cy="200055"/>
          </a:xfrm>
          <a:prstGeom prst="rect">
            <a:avLst/>
          </a:prstGeom>
          <a:solidFill>
            <a:schemeClr val="bg1"/>
          </a:solidFill>
        </p:spPr>
        <p:txBody>
          <a:bodyPr wrap="square">
            <a:spAutoFit/>
          </a:bodyPr>
          <a:lstStyle/>
          <a:p>
            <a:pPr algn="ctr">
              <a:defRPr/>
            </a:pPr>
            <a:r>
              <a:rPr lang="en-US" sz="700" b="0" dirty="0" smtClean="0">
                <a:solidFill>
                  <a:schemeClr val="tx1"/>
                </a:solidFill>
              </a:rPr>
              <a:t>Distribution Statement</a:t>
            </a:r>
            <a:r>
              <a:rPr lang="en-US" sz="700" b="0" baseline="0" dirty="0" smtClean="0">
                <a:solidFill>
                  <a:schemeClr val="tx1"/>
                </a:solidFill>
              </a:rPr>
              <a:t> A – Approved for public release by DOPSR; SR# 16-S-2361 applies. Distribution is unlimited.</a:t>
            </a:r>
            <a:endParaRPr lang="en-US" sz="700" b="0" dirty="0">
              <a:solidFill>
                <a:schemeClr val="tx1"/>
              </a:solidFill>
            </a:endParaRPr>
          </a:p>
        </p:txBody>
      </p:sp>
    </p:spTree>
    <p:extLst>
      <p:ext uri="{BB962C8B-B14F-4D97-AF65-F5344CB8AC3E}">
        <p14:creationId xmlns:p14="http://schemas.microsoft.com/office/powerpoint/2010/main" val="36164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371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0"/>
            <a:ext cx="20193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59055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0618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0"/>
            <a:ext cx="7772400" cy="10287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577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anner Over Bullets">
    <p:spTree>
      <p:nvGrpSpPr>
        <p:cNvPr id="1" name=""/>
        <p:cNvGrpSpPr/>
        <p:nvPr/>
      </p:nvGrpSpPr>
      <p:grpSpPr>
        <a:xfrm>
          <a:off x="0" y="0"/>
          <a:ext cx="0" cy="0"/>
          <a:chOff x="0" y="0"/>
          <a:chExt cx="0" cy="0"/>
        </a:xfrm>
      </p:grpSpPr>
      <p:sp>
        <p:nvSpPr>
          <p:cNvPr id="2" name="Title 1"/>
          <p:cNvSpPr>
            <a:spLocks noGrp="1"/>
          </p:cNvSpPr>
          <p:nvPr>
            <p:ph type="title"/>
          </p:nvPr>
        </p:nvSpPr>
        <p:spPr>
          <a:xfrm>
            <a:off x="986519" y="58261"/>
            <a:ext cx="6252482" cy="1028700"/>
          </a:xfrm>
        </p:spPr>
        <p:txBody>
          <a:bodyPr/>
          <a:lstStyle/>
          <a:p>
            <a:r>
              <a:rPr lang="en-US" dirty="0" smtClean="0"/>
              <a:t>Click to edit Master title style</a:t>
            </a:r>
            <a:endParaRPr lang="en-US" dirty="0"/>
          </a:p>
        </p:txBody>
      </p:sp>
      <p:sp>
        <p:nvSpPr>
          <p:cNvPr id="5" name="Rectangle 4"/>
          <p:cNvSpPr>
            <a:spLocks noGrp="1" noChangeArrowheads="1"/>
          </p:cNvSpPr>
          <p:nvPr>
            <p:ph type="body" idx="1"/>
          </p:nvPr>
        </p:nvSpPr>
        <p:spPr>
          <a:xfrm>
            <a:off x="457200" y="1841157"/>
            <a:ext cx="8167816" cy="4534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7"/>
          <p:cNvSpPr>
            <a:spLocks noGrp="1"/>
          </p:cNvSpPr>
          <p:nvPr>
            <p:ph sz="quarter" idx="10" hasCustomPrompt="1"/>
          </p:nvPr>
        </p:nvSpPr>
        <p:spPr>
          <a:xfrm>
            <a:off x="457200" y="1236135"/>
            <a:ext cx="8167688" cy="456741"/>
          </a:xfrm>
          <a:solidFill>
            <a:srgbClr val="0000CC"/>
          </a:solidFill>
        </p:spPr>
        <p:txBody>
          <a:bodyPr anchor="ctr"/>
          <a:lstStyle>
            <a:lvl1pPr marL="342900" marR="0" indent="-342900" algn="ctr" defTabSz="914400" rtl="0" eaLnBrk="1" fontAlgn="base" latinLnBrk="0" hangingPunct="1">
              <a:lnSpc>
                <a:spcPct val="100000"/>
              </a:lnSpc>
              <a:spcBef>
                <a:spcPts val="600"/>
              </a:spcBef>
              <a:spcAft>
                <a:spcPts val="600"/>
              </a:spcAft>
              <a:buClrTx/>
              <a:buSzTx/>
              <a:buFontTx/>
              <a:buNone/>
              <a:tabLst/>
              <a:defRPr>
                <a:solidFill>
                  <a:schemeClr val="bg1"/>
                </a:solidFill>
              </a:defRPr>
            </a:lvl1pPr>
            <a:lvl2pPr algn="ctr">
              <a:buNone/>
              <a:defRPr/>
            </a:lvl2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lang="en-US" dirty="0" smtClean="0"/>
              <a:t>Bumper Sticker Arial 20 pt White on Standard Blue 204</a:t>
            </a:r>
          </a:p>
        </p:txBody>
      </p:sp>
    </p:spTree>
    <p:extLst>
      <p:ext uri="{BB962C8B-B14F-4D97-AF65-F5344CB8AC3E}">
        <p14:creationId xmlns:p14="http://schemas.microsoft.com/office/powerpoint/2010/main" val="369559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1527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955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318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17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15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1396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22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87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33463" y="0"/>
            <a:ext cx="70024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12541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grpSp>
        <p:nvGrpSpPr>
          <p:cNvPr id="1028" name="Group 7"/>
          <p:cNvGrpSpPr>
            <a:grpSpLocks/>
          </p:cNvGrpSpPr>
          <p:nvPr/>
        </p:nvGrpSpPr>
        <p:grpSpPr bwMode="auto">
          <a:xfrm>
            <a:off x="0" y="1076325"/>
            <a:ext cx="9144000" cy="44450"/>
            <a:chOff x="0" y="741"/>
            <a:chExt cx="5760" cy="28"/>
          </a:xfrm>
        </p:grpSpPr>
        <p:sp>
          <p:nvSpPr>
            <p:cNvPr id="1036"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37"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grpSp>
      <p:grpSp>
        <p:nvGrpSpPr>
          <p:cNvPr id="1029" name="Group 7"/>
          <p:cNvGrpSpPr>
            <a:grpSpLocks/>
          </p:cNvGrpSpPr>
          <p:nvPr/>
        </p:nvGrpSpPr>
        <p:grpSpPr bwMode="auto">
          <a:xfrm>
            <a:off x="-4763" y="6557963"/>
            <a:ext cx="9144001" cy="44450"/>
            <a:chOff x="0" y="741"/>
            <a:chExt cx="5760" cy="28"/>
          </a:xfrm>
        </p:grpSpPr>
        <p:sp>
          <p:nvSpPr>
            <p:cNvPr id="1034"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035"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grpSp>
      <p:pic>
        <p:nvPicPr>
          <p:cNvPr id="1030" name="Picture 28" descr="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88" y="30163"/>
            <a:ext cx="9540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5" descr="ASD(RE) coin OUTPUT side B.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072438" y="65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8"/>
          <p:cNvSpPr txBox="1">
            <a:spLocks noChangeArrowheads="1"/>
          </p:cNvSpPr>
          <p:nvPr/>
        </p:nvSpPr>
        <p:spPr bwMode="auto">
          <a:xfrm>
            <a:off x="30925" y="6578725"/>
            <a:ext cx="1882775" cy="307975"/>
          </a:xfrm>
          <a:prstGeom prst="rect">
            <a:avLst/>
          </a:prstGeom>
          <a:noFill/>
          <a:ln>
            <a:noFill/>
          </a:ln>
          <a:extLst/>
        </p:spPr>
        <p:txBody>
          <a:bodyPr lIns="0">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r>
              <a:rPr lang="en-US" altLang="en-US" sz="700" b="1" dirty="0" smtClean="0">
                <a:solidFill>
                  <a:srgbClr val="000000"/>
                </a:solidFill>
                <a:latin typeface="Arial" charset="0"/>
                <a:cs typeface="Arial" charset="0"/>
              </a:rPr>
              <a:t>NSWC</a:t>
            </a:r>
            <a:r>
              <a:rPr lang="en-US" altLang="en-US" sz="700" b="1" baseline="0" dirty="0" smtClean="0">
                <a:solidFill>
                  <a:srgbClr val="000000"/>
                </a:solidFill>
                <a:latin typeface="Arial" charset="0"/>
                <a:cs typeface="Arial" charset="0"/>
              </a:rPr>
              <a:t> Crane</a:t>
            </a:r>
            <a:endParaRPr lang="en-US" altLang="en-US" sz="700" b="1" dirty="0" smtClean="0">
              <a:solidFill>
                <a:srgbClr val="000000"/>
              </a:solidFill>
              <a:latin typeface="Arial" charset="0"/>
              <a:cs typeface="Arial" charset="0"/>
            </a:endParaRPr>
          </a:p>
          <a:p>
            <a:pPr fontAlgn="base">
              <a:spcBef>
                <a:spcPct val="0"/>
              </a:spcBef>
              <a:spcAft>
                <a:spcPct val="0"/>
              </a:spcAft>
              <a:defRPr/>
            </a:pPr>
            <a:r>
              <a:rPr lang="en-US" altLang="en-US" sz="700" b="1" dirty="0" smtClean="0">
                <a:solidFill>
                  <a:srgbClr val="000000"/>
                </a:solidFill>
                <a:latin typeface="Arial" charset="0"/>
                <a:cs typeface="Arial" charset="0"/>
              </a:rPr>
              <a:t>07/27/16 Page-</a:t>
            </a:r>
            <a:fld id="{692BFBDB-AE54-40EA-8825-EFC93D248DC8}" type="slidenum">
              <a:rPr lang="en-US" altLang="en-US" sz="700" b="1" smtClean="0">
                <a:solidFill>
                  <a:srgbClr val="000000"/>
                </a:solidFill>
                <a:latin typeface="Arial" charset="0"/>
                <a:cs typeface="Arial" charset="0"/>
              </a:rPr>
              <a:pPr fontAlgn="base">
                <a:spcBef>
                  <a:spcPct val="0"/>
                </a:spcBef>
                <a:spcAft>
                  <a:spcPct val="0"/>
                </a:spcAft>
                <a:defRPr/>
              </a:pPr>
              <a:t>‹#›</a:t>
            </a:fld>
            <a:endParaRPr lang="en-US" altLang="en-US" sz="700" b="1" dirty="0" smtClean="0">
              <a:solidFill>
                <a:srgbClr val="000000"/>
              </a:solidFill>
              <a:latin typeface="Arial" charset="0"/>
              <a:cs typeface="Arial" charset="0"/>
            </a:endParaRPr>
          </a:p>
        </p:txBody>
      </p:sp>
      <p:sp>
        <p:nvSpPr>
          <p:cNvPr id="15" name="Rectangle 14"/>
          <p:cNvSpPr/>
          <p:nvPr userDrawn="1"/>
        </p:nvSpPr>
        <p:spPr>
          <a:xfrm>
            <a:off x="1255729" y="6626423"/>
            <a:ext cx="6632542" cy="200055"/>
          </a:xfrm>
          <a:prstGeom prst="rect">
            <a:avLst/>
          </a:prstGeom>
          <a:solidFill>
            <a:schemeClr val="bg1"/>
          </a:solidFill>
        </p:spPr>
        <p:txBody>
          <a:bodyPr wrap="square">
            <a:spAutoFit/>
          </a:bodyPr>
          <a:lstStyle/>
          <a:p>
            <a:pPr algn="ctr">
              <a:defRPr/>
            </a:pPr>
            <a:r>
              <a:rPr lang="en-US" sz="700" b="0" dirty="0" smtClean="0">
                <a:solidFill>
                  <a:schemeClr val="tx1"/>
                </a:solidFill>
              </a:rPr>
              <a:t>Distribution Statement</a:t>
            </a:r>
            <a:r>
              <a:rPr lang="en-US" sz="700" b="0" baseline="0" dirty="0" smtClean="0">
                <a:solidFill>
                  <a:schemeClr val="tx1"/>
                </a:solidFill>
              </a:rPr>
              <a:t> A – Approved for public release by DOPSR; Case # 16-S-2361 applies. Distribution is unlimited.</a:t>
            </a:r>
            <a:endParaRPr lang="en-US" sz="700" b="0" dirty="0">
              <a:solidFill>
                <a:schemeClr val="tx1"/>
              </a:solidFill>
            </a:endParaRPr>
          </a:p>
        </p:txBody>
      </p:sp>
    </p:spTree>
    <p:extLst>
      <p:ext uri="{BB962C8B-B14F-4D97-AF65-F5344CB8AC3E}">
        <p14:creationId xmlns:p14="http://schemas.microsoft.com/office/powerpoint/2010/main" val="2256297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Lst>
  <p:timing>
    <p:tnLst>
      <p:par>
        <p:cTn id="1" dur="indefinite" restart="never" nodeType="tmRoot"/>
      </p:par>
    </p:tnLst>
  </p:timing>
  <p:hf hdr="0" dt="0"/>
  <p:txStyles>
    <p:titleStyle>
      <a:lvl1pPr algn="ctr" rtl="0" eaLnBrk="0" fontAlgn="base" hangingPunct="0">
        <a:lnSpc>
          <a:spcPct val="85000"/>
        </a:lnSpc>
        <a:spcBef>
          <a:spcPct val="0"/>
        </a:spcBef>
        <a:spcAft>
          <a:spcPct val="0"/>
        </a:spcAft>
        <a:defRPr sz="3200" b="1">
          <a:solidFill>
            <a:schemeClr val="tx2"/>
          </a:solidFill>
          <a:latin typeface="+mj-lt"/>
          <a:ea typeface="+mj-ea"/>
          <a:cs typeface="+mj-cs"/>
        </a:defRPr>
      </a:lvl1pPr>
      <a:lvl2pPr algn="ctr" rtl="0" eaLnBrk="0" fontAlgn="base" hangingPunct="0">
        <a:lnSpc>
          <a:spcPct val="85000"/>
        </a:lnSpc>
        <a:spcBef>
          <a:spcPct val="0"/>
        </a:spcBef>
        <a:spcAft>
          <a:spcPct val="0"/>
        </a:spcAft>
        <a:defRPr sz="3200" b="1">
          <a:solidFill>
            <a:schemeClr val="tx2"/>
          </a:solidFill>
          <a:latin typeface="Arial" charset="0"/>
        </a:defRPr>
      </a:lvl2pPr>
      <a:lvl3pPr algn="ctr" rtl="0" eaLnBrk="0" fontAlgn="base" hangingPunct="0">
        <a:lnSpc>
          <a:spcPct val="85000"/>
        </a:lnSpc>
        <a:spcBef>
          <a:spcPct val="0"/>
        </a:spcBef>
        <a:spcAft>
          <a:spcPct val="0"/>
        </a:spcAft>
        <a:defRPr sz="3200" b="1">
          <a:solidFill>
            <a:schemeClr val="tx2"/>
          </a:solidFill>
          <a:latin typeface="Arial" charset="0"/>
        </a:defRPr>
      </a:lvl3pPr>
      <a:lvl4pPr algn="ctr" rtl="0" eaLnBrk="0" fontAlgn="base" hangingPunct="0">
        <a:lnSpc>
          <a:spcPct val="85000"/>
        </a:lnSpc>
        <a:spcBef>
          <a:spcPct val="0"/>
        </a:spcBef>
        <a:spcAft>
          <a:spcPct val="0"/>
        </a:spcAft>
        <a:defRPr sz="3200" b="1">
          <a:solidFill>
            <a:schemeClr val="tx2"/>
          </a:solidFill>
          <a:latin typeface="Arial" charset="0"/>
        </a:defRPr>
      </a:lvl4pPr>
      <a:lvl5pPr algn="ctr" rtl="0" eaLnBrk="0" fontAlgn="base" hangingPunct="0">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b="1">
          <a:solidFill>
            <a:srgbClr val="000099"/>
          </a:solidFill>
          <a:latin typeface="Arial" pitchFamily="34" charset="0"/>
          <a:ea typeface="+mn-ea"/>
          <a:cs typeface="+mn-cs"/>
        </a:defRPr>
      </a:lvl1pPr>
      <a:lvl2pPr marL="742950" indent="-285750" algn="l" rtl="0" eaLnBrk="0" fontAlgn="base" hangingPunct="0">
        <a:spcBef>
          <a:spcPct val="20000"/>
        </a:spcBef>
        <a:spcAft>
          <a:spcPct val="0"/>
        </a:spcAft>
        <a:buChar char="–"/>
        <a:defRPr sz="1600">
          <a:solidFill>
            <a:srgbClr val="000000"/>
          </a:solidFill>
          <a:latin typeface="Arial" pitchFamily="34" charset="0"/>
        </a:defRPr>
      </a:lvl2pPr>
      <a:lvl3pPr marL="1143000" indent="-228600" algn="l" rtl="0" eaLnBrk="0" fontAlgn="base" hangingPunct="0">
        <a:spcBef>
          <a:spcPct val="20000"/>
        </a:spcBef>
        <a:spcAft>
          <a:spcPct val="0"/>
        </a:spcAft>
        <a:buFont typeface="Times New Roman" pitchFamily="18" charset="0"/>
        <a:buChar char="−"/>
        <a:defRPr sz="1400">
          <a:solidFill>
            <a:schemeClr val="tx1"/>
          </a:solidFill>
          <a:latin typeface="Arial" pitchFamily="34" charset="0"/>
        </a:defRPr>
      </a:lvl3pPr>
      <a:lvl4pPr marL="1600200" indent="-228600" algn="l" rtl="0" eaLnBrk="0" fontAlgn="base" hangingPunct="0">
        <a:spcBef>
          <a:spcPct val="20000"/>
        </a:spcBef>
        <a:spcAft>
          <a:spcPct val="0"/>
        </a:spcAft>
        <a:buChar char="–"/>
        <a:defRPr sz="1200">
          <a:solidFill>
            <a:schemeClr val="tx1"/>
          </a:solidFill>
          <a:latin typeface="Arial" pitchFamily="34" charset="0"/>
        </a:defRPr>
      </a:lvl4pPr>
      <a:lvl5pPr marL="2057400" indent="-228600" algn="l" rtl="0" eaLnBrk="0" fontAlgn="base" hangingPunct="0">
        <a:spcBef>
          <a:spcPct val="20000"/>
        </a:spcBef>
        <a:spcAft>
          <a:spcPct val="0"/>
        </a:spcAft>
        <a:buChar char="»"/>
        <a:defRPr sz="10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18" Type="http://schemas.openxmlformats.org/officeDocument/2006/relationships/image" Target="../media/image17.jpeg"/><Relationship Id="rId3" Type="http://schemas.microsoft.com/office/2007/relationships/hdphoto" Target="../media/hdphoto1.wdp"/><Relationship Id="rId21" Type="http://schemas.openxmlformats.org/officeDocument/2006/relationships/image" Target="../media/image19.jpeg"/><Relationship Id="rId7" Type="http://schemas.microsoft.com/office/2007/relationships/hdphoto" Target="../media/hdphoto3.wdp"/><Relationship Id="rId12" Type="http://schemas.openxmlformats.org/officeDocument/2006/relationships/image" Target="../media/image13.png"/><Relationship Id="rId17" Type="http://schemas.openxmlformats.org/officeDocument/2006/relationships/image" Target="../media/image16.jpeg"/><Relationship Id="rId2" Type="http://schemas.openxmlformats.org/officeDocument/2006/relationships/image" Target="../media/image8.jpeg"/><Relationship Id="rId16" Type="http://schemas.openxmlformats.org/officeDocument/2006/relationships/image" Target="../media/image15.jpeg"/><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tmp"/><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ctrTitle"/>
          </p:nvPr>
        </p:nvSpPr>
        <p:spPr>
          <a:xfrm>
            <a:off x="41275" y="2644775"/>
            <a:ext cx="9045575" cy="1628775"/>
          </a:xfrm>
        </p:spPr>
        <p:txBody>
          <a:bodyPr>
            <a:normAutofit/>
          </a:bodyPr>
          <a:lstStyle/>
          <a:p>
            <a:pPr eaLnBrk="1" hangingPunct="1"/>
            <a:r>
              <a:rPr lang="en-US" altLang="en-US" dirty="0" smtClean="0"/>
              <a:t>Long-Term Strategy </a:t>
            </a:r>
            <a:br>
              <a:rPr lang="en-US" altLang="en-US" dirty="0" smtClean="0"/>
            </a:br>
            <a:r>
              <a:rPr lang="en-US" altLang="en-US" dirty="0" smtClean="0"/>
              <a:t>for DoD Trusted Foundry Needs</a:t>
            </a:r>
            <a:endParaRPr lang="en-US" altLang="en-US" dirty="0">
              <a:solidFill>
                <a:schemeClr val="tx1"/>
              </a:solidFill>
            </a:endParaRPr>
          </a:p>
        </p:txBody>
      </p:sp>
      <p:sp>
        <p:nvSpPr>
          <p:cNvPr id="5123" name="Subtitle 6"/>
          <p:cNvSpPr>
            <a:spLocks noGrp="1"/>
          </p:cNvSpPr>
          <p:nvPr>
            <p:ph type="subTitle" idx="1"/>
          </p:nvPr>
        </p:nvSpPr>
        <p:spPr>
          <a:xfrm>
            <a:off x="677732" y="4572000"/>
            <a:ext cx="7756264" cy="1684749"/>
          </a:xfrm>
        </p:spPr>
        <p:txBody>
          <a:bodyPr>
            <a:normAutofit/>
          </a:bodyPr>
          <a:lstStyle/>
          <a:p>
            <a:pPr eaLnBrk="1" hangingPunct="1">
              <a:spcBef>
                <a:spcPct val="0"/>
              </a:spcBef>
            </a:pPr>
            <a:r>
              <a:rPr lang="en-US" altLang="en-US" dirty="0" smtClean="0">
                <a:latin typeface="Arial" charset="0"/>
              </a:rPr>
              <a:t>Mr. Robert A. Gold</a:t>
            </a:r>
          </a:p>
          <a:p>
            <a:pPr eaLnBrk="1" hangingPunct="1">
              <a:spcBef>
                <a:spcPct val="0"/>
              </a:spcBef>
            </a:pPr>
            <a:r>
              <a:rPr lang="en-US" altLang="en-US" sz="2000" dirty="0" smtClean="0">
                <a:latin typeface="Arial" charset="0"/>
              </a:rPr>
              <a:t>Deputy Assistant Secretary of Defense, Systems Engineering</a:t>
            </a:r>
          </a:p>
          <a:p>
            <a:pPr eaLnBrk="1" hangingPunct="1">
              <a:spcBef>
                <a:spcPct val="0"/>
              </a:spcBef>
            </a:pPr>
            <a:r>
              <a:rPr lang="en-US" altLang="en-US" sz="2000" dirty="0" smtClean="0">
                <a:latin typeface="Arial" charset="0"/>
              </a:rPr>
              <a:t>Director, Engineering Enterprise</a:t>
            </a:r>
          </a:p>
          <a:p>
            <a:pPr eaLnBrk="1" hangingPunct="1">
              <a:spcBef>
                <a:spcPct val="0"/>
              </a:spcBef>
            </a:pPr>
            <a:r>
              <a:rPr lang="en-US" altLang="en-US" sz="2000" dirty="0" smtClean="0">
                <a:latin typeface="Arial" charset="0"/>
              </a:rPr>
              <a:t>July 27, 2016</a:t>
            </a:r>
            <a:endParaRPr lang="en-US" altLang="en-US" sz="2000" dirty="0">
              <a:latin typeface="Arial" charset="0"/>
            </a:endParaRPr>
          </a:p>
        </p:txBody>
      </p:sp>
      <p:sp>
        <p:nvSpPr>
          <p:cNvPr id="5124" name="TextBox 1"/>
          <p:cNvSpPr txBox="1">
            <a:spLocks noChangeArrowheads="1"/>
          </p:cNvSpPr>
          <p:nvPr/>
        </p:nvSpPr>
        <p:spPr bwMode="auto">
          <a:xfrm>
            <a:off x="971550" y="941388"/>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rgbClr val="000099"/>
                </a:solidFill>
                <a:latin typeface="Arial" charset="0"/>
              </a:defRPr>
            </a:lvl1pPr>
            <a:lvl2pPr marL="742950" indent="-285750" eaLnBrk="0" hangingPunct="0">
              <a:spcBef>
                <a:spcPct val="20000"/>
              </a:spcBef>
              <a:buChar char="–"/>
              <a:defRPr sz="1600">
                <a:solidFill>
                  <a:srgbClr val="000000"/>
                </a:solidFill>
                <a:latin typeface="Arial" charset="0"/>
              </a:defRPr>
            </a:lvl2pPr>
            <a:lvl3pPr marL="1143000" indent="-228600" eaLnBrk="0" hangingPunct="0">
              <a:spcBef>
                <a:spcPct val="20000"/>
              </a:spcBef>
              <a:buFont typeface="Times New Roman" pitchFamily="18" charset="0"/>
              <a:buChar char="−"/>
              <a:defRPr sz="1400">
                <a:solidFill>
                  <a:schemeClr val="tx1"/>
                </a:solidFill>
                <a:latin typeface="Arial" charset="0"/>
              </a:defRPr>
            </a:lvl3pPr>
            <a:lvl4pPr marL="1600200" indent="-228600" eaLnBrk="0" hangingPunct="0">
              <a:spcBef>
                <a:spcPct val="20000"/>
              </a:spcBef>
              <a:buChar char="–"/>
              <a:defRPr sz="1200">
                <a:solidFill>
                  <a:schemeClr val="tx1"/>
                </a:solidFill>
                <a:latin typeface="Arial" charset="0"/>
              </a:defRPr>
            </a:lvl4pPr>
            <a:lvl5pPr marL="2057400" indent="-228600"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eaLnBrk="1" fontAlgn="base" hangingPunct="1">
              <a:spcBef>
                <a:spcPct val="0"/>
              </a:spcBef>
              <a:spcAft>
                <a:spcPct val="0"/>
              </a:spcAft>
              <a:buFontTx/>
              <a:buNone/>
            </a:pPr>
            <a:endParaRPr lang="en-US" altLang="en-US" sz="1800" b="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920191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37" y="1119862"/>
            <a:ext cx="8795326" cy="5257800"/>
          </a:xfrm>
        </p:spPr>
        <p:txBody>
          <a:bodyPr/>
          <a:lstStyle/>
          <a:p>
            <a:pPr marL="0" indent="0">
              <a:buNone/>
              <a:defRPr/>
            </a:pPr>
            <a:r>
              <a:rPr lang="en-US" dirty="0" smtClean="0"/>
              <a:t>Many stakeholders are involved in the success of the long-term strategy:</a:t>
            </a:r>
          </a:p>
          <a:p>
            <a:pPr marL="457200" lvl="1" indent="-228600" eaLnBrk="1" hangingPunct="1">
              <a:buFont typeface="+mj-lt"/>
              <a:buChar char="–"/>
              <a:defRPr/>
            </a:pPr>
            <a:r>
              <a:rPr lang="en-US" sz="2000" dirty="0" smtClean="0">
                <a:solidFill>
                  <a:schemeClr val="tx1"/>
                </a:solidFill>
                <a:ea typeface="+mn-ea"/>
                <a:cs typeface="+mn-cs"/>
              </a:rPr>
              <a:t>Leadership from OSD, Services, Agencies</a:t>
            </a:r>
          </a:p>
          <a:p>
            <a:pPr marL="457200" lvl="1" indent="-228600" eaLnBrk="1" hangingPunct="1">
              <a:buFont typeface="+mj-lt"/>
              <a:buChar char="–"/>
              <a:defRPr/>
            </a:pPr>
            <a:r>
              <a:rPr lang="en-US" sz="2000" dirty="0" smtClean="0">
                <a:solidFill>
                  <a:schemeClr val="tx1"/>
                </a:solidFill>
                <a:ea typeface="+mn-ea"/>
                <a:cs typeface="+mn-cs"/>
              </a:rPr>
              <a:t>Performers including </a:t>
            </a:r>
            <a:r>
              <a:rPr lang="en-US" sz="2000" dirty="0">
                <a:solidFill>
                  <a:schemeClr val="tx1"/>
                </a:solidFill>
                <a:ea typeface="+mn-ea"/>
                <a:cs typeface="+mn-cs"/>
              </a:rPr>
              <a:t>NSWC Crane, DMEA, DARPA, and other DoD S&amp;T organizations and </a:t>
            </a:r>
            <a:r>
              <a:rPr lang="en-US" sz="2000" dirty="0" smtClean="0">
                <a:solidFill>
                  <a:schemeClr val="tx1"/>
                </a:solidFill>
                <a:ea typeface="+mn-ea"/>
                <a:cs typeface="+mn-cs"/>
              </a:rPr>
              <a:t>laboratories</a:t>
            </a:r>
            <a:endParaRPr lang="en-US" sz="2000" dirty="0">
              <a:solidFill>
                <a:schemeClr val="tx1"/>
              </a:solidFill>
              <a:ea typeface="+mn-ea"/>
              <a:cs typeface="+mn-cs"/>
            </a:endParaRPr>
          </a:p>
          <a:p>
            <a:pPr marL="457200" lvl="1" indent="-228600" eaLnBrk="1" hangingPunct="1">
              <a:buFont typeface="+mj-lt"/>
              <a:buChar char="–"/>
              <a:defRPr/>
            </a:pPr>
            <a:r>
              <a:rPr lang="en-US" sz="2000" dirty="0" smtClean="0">
                <a:solidFill>
                  <a:schemeClr val="tx1"/>
                </a:solidFill>
                <a:ea typeface="+mn-ea"/>
                <a:cs typeface="+mn-cs"/>
              </a:rPr>
              <a:t>Integration and support of functions </a:t>
            </a:r>
            <a:r>
              <a:rPr lang="en-US" sz="2000" dirty="0">
                <a:solidFill>
                  <a:schemeClr val="tx1"/>
                </a:solidFill>
                <a:ea typeface="+mn-ea"/>
                <a:cs typeface="+mn-cs"/>
              </a:rPr>
              <a:t>of:</a:t>
            </a:r>
          </a:p>
          <a:p>
            <a:pPr marL="685800" lvl="2" eaLnBrk="1" hangingPunct="1">
              <a:buFont typeface="+mj-lt"/>
              <a:buChar char="–"/>
              <a:defRPr/>
            </a:pPr>
            <a:r>
              <a:rPr lang="en-US" sz="1800" dirty="0" smtClean="0">
                <a:solidFill>
                  <a:schemeClr val="tx1"/>
                </a:solidFill>
                <a:ea typeface="+mn-ea"/>
                <a:cs typeface="+mn-cs"/>
              </a:rPr>
              <a:t>DoD Trusted </a:t>
            </a:r>
            <a:r>
              <a:rPr lang="en-US" sz="1800" dirty="0">
                <a:solidFill>
                  <a:schemeClr val="tx1"/>
                </a:solidFill>
                <a:ea typeface="+mn-ea"/>
                <a:cs typeface="+mn-cs"/>
              </a:rPr>
              <a:t>Foundry Program</a:t>
            </a:r>
          </a:p>
          <a:p>
            <a:pPr marL="685800" lvl="2" eaLnBrk="1" hangingPunct="1">
              <a:buFont typeface="+mj-lt"/>
              <a:buChar char="–"/>
              <a:defRPr/>
            </a:pPr>
            <a:r>
              <a:rPr lang="en-US" sz="1800" dirty="0" smtClean="0">
                <a:solidFill>
                  <a:schemeClr val="tx1"/>
                </a:solidFill>
                <a:ea typeface="+mn-ea"/>
                <a:cs typeface="+mn-cs"/>
              </a:rPr>
              <a:t>DMEA Trusted </a:t>
            </a:r>
            <a:r>
              <a:rPr lang="en-US" sz="1800" dirty="0">
                <a:solidFill>
                  <a:schemeClr val="tx1"/>
                </a:solidFill>
                <a:ea typeface="+mn-ea"/>
                <a:cs typeface="+mn-cs"/>
              </a:rPr>
              <a:t>Supplier </a:t>
            </a:r>
            <a:r>
              <a:rPr lang="en-US" sz="1800" dirty="0" smtClean="0">
                <a:solidFill>
                  <a:schemeClr val="tx1"/>
                </a:solidFill>
                <a:ea typeface="+mn-ea"/>
                <a:cs typeface="+mn-cs"/>
              </a:rPr>
              <a:t>Accreditation </a:t>
            </a:r>
            <a:r>
              <a:rPr lang="en-US" sz="1800" dirty="0">
                <a:solidFill>
                  <a:schemeClr val="tx1"/>
                </a:solidFill>
                <a:ea typeface="+mn-ea"/>
                <a:cs typeface="+mn-cs"/>
              </a:rPr>
              <a:t>Program </a:t>
            </a:r>
          </a:p>
          <a:p>
            <a:pPr marL="685800" lvl="2" eaLnBrk="1" hangingPunct="1">
              <a:buFont typeface="+mj-lt"/>
              <a:buChar char="–"/>
              <a:defRPr/>
            </a:pPr>
            <a:r>
              <a:rPr lang="en-US" sz="1800" dirty="0" smtClean="0">
                <a:solidFill>
                  <a:schemeClr val="tx1"/>
                </a:solidFill>
                <a:ea typeface="+mn-ea"/>
                <a:cs typeface="+mn-cs"/>
              </a:rPr>
              <a:t>Joint Federated Assurance Center</a:t>
            </a:r>
            <a:endParaRPr lang="en-US" sz="1800" dirty="0">
              <a:solidFill>
                <a:schemeClr val="tx1"/>
              </a:solidFill>
              <a:ea typeface="+mn-ea"/>
              <a:cs typeface="+mn-cs"/>
            </a:endParaRPr>
          </a:p>
          <a:p>
            <a:pPr marL="685800" lvl="2" eaLnBrk="1" hangingPunct="1">
              <a:buFont typeface="+mj-lt"/>
              <a:buChar char="–"/>
              <a:defRPr/>
            </a:pPr>
            <a:r>
              <a:rPr lang="en-US" sz="1800" dirty="0">
                <a:solidFill>
                  <a:schemeClr val="tx1"/>
                </a:solidFill>
                <a:ea typeface="+mn-ea"/>
                <a:cs typeface="+mn-cs"/>
              </a:rPr>
              <a:t>Microelectronics trust S&amp;T and transition activities</a:t>
            </a:r>
          </a:p>
          <a:p>
            <a:pPr marL="457200" lvl="1" indent="-228600" eaLnBrk="1" hangingPunct="1">
              <a:buFont typeface="+mj-lt"/>
              <a:buChar char="–"/>
              <a:defRPr/>
            </a:pPr>
            <a:r>
              <a:rPr lang="en-US" sz="2000" dirty="0" smtClean="0">
                <a:solidFill>
                  <a:schemeClr val="tx1"/>
                </a:solidFill>
                <a:ea typeface="+mn-ea"/>
                <a:cs typeface="+mn-cs"/>
              </a:rPr>
              <a:t>Building and leveraging partnerships with Defense and commercial industry and academia</a:t>
            </a:r>
          </a:p>
          <a:p>
            <a:pPr marL="457200" lvl="1" indent="-228600" eaLnBrk="1" hangingPunct="1">
              <a:buFont typeface="+mj-lt"/>
              <a:buChar char="–"/>
              <a:defRPr/>
            </a:pPr>
            <a:r>
              <a:rPr lang="en-US" sz="2000" dirty="0" smtClean="0">
                <a:solidFill>
                  <a:schemeClr val="tx1"/>
                </a:solidFill>
                <a:ea typeface="+mn-ea"/>
                <a:cs typeface="+mn-cs"/>
              </a:rPr>
              <a:t>Coordination with other U.S. Government agency partners</a:t>
            </a:r>
          </a:p>
          <a:p>
            <a:pPr marL="0" indent="0" algn="ctr" eaLnBrk="1" hangingPunct="1">
              <a:buNone/>
              <a:defRPr/>
            </a:pPr>
            <a:r>
              <a:rPr lang="en-US" dirty="0" smtClean="0"/>
              <a:t>Bottom line: structuring activities to meet acquisition program needs for trust and access to state of the art microelectronics</a:t>
            </a:r>
            <a:endParaRPr lang="en-US" dirty="0"/>
          </a:p>
        </p:txBody>
      </p:sp>
      <p:sp>
        <p:nvSpPr>
          <p:cNvPr id="5" name="Rectangle 2"/>
          <p:cNvSpPr txBox="1">
            <a:spLocks noChangeArrowheads="1"/>
          </p:cNvSpPr>
          <p:nvPr/>
        </p:nvSpPr>
        <p:spPr bwMode="auto">
          <a:xfrm>
            <a:off x="863600" y="152400"/>
            <a:ext cx="741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eaLnBrk="1" hangingPunct="1">
              <a:lnSpc>
                <a:spcPct val="85000"/>
              </a:lnSpc>
              <a:defRPr sz="2400" b="1">
                <a:latin typeface="+mj-lt"/>
                <a:ea typeface="+mj-ea"/>
                <a:cs typeface="+mj-cs"/>
              </a:defRPr>
            </a:lvl1pPr>
            <a:lvl2pPr algn="ctr" eaLnBrk="0" hangingPunct="0">
              <a:lnSpc>
                <a:spcPct val="85000"/>
              </a:lnSpc>
              <a:defRPr sz="3200" b="1">
                <a:solidFill>
                  <a:schemeClr val="tx2"/>
                </a:solidFill>
                <a:latin typeface="Arial" charset="0"/>
              </a:defRPr>
            </a:lvl2pPr>
            <a:lvl3pPr algn="ctr" eaLnBrk="0" hangingPunct="0">
              <a:lnSpc>
                <a:spcPct val="85000"/>
              </a:lnSpc>
              <a:defRPr sz="3200" b="1">
                <a:solidFill>
                  <a:schemeClr val="tx2"/>
                </a:solidFill>
                <a:latin typeface="Arial" charset="0"/>
              </a:defRPr>
            </a:lvl3pPr>
            <a:lvl4pPr algn="ctr" eaLnBrk="0" hangingPunct="0">
              <a:lnSpc>
                <a:spcPct val="85000"/>
              </a:lnSpc>
              <a:defRPr sz="3200" b="1">
                <a:solidFill>
                  <a:schemeClr val="tx2"/>
                </a:solidFill>
                <a:latin typeface="Arial" charset="0"/>
              </a:defRPr>
            </a:lvl4pPr>
            <a:lvl5pPr algn="ctr" eaLnBrk="0" hangingPunct="0">
              <a:lnSpc>
                <a:spcPct val="85000"/>
              </a:lnSpc>
              <a:defRPr sz="3200" b="1">
                <a:solidFill>
                  <a:schemeClr val="tx2"/>
                </a:solidFill>
                <a:latin typeface="Arial" charset="0"/>
              </a:defRPr>
            </a:lvl5pPr>
            <a:lvl6pPr marL="457200" algn="ctr" fontAlgn="base">
              <a:lnSpc>
                <a:spcPct val="85000"/>
              </a:lnSpc>
              <a:spcBef>
                <a:spcPct val="0"/>
              </a:spcBef>
              <a:spcAft>
                <a:spcPct val="0"/>
              </a:spcAft>
              <a:defRPr sz="3200" b="1">
                <a:solidFill>
                  <a:schemeClr val="tx2"/>
                </a:solidFill>
                <a:latin typeface="Arial" charset="0"/>
              </a:defRPr>
            </a:lvl6pPr>
            <a:lvl7pPr marL="914400" algn="ctr" fontAlgn="base">
              <a:lnSpc>
                <a:spcPct val="85000"/>
              </a:lnSpc>
              <a:spcBef>
                <a:spcPct val="0"/>
              </a:spcBef>
              <a:spcAft>
                <a:spcPct val="0"/>
              </a:spcAft>
              <a:defRPr sz="3200" b="1">
                <a:solidFill>
                  <a:schemeClr val="tx2"/>
                </a:solidFill>
                <a:latin typeface="Arial" charset="0"/>
              </a:defRPr>
            </a:lvl7pPr>
            <a:lvl8pPr marL="1371600" algn="ctr" fontAlgn="base">
              <a:lnSpc>
                <a:spcPct val="85000"/>
              </a:lnSpc>
              <a:spcBef>
                <a:spcPct val="0"/>
              </a:spcBef>
              <a:spcAft>
                <a:spcPct val="0"/>
              </a:spcAft>
              <a:defRPr sz="3200" b="1">
                <a:solidFill>
                  <a:schemeClr val="tx2"/>
                </a:solidFill>
                <a:latin typeface="Arial" charset="0"/>
              </a:defRPr>
            </a:lvl8pPr>
            <a:lvl9pPr marL="1828800" algn="ctr" fontAlgn="base">
              <a:lnSpc>
                <a:spcPct val="85000"/>
              </a:lnSpc>
              <a:spcBef>
                <a:spcPct val="0"/>
              </a:spcBef>
              <a:spcAft>
                <a:spcPct val="0"/>
              </a:spcAft>
              <a:defRPr sz="3200" b="1">
                <a:solidFill>
                  <a:schemeClr val="tx2"/>
                </a:solidFill>
                <a:latin typeface="Arial" charset="0"/>
              </a:defRPr>
            </a:lvl9pPr>
          </a:lstStyle>
          <a:p>
            <a:pPr fontAlgn="base">
              <a:spcBef>
                <a:spcPct val="0"/>
              </a:spcBef>
              <a:spcAft>
                <a:spcPct val="0"/>
              </a:spcAft>
            </a:pPr>
            <a:r>
              <a:rPr lang="en-US" sz="3200" dirty="0" smtClean="0">
                <a:solidFill>
                  <a:srgbClr val="000000"/>
                </a:solidFill>
              </a:rPr>
              <a:t>Teaming and Partnerships</a:t>
            </a:r>
          </a:p>
          <a:p>
            <a:pPr fontAlgn="base">
              <a:spcBef>
                <a:spcPct val="0"/>
              </a:spcBef>
              <a:spcAft>
                <a:spcPct val="0"/>
              </a:spcAft>
            </a:pPr>
            <a:r>
              <a:rPr lang="en-US" sz="3200" dirty="0" smtClean="0">
                <a:solidFill>
                  <a:srgbClr val="000000"/>
                </a:solidFill>
              </a:rPr>
              <a:t>are Key to Success</a:t>
            </a:r>
            <a:endParaRPr lang="en-US" sz="3200" dirty="0">
              <a:solidFill>
                <a:srgbClr val="000000"/>
              </a:solidFill>
            </a:endParaRPr>
          </a:p>
        </p:txBody>
      </p:sp>
    </p:spTree>
    <p:extLst>
      <p:ext uri="{BB962C8B-B14F-4D97-AF65-F5344CB8AC3E}">
        <p14:creationId xmlns:p14="http://schemas.microsoft.com/office/powerpoint/2010/main" val="295321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76200"/>
            <a:ext cx="7391400" cy="890587"/>
          </a:xfrm>
        </p:spPr>
        <p:txBody>
          <a:bodyPr anchor="ctr"/>
          <a:lstStyle/>
          <a:p>
            <a:pPr algn="ctr"/>
            <a:r>
              <a:rPr lang="en-US" sz="3200" kern="1200" dirty="0" smtClean="0">
                <a:solidFill>
                  <a:schemeClr val="tx1"/>
                </a:solidFill>
                <a:latin typeface="+mj-lt"/>
              </a:rPr>
              <a:t>Assurance Strategy for FPGAs</a:t>
            </a:r>
          </a:p>
        </p:txBody>
      </p:sp>
      <p:sp>
        <p:nvSpPr>
          <p:cNvPr id="3" name="Rectangle 2"/>
          <p:cNvSpPr/>
          <p:nvPr/>
        </p:nvSpPr>
        <p:spPr>
          <a:xfrm>
            <a:off x="228600" y="1143000"/>
            <a:ext cx="8610600" cy="4878259"/>
          </a:xfrm>
          <a:prstGeom prst="rect">
            <a:avLst/>
          </a:prstGeom>
        </p:spPr>
        <p:txBody>
          <a:bodyPr wrap="square">
            <a:spAutoFit/>
          </a:bodyPr>
          <a:lstStyle/>
          <a:p>
            <a:pPr marL="234950" indent="-234950">
              <a:buFont typeface="Arial" panose="020B0604020202020204" pitchFamily="34" charset="0"/>
              <a:buChar char="•"/>
            </a:pPr>
            <a:r>
              <a:rPr lang="en-US" sz="2400" b="1" dirty="0" smtClean="0">
                <a:solidFill>
                  <a:srgbClr val="002060"/>
                </a:solidFill>
                <a:latin typeface="+mj-lt"/>
              </a:rPr>
              <a:t>FY 2016 goals for this effort:</a:t>
            </a:r>
          </a:p>
          <a:p>
            <a:pPr lvl="1" indent="-222250" eaLnBrk="0" fontAlgn="base" hangingPunct="0">
              <a:spcBef>
                <a:spcPts val="600"/>
              </a:spcBef>
              <a:spcAft>
                <a:spcPts val="600"/>
              </a:spcAft>
              <a:buFont typeface="Arial" panose="020B0604020202020204" pitchFamily="34" charset="0"/>
              <a:buChar char="–"/>
            </a:pPr>
            <a:r>
              <a:rPr lang="en-US" sz="2000" kern="0" dirty="0" smtClean="0">
                <a:solidFill>
                  <a:srgbClr val="000000"/>
                </a:solidFill>
                <a:latin typeface="Arial" pitchFamily="34" charset="0"/>
              </a:rPr>
              <a:t>Produce </a:t>
            </a:r>
            <a:r>
              <a:rPr lang="en-US" sz="2000" kern="0" dirty="0">
                <a:solidFill>
                  <a:srgbClr val="000000"/>
                </a:solidFill>
                <a:latin typeface="Arial" pitchFamily="34" charset="0"/>
              </a:rPr>
              <a:t>a coherent, focused </a:t>
            </a:r>
            <a:r>
              <a:rPr lang="en-US" sz="2000" kern="0" dirty="0" smtClean="0">
                <a:solidFill>
                  <a:srgbClr val="000000"/>
                </a:solidFill>
                <a:latin typeface="Arial" pitchFamily="34" charset="0"/>
              </a:rPr>
              <a:t>strategy/plan </a:t>
            </a:r>
            <a:r>
              <a:rPr lang="en-US" sz="2000" kern="0" dirty="0">
                <a:solidFill>
                  <a:srgbClr val="000000"/>
                </a:solidFill>
                <a:latin typeface="Arial" pitchFamily="34" charset="0"/>
              </a:rPr>
              <a:t>for FPGA </a:t>
            </a:r>
            <a:r>
              <a:rPr lang="en-US" sz="2000" kern="0" dirty="0" smtClean="0">
                <a:solidFill>
                  <a:srgbClr val="000000"/>
                </a:solidFill>
                <a:latin typeface="Arial" pitchFamily="34" charset="0"/>
              </a:rPr>
              <a:t>assurance</a:t>
            </a:r>
          </a:p>
          <a:p>
            <a:pPr marL="692150" lvl="1" indent="-234950" eaLnBrk="0" fontAlgn="base" hangingPunct="0">
              <a:spcBef>
                <a:spcPts val="600"/>
              </a:spcBef>
              <a:spcAft>
                <a:spcPts val="600"/>
              </a:spcAft>
              <a:buFont typeface="Wingdings" panose="05000000000000000000" pitchFamily="2" charset="2"/>
              <a:buChar char="§"/>
            </a:pPr>
            <a:r>
              <a:rPr lang="en-US" kern="0" dirty="0" smtClean="0">
                <a:solidFill>
                  <a:srgbClr val="000000"/>
                </a:solidFill>
                <a:latin typeface="Arial" pitchFamily="34" charset="0"/>
              </a:rPr>
              <a:t>Leverage existing USG and industry efforts to the maximum extent possible</a:t>
            </a:r>
          </a:p>
          <a:p>
            <a:pPr marL="692150" lvl="1" indent="-234950" eaLnBrk="0" fontAlgn="base" hangingPunct="0">
              <a:spcBef>
                <a:spcPts val="600"/>
              </a:spcBef>
              <a:spcAft>
                <a:spcPts val="600"/>
              </a:spcAft>
              <a:buFont typeface="Wingdings" panose="05000000000000000000" pitchFamily="2" charset="2"/>
              <a:buChar char="§"/>
            </a:pPr>
            <a:r>
              <a:rPr lang="en-US" kern="0" dirty="0" smtClean="0">
                <a:solidFill>
                  <a:srgbClr val="000000"/>
                </a:solidFill>
                <a:latin typeface="Arial" pitchFamily="34" charset="0"/>
              </a:rPr>
              <a:t>Promote community </a:t>
            </a:r>
            <a:r>
              <a:rPr lang="en-US" kern="0" dirty="0">
                <a:solidFill>
                  <a:srgbClr val="000000"/>
                </a:solidFill>
                <a:latin typeface="Arial" pitchFamily="34" charset="0"/>
              </a:rPr>
              <a:t>awareness </a:t>
            </a:r>
            <a:r>
              <a:rPr lang="en-US" kern="0" dirty="0" smtClean="0">
                <a:solidFill>
                  <a:srgbClr val="000000"/>
                </a:solidFill>
                <a:latin typeface="Arial" pitchFamily="34" charset="0"/>
              </a:rPr>
              <a:t>of related USG efforts via a series of workshops and conference calls sponsored by OASD(R&amp;E</a:t>
            </a:r>
            <a:r>
              <a:rPr lang="en-US" kern="0" dirty="0">
                <a:solidFill>
                  <a:srgbClr val="000000"/>
                </a:solidFill>
                <a:latin typeface="Arial" pitchFamily="34" charset="0"/>
              </a:rPr>
              <a:t>), in coordination with the JFAC, NSA and </a:t>
            </a:r>
            <a:r>
              <a:rPr lang="en-US" kern="0" dirty="0" smtClean="0">
                <a:solidFill>
                  <a:srgbClr val="000000"/>
                </a:solidFill>
                <a:latin typeface="Arial" pitchFamily="34" charset="0"/>
              </a:rPr>
              <a:t>SNL</a:t>
            </a:r>
            <a:endParaRPr lang="en-US" kern="0" dirty="0">
              <a:solidFill>
                <a:srgbClr val="000000"/>
              </a:solidFill>
              <a:latin typeface="Arial" pitchFamily="34" charset="0"/>
            </a:endParaRPr>
          </a:p>
          <a:p>
            <a:pPr marL="692150" lvl="1" indent="-234950" eaLnBrk="0" fontAlgn="base" hangingPunct="0">
              <a:spcBef>
                <a:spcPts val="600"/>
              </a:spcBef>
              <a:spcAft>
                <a:spcPts val="600"/>
              </a:spcAft>
              <a:buFont typeface="Wingdings" panose="05000000000000000000" pitchFamily="2" charset="2"/>
              <a:buChar char="§"/>
            </a:pPr>
            <a:r>
              <a:rPr lang="en-US" kern="0" dirty="0" smtClean="0">
                <a:solidFill>
                  <a:srgbClr val="000000"/>
                </a:solidFill>
                <a:latin typeface="Arial" pitchFamily="34" charset="0"/>
              </a:rPr>
              <a:t>As a community, identify the portfolio of related efforts on which we should focus with the goal of synchronizing and eliminating stove-pipes and separate</a:t>
            </a:r>
            <a:r>
              <a:rPr lang="en-US" kern="0" dirty="0">
                <a:solidFill>
                  <a:srgbClr val="000000"/>
                </a:solidFill>
                <a:latin typeface="Arial" pitchFamily="34" charset="0"/>
              </a:rPr>
              <a:t>, single-point </a:t>
            </a:r>
            <a:r>
              <a:rPr lang="en-US" kern="0" dirty="0" smtClean="0">
                <a:solidFill>
                  <a:srgbClr val="000000"/>
                </a:solidFill>
                <a:latin typeface="Arial" pitchFamily="34" charset="0"/>
              </a:rPr>
              <a:t>solutions when possible</a:t>
            </a:r>
          </a:p>
          <a:p>
            <a:pPr marL="692150" lvl="1" indent="-234950" eaLnBrk="0" fontAlgn="base" hangingPunct="0">
              <a:spcBef>
                <a:spcPts val="600"/>
              </a:spcBef>
              <a:spcAft>
                <a:spcPts val="600"/>
              </a:spcAft>
              <a:buFont typeface="Wingdings" panose="05000000000000000000" pitchFamily="2" charset="2"/>
              <a:buChar char="§"/>
            </a:pPr>
            <a:r>
              <a:rPr lang="en-US" kern="0" dirty="0" smtClean="0">
                <a:solidFill>
                  <a:srgbClr val="000000"/>
                </a:solidFill>
                <a:latin typeface="Arial" pitchFamily="34" charset="0"/>
              </a:rPr>
              <a:t>Identify gaps and/or activities requiring investment and elevate relevant needs to the Joint Federated Assurance Center (JFAC) Steering Committee (SC) for prioritization and direction regarding resourcing</a:t>
            </a:r>
          </a:p>
          <a:p>
            <a:pPr lvl="2" indent="-222250" eaLnBrk="0" fontAlgn="base" hangingPunct="0">
              <a:spcBef>
                <a:spcPts val="600"/>
              </a:spcBef>
              <a:spcAft>
                <a:spcPts val="600"/>
              </a:spcAft>
              <a:buFont typeface="Courier New" panose="02070309020205020404" pitchFamily="49" charset="0"/>
              <a:buChar char="o"/>
            </a:pPr>
            <a:r>
              <a:rPr lang="en-US" sz="1600" kern="0" dirty="0" smtClean="0">
                <a:solidFill>
                  <a:srgbClr val="000000"/>
                </a:solidFill>
                <a:latin typeface="Arial" pitchFamily="34" charset="0"/>
              </a:rPr>
              <a:t>In particular, align with, and inform, the FY 2017 execution plan for the Trusted Foundry Program Element (PE)</a:t>
            </a:r>
            <a:endParaRPr lang="en-US" kern="0" dirty="0">
              <a:solidFill>
                <a:srgbClr val="000000"/>
              </a:solidFill>
              <a:latin typeface="Arial" pitchFamily="34" charset="0"/>
            </a:endParaRPr>
          </a:p>
        </p:txBody>
      </p:sp>
    </p:spTree>
    <p:extLst>
      <p:ext uri="{BB962C8B-B14F-4D97-AF65-F5344CB8AC3E}">
        <p14:creationId xmlns:p14="http://schemas.microsoft.com/office/powerpoint/2010/main" val="359408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Way Ahead</a:t>
            </a:r>
            <a:endParaRPr lang="en-US" dirty="0"/>
          </a:p>
        </p:txBody>
      </p:sp>
      <p:sp>
        <p:nvSpPr>
          <p:cNvPr id="3" name="Content Placeholder 2"/>
          <p:cNvSpPr>
            <a:spLocks noGrp="1"/>
          </p:cNvSpPr>
          <p:nvPr>
            <p:ph idx="1"/>
          </p:nvPr>
        </p:nvSpPr>
        <p:spPr>
          <a:xfrm>
            <a:off x="457200" y="1130554"/>
            <a:ext cx="8534400" cy="5356743"/>
          </a:xfrm>
        </p:spPr>
        <p:txBody>
          <a:bodyPr>
            <a:normAutofit/>
          </a:bodyPr>
          <a:lstStyle/>
          <a:p>
            <a:r>
              <a:rPr lang="en-US" dirty="0" smtClean="0"/>
              <a:t>Program engagement </a:t>
            </a:r>
          </a:p>
          <a:p>
            <a:pPr lvl="1"/>
            <a:r>
              <a:rPr lang="en-US" dirty="0" smtClean="0"/>
              <a:t>Foster early planning for </a:t>
            </a:r>
            <a:r>
              <a:rPr lang="en-US" dirty="0" err="1" smtClean="0"/>
              <a:t>HwA</a:t>
            </a:r>
            <a:r>
              <a:rPr lang="en-US" dirty="0" smtClean="0"/>
              <a:t> and </a:t>
            </a:r>
            <a:r>
              <a:rPr lang="en-US" dirty="0" err="1" smtClean="0"/>
              <a:t>SwA</a:t>
            </a:r>
            <a:r>
              <a:rPr lang="en-US" dirty="0" smtClean="0"/>
              <a:t>, design with security in mind </a:t>
            </a:r>
          </a:p>
          <a:p>
            <a:pPr lvl="1"/>
            <a:r>
              <a:rPr lang="en-US" dirty="0" smtClean="0"/>
              <a:t>Implement expectations in plans and on contract</a:t>
            </a:r>
          </a:p>
          <a:p>
            <a:pPr lvl="1"/>
            <a:r>
              <a:rPr lang="en-US" dirty="0" smtClean="0"/>
              <a:t>Support vulnerability analysis and mitigation needs</a:t>
            </a:r>
          </a:p>
          <a:p>
            <a:r>
              <a:rPr lang="en-US" dirty="0" smtClean="0"/>
              <a:t>Community collaboration</a:t>
            </a:r>
          </a:p>
          <a:p>
            <a:pPr lvl="1"/>
            <a:r>
              <a:rPr lang="en-US" dirty="0" smtClean="0"/>
              <a:t>Achieve a networked capability to support DoD needs: shared practices, knowledgeable experts, and facilities to address malicious supply chain risk</a:t>
            </a:r>
          </a:p>
          <a:p>
            <a:r>
              <a:rPr lang="en-US" dirty="0" smtClean="0"/>
              <a:t>Industry engagement</a:t>
            </a:r>
          </a:p>
          <a:p>
            <a:pPr lvl="1"/>
            <a:r>
              <a:rPr lang="en-US" dirty="0" smtClean="0"/>
              <a:t>Communicate strategy to tool developers</a:t>
            </a:r>
          </a:p>
          <a:p>
            <a:pPr lvl="1"/>
            <a:r>
              <a:rPr lang="en-US" dirty="0" smtClean="0"/>
              <a:t>Develop standards for common articulation of vulnerabilities and weaknesses, capabilities and countermeasures</a:t>
            </a:r>
          </a:p>
          <a:p>
            <a:r>
              <a:rPr lang="en-US" dirty="0" smtClean="0"/>
              <a:t>Advocate for R&amp;D</a:t>
            </a:r>
          </a:p>
          <a:p>
            <a:pPr lvl="1"/>
            <a:r>
              <a:rPr lang="en-US" dirty="0" err="1" smtClean="0"/>
              <a:t>HwA</a:t>
            </a:r>
            <a:r>
              <a:rPr lang="en-US" dirty="0" smtClean="0"/>
              <a:t> and SwA tools and practices</a:t>
            </a:r>
          </a:p>
          <a:p>
            <a:pPr lvl="1"/>
            <a:r>
              <a:rPr lang="en-US" dirty="0" smtClean="0"/>
              <a:t>Strategy for trusted microelectronics that evolves with the commercial sector</a:t>
            </a:r>
          </a:p>
          <a:p>
            <a:r>
              <a:rPr lang="en-US" dirty="0" smtClean="0"/>
              <a:t>People!  </a:t>
            </a:r>
          </a:p>
          <a:p>
            <a:pPr lvl="1"/>
            <a:r>
              <a:rPr lang="en-US" dirty="0" smtClean="0"/>
              <a:t>Improve awareness, expertise to design and deliver trusted systems</a:t>
            </a:r>
            <a:endParaRPr lang="en-US" dirty="0"/>
          </a:p>
        </p:txBody>
      </p:sp>
    </p:spTree>
    <p:extLst>
      <p:ext uri="{BB962C8B-B14F-4D97-AF65-F5344CB8AC3E}">
        <p14:creationId xmlns:p14="http://schemas.microsoft.com/office/powerpoint/2010/main" val="3003697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Systems Engineering:</a:t>
            </a:r>
            <a:br>
              <a:rPr lang="en-US" dirty="0" smtClean="0"/>
            </a:br>
            <a:r>
              <a:rPr lang="en-US" dirty="0" smtClean="0"/>
              <a:t>Critical to Defense Acquisition</a:t>
            </a:r>
            <a:endParaRPr lang="en-US" dirty="0"/>
          </a:p>
        </p:txBody>
      </p:sp>
      <p:pic>
        <p:nvPicPr>
          <p:cNvPr id="4" name="Picture 3" descr="0527002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Lst>
          </a:blip>
          <a:srcRect t="27510"/>
          <a:stretch>
            <a:fillRect/>
          </a:stretch>
        </p:blipFill>
        <p:spPr bwMode="auto">
          <a:xfrm>
            <a:off x="4841186" y="1283565"/>
            <a:ext cx="1262049" cy="1645920"/>
          </a:xfrm>
          <a:prstGeom prst="rect">
            <a:avLst/>
          </a:prstGeom>
          <a:noFill/>
          <a:ln w="12700">
            <a:solidFill>
              <a:schemeClr val="accent2">
                <a:lumMod val="60000"/>
                <a:lumOff val="40000"/>
              </a:schemeClr>
            </a:solidFill>
            <a:miter lim="800000"/>
            <a:headEnd/>
            <a:tailEnd/>
          </a:ln>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285000"/>
                    </a14:imgEffect>
                    <a14:imgEffect>
                      <a14:brightnessContrast bright="10000" contrast="-10000"/>
                    </a14:imgEffect>
                  </a14:imgLayer>
                </a14:imgProps>
              </a:ext>
              <a:ext uri="{28A0092B-C50C-407E-A947-70E740481C1C}">
                <a14:useLocalDpi xmlns:a14="http://schemas.microsoft.com/office/drawing/2010/main" val="0"/>
              </a:ext>
            </a:extLst>
          </a:blip>
          <a:stretch>
            <a:fillRect/>
          </a:stretch>
        </p:blipFill>
        <p:spPr>
          <a:xfrm>
            <a:off x="828407" y="3040519"/>
            <a:ext cx="1869534" cy="1188720"/>
          </a:xfrm>
          <a:prstGeom prst="rect">
            <a:avLst/>
          </a:prstGeom>
          <a:ln w="12700">
            <a:solidFill>
              <a:schemeClr val="accent2">
                <a:lumMod val="60000"/>
                <a:lumOff val="40000"/>
              </a:schemeClr>
            </a:solidFill>
          </a:ln>
        </p:spPr>
      </p:pic>
      <p:grpSp>
        <p:nvGrpSpPr>
          <p:cNvPr id="6" name="Group 5"/>
          <p:cNvGrpSpPr>
            <a:grpSpLocks noChangeAspect="1"/>
          </p:cNvGrpSpPr>
          <p:nvPr/>
        </p:nvGrpSpPr>
        <p:grpSpPr>
          <a:xfrm>
            <a:off x="6231473" y="1483940"/>
            <a:ext cx="1780358" cy="1463040"/>
            <a:chOff x="0" y="0"/>
            <a:chExt cx="2501153" cy="2142564"/>
          </a:xfrm>
        </p:grpSpPr>
        <p:pic>
          <p:nvPicPr>
            <p:cNvPr id="7" name="Picture 6"/>
            <p:cNvPicPr/>
            <p:nvPr/>
          </p:nvPicPr>
          <p:blipFill>
            <a:blip r:embed="rId6" cstate="print">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555811"/>
              <a:ext cx="2501153" cy="1039906"/>
            </a:xfrm>
            <a:prstGeom prst="rect">
              <a:avLst/>
            </a:prstGeom>
            <a:noFill/>
            <a:ln w="3175">
              <a:noFill/>
              <a:miter lim="800000"/>
              <a:headEnd/>
              <a:tailEnd/>
            </a:ln>
          </p:spPr>
        </p:pic>
        <p:pic>
          <p:nvPicPr>
            <p:cNvPr id="8" name="Picture 7"/>
            <p:cNvPicPr/>
            <p:nvPr/>
          </p:nvPicPr>
          <p:blipFill>
            <a:blip r:embed="rId8" cstate="print">
              <a:extLst>
                <a:ext uri="{BEBA8EAE-BF5A-486C-A8C5-ECC9F3942E4B}">
                  <a14:imgProps xmlns:a14="http://schemas.microsoft.com/office/drawing/2010/main">
                    <a14:imgLayer r:embed="rId9">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0"/>
              <a:ext cx="2501153" cy="555811"/>
            </a:xfrm>
            <a:prstGeom prst="rect">
              <a:avLst/>
            </a:prstGeom>
            <a:noFill/>
            <a:ln w="3175">
              <a:noFill/>
              <a:miter lim="800000"/>
              <a:headEnd/>
              <a:tailEnd/>
            </a:ln>
          </p:spPr>
        </p:pic>
        <p:pic>
          <p:nvPicPr>
            <p:cNvPr id="9" name="Picture 8"/>
            <p:cNvPicPr/>
            <p:nvPr/>
          </p:nvPicPr>
          <p:blipFill>
            <a:blip r:embed="rId10" cstate="print">
              <a:extLst>
                <a:ext uri="{BEBA8EAE-BF5A-486C-A8C5-ECC9F3942E4B}">
                  <a14:imgProps xmlns:a14="http://schemas.microsoft.com/office/drawing/2010/main">
                    <a14:imgLayer r:embed="rId11">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1595717"/>
              <a:ext cx="2501153" cy="546847"/>
            </a:xfrm>
            <a:prstGeom prst="rect">
              <a:avLst/>
            </a:prstGeom>
            <a:noFill/>
            <a:ln w="3175">
              <a:noFill/>
              <a:miter lim="800000"/>
              <a:headEnd/>
              <a:tailEnd/>
            </a:ln>
          </p:spPr>
        </p:pic>
      </p:grpSp>
      <p:pic>
        <p:nvPicPr>
          <p:cNvPr id="10" name="Picture 9"/>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35000"/>
                    </a14:imgEffect>
                  </a14:imgLayer>
                </a14:imgProps>
              </a:ext>
              <a:ext uri="{28A0092B-C50C-407E-A947-70E740481C1C}">
                <a14:useLocalDpi xmlns:a14="http://schemas.microsoft.com/office/drawing/2010/main" val="0"/>
              </a:ext>
            </a:extLst>
          </a:blip>
          <a:srcRect l="1422" t="2964" r="4626" b="50429"/>
          <a:stretch/>
        </p:blipFill>
        <p:spPr>
          <a:xfrm>
            <a:off x="4791655" y="3037840"/>
            <a:ext cx="2629626" cy="1188720"/>
          </a:xfrm>
          <a:prstGeom prst="rect">
            <a:avLst/>
          </a:prstGeom>
          <a:ln w="12700">
            <a:solidFill>
              <a:schemeClr val="accent2">
                <a:lumMod val="60000"/>
                <a:lumOff val="40000"/>
              </a:schemeClr>
            </a:solidFill>
          </a:ln>
        </p:spPr>
      </p:pic>
      <p:pic>
        <p:nvPicPr>
          <p:cNvPr id="11" name="Picture 10" descr="predator-firing-missile4.jpg"/>
          <p:cNvPicPr/>
          <p:nvPr/>
        </p:nvPicPr>
        <p:blipFill>
          <a:blip r:embed="rId14" cstate="print">
            <a:extLst>
              <a:ext uri="{BEBA8EAE-BF5A-486C-A8C5-ECC9F3942E4B}">
                <a14:imgProps xmlns:a14="http://schemas.microsoft.com/office/drawing/2010/main">
                  <a14:imgLayer r:embed="rId15">
                    <a14:imgEffect>
                      <a14:brightnessContrast bright="-4000" contrast="5000"/>
                    </a14:imgEffect>
                  </a14:imgLayer>
                </a14:imgProps>
              </a:ext>
            </a:extLst>
          </a:blip>
          <a:srcRect b="13460"/>
          <a:stretch>
            <a:fillRect/>
          </a:stretch>
        </p:blipFill>
        <p:spPr>
          <a:xfrm>
            <a:off x="1528484" y="4319795"/>
            <a:ext cx="2058230" cy="1097280"/>
          </a:xfrm>
          <a:prstGeom prst="rect">
            <a:avLst/>
          </a:prstGeom>
          <a:ln w="12700">
            <a:solidFill>
              <a:schemeClr val="accent2">
                <a:lumMod val="60000"/>
                <a:lumOff val="40000"/>
              </a:schemeClr>
            </a:solidFill>
          </a:ln>
        </p:spPr>
      </p:pic>
      <p:pic>
        <p:nvPicPr>
          <p:cNvPr id="13" name="Picture 12" descr="http://www.intell.rtaf.mi.th/intellFilesUpload/intellnews/48701-01.jpg"/>
          <p:cNvPicPr>
            <a:picLocks noChangeAspect="1"/>
          </p:cNvPicPr>
          <p:nvPr/>
        </p:nvPicPr>
        <p:blipFill>
          <a:blip r:embed="rId16" cstate="print"/>
          <a:srcRect r="9600"/>
          <a:stretch>
            <a:fillRect/>
          </a:stretch>
        </p:blipFill>
        <p:spPr bwMode="auto">
          <a:xfrm>
            <a:off x="1119127" y="1638028"/>
            <a:ext cx="1434422" cy="1280160"/>
          </a:xfrm>
          <a:prstGeom prst="rect">
            <a:avLst/>
          </a:prstGeom>
          <a:noFill/>
          <a:ln w="12700">
            <a:solidFill>
              <a:schemeClr val="accent2">
                <a:lumMod val="60000"/>
                <a:lumOff val="40000"/>
              </a:schemeClr>
            </a:solidFill>
            <a:miter lim="800000"/>
            <a:headEnd/>
            <a:tailEnd/>
          </a:ln>
        </p:spPr>
      </p:pic>
      <p:pic>
        <p:nvPicPr>
          <p:cNvPr id="14" name="Picture 13" descr="F08-622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auto">
          <a:xfrm>
            <a:off x="2697941" y="1411887"/>
            <a:ext cx="2011680" cy="1508760"/>
          </a:xfrm>
          <a:prstGeom prst="rect">
            <a:avLst/>
          </a:prstGeom>
          <a:noFill/>
          <a:ln w="6350">
            <a:solidFill>
              <a:schemeClr val="accent2">
                <a:lumMod val="60000"/>
                <a:lumOff val="40000"/>
              </a:schemeClr>
            </a:solidFill>
            <a:miter lim="800000"/>
            <a:headEnd/>
            <a:tailEnd/>
          </a:ln>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88721" y="4304689"/>
            <a:ext cx="1588094" cy="1097280"/>
          </a:xfrm>
          <a:prstGeom prst="rect">
            <a:avLst/>
          </a:prstGeom>
          <a:ln>
            <a:solidFill>
              <a:schemeClr val="accent2">
                <a:lumMod val="60000"/>
                <a:lumOff val="40000"/>
              </a:schemeClr>
            </a:solidFill>
          </a:ln>
        </p:spPr>
      </p:pic>
      <p:sp>
        <p:nvSpPr>
          <p:cNvPr id="28" name="Rectangle 27"/>
          <p:cNvSpPr/>
          <p:nvPr/>
        </p:nvSpPr>
        <p:spPr>
          <a:xfrm>
            <a:off x="0" y="5584641"/>
            <a:ext cx="4470399" cy="615553"/>
          </a:xfrm>
          <a:prstGeom prst="rect">
            <a:avLst/>
          </a:prstGeom>
        </p:spPr>
        <p:txBody>
          <a:bodyPr wrap="square">
            <a:spAutoFit/>
          </a:bodyPr>
          <a:lstStyle/>
          <a:p>
            <a:pPr algn="ctr">
              <a:defRPr/>
            </a:pPr>
            <a:r>
              <a:rPr lang="en-US" sz="2000" b="1" i="1" dirty="0" smtClean="0">
                <a:latin typeface="Arial" charset="0"/>
              </a:rPr>
              <a:t>Defense Innovation Marketplace</a:t>
            </a:r>
            <a:endParaRPr lang="en-US" sz="2000" b="1" i="1" dirty="0">
              <a:latin typeface="Arial" charset="0"/>
            </a:endParaRPr>
          </a:p>
          <a:p>
            <a:pPr algn="ctr">
              <a:defRPr/>
            </a:pPr>
            <a:r>
              <a:rPr lang="en-US" sz="1400" b="1" i="1" dirty="0">
                <a:latin typeface="Arial" charset="0"/>
              </a:rPr>
              <a:t>http://</a:t>
            </a:r>
            <a:r>
              <a:rPr lang="en-US" sz="1400" b="1" i="1" dirty="0" smtClean="0">
                <a:latin typeface="Arial" charset="0"/>
              </a:rPr>
              <a:t>www.defenseinnovationmarketplace.mil</a:t>
            </a:r>
            <a:endParaRPr lang="en-US" sz="1400" b="1" i="1" dirty="0">
              <a:latin typeface="Arial" charset="0"/>
            </a:endParaRPr>
          </a:p>
        </p:txBody>
      </p:sp>
      <p:pic>
        <p:nvPicPr>
          <p:cNvPr id="17" name="Picture 16" descr="http://www.raytheon.com/newsroom/rtnwcm/groups/IIS/documents/masthead/rtn10_geoint_gpsocx_masthead.jpg"/>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
                    </a14:imgEffect>
                  </a14:imgLayer>
                </a14:imgProps>
              </a:ext>
            </a:extLst>
          </a:blip>
          <a:srcRect/>
          <a:stretch>
            <a:fillRect/>
          </a:stretch>
        </p:blipFill>
        <p:spPr bwMode="auto">
          <a:xfrm>
            <a:off x="3703781" y="4304689"/>
            <a:ext cx="2258966" cy="1097280"/>
          </a:xfrm>
          <a:prstGeom prst="rect">
            <a:avLst/>
          </a:prstGeom>
          <a:noFill/>
          <a:ln w="12700">
            <a:solidFill>
              <a:schemeClr val="accent2">
                <a:lumMod val="60000"/>
                <a:lumOff val="40000"/>
              </a:schemeClr>
            </a:solidFill>
            <a:miter lim="800000"/>
            <a:headEnd/>
            <a:tailEnd/>
          </a:ln>
        </p:spPr>
      </p:pic>
      <p:pic>
        <p:nvPicPr>
          <p:cNvPr id="18" name="Picture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29149" y="3015234"/>
            <a:ext cx="1828800" cy="1216908"/>
          </a:xfrm>
          <a:prstGeom prst="rect">
            <a:avLst/>
          </a:prstGeom>
        </p:spPr>
      </p:pic>
      <p:cxnSp>
        <p:nvCxnSpPr>
          <p:cNvPr id="12" name="Straight Connector 11"/>
          <p:cNvCxnSpPr/>
          <p:nvPr/>
        </p:nvCxnSpPr>
        <p:spPr bwMode="auto">
          <a:xfrm>
            <a:off x="4632959" y="5584641"/>
            <a:ext cx="0" cy="64633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 name="Rectangle 18"/>
          <p:cNvSpPr/>
          <p:nvPr/>
        </p:nvSpPr>
        <p:spPr>
          <a:xfrm>
            <a:off x="4653279" y="5584641"/>
            <a:ext cx="4023361" cy="615553"/>
          </a:xfrm>
          <a:prstGeom prst="rect">
            <a:avLst/>
          </a:prstGeom>
        </p:spPr>
        <p:txBody>
          <a:bodyPr wrap="square">
            <a:spAutoFit/>
          </a:bodyPr>
          <a:lstStyle/>
          <a:p>
            <a:pPr algn="ctr">
              <a:defRPr/>
            </a:pPr>
            <a:r>
              <a:rPr lang="en-US" sz="2000" b="1" i="1" dirty="0" smtClean="0">
                <a:latin typeface="Arial" charset="0"/>
              </a:rPr>
              <a:t>DASD, Systems Engineering</a:t>
            </a:r>
            <a:endParaRPr lang="en-US" sz="2000" b="1" i="1" dirty="0">
              <a:latin typeface="Arial" charset="0"/>
            </a:endParaRPr>
          </a:p>
          <a:p>
            <a:pPr algn="ctr">
              <a:defRPr/>
            </a:pPr>
            <a:r>
              <a:rPr lang="en-US" sz="1400" b="1" i="1" dirty="0">
                <a:latin typeface="Arial" charset="0"/>
              </a:rPr>
              <a:t>http://www.acq.osd.mil/se</a:t>
            </a:r>
          </a:p>
        </p:txBody>
      </p:sp>
      <p:sp>
        <p:nvSpPr>
          <p:cNvPr id="3" name="TextBox 2"/>
          <p:cNvSpPr txBox="1"/>
          <p:nvPr/>
        </p:nvSpPr>
        <p:spPr>
          <a:xfrm>
            <a:off x="3009900" y="6162675"/>
            <a:ext cx="3033395" cy="400110"/>
          </a:xfrm>
          <a:prstGeom prst="rect">
            <a:avLst/>
          </a:prstGeom>
          <a:noFill/>
        </p:spPr>
        <p:txBody>
          <a:bodyPr wrap="none" rtlCol="0">
            <a:spAutoFit/>
          </a:bodyPr>
          <a:lstStyle/>
          <a:p>
            <a:r>
              <a:rPr lang="en-US" sz="2000" i="1" dirty="0" smtClean="0">
                <a:latin typeface="+mj-lt"/>
              </a:rPr>
              <a:t>Twitter: @DoDInnovation</a:t>
            </a:r>
            <a:endParaRPr lang="en-US" sz="2000" i="1" dirty="0">
              <a:latin typeface="+mj-lt"/>
            </a:endParaRPr>
          </a:p>
        </p:txBody>
      </p:sp>
    </p:spTree>
    <p:extLst>
      <p:ext uri="{BB962C8B-B14F-4D97-AF65-F5344CB8AC3E}">
        <p14:creationId xmlns:p14="http://schemas.microsoft.com/office/powerpoint/2010/main" val="3418409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37" y="1143000"/>
            <a:ext cx="8795326" cy="5257800"/>
          </a:xfrm>
        </p:spPr>
        <p:txBody>
          <a:bodyPr/>
          <a:lstStyle/>
          <a:p>
            <a:pPr marL="228600" indent="-228600">
              <a:defRPr/>
            </a:pPr>
            <a:r>
              <a:rPr lang="en-US" sz="1800" dirty="0"/>
              <a:t>Matures, demonstrates, operationalizes and pilots </a:t>
            </a:r>
            <a:r>
              <a:rPr lang="en-US" sz="1800" dirty="0" smtClean="0"/>
              <a:t>S&amp;T </a:t>
            </a:r>
            <a:r>
              <a:rPr lang="en-US" sz="1800" dirty="0"/>
              <a:t>program products </a:t>
            </a:r>
            <a:r>
              <a:rPr lang="en-US" sz="1800" dirty="0" smtClean="0"/>
              <a:t>that </a:t>
            </a:r>
            <a:r>
              <a:rPr lang="en-US" sz="1800" dirty="0"/>
              <a:t>are needed to technically achieve microelectronics trust and fully leverage the commercial </a:t>
            </a:r>
            <a:r>
              <a:rPr lang="en-US" sz="1800" dirty="0" smtClean="0"/>
              <a:t>marketplace</a:t>
            </a:r>
            <a:r>
              <a:rPr lang="en-US" sz="1800" dirty="0"/>
              <a:t> in the following </a:t>
            </a:r>
            <a:r>
              <a:rPr lang="en-US" sz="1800" dirty="0" smtClean="0"/>
              <a:t>areas: </a:t>
            </a:r>
            <a:endParaRPr lang="en-US" sz="1800" dirty="0"/>
          </a:p>
          <a:p>
            <a:pPr marL="457200" lvl="1" indent="-228600" eaLnBrk="1" hangingPunct="1">
              <a:buFont typeface="+mj-lt"/>
              <a:buChar char="–"/>
              <a:defRPr/>
            </a:pPr>
            <a:r>
              <a:rPr lang="en-US" b="1" dirty="0">
                <a:solidFill>
                  <a:srgbClr val="000099"/>
                </a:solidFill>
                <a:ea typeface="+mn-ea"/>
                <a:cs typeface="+mn-cs"/>
              </a:rPr>
              <a:t>Design for Trust </a:t>
            </a:r>
            <a:r>
              <a:rPr lang="en-US" b="1" dirty="0" smtClean="0">
                <a:solidFill>
                  <a:srgbClr val="000099"/>
                </a:solidFill>
                <a:ea typeface="+mn-ea"/>
                <a:cs typeface="+mn-cs"/>
              </a:rPr>
              <a:t>Techniques:  </a:t>
            </a:r>
            <a:r>
              <a:rPr lang="en-US" kern="1200" dirty="0">
                <a:solidFill>
                  <a:schemeClr val="tx1"/>
                </a:solidFill>
                <a:latin typeface="Arial" charset="0"/>
                <a:ea typeface="+mn-ea"/>
                <a:cs typeface="+mn-cs"/>
              </a:rPr>
              <a:t>Design implementation concepts for IP, parts assemblies, and sub-systems that restrict their full use and functionality to trusted operation </a:t>
            </a:r>
          </a:p>
          <a:p>
            <a:pPr marL="457200" lvl="1" indent="-228600" eaLnBrk="1" hangingPunct="1">
              <a:buFont typeface="+mj-lt"/>
              <a:buChar char="–"/>
              <a:defRPr/>
            </a:pPr>
            <a:r>
              <a:rPr lang="en-US" b="1" dirty="0">
                <a:solidFill>
                  <a:srgbClr val="000099"/>
                </a:solidFill>
                <a:ea typeface="+mn-ea"/>
                <a:cs typeface="+mn-cs"/>
              </a:rPr>
              <a:t>IP </a:t>
            </a:r>
            <a:r>
              <a:rPr lang="en-US" b="1" dirty="0" smtClean="0">
                <a:solidFill>
                  <a:srgbClr val="000099"/>
                </a:solidFill>
                <a:ea typeface="+mn-ea"/>
                <a:cs typeface="+mn-cs"/>
              </a:rPr>
              <a:t>Protection:  </a:t>
            </a:r>
            <a:r>
              <a:rPr lang="en-US" kern="1200" dirty="0">
                <a:solidFill>
                  <a:schemeClr val="tx1"/>
                </a:solidFill>
                <a:latin typeface="Arial" charset="0"/>
                <a:ea typeface="+mn-ea"/>
                <a:cs typeface="+mn-cs"/>
              </a:rPr>
              <a:t>Protect IP from exploitation in trusted as well as untrusted environments, to include control of the timing of its use as well as methods to conceal, reconfigure, partition, or employ IP in new ways.  For example:</a:t>
            </a:r>
          </a:p>
          <a:p>
            <a:pPr marL="685800" lvl="2" eaLnBrk="1" hangingPunct="1">
              <a:buFont typeface="+mj-lt"/>
              <a:buChar char="–"/>
              <a:defRPr/>
            </a:pPr>
            <a:r>
              <a:rPr lang="en-US" kern="1200" dirty="0">
                <a:solidFill>
                  <a:schemeClr val="tx1"/>
                </a:solidFill>
                <a:latin typeface="Arial" charset="0"/>
                <a:ea typeface="+mn-ea"/>
                <a:cs typeface="+mn-cs"/>
              </a:rPr>
              <a:t>Alter manufacturing to insert sensitive IP into product in a trusted environment after commercial processing is completed, e.g., split manufacturing or other methods</a:t>
            </a:r>
          </a:p>
          <a:p>
            <a:pPr marL="457200" lvl="1" indent="-228600" eaLnBrk="1" hangingPunct="1">
              <a:buFont typeface="+mj-lt"/>
              <a:buChar char="–"/>
              <a:defRPr/>
            </a:pPr>
            <a:r>
              <a:rPr lang="en-US" b="1" dirty="0">
                <a:solidFill>
                  <a:srgbClr val="000099"/>
                </a:solidFill>
                <a:ea typeface="+mn-ea"/>
                <a:cs typeface="+mn-cs"/>
              </a:rPr>
              <a:t>Low-volume </a:t>
            </a:r>
            <a:r>
              <a:rPr lang="en-US" b="1" dirty="0" smtClean="0">
                <a:solidFill>
                  <a:srgbClr val="000099"/>
                </a:solidFill>
                <a:ea typeface="+mn-ea"/>
                <a:cs typeface="+mn-cs"/>
              </a:rPr>
              <a:t>SOTA:  </a:t>
            </a:r>
            <a:r>
              <a:rPr lang="en-US" kern="1200" dirty="0">
                <a:solidFill>
                  <a:schemeClr val="tx1"/>
                </a:solidFill>
                <a:latin typeface="Arial" charset="0"/>
                <a:ea typeface="+mn-ea"/>
                <a:cs typeface="+mn-cs"/>
              </a:rPr>
              <a:t>Innovative methods that permit cost-effective trusted manufacturing of advanced DoD custom microelectronics in low volumes</a:t>
            </a:r>
            <a:endParaRPr lang="en-US" altLang="en-US" kern="1200" dirty="0">
              <a:solidFill>
                <a:schemeClr val="tx1"/>
              </a:solidFill>
              <a:latin typeface="Arial" charset="0"/>
              <a:ea typeface="+mn-ea"/>
              <a:cs typeface="+mn-cs"/>
            </a:endParaRPr>
          </a:p>
          <a:p>
            <a:pPr marL="457200" lvl="1" indent="-228600" eaLnBrk="1" hangingPunct="1">
              <a:buFont typeface="+mj-lt"/>
              <a:buChar char="–"/>
              <a:defRPr/>
            </a:pPr>
            <a:r>
              <a:rPr lang="en-US" b="1" dirty="0">
                <a:solidFill>
                  <a:srgbClr val="000099"/>
                </a:solidFill>
                <a:ea typeface="+mn-ea"/>
                <a:cs typeface="+mn-cs"/>
              </a:rPr>
              <a:t>Electronic Component </a:t>
            </a:r>
            <a:r>
              <a:rPr lang="en-US" b="1" dirty="0" smtClean="0">
                <a:solidFill>
                  <a:srgbClr val="000099"/>
                </a:solidFill>
                <a:ea typeface="+mn-ea"/>
                <a:cs typeface="+mn-cs"/>
              </a:rPr>
              <a:t>Markers:  </a:t>
            </a:r>
            <a:r>
              <a:rPr lang="en-US" kern="1200" dirty="0">
                <a:solidFill>
                  <a:schemeClr val="tx1"/>
                </a:solidFill>
                <a:latin typeface="Arial" charset="0"/>
                <a:ea typeface="+mn-ea"/>
                <a:cs typeface="+mn-cs"/>
              </a:rPr>
              <a:t>Technologies that uniquely tag components and subassemblies with identifiers that can be quickly verified while traversing the supply chain to ensure their continued trust</a:t>
            </a:r>
          </a:p>
          <a:p>
            <a:pPr marL="457200" lvl="1" indent="-228600" eaLnBrk="1" hangingPunct="1">
              <a:buFont typeface="+mj-lt"/>
              <a:buChar char="–"/>
              <a:defRPr/>
            </a:pPr>
            <a:r>
              <a:rPr lang="en-US" b="1" dirty="0">
                <a:solidFill>
                  <a:srgbClr val="000099"/>
                </a:solidFill>
                <a:ea typeface="+mn-ea"/>
                <a:cs typeface="+mn-cs"/>
              </a:rPr>
              <a:t>Imaging Technologies and Forensics </a:t>
            </a:r>
            <a:r>
              <a:rPr lang="en-US" b="1" dirty="0" smtClean="0">
                <a:solidFill>
                  <a:srgbClr val="000099"/>
                </a:solidFill>
                <a:ea typeface="+mn-ea"/>
                <a:cs typeface="+mn-cs"/>
              </a:rPr>
              <a:t>: </a:t>
            </a:r>
            <a:r>
              <a:rPr lang="en-US" kern="1200" dirty="0" smtClean="0">
                <a:solidFill>
                  <a:schemeClr val="tx1"/>
                </a:solidFill>
                <a:latin typeface="Arial" charset="0"/>
                <a:ea typeface="+mn-ea"/>
                <a:cs typeface="+mn-cs"/>
              </a:rPr>
              <a:t> </a:t>
            </a:r>
            <a:r>
              <a:rPr lang="en-US" kern="1200" dirty="0">
                <a:solidFill>
                  <a:schemeClr val="tx1"/>
                </a:solidFill>
                <a:latin typeface="Arial" charset="0"/>
                <a:ea typeface="+mn-ea"/>
                <a:cs typeface="+mn-cs"/>
              </a:rPr>
              <a:t>Advanced capabilities to efficiently evaluate dense, SOTA commercial microelectronic components </a:t>
            </a:r>
          </a:p>
          <a:p>
            <a:pPr marL="457200" lvl="1" indent="-228600" eaLnBrk="1" hangingPunct="1">
              <a:buFont typeface="+mj-lt"/>
              <a:buChar char="–"/>
              <a:defRPr/>
            </a:pPr>
            <a:r>
              <a:rPr lang="en-US" b="1" dirty="0">
                <a:solidFill>
                  <a:srgbClr val="000099"/>
                </a:solidFill>
                <a:ea typeface="+mn-ea"/>
                <a:cs typeface="+mn-cs"/>
              </a:rPr>
              <a:t>Computing Infrastructure and Processing Methods:  </a:t>
            </a:r>
            <a:r>
              <a:rPr lang="en-US" kern="1200" dirty="0">
                <a:solidFill>
                  <a:schemeClr val="tx1"/>
                </a:solidFill>
                <a:latin typeface="Arial" charset="0"/>
                <a:ea typeface="+mn-ea"/>
                <a:cs typeface="+mn-cs"/>
              </a:rPr>
              <a:t>Increases computing throughput and provides the new processing methods required to implement the technologies above</a:t>
            </a:r>
          </a:p>
        </p:txBody>
      </p:sp>
      <p:sp>
        <p:nvSpPr>
          <p:cNvPr id="5" name="Rectangle 2"/>
          <p:cNvSpPr txBox="1">
            <a:spLocks noChangeArrowheads="1"/>
          </p:cNvSpPr>
          <p:nvPr/>
        </p:nvSpPr>
        <p:spPr bwMode="auto">
          <a:xfrm>
            <a:off x="704088" y="179832"/>
            <a:ext cx="768096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lnSpc>
                <a:spcPct val="85000"/>
              </a:lnSpc>
              <a:spcBef>
                <a:spcPct val="0"/>
              </a:spcBef>
              <a:spcAft>
                <a:spcPct val="0"/>
              </a:spcAft>
              <a:defRPr sz="3200" b="1">
                <a:solidFill>
                  <a:schemeClr val="tx2"/>
                </a:solidFill>
                <a:latin typeface="+mj-lt"/>
                <a:ea typeface="+mj-ea"/>
                <a:cs typeface="+mj-cs"/>
              </a:defRPr>
            </a:lvl1pPr>
            <a:lvl2pPr algn="ctr" rtl="0" eaLnBrk="0" fontAlgn="base" hangingPunct="0">
              <a:lnSpc>
                <a:spcPct val="85000"/>
              </a:lnSpc>
              <a:spcBef>
                <a:spcPct val="0"/>
              </a:spcBef>
              <a:spcAft>
                <a:spcPct val="0"/>
              </a:spcAft>
              <a:defRPr sz="3200" b="1">
                <a:solidFill>
                  <a:schemeClr val="tx2"/>
                </a:solidFill>
                <a:latin typeface="Arial" charset="0"/>
              </a:defRPr>
            </a:lvl2pPr>
            <a:lvl3pPr algn="ctr" rtl="0" eaLnBrk="0" fontAlgn="base" hangingPunct="0">
              <a:lnSpc>
                <a:spcPct val="85000"/>
              </a:lnSpc>
              <a:spcBef>
                <a:spcPct val="0"/>
              </a:spcBef>
              <a:spcAft>
                <a:spcPct val="0"/>
              </a:spcAft>
              <a:defRPr sz="3200" b="1">
                <a:solidFill>
                  <a:schemeClr val="tx2"/>
                </a:solidFill>
                <a:latin typeface="Arial" charset="0"/>
              </a:defRPr>
            </a:lvl3pPr>
            <a:lvl4pPr algn="ctr" rtl="0" eaLnBrk="0" fontAlgn="base" hangingPunct="0">
              <a:lnSpc>
                <a:spcPct val="85000"/>
              </a:lnSpc>
              <a:spcBef>
                <a:spcPct val="0"/>
              </a:spcBef>
              <a:spcAft>
                <a:spcPct val="0"/>
              </a:spcAft>
              <a:defRPr sz="3200" b="1">
                <a:solidFill>
                  <a:schemeClr val="tx2"/>
                </a:solidFill>
                <a:latin typeface="Arial" charset="0"/>
              </a:defRPr>
            </a:lvl4pPr>
            <a:lvl5pPr algn="ctr" rtl="0" eaLnBrk="0" fontAlgn="base" hangingPunct="0">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a:lstStyle>
          <a:p>
            <a:pPr eaLnBrk="1" hangingPunct="1">
              <a:defRPr/>
            </a:pPr>
            <a:r>
              <a:rPr lang="en-US" sz="2400" kern="0" dirty="0" smtClean="0">
                <a:solidFill>
                  <a:srgbClr val="000000"/>
                </a:solidFill>
              </a:rPr>
              <a:t>Advanced Technology and Alternative</a:t>
            </a:r>
          </a:p>
          <a:p>
            <a:pPr eaLnBrk="1" hangingPunct="1">
              <a:defRPr/>
            </a:pPr>
            <a:r>
              <a:rPr lang="en-US" sz="2400" kern="0" dirty="0" smtClean="0">
                <a:solidFill>
                  <a:srgbClr val="000000"/>
                </a:solidFill>
              </a:rPr>
              <a:t>Techniques for Microelectronics Hardware Trust</a:t>
            </a:r>
            <a:endParaRPr lang="en-US" sz="2400" kern="0" dirty="0">
              <a:solidFill>
                <a:srgbClr val="000000"/>
              </a:solidFill>
            </a:endParaRPr>
          </a:p>
        </p:txBody>
      </p:sp>
    </p:spTree>
    <p:extLst>
      <p:ext uri="{BB962C8B-B14F-4D97-AF65-F5344CB8AC3E}">
        <p14:creationId xmlns:p14="http://schemas.microsoft.com/office/powerpoint/2010/main" val="1260745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1333500" y="147638"/>
            <a:ext cx="6477000" cy="762000"/>
          </a:xfrm>
        </p:spPr>
        <p:txBody>
          <a:bodyPr/>
          <a:lstStyle/>
          <a:p>
            <a:pPr eaLnBrk="1" hangingPunct="1">
              <a:defRPr/>
            </a:pPr>
            <a:r>
              <a:rPr lang="en-US" altLang="en-US" dirty="0" smtClean="0"/>
              <a:t>Microelectronics Trust </a:t>
            </a:r>
            <a:r>
              <a:rPr lang="en-US" dirty="0" smtClean="0"/>
              <a:t>Verification Technologies</a:t>
            </a:r>
            <a:endParaRPr lang="en-US" dirty="0"/>
          </a:p>
        </p:txBody>
      </p:sp>
      <p:sp>
        <p:nvSpPr>
          <p:cNvPr id="27653" name="Rectangle 3"/>
          <p:cNvSpPr>
            <a:spLocks noChangeArrowheads="1"/>
          </p:cNvSpPr>
          <p:nvPr/>
        </p:nvSpPr>
        <p:spPr bwMode="auto">
          <a:xfrm>
            <a:off x="228600" y="1153094"/>
            <a:ext cx="8499764" cy="4608513"/>
          </a:xfrm>
          <a:prstGeom prst="rect">
            <a:avLst/>
          </a:prstGeom>
          <a:noFill/>
          <a:ln w="9525">
            <a:noFill/>
            <a:miter lim="800000"/>
            <a:headEnd/>
            <a:tailEnd/>
          </a:ln>
        </p:spPr>
        <p:txBody>
          <a:bodyPr/>
          <a:lstStyle/>
          <a:p>
            <a:pPr marL="228600" lvl="1" indent="-228600" eaLnBrk="0" fontAlgn="base" hangingPunct="0">
              <a:spcBef>
                <a:spcPct val="20000"/>
              </a:spcBef>
              <a:spcAft>
                <a:spcPct val="0"/>
              </a:spcAft>
              <a:buFontTx/>
              <a:buChar char="•"/>
              <a:defRPr/>
            </a:pPr>
            <a:r>
              <a:rPr lang="en-US" b="1" dirty="0">
                <a:solidFill>
                  <a:srgbClr val="000099"/>
                </a:solidFill>
                <a:latin typeface="Arial" pitchFamily="34" charset="0"/>
              </a:rPr>
              <a:t>Microelectronics trust verification and test technologies are required when Trusted Foundry options are not available</a:t>
            </a:r>
          </a:p>
          <a:p>
            <a:pPr lvl="1" indent="-228600" fontAlgn="base">
              <a:spcBef>
                <a:spcPct val="20000"/>
              </a:spcBef>
              <a:spcAft>
                <a:spcPct val="0"/>
              </a:spcAft>
              <a:buFont typeface="+mj-lt"/>
              <a:buChar char="–"/>
              <a:defRPr/>
            </a:pPr>
            <a:r>
              <a:rPr lang="en-US" sz="1600" dirty="0">
                <a:latin typeface="Arial" charset="0"/>
              </a:rPr>
              <a:t>Core DoD technical laboratories have recently been chartered by DEPSECDEF as a Joint Federated Assurance Center (JFAC) to provide this type of support to programs </a:t>
            </a:r>
          </a:p>
          <a:p>
            <a:pPr lvl="1" indent="-228600" fontAlgn="base">
              <a:spcBef>
                <a:spcPct val="20000"/>
              </a:spcBef>
              <a:spcAft>
                <a:spcPct val="0"/>
              </a:spcAft>
              <a:buFont typeface="+mj-lt"/>
              <a:buChar char="–"/>
              <a:defRPr/>
            </a:pPr>
            <a:r>
              <a:rPr lang="en-US" sz="1600" dirty="0" smtClean="0">
                <a:latin typeface="Arial" charset="0"/>
              </a:rPr>
              <a:t>Long-term </a:t>
            </a:r>
            <a:r>
              <a:rPr lang="en-US" sz="1600" dirty="0">
                <a:latin typeface="Arial" charset="0"/>
              </a:rPr>
              <a:t>challenges have been identified:</a:t>
            </a:r>
            <a:r>
              <a:rPr lang="en-US" dirty="0">
                <a:solidFill>
                  <a:srgbClr val="000000"/>
                </a:solidFill>
                <a:latin typeface="Arial" pitchFamily="34" charset="0"/>
                <a:cs typeface="Arial" charset="0"/>
              </a:rPr>
              <a:t> </a:t>
            </a:r>
          </a:p>
          <a:p>
            <a:pPr marL="685800" lvl="2" indent="-228600" fontAlgn="base">
              <a:spcBef>
                <a:spcPct val="20000"/>
              </a:spcBef>
              <a:spcAft>
                <a:spcPct val="0"/>
              </a:spcAft>
              <a:buFont typeface="+mj-lt"/>
              <a:buChar char="–"/>
              <a:defRPr/>
            </a:pPr>
            <a:r>
              <a:rPr lang="en-US" sz="1400" dirty="0">
                <a:latin typeface="Arial" charset="0"/>
              </a:rPr>
              <a:t>Ability to analyze leading-edge </a:t>
            </a:r>
            <a:r>
              <a:rPr lang="en-US" sz="1400" dirty="0" smtClean="0">
                <a:latin typeface="Arial" charset="0"/>
              </a:rPr>
              <a:t>technologies; </a:t>
            </a:r>
            <a:r>
              <a:rPr lang="en-US" sz="1400" dirty="0">
                <a:latin typeface="Arial" charset="0"/>
              </a:rPr>
              <a:t>throughput/time required for analysis; skilled workforce; databases/libraries of specific IP blocks, and COTS modules; and analysis of non-ASIC components (e.g., FPGAs) </a:t>
            </a:r>
          </a:p>
          <a:p>
            <a:pPr marL="285750" indent="-285750">
              <a:buFont typeface="Arial" panose="020B0604020202020204" pitchFamily="34" charset="0"/>
              <a:buChar char="•"/>
              <a:defRPr/>
            </a:pPr>
            <a:r>
              <a:rPr lang="en-US" b="1" dirty="0">
                <a:solidFill>
                  <a:srgbClr val="000099"/>
                </a:solidFill>
                <a:latin typeface="Arial" pitchFamily="34" charset="0"/>
              </a:rPr>
              <a:t>Three capability areas core to microelectronics analysis and verification will be improved:  </a:t>
            </a:r>
          </a:p>
          <a:p>
            <a:pPr marL="800100" lvl="1" indent="-342900">
              <a:buFontTx/>
              <a:buAutoNum type="arabicParenR"/>
              <a:defRPr/>
            </a:pPr>
            <a:r>
              <a:rPr lang="en-US" sz="1600" u="sng" dirty="0">
                <a:solidFill>
                  <a:srgbClr val="000000"/>
                </a:solidFill>
                <a:latin typeface="Arial" pitchFamily="34" charset="0"/>
                <a:cs typeface="Arial" charset="0"/>
              </a:rPr>
              <a:t>Physical Verification</a:t>
            </a:r>
            <a:r>
              <a:rPr lang="en-US" sz="1600" dirty="0">
                <a:solidFill>
                  <a:srgbClr val="000000"/>
                </a:solidFill>
                <a:latin typeface="Arial" pitchFamily="34" charset="0"/>
                <a:cs typeface="Arial" charset="0"/>
              </a:rPr>
              <a:t>: </a:t>
            </a:r>
            <a:r>
              <a:rPr lang="en-US" sz="1600" dirty="0">
                <a:solidFill>
                  <a:srgbClr val="000000"/>
                </a:solidFill>
                <a:latin typeface="Arial"/>
                <a:cs typeface="Arial" charset="0"/>
              </a:rPr>
              <a:t>Destructive analysis of Integrated Circuits and Printed Circuit Boards</a:t>
            </a:r>
            <a:endParaRPr lang="en-US" sz="1600" dirty="0">
              <a:solidFill>
                <a:srgbClr val="000000"/>
              </a:solidFill>
              <a:latin typeface="Arial" pitchFamily="34" charset="0"/>
              <a:cs typeface="Arial" charset="0"/>
            </a:endParaRPr>
          </a:p>
          <a:p>
            <a:pPr marL="800100" lvl="1" indent="-342900">
              <a:buFontTx/>
              <a:buAutoNum type="arabicParenR"/>
              <a:defRPr/>
            </a:pPr>
            <a:r>
              <a:rPr lang="en-US" sz="1600" u="sng" dirty="0">
                <a:solidFill>
                  <a:srgbClr val="000000"/>
                </a:solidFill>
                <a:latin typeface="Arial" pitchFamily="34" charset="0"/>
                <a:cs typeface="Arial" charset="0"/>
              </a:rPr>
              <a:t>Functional Analysis</a:t>
            </a:r>
            <a:r>
              <a:rPr lang="en-US" sz="1600" dirty="0">
                <a:solidFill>
                  <a:srgbClr val="000000"/>
                </a:solidFill>
                <a:latin typeface="Arial" pitchFamily="34" charset="0"/>
                <a:cs typeface="Arial" charset="0"/>
              </a:rPr>
              <a:t>:</a:t>
            </a:r>
            <a:r>
              <a:rPr lang="en-US" sz="1600" dirty="0">
                <a:solidFill>
                  <a:srgbClr val="000000"/>
                </a:solidFill>
                <a:latin typeface="Arial"/>
                <a:cs typeface="Arial" charset="0"/>
              </a:rPr>
              <a:t> Non-destructive screening/verification of select critical circuits</a:t>
            </a:r>
            <a:endParaRPr lang="en-US" sz="1600" dirty="0">
              <a:solidFill>
                <a:srgbClr val="000000"/>
              </a:solidFill>
              <a:latin typeface="Arial" pitchFamily="34" charset="0"/>
              <a:cs typeface="Arial" charset="0"/>
            </a:endParaRPr>
          </a:p>
          <a:p>
            <a:pPr marL="800100" lvl="1" indent="-342900">
              <a:buFontTx/>
              <a:buAutoNum type="arabicParenR"/>
              <a:defRPr/>
            </a:pPr>
            <a:r>
              <a:rPr lang="en-US" sz="1600" u="sng" dirty="0">
                <a:solidFill>
                  <a:srgbClr val="000000"/>
                </a:solidFill>
                <a:latin typeface="Arial" pitchFamily="34" charset="0"/>
                <a:cs typeface="Arial" charset="0"/>
              </a:rPr>
              <a:t>Design Verification</a:t>
            </a:r>
            <a:r>
              <a:rPr lang="en-US" sz="1600" dirty="0">
                <a:solidFill>
                  <a:srgbClr val="000000"/>
                </a:solidFill>
                <a:latin typeface="Arial" pitchFamily="34" charset="0"/>
                <a:cs typeface="Arial" charset="0"/>
              </a:rPr>
              <a:t>: </a:t>
            </a:r>
            <a:r>
              <a:rPr lang="en-US" sz="1600" dirty="0">
                <a:solidFill>
                  <a:srgbClr val="000000"/>
                </a:solidFill>
                <a:latin typeface="Arial"/>
                <a:cs typeface="Arial" charset="0"/>
              </a:rPr>
              <a:t>Verification/assurance of designs, IP, netlists, </a:t>
            </a:r>
            <a:r>
              <a:rPr lang="en-US" sz="1600" dirty="0" err="1">
                <a:solidFill>
                  <a:srgbClr val="000000"/>
                </a:solidFill>
                <a:latin typeface="Arial"/>
                <a:cs typeface="Arial" charset="0"/>
              </a:rPr>
              <a:t>bitstreams</a:t>
            </a:r>
            <a:r>
              <a:rPr lang="en-US" sz="1600" dirty="0">
                <a:solidFill>
                  <a:srgbClr val="000000"/>
                </a:solidFill>
                <a:latin typeface="Arial"/>
                <a:cs typeface="Arial" charset="0"/>
              </a:rPr>
              <a:t>, firmware, etc.</a:t>
            </a:r>
          </a:p>
          <a:p>
            <a:pPr marL="285750" indent="-285750">
              <a:buFont typeface="Arial" panose="020B0604020202020204" pitchFamily="34" charset="0"/>
              <a:buChar char="•"/>
              <a:defRPr/>
            </a:pPr>
            <a:r>
              <a:rPr lang="en-US" b="1" dirty="0">
                <a:solidFill>
                  <a:srgbClr val="000099"/>
                </a:solidFill>
                <a:latin typeface="Arial" pitchFamily="34" charset="0"/>
              </a:rPr>
              <a:t>Enhancements to current technical capabilities will be addressed in a collaborative nature amongst the core technical laboratories (DoD as well as DoE), driven by projected and realized out-year demand</a:t>
            </a:r>
          </a:p>
        </p:txBody>
      </p:sp>
    </p:spTree>
    <p:extLst>
      <p:ext uri="{BB962C8B-B14F-4D97-AF65-F5344CB8AC3E}">
        <p14:creationId xmlns:p14="http://schemas.microsoft.com/office/powerpoint/2010/main" val="2937211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33463" y="14990"/>
            <a:ext cx="7002462" cy="1028700"/>
          </a:xfrm>
        </p:spPr>
        <p:txBody>
          <a:bodyPr/>
          <a:lstStyle/>
          <a:p>
            <a:pPr eaLnBrk="1" hangingPunct="1"/>
            <a:r>
              <a:rPr lang="en-US" altLang="en-US" dirty="0" smtClean="0"/>
              <a:t>Alternate Source for Trusted Photomasks</a:t>
            </a:r>
          </a:p>
        </p:txBody>
      </p:sp>
      <p:sp>
        <p:nvSpPr>
          <p:cNvPr id="3" name="Content Placeholder 2"/>
          <p:cNvSpPr>
            <a:spLocks noGrp="1"/>
          </p:cNvSpPr>
          <p:nvPr>
            <p:ph idx="1"/>
          </p:nvPr>
        </p:nvSpPr>
        <p:spPr>
          <a:xfrm>
            <a:off x="228600" y="1143000"/>
            <a:ext cx="8839200" cy="5121275"/>
          </a:xfrm>
        </p:spPr>
        <p:txBody>
          <a:bodyPr/>
          <a:lstStyle/>
          <a:p>
            <a:pPr marL="228600" indent="-228600" eaLnBrk="1" hangingPunct="1">
              <a:defRPr/>
            </a:pPr>
            <a:r>
              <a:rPr lang="en-US" sz="1800" dirty="0" smtClean="0"/>
              <a:t>Develop Trusted photomask capability in addition to GF Trusted Photomask shop capabilities</a:t>
            </a:r>
            <a:endParaRPr lang="en-US" sz="1800" dirty="0"/>
          </a:p>
          <a:p>
            <a:pPr marL="457200" lvl="2">
              <a:defRPr/>
            </a:pPr>
            <a:r>
              <a:rPr lang="en-US" sz="1800" dirty="0"/>
              <a:t>Currently, non-IBM Trusted photomask sizes are limited to </a:t>
            </a:r>
            <a:r>
              <a:rPr lang="en-US" sz="1800" dirty="0" smtClean="0"/>
              <a:t>state-of-the-practice dimensions</a:t>
            </a:r>
            <a:endParaRPr lang="en-US" sz="1800" dirty="0"/>
          </a:p>
          <a:p>
            <a:pPr marL="457200" lvl="2">
              <a:defRPr/>
            </a:pPr>
            <a:r>
              <a:rPr lang="en-US" sz="1800" dirty="0"/>
              <a:t>Enhanced Trusted photomask capability is needed for existing Trusted Foundries</a:t>
            </a:r>
          </a:p>
          <a:p>
            <a:pPr marL="457200" lvl="2">
              <a:defRPr/>
            </a:pPr>
            <a:r>
              <a:rPr lang="en-US" sz="1800" dirty="0"/>
              <a:t>In the event that the GF Trusted Foundry closes, DoD would lose access to Trusted photomasks </a:t>
            </a:r>
            <a:r>
              <a:rPr lang="en-US" sz="1800" dirty="0" smtClean="0"/>
              <a:t>for leading-edge designs</a:t>
            </a:r>
          </a:p>
          <a:p>
            <a:pPr marL="457200" lvl="2">
              <a:defRPr/>
            </a:pPr>
            <a:r>
              <a:rPr lang="en-US" sz="1800" dirty="0" smtClean="0"/>
              <a:t>Provides a redundant Trusted photomask capability for protection of lead-edge designs and IP</a:t>
            </a:r>
          </a:p>
          <a:p>
            <a:pPr marL="457200" lvl="2">
              <a:defRPr/>
            </a:pPr>
            <a:r>
              <a:rPr lang="en-US" sz="1800" dirty="0" smtClean="0"/>
              <a:t>Without </a:t>
            </a:r>
            <a:r>
              <a:rPr lang="en-US" sz="1800" dirty="0"/>
              <a:t>trusted flow in the mask data preparation and mask manufacturing processes, leading-edge designs may be at increased risk for theft and malicious alterations</a:t>
            </a:r>
          </a:p>
          <a:p>
            <a:pPr marL="457200" lvl="2">
              <a:defRPr/>
            </a:pPr>
            <a:r>
              <a:rPr lang="en-US" sz="1800" dirty="0" smtClean="0"/>
              <a:t>This investment </a:t>
            </a:r>
            <a:r>
              <a:rPr lang="en-US" sz="1800" kern="1200" dirty="0" smtClean="0"/>
              <a:t>ensures </a:t>
            </a:r>
            <a:r>
              <a:rPr lang="en-US" sz="1800" kern="1200" dirty="0"/>
              <a:t>the integrity of the tape-in/mask release, mask manufacturing, and authentication process for </a:t>
            </a:r>
            <a:r>
              <a:rPr lang="en-US" sz="1800" kern="1200" dirty="0" smtClean="0"/>
              <a:t>photomasks </a:t>
            </a:r>
            <a:r>
              <a:rPr lang="en-US" sz="1800" dirty="0" smtClean="0"/>
              <a:t>for leading-edge designs by establishing secure, SECRET-level capabilities with a leading photomask supplier.  This supplier has business relationships with multiple leading-edge foundries</a:t>
            </a:r>
          </a:p>
          <a:p>
            <a:pPr eaLnBrk="1" hangingPunct="1">
              <a:buFont typeface="Arial" panose="020B0604020202020204" pitchFamily="34" charset="0"/>
              <a:buChar char="•"/>
              <a:defRPr/>
            </a:pPr>
            <a:endParaRPr lang="en-US" sz="1600" b="0" dirty="0" smtClean="0">
              <a:solidFill>
                <a:schemeClr val="tx1"/>
              </a:solidFill>
            </a:endParaRPr>
          </a:p>
          <a:p>
            <a:pPr marL="0" indent="0" eaLnBrk="1" hangingPunct="1">
              <a:buFontTx/>
              <a:buNone/>
              <a:defRPr/>
            </a:pPr>
            <a:endParaRPr lang="en-US" sz="1600" dirty="0">
              <a:solidFill>
                <a:schemeClr val="tx1"/>
              </a:solidFill>
            </a:endParaRPr>
          </a:p>
          <a:p>
            <a:pPr marL="685800" lvl="1" indent="-228600" eaLnBrk="1" hangingPunct="1">
              <a:buFontTx/>
              <a:buChar char="•"/>
              <a:defRPr/>
            </a:pPr>
            <a:endParaRPr lang="en-US" dirty="0">
              <a:solidFill>
                <a:schemeClr val="tx1"/>
              </a:solidFill>
            </a:endParaRPr>
          </a:p>
        </p:txBody>
      </p:sp>
    </p:spTree>
    <p:extLst>
      <p:ext uri="{BB962C8B-B14F-4D97-AF65-F5344CB8AC3E}">
        <p14:creationId xmlns:p14="http://schemas.microsoft.com/office/powerpoint/2010/main" val="1998052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Assurance Systems Engineering</a:t>
            </a:r>
            <a:endParaRPr lang="en-US" dirty="0"/>
          </a:p>
        </p:txBody>
      </p:sp>
      <p:sp>
        <p:nvSpPr>
          <p:cNvPr id="4" name="Pentagon 3"/>
          <p:cNvSpPr/>
          <p:nvPr/>
        </p:nvSpPr>
        <p:spPr bwMode="auto">
          <a:xfrm>
            <a:off x="403760" y="1757299"/>
            <a:ext cx="1116280" cy="617517"/>
          </a:xfrm>
          <a:prstGeom prst="homePlate">
            <a:avLst/>
          </a:pr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 name="Chevron 4"/>
          <p:cNvSpPr/>
          <p:nvPr/>
        </p:nvSpPr>
        <p:spPr bwMode="auto">
          <a:xfrm>
            <a:off x="1341910" y="1757298"/>
            <a:ext cx="831273" cy="617517"/>
          </a:xfrm>
          <a:prstGeom prst="chevron">
            <a:avLst/>
          </a:pr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6" name="Chevron 5"/>
          <p:cNvSpPr/>
          <p:nvPr/>
        </p:nvSpPr>
        <p:spPr bwMode="auto">
          <a:xfrm>
            <a:off x="1969983" y="1757298"/>
            <a:ext cx="831273" cy="617517"/>
          </a:xfrm>
          <a:prstGeom prst="chevron">
            <a:avLst/>
          </a:pr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7" name="Chevron 6"/>
          <p:cNvSpPr/>
          <p:nvPr/>
        </p:nvSpPr>
        <p:spPr bwMode="auto">
          <a:xfrm>
            <a:off x="2598056" y="1757298"/>
            <a:ext cx="831273" cy="617517"/>
          </a:xfrm>
          <a:prstGeom prst="chevron">
            <a:avLst/>
          </a:pr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8" name="Chevron 7"/>
          <p:cNvSpPr/>
          <p:nvPr/>
        </p:nvSpPr>
        <p:spPr bwMode="auto">
          <a:xfrm>
            <a:off x="3226128" y="1757298"/>
            <a:ext cx="831273" cy="617517"/>
          </a:xfrm>
          <a:prstGeom prst="chevron">
            <a:avLst/>
          </a:prstGeom>
          <a:solidFill>
            <a:schemeClr val="accent1"/>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9" name="Chevron 8"/>
          <p:cNvSpPr/>
          <p:nvPr/>
        </p:nvSpPr>
        <p:spPr bwMode="auto">
          <a:xfrm>
            <a:off x="4882736" y="1757297"/>
            <a:ext cx="806079" cy="617517"/>
          </a:xfrm>
          <a:prstGeom prst="chevron">
            <a:avLst/>
          </a:prstGeom>
          <a:solidFill>
            <a:schemeClr val="accent2">
              <a:lumMod val="40000"/>
              <a:lumOff val="60000"/>
            </a:schemeClr>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0" name="Chevron 9"/>
          <p:cNvSpPr/>
          <p:nvPr/>
        </p:nvSpPr>
        <p:spPr bwMode="auto">
          <a:xfrm>
            <a:off x="5450115" y="1757297"/>
            <a:ext cx="981261" cy="617517"/>
          </a:xfrm>
          <a:prstGeom prst="chevron">
            <a:avLst/>
          </a:prstGeom>
          <a:solidFill>
            <a:schemeClr val="accent2">
              <a:lumMod val="40000"/>
              <a:lumOff val="60000"/>
            </a:schemeClr>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1" name="Chevron 10"/>
          <p:cNvSpPr/>
          <p:nvPr/>
        </p:nvSpPr>
        <p:spPr bwMode="auto">
          <a:xfrm>
            <a:off x="6225821" y="1757297"/>
            <a:ext cx="791900" cy="617517"/>
          </a:xfrm>
          <a:prstGeom prst="chevron">
            <a:avLst/>
          </a:prstGeom>
          <a:solidFill>
            <a:schemeClr val="accent2">
              <a:lumMod val="40000"/>
              <a:lumOff val="60000"/>
            </a:schemeClr>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2" name="Chevron 11"/>
          <p:cNvSpPr/>
          <p:nvPr/>
        </p:nvSpPr>
        <p:spPr bwMode="auto">
          <a:xfrm>
            <a:off x="6806635" y="1757297"/>
            <a:ext cx="993467" cy="617517"/>
          </a:xfrm>
          <a:prstGeom prst="chevron">
            <a:avLst/>
          </a:prstGeom>
          <a:solidFill>
            <a:schemeClr val="accent2">
              <a:lumMod val="40000"/>
              <a:lumOff val="60000"/>
            </a:schemeClr>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3" name="Chevron 12"/>
          <p:cNvSpPr/>
          <p:nvPr/>
        </p:nvSpPr>
        <p:spPr bwMode="auto">
          <a:xfrm>
            <a:off x="3859479" y="1757299"/>
            <a:ext cx="1211283" cy="617517"/>
          </a:xfrm>
          <a:prstGeom prst="chevron">
            <a:avLst/>
          </a:prstGeom>
          <a:solidFill>
            <a:srgbClr val="FF6600"/>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5" name="Rectangle 14"/>
          <p:cNvSpPr/>
          <p:nvPr/>
        </p:nvSpPr>
        <p:spPr bwMode="auto">
          <a:xfrm>
            <a:off x="7576450" y="1757297"/>
            <a:ext cx="890649" cy="617517"/>
          </a:xfrm>
          <a:custGeom>
            <a:avLst/>
            <a:gdLst>
              <a:gd name="connsiteX0" fmla="*/ 0 w 807522"/>
              <a:gd name="connsiteY0" fmla="*/ 0 h 617517"/>
              <a:gd name="connsiteX1" fmla="*/ 807522 w 807522"/>
              <a:gd name="connsiteY1" fmla="*/ 0 h 617517"/>
              <a:gd name="connsiteX2" fmla="*/ 807522 w 807522"/>
              <a:gd name="connsiteY2" fmla="*/ 617517 h 617517"/>
              <a:gd name="connsiteX3" fmla="*/ 0 w 807522"/>
              <a:gd name="connsiteY3" fmla="*/ 617517 h 617517"/>
              <a:gd name="connsiteX4" fmla="*/ 0 w 807522"/>
              <a:gd name="connsiteY4" fmla="*/ 0 h 617517"/>
              <a:gd name="connsiteX0" fmla="*/ 0 w 807522"/>
              <a:gd name="connsiteY0" fmla="*/ 0 h 617517"/>
              <a:gd name="connsiteX1" fmla="*/ 807522 w 807522"/>
              <a:gd name="connsiteY1" fmla="*/ 0 h 617517"/>
              <a:gd name="connsiteX2" fmla="*/ 807522 w 807522"/>
              <a:gd name="connsiteY2" fmla="*/ 617517 h 617517"/>
              <a:gd name="connsiteX3" fmla="*/ 0 w 807522"/>
              <a:gd name="connsiteY3" fmla="*/ 617517 h 617517"/>
              <a:gd name="connsiteX4" fmla="*/ 273132 w 807522"/>
              <a:gd name="connsiteY4" fmla="*/ 273135 h 617517"/>
              <a:gd name="connsiteX5" fmla="*/ 0 w 807522"/>
              <a:gd name="connsiteY5" fmla="*/ 0 h 617517"/>
              <a:gd name="connsiteX0" fmla="*/ 0 w 807522"/>
              <a:gd name="connsiteY0" fmla="*/ 0 h 617517"/>
              <a:gd name="connsiteX1" fmla="*/ 807522 w 807522"/>
              <a:gd name="connsiteY1" fmla="*/ 0 h 617517"/>
              <a:gd name="connsiteX2" fmla="*/ 807522 w 807522"/>
              <a:gd name="connsiteY2" fmla="*/ 617517 h 617517"/>
              <a:gd name="connsiteX3" fmla="*/ 0 w 807522"/>
              <a:gd name="connsiteY3" fmla="*/ 617517 h 617517"/>
              <a:gd name="connsiteX4" fmla="*/ 273132 w 807522"/>
              <a:gd name="connsiteY4" fmla="*/ 273135 h 617517"/>
              <a:gd name="connsiteX5" fmla="*/ 0 w 807522"/>
              <a:gd name="connsiteY5" fmla="*/ 0 h 617517"/>
              <a:gd name="connsiteX0" fmla="*/ 0 w 807522"/>
              <a:gd name="connsiteY0" fmla="*/ 0 h 617517"/>
              <a:gd name="connsiteX1" fmla="*/ 807522 w 807522"/>
              <a:gd name="connsiteY1" fmla="*/ 0 h 617517"/>
              <a:gd name="connsiteX2" fmla="*/ 807522 w 807522"/>
              <a:gd name="connsiteY2" fmla="*/ 617517 h 617517"/>
              <a:gd name="connsiteX3" fmla="*/ 0 w 807522"/>
              <a:gd name="connsiteY3" fmla="*/ 617517 h 617517"/>
              <a:gd name="connsiteX4" fmla="*/ 273132 w 807522"/>
              <a:gd name="connsiteY4" fmla="*/ 320636 h 617517"/>
              <a:gd name="connsiteX5" fmla="*/ 0 w 807522"/>
              <a:gd name="connsiteY5" fmla="*/ 0 h 617517"/>
              <a:gd name="connsiteX0" fmla="*/ 0 w 807522"/>
              <a:gd name="connsiteY0" fmla="*/ 0 h 617517"/>
              <a:gd name="connsiteX1" fmla="*/ 807522 w 807522"/>
              <a:gd name="connsiteY1" fmla="*/ 0 h 617517"/>
              <a:gd name="connsiteX2" fmla="*/ 807522 w 807522"/>
              <a:gd name="connsiteY2" fmla="*/ 617517 h 617517"/>
              <a:gd name="connsiteX3" fmla="*/ 0 w 807522"/>
              <a:gd name="connsiteY3" fmla="*/ 617517 h 617517"/>
              <a:gd name="connsiteX4" fmla="*/ 273132 w 807522"/>
              <a:gd name="connsiteY4" fmla="*/ 320636 h 617517"/>
              <a:gd name="connsiteX5" fmla="*/ 0 w 807522"/>
              <a:gd name="connsiteY5" fmla="*/ 0 h 617517"/>
              <a:gd name="connsiteX0" fmla="*/ 0 w 807522"/>
              <a:gd name="connsiteY0" fmla="*/ 0 h 617517"/>
              <a:gd name="connsiteX1" fmla="*/ 807522 w 807522"/>
              <a:gd name="connsiteY1" fmla="*/ 0 h 617517"/>
              <a:gd name="connsiteX2" fmla="*/ 807522 w 807522"/>
              <a:gd name="connsiteY2" fmla="*/ 617517 h 617517"/>
              <a:gd name="connsiteX3" fmla="*/ 0 w 807522"/>
              <a:gd name="connsiteY3" fmla="*/ 617517 h 617517"/>
              <a:gd name="connsiteX4" fmla="*/ 273132 w 807522"/>
              <a:gd name="connsiteY4" fmla="*/ 320636 h 617517"/>
              <a:gd name="connsiteX5" fmla="*/ 0 w 807522"/>
              <a:gd name="connsiteY5" fmla="*/ 0 h 61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522" h="617517">
                <a:moveTo>
                  <a:pt x="0" y="0"/>
                </a:moveTo>
                <a:lnTo>
                  <a:pt x="807522" y="0"/>
                </a:lnTo>
                <a:lnTo>
                  <a:pt x="807522" y="617517"/>
                </a:lnTo>
                <a:lnTo>
                  <a:pt x="0" y="617517"/>
                </a:lnTo>
                <a:cubicBezTo>
                  <a:pt x="273132" y="332510"/>
                  <a:pt x="130628" y="463139"/>
                  <a:pt x="273132" y="320636"/>
                </a:cubicBezTo>
                <a:lnTo>
                  <a:pt x="0" y="0"/>
                </a:lnTo>
                <a:close/>
              </a:path>
            </a:pathLst>
          </a:custGeom>
          <a:solidFill>
            <a:srgbClr val="FF6600"/>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76" name="TextBox 175"/>
          <p:cNvSpPr txBox="1"/>
          <p:nvPr/>
        </p:nvSpPr>
        <p:spPr>
          <a:xfrm>
            <a:off x="1295772" y="3234684"/>
            <a:ext cx="681597" cy="553998"/>
          </a:xfrm>
          <a:prstGeom prst="rect">
            <a:avLst/>
          </a:prstGeom>
          <a:noFill/>
        </p:spPr>
        <p:txBody>
          <a:bodyPr wrap="none" rtlCol="0">
            <a:spAutoFit/>
          </a:bodyPr>
          <a:lstStyle/>
          <a:p>
            <a:r>
              <a:rPr lang="en-US" sz="1000" dirty="0" smtClean="0">
                <a:latin typeface="+mj-lt"/>
              </a:rPr>
              <a:t>System</a:t>
            </a:r>
          </a:p>
          <a:p>
            <a:r>
              <a:rPr lang="en-US" sz="1000" dirty="0" smtClean="0">
                <a:latin typeface="+mj-lt"/>
              </a:rPr>
              <a:t>Security </a:t>
            </a:r>
          </a:p>
          <a:p>
            <a:r>
              <a:rPr lang="en-US" sz="1000" dirty="0" smtClean="0">
                <a:latin typeface="+mj-lt"/>
              </a:rPr>
              <a:t>Archit.</a:t>
            </a:r>
            <a:endParaRPr lang="en-US" sz="1000" dirty="0">
              <a:latin typeface="+mj-lt"/>
            </a:endParaRPr>
          </a:p>
        </p:txBody>
      </p:sp>
      <p:pic>
        <p:nvPicPr>
          <p:cNvPr id="181" name="Picture 18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5558" y="5344188"/>
            <a:ext cx="4350419" cy="1140432"/>
          </a:xfrm>
          <a:prstGeom prst="rect">
            <a:avLst/>
          </a:prstGeom>
          <a:noFill/>
        </p:spPr>
      </p:pic>
      <p:sp>
        <p:nvSpPr>
          <p:cNvPr id="184" name="TextBox 183"/>
          <p:cNvSpPr txBox="1"/>
          <p:nvPr/>
        </p:nvSpPr>
        <p:spPr>
          <a:xfrm>
            <a:off x="1292662" y="1288150"/>
            <a:ext cx="588623"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900" dirty="0" smtClean="0">
                <a:solidFill>
                  <a:schemeClr val="bg1"/>
                </a:solidFill>
                <a:latin typeface="+mj-lt"/>
              </a:rPr>
              <a:t>Quality</a:t>
            </a:r>
          </a:p>
          <a:p>
            <a:r>
              <a:rPr lang="en-US" sz="900" dirty="0" smtClean="0">
                <a:solidFill>
                  <a:schemeClr val="bg1"/>
                </a:solidFill>
                <a:latin typeface="+mj-lt"/>
              </a:rPr>
              <a:t>Escape</a:t>
            </a:r>
          </a:p>
        </p:txBody>
      </p:sp>
      <p:cxnSp>
        <p:nvCxnSpPr>
          <p:cNvPr id="185" name="Straight Arrow Connector 184"/>
          <p:cNvCxnSpPr/>
          <p:nvPr/>
        </p:nvCxnSpPr>
        <p:spPr bwMode="auto">
          <a:xfrm>
            <a:off x="1586973" y="1639665"/>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186" name="TextBox 185"/>
          <p:cNvSpPr txBox="1"/>
          <p:nvPr/>
        </p:nvSpPr>
        <p:spPr>
          <a:xfrm>
            <a:off x="1919836" y="1288150"/>
            <a:ext cx="665567"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900" dirty="0" smtClean="0">
                <a:solidFill>
                  <a:schemeClr val="bg1"/>
                </a:solidFill>
                <a:latin typeface="+mj-lt"/>
              </a:rPr>
              <a:t>Malicious</a:t>
            </a:r>
            <a:endParaRPr lang="en-US" sz="900" dirty="0">
              <a:solidFill>
                <a:schemeClr val="bg1"/>
              </a:solidFill>
              <a:latin typeface="+mj-lt"/>
            </a:endParaRPr>
          </a:p>
          <a:p>
            <a:r>
              <a:rPr lang="en-US" sz="900" dirty="0" smtClean="0">
                <a:solidFill>
                  <a:schemeClr val="bg1"/>
                </a:solidFill>
                <a:latin typeface="+mj-lt"/>
              </a:rPr>
              <a:t>Insertion</a:t>
            </a:r>
          </a:p>
        </p:txBody>
      </p:sp>
      <p:cxnSp>
        <p:nvCxnSpPr>
          <p:cNvPr id="187" name="Straight Arrow Connector 186"/>
          <p:cNvCxnSpPr/>
          <p:nvPr/>
        </p:nvCxnSpPr>
        <p:spPr bwMode="auto">
          <a:xfrm>
            <a:off x="2214147" y="1639665"/>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188" name="TextBox 187"/>
          <p:cNvSpPr txBox="1"/>
          <p:nvPr/>
        </p:nvSpPr>
        <p:spPr>
          <a:xfrm>
            <a:off x="1631537" y="1876646"/>
            <a:ext cx="439544" cy="400110"/>
          </a:xfrm>
          <a:prstGeom prst="rect">
            <a:avLst/>
          </a:prstGeom>
          <a:noFill/>
        </p:spPr>
        <p:txBody>
          <a:bodyPr wrap="none" rtlCol="0">
            <a:spAutoFit/>
          </a:bodyPr>
          <a:lstStyle/>
          <a:p>
            <a:r>
              <a:rPr lang="en-US" sz="1000" dirty="0" smtClean="0">
                <a:latin typeface="+mj-lt"/>
              </a:rPr>
              <a:t>PPP</a:t>
            </a:r>
          </a:p>
          <a:p>
            <a:r>
              <a:rPr lang="en-US" sz="1000" dirty="0" smtClean="0">
                <a:latin typeface="+mj-lt"/>
              </a:rPr>
              <a:t>CPI</a:t>
            </a:r>
            <a:endParaRPr lang="en-US" sz="1000" dirty="0">
              <a:latin typeface="+mj-lt"/>
            </a:endParaRPr>
          </a:p>
        </p:txBody>
      </p:sp>
      <p:sp>
        <p:nvSpPr>
          <p:cNvPr id="189" name="TextBox 188"/>
          <p:cNvSpPr txBox="1"/>
          <p:nvPr/>
        </p:nvSpPr>
        <p:spPr>
          <a:xfrm>
            <a:off x="383947" y="1776018"/>
            <a:ext cx="1056700" cy="553998"/>
          </a:xfrm>
          <a:prstGeom prst="rect">
            <a:avLst/>
          </a:prstGeom>
          <a:noFill/>
        </p:spPr>
        <p:txBody>
          <a:bodyPr wrap="none" rtlCol="0">
            <a:spAutoFit/>
          </a:bodyPr>
          <a:lstStyle/>
          <a:p>
            <a:r>
              <a:rPr lang="en-US" sz="1000" dirty="0" smtClean="0">
                <a:latin typeface="+mj-lt"/>
              </a:rPr>
              <a:t>Program</a:t>
            </a:r>
          </a:p>
          <a:p>
            <a:r>
              <a:rPr lang="en-US" sz="1000" dirty="0" smtClean="0">
                <a:latin typeface="+mj-lt"/>
              </a:rPr>
              <a:t>Development</a:t>
            </a:r>
            <a:r>
              <a:rPr lang="en-US" sz="1000" dirty="0">
                <a:latin typeface="+mj-lt"/>
              </a:rPr>
              <a:t> </a:t>
            </a:r>
            <a:r>
              <a:rPr lang="en-US" sz="1000" dirty="0" smtClean="0">
                <a:latin typeface="+mj-lt"/>
              </a:rPr>
              <a:t>&amp;</a:t>
            </a:r>
          </a:p>
          <a:p>
            <a:r>
              <a:rPr lang="en-US" sz="1000" dirty="0" smtClean="0">
                <a:latin typeface="+mj-lt"/>
              </a:rPr>
              <a:t>Capabilities</a:t>
            </a:r>
          </a:p>
        </p:txBody>
      </p:sp>
      <p:sp>
        <p:nvSpPr>
          <p:cNvPr id="190" name="TextBox 189"/>
          <p:cNvSpPr txBox="1"/>
          <p:nvPr/>
        </p:nvSpPr>
        <p:spPr>
          <a:xfrm>
            <a:off x="2209256" y="1937250"/>
            <a:ext cx="582211" cy="246221"/>
          </a:xfrm>
          <a:prstGeom prst="rect">
            <a:avLst/>
          </a:prstGeom>
          <a:noFill/>
        </p:spPr>
        <p:txBody>
          <a:bodyPr wrap="none" rtlCol="0">
            <a:spAutoFit/>
          </a:bodyPr>
          <a:lstStyle/>
          <a:p>
            <a:r>
              <a:rPr lang="en-US" sz="1000" dirty="0" smtClean="0">
                <a:latin typeface="+mj-lt"/>
              </a:rPr>
              <a:t>Design</a:t>
            </a:r>
            <a:endParaRPr lang="en-US" sz="1000" dirty="0">
              <a:latin typeface="+mj-lt"/>
            </a:endParaRPr>
          </a:p>
        </p:txBody>
      </p:sp>
      <p:sp>
        <p:nvSpPr>
          <p:cNvPr id="191" name="TextBox 190"/>
          <p:cNvSpPr txBox="1"/>
          <p:nvPr/>
        </p:nvSpPr>
        <p:spPr>
          <a:xfrm>
            <a:off x="2862658" y="1937249"/>
            <a:ext cx="511679" cy="246221"/>
          </a:xfrm>
          <a:prstGeom prst="rect">
            <a:avLst/>
          </a:prstGeom>
          <a:noFill/>
        </p:spPr>
        <p:txBody>
          <a:bodyPr wrap="none" rtlCol="0">
            <a:spAutoFit/>
          </a:bodyPr>
          <a:lstStyle/>
          <a:p>
            <a:r>
              <a:rPr lang="en-US" sz="1000" dirty="0" smtClean="0">
                <a:latin typeface="+mj-lt"/>
              </a:rPr>
              <a:t>Verify</a:t>
            </a:r>
            <a:endParaRPr lang="en-US" sz="1000" dirty="0">
              <a:latin typeface="+mj-lt"/>
            </a:endParaRPr>
          </a:p>
        </p:txBody>
      </p:sp>
      <p:sp>
        <p:nvSpPr>
          <p:cNvPr id="192" name="TextBox 191"/>
          <p:cNvSpPr txBox="1"/>
          <p:nvPr/>
        </p:nvSpPr>
        <p:spPr>
          <a:xfrm>
            <a:off x="3470738" y="1937248"/>
            <a:ext cx="503664" cy="246221"/>
          </a:xfrm>
          <a:prstGeom prst="rect">
            <a:avLst/>
          </a:prstGeom>
          <a:noFill/>
        </p:spPr>
        <p:txBody>
          <a:bodyPr wrap="none" rtlCol="0">
            <a:spAutoFit/>
          </a:bodyPr>
          <a:lstStyle/>
          <a:p>
            <a:r>
              <a:rPr lang="en-US" sz="1000" dirty="0" smtClean="0">
                <a:latin typeface="+mj-lt"/>
              </a:rPr>
              <a:t>Mask</a:t>
            </a:r>
            <a:endParaRPr lang="en-US" sz="1000" dirty="0">
              <a:latin typeface="+mj-lt"/>
            </a:endParaRPr>
          </a:p>
        </p:txBody>
      </p:sp>
      <p:sp>
        <p:nvSpPr>
          <p:cNvPr id="193" name="TextBox 192"/>
          <p:cNvSpPr txBox="1"/>
          <p:nvPr/>
        </p:nvSpPr>
        <p:spPr>
          <a:xfrm>
            <a:off x="4123235" y="1929906"/>
            <a:ext cx="816249" cy="246221"/>
          </a:xfrm>
          <a:prstGeom prst="rect">
            <a:avLst/>
          </a:prstGeom>
          <a:noFill/>
        </p:spPr>
        <p:txBody>
          <a:bodyPr wrap="none" rtlCol="0">
            <a:spAutoFit/>
          </a:bodyPr>
          <a:lstStyle/>
          <a:p>
            <a:r>
              <a:rPr lang="en-US" sz="1000" dirty="0" smtClean="0">
                <a:latin typeface="+mj-lt"/>
              </a:rPr>
              <a:t>Fabrication</a:t>
            </a:r>
            <a:endParaRPr lang="en-US" sz="1000" dirty="0">
              <a:latin typeface="+mj-lt"/>
            </a:endParaRPr>
          </a:p>
        </p:txBody>
      </p:sp>
      <p:sp>
        <p:nvSpPr>
          <p:cNvPr id="194" name="TextBox 193"/>
          <p:cNvSpPr txBox="1"/>
          <p:nvPr/>
        </p:nvSpPr>
        <p:spPr>
          <a:xfrm>
            <a:off x="5101086" y="1870530"/>
            <a:ext cx="518091" cy="400110"/>
          </a:xfrm>
          <a:prstGeom prst="rect">
            <a:avLst/>
          </a:prstGeom>
          <a:noFill/>
        </p:spPr>
        <p:txBody>
          <a:bodyPr wrap="none" rtlCol="0">
            <a:spAutoFit/>
          </a:bodyPr>
          <a:lstStyle/>
          <a:p>
            <a:r>
              <a:rPr lang="en-US" sz="1000" dirty="0" smtClean="0">
                <a:latin typeface="+mj-lt"/>
              </a:rPr>
              <a:t>Pack.</a:t>
            </a:r>
          </a:p>
          <a:p>
            <a:r>
              <a:rPr lang="en-US" sz="1000" dirty="0" smtClean="0">
                <a:latin typeface="+mj-lt"/>
              </a:rPr>
              <a:t>&amp;Test</a:t>
            </a:r>
            <a:endParaRPr lang="en-US" sz="1000" dirty="0">
              <a:latin typeface="+mj-lt"/>
            </a:endParaRPr>
          </a:p>
        </p:txBody>
      </p:sp>
      <p:sp>
        <p:nvSpPr>
          <p:cNvPr id="195" name="TextBox 194"/>
          <p:cNvSpPr txBox="1"/>
          <p:nvPr/>
        </p:nvSpPr>
        <p:spPr>
          <a:xfrm>
            <a:off x="5680310" y="1870375"/>
            <a:ext cx="644728" cy="400110"/>
          </a:xfrm>
          <a:prstGeom prst="rect">
            <a:avLst/>
          </a:prstGeom>
          <a:noFill/>
        </p:spPr>
        <p:txBody>
          <a:bodyPr wrap="none" rtlCol="0">
            <a:spAutoFit/>
          </a:bodyPr>
          <a:lstStyle/>
          <a:p>
            <a:r>
              <a:rPr lang="en-US" sz="1000" dirty="0" smtClean="0">
                <a:latin typeface="+mj-lt"/>
              </a:rPr>
              <a:t>Verify &amp;</a:t>
            </a:r>
          </a:p>
          <a:p>
            <a:r>
              <a:rPr lang="en-US" sz="1000" dirty="0" smtClean="0">
                <a:latin typeface="+mj-lt"/>
              </a:rPr>
              <a:t>Validate</a:t>
            </a:r>
            <a:endParaRPr lang="en-US" sz="1000" dirty="0">
              <a:latin typeface="+mj-lt"/>
            </a:endParaRPr>
          </a:p>
        </p:txBody>
      </p:sp>
      <p:sp>
        <p:nvSpPr>
          <p:cNvPr id="196" name="TextBox 195"/>
          <p:cNvSpPr txBox="1"/>
          <p:nvPr/>
        </p:nvSpPr>
        <p:spPr>
          <a:xfrm>
            <a:off x="6464673" y="1851313"/>
            <a:ext cx="524503" cy="400110"/>
          </a:xfrm>
          <a:prstGeom prst="rect">
            <a:avLst/>
          </a:prstGeom>
          <a:noFill/>
        </p:spPr>
        <p:txBody>
          <a:bodyPr wrap="none" rtlCol="0">
            <a:spAutoFit/>
          </a:bodyPr>
          <a:lstStyle/>
          <a:p>
            <a:r>
              <a:rPr lang="en-US" sz="1000" dirty="0" err="1" smtClean="0">
                <a:latin typeface="+mj-lt"/>
              </a:rPr>
              <a:t>Prog</a:t>
            </a:r>
            <a:r>
              <a:rPr lang="en-US" sz="1000" dirty="0" smtClean="0">
                <a:latin typeface="+mj-lt"/>
              </a:rPr>
              <a:t>. </a:t>
            </a:r>
          </a:p>
          <a:p>
            <a:r>
              <a:rPr lang="en-US" sz="1000" dirty="0" smtClean="0">
                <a:latin typeface="+mj-lt"/>
              </a:rPr>
              <a:t>&amp; SW</a:t>
            </a:r>
            <a:endParaRPr lang="en-US" sz="1000" dirty="0">
              <a:latin typeface="+mj-lt"/>
            </a:endParaRPr>
          </a:p>
        </p:txBody>
      </p:sp>
      <p:sp>
        <p:nvSpPr>
          <p:cNvPr id="197" name="TextBox 196"/>
          <p:cNvSpPr txBox="1"/>
          <p:nvPr/>
        </p:nvSpPr>
        <p:spPr>
          <a:xfrm>
            <a:off x="7043374" y="1861362"/>
            <a:ext cx="686406" cy="400110"/>
          </a:xfrm>
          <a:prstGeom prst="rect">
            <a:avLst/>
          </a:prstGeom>
          <a:noFill/>
        </p:spPr>
        <p:txBody>
          <a:bodyPr wrap="none" rtlCol="0">
            <a:spAutoFit/>
          </a:bodyPr>
          <a:lstStyle/>
          <a:p>
            <a:r>
              <a:rPr lang="en-US" sz="1000" dirty="0" smtClean="0">
                <a:latin typeface="+mj-lt"/>
              </a:rPr>
              <a:t>Integrate</a:t>
            </a:r>
          </a:p>
          <a:p>
            <a:r>
              <a:rPr lang="en-US" sz="1000" dirty="0" smtClean="0">
                <a:latin typeface="+mj-lt"/>
              </a:rPr>
              <a:t>&amp;Test</a:t>
            </a:r>
            <a:endParaRPr lang="en-US" sz="1000" dirty="0">
              <a:latin typeface="+mj-lt"/>
            </a:endParaRPr>
          </a:p>
        </p:txBody>
      </p:sp>
      <p:sp>
        <p:nvSpPr>
          <p:cNvPr id="198" name="TextBox 197"/>
          <p:cNvSpPr txBox="1"/>
          <p:nvPr/>
        </p:nvSpPr>
        <p:spPr>
          <a:xfrm>
            <a:off x="7810595" y="1882405"/>
            <a:ext cx="702436" cy="400110"/>
          </a:xfrm>
          <a:prstGeom prst="rect">
            <a:avLst/>
          </a:prstGeom>
          <a:noFill/>
        </p:spPr>
        <p:txBody>
          <a:bodyPr wrap="none" rtlCol="0">
            <a:spAutoFit/>
          </a:bodyPr>
          <a:lstStyle/>
          <a:p>
            <a:r>
              <a:rPr lang="en-US" sz="1000" dirty="0" smtClean="0">
                <a:latin typeface="+mj-lt"/>
              </a:rPr>
              <a:t>Operate </a:t>
            </a:r>
          </a:p>
          <a:p>
            <a:r>
              <a:rPr lang="en-US" sz="1000" dirty="0" smtClean="0">
                <a:latin typeface="+mj-lt"/>
              </a:rPr>
              <a:t>&amp; </a:t>
            </a:r>
            <a:r>
              <a:rPr lang="en-US" sz="1000" dirty="0" err="1" smtClean="0">
                <a:latin typeface="+mj-lt"/>
              </a:rPr>
              <a:t>Maint</a:t>
            </a:r>
            <a:r>
              <a:rPr lang="en-US" sz="1000" dirty="0" smtClean="0">
                <a:latin typeface="+mj-lt"/>
              </a:rPr>
              <a:t>.</a:t>
            </a:r>
            <a:endParaRPr lang="en-US" sz="1000" dirty="0">
              <a:latin typeface="+mj-lt"/>
            </a:endParaRPr>
          </a:p>
        </p:txBody>
      </p:sp>
      <p:sp>
        <p:nvSpPr>
          <p:cNvPr id="199" name="TextBox 198"/>
          <p:cNvSpPr txBox="1"/>
          <p:nvPr/>
        </p:nvSpPr>
        <p:spPr>
          <a:xfrm>
            <a:off x="4354694" y="1293237"/>
            <a:ext cx="748923"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900" dirty="0" smtClean="0">
                <a:solidFill>
                  <a:schemeClr val="bg1"/>
                </a:solidFill>
                <a:latin typeface="+mj-lt"/>
              </a:rPr>
              <a:t>Counterfeit</a:t>
            </a:r>
          </a:p>
          <a:p>
            <a:r>
              <a:rPr lang="en-US" sz="900" dirty="0" smtClean="0">
                <a:solidFill>
                  <a:schemeClr val="bg1"/>
                </a:solidFill>
                <a:latin typeface="+mj-lt"/>
              </a:rPr>
              <a:t>&amp; Excess</a:t>
            </a:r>
          </a:p>
        </p:txBody>
      </p:sp>
      <p:cxnSp>
        <p:nvCxnSpPr>
          <p:cNvPr id="200" name="Straight Arrow Connector 199"/>
          <p:cNvCxnSpPr/>
          <p:nvPr/>
        </p:nvCxnSpPr>
        <p:spPr bwMode="auto">
          <a:xfrm>
            <a:off x="4649005" y="1644752"/>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cxnSp>
        <p:nvCxnSpPr>
          <p:cNvPr id="201" name="Straight Arrow Connector 200"/>
          <p:cNvCxnSpPr/>
          <p:nvPr/>
        </p:nvCxnSpPr>
        <p:spPr bwMode="auto">
          <a:xfrm>
            <a:off x="5070762" y="1654651"/>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202" name="TextBox 201"/>
          <p:cNvSpPr txBox="1"/>
          <p:nvPr/>
        </p:nvSpPr>
        <p:spPr>
          <a:xfrm>
            <a:off x="6563823" y="1293237"/>
            <a:ext cx="665567"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900" dirty="0" smtClean="0">
                <a:solidFill>
                  <a:schemeClr val="bg1"/>
                </a:solidFill>
                <a:latin typeface="+mj-lt"/>
              </a:rPr>
              <a:t>Malicious</a:t>
            </a:r>
            <a:endParaRPr lang="en-US" sz="900" dirty="0">
              <a:solidFill>
                <a:schemeClr val="bg1"/>
              </a:solidFill>
              <a:latin typeface="+mj-lt"/>
            </a:endParaRPr>
          </a:p>
          <a:p>
            <a:r>
              <a:rPr lang="en-US" sz="900" dirty="0" smtClean="0">
                <a:solidFill>
                  <a:schemeClr val="bg1"/>
                </a:solidFill>
                <a:latin typeface="+mj-lt"/>
              </a:rPr>
              <a:t>Insertion</a:t>
            </a:r>
          </a:p>
        </p:txBody>
      </p:sp>
      <p:cxnSp>
        <p:nvCxnSpPr>
          <p:cNvPr id="203" name="Straight Arrow Connector 202"/>
          <p:cNvCxnSpPr/>
          <p:nvPr/>
        </p:nvCxnSpPr>
        <p:spPr bwMode="auto">
          <a:xfrm>
            <a:off x="6751259" y="1644752"/>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204" name="TextBox 203"/>
          <p:cNvSpPr txBox="1"/>
          <p:nvPr/>
        </p:nvSpPr>
        <p:spPr>
          <a:xfrm>
            <a:off x="5915899" y="1285319"/>
            <a:ext cx="588623"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900" dirty="0" smtClean="0">
                <a:solidFill>
                  <a:schemeClr val="bg1"/>
                </a:solidFill>
                <a:latin typeface="+mj-lt"/>
              </a:rPr>
              <a:t>Quality</a:t>
            </a:r>
          </a:p>
          <a:p>
            <a:r>
              <a:rPr lang="en-US" sz="900" dirty="0" smtClean="0">
                <a:solidFill>
                  <a:schemeClr val="bg1"/>
                </a:solidFill>
                <a:latin typeface="+mj-lt"/>
              </a:rPr>
              <a:t>Escape</a:t>
            </a:r>
          </a:p>
        </p:txBody>
      </p:sp>
      <p:cxnSp>
        <p:nvCxnSpPr>
          <p:cNvPr id="205" name="Straight Arrow Connector 204"/>
          <p:cNvCxnSpPr/>
          <p:nvPr/>
        </p:nvCxnSpPr>
        <p:spPr bwMode="auto">
          <a:xfrm>
            <a:off x="6435835" y="1636834"/>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cxnSp>
        <p:nvCxnSpPr>
          <p:cNvPr id="206" name="Straight Arrow Connector 205"/>
          <p:cNvCxnSpPr/>
          <p:nvPr/>
        </p:nvCxnSpPr>
        <p:spPr bwMode="auto">
          <a:xfrm>
            <a:off x="6008776" y="1656204"/>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207" name="TextBox 206"/>
          <p:cNvSpPr txBox="1"/>
          <p:nvPr/>
        </p:nvSpPr>
        <p:spPr>
          <a:xfrm>
            <a:off x="8035559" y="1293237"/>
            <a:ext cx="428322"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900" dirty="0" smtClean="0">
                <a:solidFill>
                  <a:schemeClr val="bg1"/>
                </a:solidFill>
                <a:latin typeface="+mj-lt"/>
              </a:rPr>
              <a:t>Info.</a:t>
            </a:r>
          </a:p>
          <a:p>
            <a:r>
              <a:rPr lang="en-US" sz="900" dirty="0" smtClean="0">
                <a:solidFill>
                  <a:schemeClr val="bg1"/>
                </a:solidFill>
                <a:latin typeface="+mj-lt"/>
              </a:rPr>
              <a:t>Loss</a:t>
            </a:r>
          </a:p>
        </p:txBody>
      </p:sp>
      <p:cxnSp>
        <p:nvCxnSpPr>
          <p:cNvPr id="208" name="Straight Arrow Connector 207"/>
          <p:cNvCxnSpPr/>
          <p:nvPr/>
        </p:nvCxnSpPr>
        <p:spPr bwMode="auto">
          <a:xfrm>
            <a:off x="8180100" y="1654651"/>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209" name="TextBox 208"/>
          <p:cNvSpPr txBox="1"/>
          <p:nvPr/>
        </p:nvSpPr>
        <p:spPr>
          <a:xfrm>
            <a:off x="2972596" y="1281633"/>
            <a:ext cx="428322"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900" dirty="0" smtClean="0">
                <a:solidFill>
                  <a:schemeClr val="bg1"/>
                </a:solidFill>
                <a:latin typeface="+mj-lt"/>
              </a:rPr>
              <a:t>Info.</a:t>
            </a:r>
          </a:p>
          <a:p>
            <a:r>
              <a:rPr lang="en-US" sz="900" dirty="0" smtClean="0">
                <a:solidFill>
                  <a:schemeClr val="bg1"/>
                </a:solidFill>
                <a:latin typeface="+mj-lt"/>
              </a:rPr>
              <a:t>Loss</a:t>
            </a:r>
          </a:p>
        </p:txBody>
      </p:sp>
      <p:cxnSp>
        <p:nvCxnSpPr>
          <p:cNvPr id="210" name="Straight Arrow Connector 209"/>
          <p:cNvCxnSpPr/>
          <p:nvPr/>
        </p:nvCxnSpPr>
        <p:spPr bwMode="auto">
          <a:xfrm>
            <a:off x="3117137" y="1643047"/>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cxnSp>
        <p:nvCxnSpPr>
          <p:cNvPr id="213" name="Straight Arrow Connector 212"/>
          <p:cNvCxnSpPr/>
          <p:nvPr/>
        </p:nvCxnSpPr>
        <p:spPr bwMode="auto">
          <a:xfrm>
            <a:off x="3382486" y="1640526"/>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215" name="TextBox 214"/>
          <p:cNvSpPr txBox="1"/>
          <p:nvPr/>
        </p:nvSpPr>
        <p:spPr>
          <a:xfrm>
            <a:off x="5283898" y="1297469"/>
            <a:ext cx="452417"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900" dirty="0" smtClean="0">
                <a:solidFill>
                  <a:schemeClr val="bg1"/>
                </a:solidFill>
                <a:latin typeface="+mj-lt"/>
              </a:rPr>
              <a:t>Rev. Eng.</a:t>
            </a:r>
          </a:p>
        </p:txBody>
      </p:sp>
      <p:cxnSp>
        <p:nvCxnSpPr>
          <p:cNvPr id="216" name="Straight Arrow Connector 215"/>
          <p:cNvCxnSpPr/>
          <p:nvPr/>
        </p:nvCxnSpPr>
        <p:spPr bwMode="auto">
          <a:xfrm>
            <a:off x="5471334" y="1648984"/>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217" name="TextBox 216"/>
          <p:cNvSpPr txBox="1"/>
          <p:nvPr/>
        </p:nvSpPr>
        <p:spPr>
          <a:xfrm>
            <a:off x="7336444" y="1295336"/>
            <a:ext cx="452417"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900" dirty="0" smtClean="0">
                <a:solidFill>
                  <a:schemeClr val="bg1"/>
                </a:solidFill>
                <a:latin typeface="+mj-lt"/>
              </a:rPr>
              <a:t>Rev. Eng.</a:t>
            </a:r>
          </a:p>
        </p:txBody>
      </p:sp>
      <p:cxnSp>
        <p:nvCxnSpPr>
          <p:cNvPr id="218" name="Straight Arrow Connector 217"/>
          <p:cNvCxnSpPr/>
          <p:nvPr/>
        </p:nvCxnSpPr>
        <p:spPr bwMode="auto">
          <a:xfrm>
            <a:off x="7428763" y="1659245"/>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cxnSp>
        <p:nvCxnSpPr>
          <p:cNvPr id="219" name="Straight Arrow Connector 218"/>
          <p:cNvCxnSpPr/>
          <p:nvPr/>
        </p:nvCxnSpPr>
        <p:spPr bwMode="auto">
          <a:xfrm>
            <a:off x="7791545" y="1637474"/>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220" name="TextBox 219"/>
          <p:cNvSpPr txBox="1"/>
          <p:nvPr/>
        </p:nvSpPr>
        <p:spPr>
          <a:xfrm>
            <a:off x="3722570" y="1297469"/>
            <a:ext cx="588623" cy="369332"/>
          </a:xfrm>
          <a:prstGeom prst="rect">
            <a:avLst/>
          </a:prstGeom>
          <a:solidFill>
            <a:srgbClr val="C00000"/>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900" dirty="0" smtClean="0">
                <a:solidFill>
                  <a:schemeClr val="bg1"/>
                </a:solidFill>
                <a:latin typeface="+mj-lt"/>
              </a:rPr>
              <a:t>Quality</a:t>
            </a:r>
          </a:p>
          <a:p>
            <a:r>
              <a:rPr lang="en-US" sz="900" dirty="0" smtClean="0">
                <a:solidFill>
                  <a:schemeClr val="bg1"/>
                </a:solidFill>
                <a:latin typeface="+mj-lt"/>
              </a:rPr>
              <a:t>Escape</a:t>
            </a:r>
          </a:p>
        </p:txBody>
      </p:sp>
      <p:cxnSp>
        <p:nvCxnSpPr>
          <p:cNvPr id="221" name="Straight Arrow Connector 220"/>
          <p:cNvCxnSpPr/>
          <p:nvPr/>
        </p:nvCxnSpPr>
        <p:spPr bwMode="auto">
          <a:xfrm>
            <a:off x="4147506" y="1648984"/>
            <a:ext cx="0" cy="233546"/>
          </a:xfrm>
          <a:prstGeom prst="straightConnector1">
            <a:avLst/>
          </a:prstGeom>
          <a:solidFill>
            <a:schemeClr val="accent1"/>
          </a:solidFill>
          <a:ln w="19050" cap="flat" cmpd="sng" algn="ctr">
            <a:solidFill>
              <a:srgbClr val="FF0000"/>
            </a:solidFill>
            <a:prstDash val="solid"/>
            <a:round/>
            <a:headEnd type="none" w="med" len="med"/>
            <a:tailEnd type="arrow"/>
          </a:ln>
          <a:effectLst>
            <a:prstShdw prst="shdw17" dist="17961" dir="2700000">
              <a:schemeClr val="tx1">
                <a:gamma/>
                <a:shade val="60000"/>
                <a:invGamma/>
              </a:schemeClr>
            </a:prstShdw>
          </a:effectLst>
        </p:spPr>
      </p:cxnSp>
      <p:sp>
        <p:nvSpPr>
          <p:cNvPr id="17" name="Rectangle 16"/>
          <p:cNvSpPr/>
          <p:nvPr/>
        </p:nvSpPr>
        <p:spPr bwMode="auto">
          <a:xfrm>
            <a:off x="3885292" y="4911387"/>
            <a:ext cx="1436251" cy="356259"/>
          </a:xfrm>
          <a:prstGeom prst="rect">
            <a:avLst/>
          </a:prstGeom>
          <a:solidFill>
            <a:srgbClr val="00B050"/>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mj-lt"/>
              </a:rPr>
              <a:t>Mitigation</a:t>
            </a:r>
          </a:p>
        </p:txBody>
      </p:sp>
      <p:sp>
        <p:nvSpPr>
          <p:cNvPr id="18" name="Rectangle 17"/>
          <p:cNvSpPr/>
          <p:nvPr/>
        </p:nvSpPr>
        <p:spPr bwMode="auto">
          <a:xfrm>
            <a:off x="5225232" y="4175112"/>
            <a:ext cx="966964" cy="356259"/>
          </a:xfrm>
          <a:prstGeom prst="rect">
            <a:avLst/>
          </a:prstGeom>
          <a:solidFill>
            <a:schemeClr val="bg1">
              <a:lumMod val="85000"/>
            </a:schemeClr>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Impact</a:t>
            </a:r>
          </a:p>
        </p:txBody>
      </p:sp>
      <p:sp>
        <p:nvSpPr>
          <p:cNvPr id="19" name="Rectangle 18"/>
          <p:cNvSpPr/>
          <p:nvPr/>
        </p:nvSpPr>
        <p:spPr bwMode="auto">
          <a:xfrm>
            <a:off x="2911688" y="4175113"/>
            <a:ext cx="1067255" cy="356259"/>
          </a:xfrm>
          <a:prstGeom prst="rect">
            <a:avLst/>
          </a:prstGeom>
          <a:solidFill>
            <a:schemeClr val="bg1">
              <a:lumMod val="85000"/>
            </a:schemeClr>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rPr>
              <a:t>Efficacy</a:t>
            </a:r>
          </a:p>
        </p:txBody>
      </p:sp>
      <p:sp>
        <p:nvSpPr>
          <p:cNvPr id="25" name="Bent Arrow 24"/>
          <p:cNvSpPr/>
          <p:nvPr/>
        </p:nvSpPr>
        <p:spPr bwMode="auto">
          <a:xfrm rot="5400000">
            <a:off x="5287575" y="3545889"/>
            <a:ext cx="527126" cy="498764"/>
          </a:xfrm>
          <a:prstGeom prst="bentArrow">
            <a:avLst/>
          </a:prstGeom>
          <a:solidFill>
            <a:schemeClr val="bg1">
              <a:lumMod val="85000"/>
            </a:schemeClr>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6" name="Bent Arrow 25"/>
          <p:cNvSpPr/>
          <p:nvPr/>
        </p:nvSpPr>
        <p:spPr bwMode="auto">
          <a:xfrm rot="10800000">
            <a:off x="5357841" y="4686211"/>
            <a:ext cx="527126" cy="498764"/>
          </a:xfrm>
          <a:prstGeom prst="bentArrow">
            <a:avLst/>
          </a:prstGeom>
          <a:solidFill>
            <a:schemeClr val="bg1">
              <a:lumMod val="85000"/>
            </a:schemeClr>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7" name="Bent Arrow 26"/>
          <p:cNvSpPr/>
          <p:nvPr/>
        </p:nvSpPr>
        <p:spPr bwMode="auto">
          <a:xfrm>
            <a:off x="3340525" y="3531708"/>
            <a:ext cx="527126" cy="498764"/>
          </a:xfrm>
          <a:prstGeom prst="bentArrow">
            <a:avLst/>
          </a:prstGeom>
          <a:solidFill>
            <a:schemeClr val="bg1">
              <a:lumMod val="85000"/>
            </a:schemeClr>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8" name="Bent Arrow 27"/>
          <p:cNvSpPr/>
          <p:nvPr/>
        </p:nvSpPr>
        <p:spPr bwMode="auto">
          <a:xfrm rot="16200000">
            <a:off x="3236575" y="4617268"/>
            <a:ext cx="527126" cy="498764"/>
          </a:xfrm>
          <a:prstGeom prst="bentArrow">
            <a:avLst/>
          </a:prstGeom>
          <a:solidFill>
            <a:schemeClr val="bg1">
              <a:lumMod val="85000"/>
            </a:schemeClr>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9" name="Oval 28"/>
          <p:cNvSpPr/>
          <p:nvPr/>
        </p:nvSpPr>
        <p:spPr bwMode="auto">
          <a:xfrm>
            <a:off x="4140446" y="3891076"/>
            <a:ext cx="925942" cy="925942"/>
          </a:xfrm>
          <a:prstGeom prst="ellipse">
            <a:avLst/>
          </a:prstGeom>
          <a:solidFill>
            <a:schemeClr val="accent1"/>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endParaRPr>
          </a:p>
        </p:txBody>
      </p:sp>
      <p:sp>
        <p:nvSpPr>
          <p:cNvPr id="30" name="TextBox 29"/>
          <p:cNvSpPr txBox="1"/>
          <p:nvPr/>
        </p:nvSpPr>
        <p:spPr>
          <a:xfrm>
            <a:off x="4139746" y="4006817"/>
            <a:ext cx="946093" cy="553998"/>
          </a:xfrm>
          <a:prstGeom prst="rect">
            <a:avLst/>
          </a:prstGeom>
          <a:noFill/>
        </p:spPr>
        <p:txBody>
          <a:bodyPr wrap="none" rtlCol="0">
            <a:spAutoFit/>
          </a:bodyPr>
          <a:lstStyle/>
          <a:p>
            <a:pPr algn="ctr"/>
            <a:r>
              <a:rPr lang="en-US" sz="1800" b="1" dirty="0" smtClean="0">
                <a:latin typeface="+mj-lt"/>
              </a:rPr>
              <a:t>JFAC</a:t>
            </a:r>
          </a:p>
          <a:p>
            <a:pPr algn="ctr"/>
            <a:r>
              <a:rPr lang="en-US" sz="1200" b="1" dirty="0" smtClean="0">
                <a:latin typeface="+mj-lt"/>
              </a:rPr>
              <a:t>&amp; Industry</a:t>
            </a:r>
            <a:endParaRPr lang="en-US" sz="1200" b="1" dirty="0">
              <a:latin typeface="+mj-lt"/>
            </a:endParaRPr>
          </a:p>
        </p:txBody>
      </p:sp>
      <p:grpSp>
        <p:nvGrpSpPr>
          <p:cNvPr id="22" name="Group 21"/>
          <p:cNvGrpSpPr/>
          <p:nvPr/>
        </p:nvGrpSpPr>
        <p:grpSpPr>
          <a:xfrm>
            <a:off x="4007870" y="2292055"/>
            <a:ext cx="1265408" cy="1623937"/>
            <a:chOff x="4105131" y="2621959"/>
            <a:chExt cx="762242" cy="978205"/>
          </a:xfrm>
        </p:grpSpPr>
        <p:sp>
          <p:nvSpPr>
            <p:cNvPr id="21" name="Isosceles Triangle 20"/>
            <p:cNvSpPr/>
            <p:nvPr/>
          </p:nvSpPr>
          <p:spPr bwMode="auto">
            <a:xfrm>
              <a:off x="4105131" y="2908880"/>
              <a:ext cx="717480" cy="561498"/>
            </a:xfrm>
            <a:prstGeom prst="triangle">
              <a:avLst/>
            </a:prstGeom>
            <a:solidFill>
              <a:srgbClr val="C00000"/>
            </a:solid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sp>
          <p:nvSpPr>
            <p:cNvPr id="222" name="TextBox 221"/>
            <p:cNvSpPr txBox="1"/>
            <p:nvPr/>
          </p:nvSpPr>
          <p:spPr>
            <a:xfrm>
              <a:off x="4319060" y="3461118"/>
              <a:ext cx="548313" cy="139046"/>
            </a:xfrm>
            <a:prstGeom prst="rect">
              <a:avLst/>
            </a:prstGeom>
            <a:noFill/>
          </p:spPr>
          <p:txBody>
            <a:bodyPr wrap="square" rtlCol="0">
              <a:spAutoFit/>
            </a:bodyPr>
            <a:lstStyle/>
            <a:p>
              <a:r>
                <a:rPr lang="en-US" sz="900" dirty="0" smtClean="0">
                  <a:latin typeface="+mj-lt"/>
                </a:rPr>
                <a:t>Integrity</a:t>
              </a:r>
              <a:endParaRPr lang="en-US" sz="900" dirty="0">
                <a:latin typeface="+mj-lt"/>
              </a:endParaRPr>
            </a:p>
          </p:txBody>
        </p:sp>
        <p:sp>
          <p:nvSpPr>
            <p:cNvPr id="223" name="TextBox 222"/>
            <p:cNvSpPr txBox="1"/>
            <p:nvPr/>
          </p:nvSpPr>
          <p:spPr>
            <a:xfrm rot="18168003">
              <a:off x="3869056" y="2986553"/>
              <a:ext cx="868234" cy="139046"/>
            </a:xfrm>
            <a:prstGeom prst="rect">
              <a:avLst/>
            </a:prstGeom>
            <a:noFill/>
          </p:spPr>
          <p:txBody>
            <a:bodyPr wrap="square" rtlCol="0">
              <a:spAutoFit/>
            </a:bodyPr>
            <a:lstStyle/>
            <a:p>
              <a:r>
                <a:rPr lang="en-US" sz="900" dirty="0" smtClean="0">
                  <a:latin typeface="+mj-lt"/>
                </a:rPr>
                <a:t>Confidentiality</a:t>
              </a:r>
              <a:endParaRPr lang="en-US" sz="900" dirty="0">
                <a:latin typeface="+mj-lt"/>
              </a:endParaRPr>
            </a:p>
          </p:txBody>
        </p:sp>
        <p:sp>
          <p:nvSpPr>
            <p:cNvPr id="224" name="TextBox 223"/>
            <p:cNvSpPr txBox="1"/>
            <p:nvPr/>
          </p:nvSpPr>
          <p:spPr>
            <a:xfrm rot="3366328">
              <a:off x="4413690" y="3154863"/>
              <a:ext cx="664497" cy="139046"/>
            </a:xfrm>
            <a:prstGeom prst="rect">
              <a:avLst/>
            </a:prstGeom>
            <a:noFill/>
          </p:spPr>
          <p:txBody>
            <a:bodyPr wrap="square" rtlCol="0">
              <a:spAutoFit/>
            </a:bodyPr>
            <a:lstStyle/>
            <a:p>
              <a:r>
                <a:rPr lang="en-US" sz="900" dirty="0" smtClean="0">
                  <a:latin typeface="+mj-lt"/>
                </a:rPr>
                <a:t>Availability</a:t>
              </a:r>
              <a:endParaRPr lang="en-US" sz="900" dirty="0">
                <a:latin typeface="+mj-lt"/>
              </a:endParaRPr>
            </a:p>
          </p:txBody>
        </p:sp>
      </p:grpSp>
      <p:sp>
        <p:nvSpPr>
          <p:cNvPr id="225" name="TextBox 224"/>
          <p:cNvSpPr txBox="1"/>
          <p:nvPr/>
        </p:nvSpPr>
        <p:spPr>
          <a:xfrm>
            <a:off x="4146943" y="3253554"/>
            <a:ext cx="889987" cy="369332"/>
          </a:xfrm>
          <a:prstGeom prst="rect">
            <a:avLst/>
          </a:prstGeom>
          <a:noFill/>
        </p:spPr>
        <p:txBody>
          <a:bodyPr wrap="none" rtlCol="0">
            <a:spAutoFit/>
          </a:bodyPr>
          <a:lstStyle/>
          <a:p>
            <a:r>
              <a:rPr lang="en-US" sz="1800" b="1" dirty="0" smtClean="0">
                <a:solidFill>
                  <a:schemeClr val="bg1"/>
                </a:solidFill>
                <a:latin typeface="+mj-lt"/>
              </a:rPr>
              <a:t>Threat</a:t>
            </a:r>
            <a:endParaRPr lang="en-US" sz="1800" b="1" dirty="0">
              <a:solidFill>
                <a:schemeClr val="bg1"/>
              </a:solidFill>
              <a:latin typeface="+mj-lt"/>
            </a:endParaRPr>
          </a:p>
        </p:txBody>
      </p:sp>
      <p:grpSp>
        <p:nvGrpSpPr>
          <p:cNvPr id="16" name="Group 15"/>
          <p:cNvGrpSpPr/>
          <p:nvPr/>
        </p:nvGrpSpPr>
        <p:grpSpPr>
          <a:xfrm>
            <a:off x="832031" y="2585065"/>
            <a:ext cx="3240973" cy="1087829"/>
            <a:chOff x="832031" y="2585065"/>
            <a:chExt cx="3240973" cy="1087829"/>
          </a:xfrm>
        </p:grpSpPr>
        <p:sp>
          <p:nvSpPr>
            <p:cNvPr id="112" name="TextBox 111"/>
            <p:cNvSpPr txBox="1"/>
            <p:nvPr/>
          </p:nvSpPr>
          <p:spPr>
            <a:xfrm>
              <a:off x="3586509" y="2585065"/>
              <a:ext cx="415498" cy="369332"/>
            </a:xfrm>
            <a:prstGeom prst="rect">
              <a:avLst/>
            </a:prstGeom>
            <a:noFill/>
          </p:spPr>
          <p:txBody>
            <a:bodyPr wrap="none" rtlCol="0">
              <a:spAutoFit/>
            </a:bodyPr>
            <a:lstStyle/>
            <a:p>
              <a:r>
                <a:rPr lang="en-US" dirty="0" smtClean="0">
                  <a:latin typeface="+mj-lt"/>
                </a:rPr>
                <a:t>…</a:t>
              </a:r>
              <a:endParaRPr lang="en-US" dirty="0">
                <a:latin typeface="+mj-lt"/>
              </a:endParaRPr>
            </a:p>
          </p:txBody>
        </p:sp>
        <p:sp>
          <p:nvSpPr>
            <p:cNvPr id="168" name="Left Brace 167"/>
            <p:cNvSpPr/>
            <p:nvPr/>
          </p:nvSpPr>
          <p:spPr bwMode="auto">
            <a:xfrm rot="16200000">
              <a:off x="988167" y="2943952"/>
              <a:ext cx="226824" cy="459117"/>
            </a:xfrm>
            <a:prstGeom prst="leftBrace">
              <a:avLst/>
            </a:prstGeom>
            <a:no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69" name="Left Brace 168"/>
            <p:cNvSpPr/>
            <p:nvPr/>
          </p:nvSpPr>
          <p:spPr bwMode="auto">
            <a:xfrm rot="16200000">
              <a:off x="1509826" y="2943952"/>
              <a:ext cx="226824" cy="459117"/>
            </a:xfrm>
            <a:prstGeom prst="leftBrace">
              <a:avLst/>
            </a:prstGeom>
            <a:no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70" name="Left Brace 169"/>
            <p:cNvSpPr/>
            <p:nvPr/>
          </p:nvSpPr>
          <p:spPr bwMode="auto">
            <a:xfrm rot="16200000">
              <a:off x="2322652" y="2665503"/>
              <a:ext cx="226825" cy="1018892"/>
            </a:xfrm>
            <a:prstGeom prst="leftBrace">
              <a:avLst/>
            </a:prstGeom>
            <a:no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74" name="TextBox 173"/>
            <p:cNvSpPr txBox="1"/>
            <p:nvPr/>
          </p:nvSpPr>
          <p:spPr>
            <a:xfrm>
              <a:off x="904473" y="3272784"/>
              <a:ext cx="439544" cy="246221"/>
            </a:xfrm>
            <a:prstGeom prst="rect">
              <a:avLst/>
            </a:prstGeom>
            <a:noFill/>
          </p:spPr>
          <p:txBody>
            <a:bodyPr wrap="none" rtlCol="0">
              <a:spAutoFit/>
            </a:bodyPr>
            <a:lstStyle/>
            <a:p>
              <a:r>
                <a:rPr lang="en-US" sz="1000" dirty="0" smtClean="0">
                  <a:latin typeface="+mj-lt"/>
                </a:rPr>
                <a:t>PPP</a:t>
              </a:r>
              <a:endParaRPr lang="en-US" sz="1000" dirty="0">
                <a:latin typeface="+mj-lt"/>
              </a:endParaRPr>
            </a:p>
          </p:txBody>
        </p:sp>
        <p:sp>
          <p:nvSpPr>
            <p:cNvPr id="175" name="TextBox 174"/>
            <p:cNvSpPr txBox="1"/>
            <p:nvPr/>
          </p:nvSpPr>
          <p:spPr>
            <a:xfrm>
              <a:off x="2101856" y="3272784"/>
              <a:ext cx="652743" cy="400110"/>
            </a:xfrm>
            <a:prstGeom prst="rect">
              <a:avLst/>
            </a:prstGeom>
            <a:noFill/>
          </p:spPr>
          <p:txBody>
            <a:bodyPr wrap="none" rtlCol="0">
              <a:spAutoFit/>
            </a:bodyPr>
            <a:lstStyle/>
            <a:p>
              <a:r>
                <a:rPr lang="en-US" sz="1000" dirty="0" smtClean="0">
                  <a:latin typeface="+mj-lt"/>
                </a:rPr>
                <a:t>Assured</a:t>
              </a:r>
            </a:p>
            <a:p>
              <a:r>
                <a:rPr lang="en-US" sz="1000" dirty="0" smtClean="0">
                  <a:latin typeface="+mj-lt"/>
                </a:rPr>
                <a:t>Design</a:t>
              </a:r>
              <a:endParaRPr lang="en-US" sz="1000" dirty="0">
                <a:latin typeface="+mj-lt"/>
              </a:endParaRPr>
            </a:p>
          </p:txBody>
        </p:sp>
        <p:sp>
          <p:nvSpPr>
            <p:cNvPr id="180" name="Right Arrow 179"/>
            <p:cNvSpPr/>
            <p:nvPr/>
          </p:nvSpPr>
          <p:spPr bwMode="auto">
            <a:xfrm rot="2435046">
              <a:off x="3569912" y="3068446"/>
              <a:ext cx="503092" cy="225632"/>
            </a:xfrm>
            <a:custGeom>
              <a:avLst/>
              <a:gdLst>
                <a:gd name="connsiteX0" fmla="*/ 0 w 721216"/>
                <a:gd name="connsiteY0" fmla="*/ 136566 h 451265"/>
                <a:gd name="connsiteX1" fmla="*/ 495584 w 721216"/>
                <a:gd name="connsiteY1" fmla="*/ 136566 h 451265"/>
                <a:gd name="connsiteX2" fmla="*/ 495584 w 721216"/>
                <a:gd name="connsiteY2" fmla="*/ 0 h 451265"/>
                <a:gd name="connsiteX3" fmla="*/ 721216 w 721216"/>
                <a:gd name="connsiteY3" fmla="*/ 225633 h 451265"/>
                <a:gd name="connsiteX4" fmla="*/ 495584 w 721216"/>
                <a:gd name="connsiteY4" fmla="*/ 451265 h 451265"/>
                <a:gd name="connsiteX5" fmla="*/ 495584 w 721216"/>
                <a:gd name="connsiteY5" fmla="*/ 314699 h 451265"/>
                <a:gd name="connsiteX6" fmla="*/ 0 w 721216"/>
                <a:gd name="connsiteY6" fmla="*/ 314699 h 451265"/>
                <a:gd name="connsiteX7" fmla="*/ 0 w 721216"/>
                <a:gd name="connsiteY7" fmla="*/ 136566 h 451265"/>
                <a:gd name="connsiteX0" fmla="*/ 0 w 733092"/>
                <a:gd name="connsiteY0" fmla="*/ 195943 h 451265"/>
                <a:gd name="connsiteX1" fmla="*/ 507460 w 733092"/>
                <a:gd name="connsiteY1" fmla="*/ 136566 h 451265"/>
                <a:gd name="connsiteX2" fmla="*/ 507460 w 733092"/>
                <a:gd name="connsiteY2" fmla="*/ 0 h 451265"/>
                <a:gd name="connsiteX3" fmla="*/ 733092 w 733092"/>
                <a:gd name="connsiteY3" fmla="*/ 225633 h 451265"/>
                <a:gd name="connsiteX4" fmla="*/ 507460 w 733092"/>
                <a:gd name="connsiteY4" fmla="*/ 451265 h 451265"/>
                <a:gd name="connsiteX5" fmla="*/ 507460 w 733092"/>
                <a:gd name="connsiteY5" fmla="*/ 314699 h 451265"/>
                <a:gd name="connsiteX6" fmla="*/ 11876 w 733092"/>
                <a:gd name="connsiteY6" fmla="*/ 314699 h 451265"/>
                <a:gd name="connsiteX7" fmla="*/ 0 w 733092"/>
                <a:gd name="connsiteY7" fmla="*/ 195943 h 451265"/>
                <a:gd name="connsiteX0" fmla="*/ 0 w 733092"/>
                <a:gd name="connsiteY0" fmla="*/ 195943 h 451265"/>
                <a:gd name="connsiteX1" fmla="*/ 507460 w 733092"/>
                <a:gd name="connsiteY1" fmla="*/ 136566 h 451265"/>
                <a:gd name="connsiteX2" fmla="*/ 507460 w 733092"/>
                <a:gd name="connsiteY2" fmla="*/ 0 h 451265"/>
                <a:gd name="connsiteX3" fmla="*/ 733092 w 733092"/>
                <a:gd name="connsiteY3" fmla="*/ 225633 h 451265"/>
                <a:gd name="connsiteX4" fmla="*/ 507460 w 733092"/>
                <a:gd name="connsiteY4" fmla="*/ 451265 h 451265"/>
                <a:gd name="connsiteX5" fmla="*/ 507460 w 733092"/>
                <a:gd name="connsiteY5" fmla="*/ 314699 h 451265"/>
                <a:gd name="connsiteX6" fmla="*/ 11876 w 733092"/>
                <a:gd name="connsiteY6" fmla="*/ 243447 h 451265"/>
                <a:gd name="connsiteX7" fmla="*/ 0 w 733092"/>
                <a:gd name="connsiteY7" fmla="*/ 195943 h 4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092" h="451265">
                  <a:moveTo>
                    <a:pt x="0" y="195943"/>
                  </a:moveTo>
                  <a:lnTo>
                    <a:pt x="507460" y="136566"/>
                  </a:lnTo>
                  <a:lnTo>
                    <a:pt x="507460" y="0"/>
                  </a:lnTo>
                  <a:lnTo>
                    <a:pt x="733092" y="225633"/>
                  </a:lnTo>
                  <a:lnTo>
                    <a:pt x="507460" y="451265"/>
                  </a:lnTo>
                  <a:lnTo>
                    <a:pt x="507460" y="314699"/>
                  </a:lnTo>
                  <a:lnTo>
                    <a:pt x="11876" y="243447"/>
                  </a:lnTo>
                  <a:lnTo>
                    <a:pt x="0" y="195943"/>
                  </a:lnTo>
                  <a:close/>
                </a:path>
              </a:pathLst>
            </a:custGeom>
            <a:solidFill>
              <a:schemeClr val="bg1">
                <a:lumMod val="85000"/>
              </a:schemeClr>
            </a:solidFill>
            <a:ln w="19050"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grpSp>
          <p:nvGrpSpPr>
            <p:cNvPr id="42" name="Group 41"/>
            <p:cNvGrpSpPr/>
            <p:nvPr/>
          </p:nvGrpSpPr>
          <p:grpSpPr>
            <a:xfrm>
              <a:off x="832031" y="2641114"/>
              <a:ext cx="2805622" cy="398475"/>
              <a:chOff x="832031" y="2641114"/>
              <a:chExt cx="2805622" cy="398475"/>
            </a:xfrm>
          </p:grpSpPr>
          <p:grpSp>
            <p:nvGrpSpPr>
              <p:cNvPr id="23" name="Group 22"/>
              <p:cNvGrpSpPr/>
              <p:nvPr/>
            </p:nvGrpSpPr>
            <p:grpSpPr>
              <a:xfrm>
                <a:off x="832031" y="2641114"/>
                <a:ext cx="554445" cy="398475"/>
                <a:chOff x="-1631826" y="4473328"/>
                <a:chExt cx="3477528" cy="2499271"/>
              </a:xfrm>
            </p:grpSpPr>
            <p:sp>
              <p:nvSpPr>
                <p:cNvPr id="226" name="Rectangle 225"/>
                <p:cNvSpPr/>
                <p:nvPr/>
              </p:nvSpPr>
              <p:spPr bwMode="auto">
                <a:xfrm>
                  <a:off x="-574229" y="6616340"/>
                  <a:ext cx="1436251" cy="356259"/>
                </a:xfrm>
                <a:prstGeom prst="rect">
                  <a:avLst/>
                </a:prstGeom>
                <a:solidFill>
                  <a:srgbClr val="00B050"/>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227" name="Rectangle 226"/>
                <p:cNvSpPr/>
                <p:nvPr/>
              </p:nvSpPr>
              <p:spPr bwMode="auto">
                <a:xfrm>
                  <a:off x="801335" y="5880065"/>
                  <a:ext cx="1044367" cy="356259"/>
                </a:xfrm>
                <a:prstGeom prst="rect">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28" name="Rectangle 227"/>
                <p:cNvSpPr/>
                <p:nvPr/>
              </p:nvSpPr>
              <p:spPr bwMode="auto">
                <a:xfrm>
                  <a:off x="-1631826" y="5880066"/>
                  <a:ext cx="1186874" cy="356259"/>
                </a:xfrm>
                <a:prstGeom prst="rect">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29" name="Bent Arrow 228"/>
                <p:cNvSpPr/>
                <p:nvPr/>
              </p:nvSpPr>
              <p:spPr bwMode="auto">
                <a:xfrm rot="5400000">
                  <a:off x="863679" y="5250842"/>
                  <a:ext cx="527126" cy="498764"/>
                </a:xfrm>
                <a:prstGeom prst="bentArrow">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30" name="Bent Arrow 229"/>
                <p:cNvSpPr/>
                <p:nvPr/>
              </p:nvSpPr>
              <p:spPr bwMode="auto">
                <a:xfrm rot="10800000">
                  <a:off x="933945" y="6391164"/>
                  <a:ext cx="527126" cy="498764"/>
                </a:xfrm>
                <a:prstGeom prst="bentArrow">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31" name="Bent Arrow 230"/>
                <p:cNvSpPr/>
                <p:nvPr/>
              </p:nvSpPr>
              <p:spPr bwMode="auto">
                <a:xfrm>
                  <a:off x="-1083371" y="5236661"/>
                  <a:ext cx="527126" cy="498764"/>
                </a:xfrm>
                <a:prstGeom prst="bentArrow">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32" name="Bent Arrow 231"/>
                <p:cNvSpPr/>
                <p:nvPr/>
              </p:nvSpPr>
              <p:spPr bwMode="auto">
                <a:xfrm rot="16200000">
                  <a:off x="-1187321" y="6322221"/>
                  <a:ext cx="527126" cy="498764"/>
                </a:xfrm>
                <a:prstGeom prst="bentArrow">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34" name="Isosceles Triangle 233"/>
                <p:cNvSpPr/>
                <p:nvPr/>
              </p:nvSpPr>
              <p:spPr bwMode="auto">
                <a:xfrm>
                  <a:off x="-385971" y="4473328"/>
                  <a:ext cx="1191098" cy="932153"/>
                </a:xfrm>
                <a:prstGeom prst="triangle">
                  <a:avLst/>
                </a:prstGeom>
                <a:solidFill>
                  <a:srgbClr val="C00000"/>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238" name="Group 237"/>
              <p:cNvGrpSpPr/>
              <p:nvPr/>
            </p:nvGrpSpPr>
            <p:grpSpPr>
              <a:xfrm>
                <a:off x="1394825" y="2641114"/>
                <a:ext cx="554445" cy="398475"/>
                <a:chOff x="-1631826" y="4473328"/>
                <a:chExt cx="3477528" cy="2499271"/>
              </a:xfrm>
            </p:grpSpPr>
            <p:sp>
              <p:nvSpPr>
                <p:cNvPr id="239" name="Rectangle 238"/>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240" name="Rectangle 239"/>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41" name="Rectangle 240"/>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42" name="Bent Arrow 241"/>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43" name="Bent Arrow 242"/>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44" name="Bent Arrow 243"/>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45" name="Bent Arrow 244"/>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46" name="Isosceles Triangle 245"/>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247" name="Group 246"/>
              <p:cNvGrpSpPr/>
              <p:nvPr/>
            </p:nvGrpSpPr>
            <p:grpSpPr>
              <a:xfrm>
                <a:off x="1113428" y="2641114"/>
                <a:ext cx="554445" cy="398475"/>
                <a:chOff x="-1631826" y="4473328"/>
                <a:chExt cx="3477528" cy="2499271"/>
              </a:xfrm>
            </p:grpSpPr>
            <p:sp>
              <p:nvSpPr>
                <p:cNvPr id="248" name="Rectangle 247"/>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249" name="Rectangle 248"/>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50" name="Rectangle 249"/>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51" name="Bent Arrow 250"/>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52" name="Bent Arrow 251"/>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53" name="Bent Arrow 252"/>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54" name="Bent Arrow 253"/>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55" name="Isosceles Triangle 254"/>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256" name="Group 255"/>
              <p:cNvGrpSpPr/>
              <p:nvPr/>
            </p:nvGrpSpPr>
            <p:grpSpPr>
              <a:xfrm>
                <a:off x="1676222" y="2641114"/>
                <a:ext cx="554445" cy="398475"/>
                <a:chOff x="-1631826" y="4473328"/>
                <a:chExt cx="3477528" cy="2499271"/>
              </a:xfrm>
            </p:grpSpPr>
            <p:sp>
              <p:nvSpPr>
                <p:cNvPr id="257" name="Rectangle 256"/>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258" name="Rectangle 257"/>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59" name="Rectangle 258"/>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60" name="Bent Arrow 259"/>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61" name="Bent Arrow 260"/>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62" name="Bent Arrow 261"/>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63" name="Bent Arrow 262"/>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64" name="Isosceles Triangle 263"/>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265" name="Group 264"/>
              <p:cNvGrpSpPr/>
              <p:nvPr/>
            </p:nvGrpSpPr>
            <p:grpSpPr>
              <a:xfrm>
                <a:off x="1957619" y="2641114"/>
                <a:ext cx="554445" cy="398475"/>
                <a:chOff x="-1631826" y="4473328"/>
                <a:chExt cx="3477528" cy="2499271"/>
              </a:xfrm>
            </p:grpSpPr>
            <p:sp>
              <p:nvSpPr>
                <p:cNvPr id="266" name="Rectangle 265"/>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267" name="Rectangle 266"/>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68" name="Rectangle 267"/>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69" name="Bent Arrow 268"/>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70" name="Bent Arrow 269"/>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71" name="Bent Arrow 270"/>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72" name="Bent Arrow 271"/>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73" name="Isosceles Triangle 272"/>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274" name="Group 273"/>
              <p:cNvGrpSpPr/>
              <p:nvPr/>
            </p:nvGrpSpPr>
            <p:grpSpPr>
              <a:xfrm>
                <a:off x="2239016" y="2641114"/>
                <a:ext cx="554445" cy="398475"/>
                <a:chOff x="-1631826" y="4473328"/>
                <a:chExt cx="3477528" cy="2499271"/>
              </a:xfrm>
            </p:grpSpPr>
            <p:sp>
              <p:nvSpPr>
                <p:cNvPr id="275" name="Rectangle 274"/>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276" name="Rectangle 275"/>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77" name="Rectangle 276"/>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78" name="Bent Arrow 277"/>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79" name="Bent Arrow 278"/>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80" name="Bent Arrow 279"/>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81" name="Bent Arrow 280"/>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82" name="Isosceles Triangle 281"/>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283" name="Group 282"/>
              <p:cNvGrpSpPr/>
              <p:nvPr/>
            </p:nvGrpSpPr>
            <p:grpSpPr>
              <a:xfrm>
                <a:off x="2520413" y="2641114"/>
                <a:ext cx="554445" cy="398475"/>
                <a:chOff x="-1631826" y="4473328"/>
                <a:chExt cx="3477528" cy="2499271"/>
              </a:xfrm>
            </p:grpSpPr>
            <p:sp>
              <p:nvSpPr>
                <p:cNvPr id="284" name="Rectangle 283"/>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285" name="Rectangle 284"/>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86" name="Rectangle 285"/>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287" name="Bent Arrow 286"/>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88" name="Bent Arrow 287"/>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89" name="Bent Arrow 288"/>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90" name="Bent Arrow 289"/>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291" name="Isosceles Triangle 290"/>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357" name="Group 356"/>
              <p:cNvGrpSpPr/>
              <p:nvPr/>
            </p:nvGrpSpPr>
            <p:grpSpPr>
              <a:xfrm>
                <a:off x="2801810" y="2641114"/>
                <a:ext cx="554445" cy="398475"/>
                <a:chOff x="-1631826" y="4473328"/>
                <a:chExt cx="3477528" cy="2499271"/>
              </a:xfrm>
            </p:grpSpPr>
            <p:sp>
              <p:nvSpPr>
                <p:cNvPr id="358" name="Rectangle 357"/>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359" name="Rectangle 358"/>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360" name="Rectangle 359"/>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361" name="Bent Arrow 360"/>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62" name="Bent Arrow 361"/>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63" name="Bent Arrow 362"/>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64" name="Bent Arrow 363"/>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65" name="Isosceles Triangle 364"/>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366" name="Group 365"/>
              <p:cNvGrpSpPr/>
              <p:nvPr/>
            </p:nvGrpSpPr>
            <p:grpSpPr>
              <a:xfrm>
                <a:off x="3083208" y="2641114"/>
                <a:ext cx="554445" cy="398475"/>
                <a:chOff x="-1631826" y="4473328"/>
                <a:chExt cx="3477528" cy="2499271"/>
              </a:xfrm>
            </p:grpSpPr>
            <p:sp>
              <p:nvSpPr>
                <p:cNvPr id="367" name="Rectangle 366"/>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368" name="Rectangle 367"/>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369" name="Rectangle 368"/>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370" name="Bent Arrow 369"/>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71" name="Bent Arrow 370"/>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72" name="Bent Arrow 371"/>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73" name="Bent Arrow 372"/>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74" name="Isosceles Triangle 373"/>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sp>
          <p:nvSpPr>
            <p:cNvPr id="375" name="Left Brace 374"/>
            <p:cNvSpPr/>
            <p:nvPr/>
          </p:nvSpPr>
          <p:spPr bwMode="auto">
            <a:xfrm rot="16200000">
              <a:off x="3226438" y="2938497"/>
              <a:ext cx="212316" cy="512613"/>
            </a:xfrm>
            <a:prstGeom prst="leftBrace">
              <a:avLst/>
            </a:prstGeom>
            <a:no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76" name="TextBox 375"/>
            <p:cNvSpPr txBox="1"/>
            <p:nvPr/>
          </p:nvSpPr>
          <p:spPr>
            <a:xfrm>
              <a:off x="3016500" y="3249790"/>
              <a:ext cx="617477" cy="400110"/>
            </a:xfrm>
            <a:prstGeom prst="rect">
              <a:avLst/>
            </a:prstGeom>
            <a:noFill/>
          </p:spPr>
          <p:txBody>
            <a:bodyPr wrap="none" rtlCol="0">
              <a:spAutoFit/>
            </a:bodyPr>
            <a:lstStyle/>
            <a:p>
              <a:r>
                <a:rPr lang="en-US" sz="1000" dirty="0" smtClean="0">
                  <a:latin typeface="+mj-lt"/>
                </a:rPr>
                <a:t>Trusted</a:t>
              </a:r>
            </a:p>
            <a:p>
              <a:r>
                <a:rPr lang="en-US" sz="1000" dirty="0" smtClean="0">
                  <a:latin typeface="+mj-lt"/>
                </a:rPr>
                <a:t>Mask</a:t>
              </a:r>
              <a:endParaRPr lang="en-US" sz="1000" dirty="0">
                <a:latin typeface="+mj-lt"/>
              </a:endParaRPr>
            </a:p>
          </p:txBody>
        </p:sp>
      </p:grpSp>
      <p:grpSp>
        <p:nvGrpSpPr>
          <p:cNvPr id="3" name="Group 2"/>
          <p:cNvGrpSpPr/>
          <p:nvPr/>
        </p:nvGrpSpPr>
        <p:grpSpPr>
          <a:xfrm>
            <a:off x="191445" y="3962295"/>
            <a:ext cx="2305143" cy="938996"/>
            <a:chOff x="191445" y="3962295"/>
            <a:chExt cx="2305143" cy="938996"/>
          </a:xfrm>
          <a:solidFill>
            <a:schemeClr val="accent1"/>
          </a:solidFill>
        </p:grpSpPr>
        <p:sp>
          <p:nvSpPr>
            <p:cNvPr id="35" name="Up Ribbon 34"/>
            <p:cNvSpPr/>
            <p:nvPr/>
          </p:nvSpPr>
          <p:spPr bwMode="auto">
            <a:xfrm>
              <a:off x="191445" y="3962295"/>
              <a:ext cx="2305143" cy="938996"/>
            </a:xfrm>
            <a:prstGeom prst="ribbon2">
              <a:avLst/>
            </a:prstGeom>
            <a:grpFill/>
            <a:ln w="1270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9" name="TextBox 38"/>
            <p:cNvSpPr txBox="1"/>
            <p:nvPr/>
          </p:nvSpPr>
          <p:spPr>
            <a:xfrm>
              <a:off x="783593" y="4083103"/>
              <a:ext cx="1193775" cy="584775"/>
            </a:xfrm>
            <a:prstGeom prst="rect">
              <a:avLst/>
            </a:prstGeom>
            <a:noFill/>
          </p:spPr>
          <p:txBody>
            <a:bodyPr wrap="square" rtlCol="0">
              <a:spAutoFit/>
            </a:bodyPr>
            <a:lstStyle/>
            <a:p>
              <a:r>
                <a:rPr lang="en-US" sz="1600" b="1" dirty="0" smtClean="0">
                  <a:latin typeface="+mj-lt"/>
                </a:rPr>
                <a:t>Innovate</a:t>
              </a:r>
            </a:p>
            <a:p>
              <a:r>
                <a:rPr lang="en-US" sz="1600" b="1" dirty="0" smtClean="0">
                  <a:latin typeface="+mj-lt"/>
                </a:rPr>
                <a:t>&amp; Develop</a:t>
              </a:r>
              <a:endParaRPr lang="en-US" sz="1600" b="1" dirty="0">
                <a:latin typeface="+mj-lt"/>
              </a:endParaRPr>
            </a:p>
          </p:txBody>
        </p:sp>
      </p:grpSp>
      <p:grpSp>
        <p:nvGrpSpPr>
          <p:cNvPr id="14" name="Group 13"/>
          <p:cNvGrpSpPr/>
          <p:nvPr/>
        </p:nvGrpSpPr>
        <p:grpSpPr>
          <a:xfrm>
            <a:off x="6479006" y="3962295"/>
            <a:ext cx="2305143" cy="938996"/>
            <a:chOff x="6479006" y="3962295"/>
            <a:chExt cx="2305143" cy="938996"/>
          </a:xfrm>
        </p:grpSpPr>
        <p:sp>
          <p:nvSpPr>
            <p:cNvPr id="379" name="Up Ribbon 378"/>
            <p:cNvSpPr/>
            <p:nvPr/>
          </p:nvSpPr>
          <p:spPr bwMode="auto">
            <a:xfrm>
              <a:off x="6479006" y="3962295"/>
              <a:ext cx="2305143" cy="938996"/>
            </a:xfrm>
            <a:prstGeom prst="ribbon2">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380" name="TextBox 379"/>
            <p:cNvSpPr txBox="1"/>
            <p:nvPr/>
          </p:nvSpPr>
          <p:spPr>
            <a:xfrm>
              <a:off x="7101926" y="4082256"/>
              <a:ext cx="1015021" cy="584775"/>
            </a:xfrm>
            <a:prstGeom prst="rect">
              <a:avLst/>
            </a:prstGeom>
            <a:noFill/>
          </p:spPr>
          <p:txBody>
            <a:bodyPr wrap="none" rtlCol="0">
              <a:spAutoFit/>
            </a:bodyPr>
            <a:lstStyle/>
            <a:p>
              <a:r>
                <a:rPr lang="en-US" sz="1600" b="1" dirty="0" smtClean="0">
                  <a:latin typeface="+mj-lt"/>
                </a:rPr>
                <a:t>Upgrade</a:t>
              </a:r>
            </a:p>
            <a:p>
              <a:r>
                <a:rPr lang="en-US" sz="1600" b="1" dirty="0" smtClean="0">
                  <a:latin typeface="+mj-lt"/>
                </a:rPr>
                <a:t>&amp; Adapt</a:t>
              </a:r>
              <a:endParaRPr lang="en-US" sz="1600" b="1" dirty="0">
                <a:latin typeface="+mj-lt"/>
              </a:endParaRPr>
            </a:p>
          </p:txBody>
        </p:sp>
      </p:grpSp>
      <p:grpSp>
        <p:nvGrpSpPr>
          <p:cNvPr id="24" name="Group 23"/>
          <p:cNvGrpSpPr/>
          <p:nvPr/>
        </p:nvGrpSpPr>
        <p:grpSpPr>
          <a:xfrm>
            <a:off x="5242553" y="2590662"/>
            <a:ext cx="3194596" cy="916300"/>
            <a:chOff x="5242553" y="2590662"/>
            <a:chExt cx="3194596" cy="916300"/>
          </a:xfrm>
        </p:grpSpPr>
        <p:sp>
          <p:nvSpPr>
            <p:cNvPr id="167" name="TextBox 166"/>
            <p:cNvSpPr txBox="1"/>
            <p:nvPr/>
          </p:nvSpPr>
          <p:spPr>
            <a:xfrm>
              <a:off x="5242553" y="2590662"/>
              <a:ext cx="415498" cy="369332"/>
            </a:xfrm>
            <a:prstGeom prst="rect">
              <a:avLst/>
            </a:prstGeom>
            <a:noFill/>
          </p:spPr>
          <p:txBody>
            <a:bodyPr wrap="none" rtlCol="0">
              <a:spAutoFit/>
            </a:bodyPr>
            <a:lstStyle/>
            <a:p>
              <a:r>
                <a:rPr lang="en-US" dirty="0" smtClean="0">
                  <a:latin typeface="+mj-lt"/>
                </a:rPr>
                <a:t>…</a:t>
              </a:r>
              <a:endParaRPr lang="en-US" dirty="0">
                <a:latin typeface="+mj-lt"/>
              </a:endParaRPr>
            </a:p>
          </p:txBody>
        </p:sp>
        <p:sp>
          <p:nvSpPr>
            <p:cNvPr id="171" name="Left Brace 170"/>
            <p:cNvSpPr/>
            <p:nvPr/>
          </p:nvSpPr>
          <p:spPr bwMode="auto">
            <a:xfrm rot="16200000">
              <a:off x="5977059" y="2972501"/>
              <a:ext cx="226824" cy="459117"/>
            </a:xfrm>
            <a:prstGeom prst="leftBrace">
              <a:avLst/>
            </a:prstGeom>
            <a:no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72" name="Left Brace 171"/>
            <p:cNvSpPr/>
            <p:nvPr/>
          </p:nvSpPr>
          <p:spPr bwMode="auto">
            <a:xfrm rot="16200000">
              <a:off x="6691256" y="2811125"/>
              <a:ext cx="184136" cy="739182"/>
            </a:xfrm>
            <a:prstGeom prst="leftBrace">
              <a:avLst/>
            </a:prstGeom>
            <a:no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73" name="Left Brace 172"/>
            <p:cNvSpPr/>
            <p:nvPr/>
          </p:nvSpPr>
          <p:spPr bwMode="auto">
            <a:xfrm rot="16200000">
              <a:off x="7709128" y="2773999"/>
              <a:ext cx="225386" cy="857560"/>
            </a:xfrm>
            <a:prstGeom prst="leftBrace">
              <a:avLst/>
            </a:prstGeom>
            <a:noFill/>
            <a:ln w="63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177" name="TextBox 176"/>
            <p:cNvSpPr txBox="1"/>
            <p:nvPr/>
          </p:nvSpPr>
          <p:spPr>
            <a:xfrm>
              <a:off x="7486298" y="3260741"/>
              <a:ext cx="694421" cy="246221"/>
            </a:xfrm>
            <a:prstGeom prst="rect">
              <a:avLst/>
            </a:prstGeom>
            <a:noFill/>
          </p:spPr>
          <p:txBody>
            <a:bodyPr wrap="none" rtlCol="0">
              <a:spAutoFit/>
            </a:bodyPr>
            <a:lstStyle/>
            <a:p>
              <a:r>
                <a:rPr lang="en-US" sz="1000" dirty="0" smtClean="0">
                  <a:latin typeface="+mj-lt"/>
                </a:rPr>
                <a:t>Op. Sec.</a:t>
              </a:r>
              <a:endParaRPr lang="en-US" sz="1000" dirty="0">
                <a:latin typeface="+mj-lt"/>
              </a:endParaRPr>
            </a:p>
          </p:txBody>
        </p:sp>
        <p:sp>
          <p:nvSpPr>
            <p:cNvPr id="178" name="TextBox 177"/>
            <p:cNvSpPr txBox="1"/>
            <p:nvPr/>
          </p:nvSpPr>
          <p:spPr>
            <a:xfrm>
              <a:off x="6538311" y="3221358"/>
              <a:ext cx="461986" cy="246221"/>
            </a:xfrm>
            <a:prstGeom prst="rect">
              <a:avLst/>
            </a:prstGeom>
            <a:noFill/>
          </p:spPr>
          <p:txBody>
            <a:bodyPr wrap="none" rtlCol="0">
              <a:spAutoFit/>
            </a:bodyPr>
            <a:lstStyle/>
            <a:p>
              <a:r>
                <a:rPr lang="en-US" sz="1000" dirty="0" err="1" smtClean="0">
                  <a:latin typeface="+mj-lt"/>
                </a:rPr>
                <a:t>SwA</a:t>
              </a:r>
              <a:endParaRPr lang="en-US" sz="1000" dirty="0">
                <a:latin typeface="+mj-lt"/>
              </a:endParaRPr>
            </a:p>
          </p:txBody>
        </p:sp>
        <p:sp>
          <p:nvSpPr>
            <p:cNvPr id="179" name="TextBox 178"/>
            <p:cNvSpPr txBox="1"/>
            <p:nvPr/>
          </p:nvSpPr>
          <p:spPr>
            <a:xfrm>
              <a:off x="5858401" y="3243837"/>
              <a:ext cx="470000" cy="246221"/>
            </a:xfrm>
            <a:prstGeom prst="rect">
              <a:avLst/>
            </a:prstGeom>
            <a:noFill/>
          </p:spPr>
          <p:txBody>
            <a:bodyPr wrap="none" rtlCol="0">
              <a:spAutoFit/>
            </a:bodyPr>
            <a:lstStyle/>
            <a:p>
              <a:r>
                <a:rPr lang="en-US" sz="1000" dirty="0" err="1" smtClean="0">
                  <a:latin typeface="+mj-lt"/>
                </a:rPr>
                <a:t>HwA</a:t>
              </a:r>
              <a:endParaRPr lang="en-US" sz="1000" dirty="0">
                <a:latin typeface="+mj-lt"/>
              </a:endParaRPr>
            </a:p>
          </p:txBody>
        </p:sp>
        <p:grpSp>
          <p:nvGrpSpPr>
            <p:cNvPr id="464" name="Group 463"/>
            <p:cNvGrpSpPr/>
            <p:nvPr/>
          </p:nvGrpSpPr>
          <p:grpSpPr>
            <a:xfrm>
              <a:off x="5631527" y="2642573"/>
              <a:ext cx="2805622" cy="398475"/>
              <a:chOff x="832031" y="2641114"/>
              <a:chExt cx="2805622" cy="398475"/>
            </a:xfrm>
          </p:grpSpPr>
          <p:grpSp>
            <p:nvGrpSpPr>
              <p:cNvPr id="465" name="Group 464"/>
              <p:cNvGrpSpPr/>
              <p:nvPr/>
            </p:nvGrpSpPr>
            <p:grpSpPr>
              <a:xfrm>
                <a:off x="832031" y="2641114"/>
                <a:ext cx="554445" cy="398475"/>
                <a:chOff x="-1631826" y="4473328"/>
                <a:chExt cx="3477528" cy="2499271"/>
              </a:xfrm>
            </p:grpSpPr>
            <p:sp>
              <p:nvSpPr>
                <p:cNvPr id="538" name="Rectangle 537"/>
                <p:cNvSpPr/>
                <p:nvPr/>
              </p:nvSpPr>
              <p:spPr bwMode="auto">
                <a:xfrm>
                  <a:off x="-574229" y="6616340"/>
                  <a:ext cx="1436251" cy="356259"/>
                </a:xfrm>
                <a:prstGeom prst="rect">
                  <a:avLst/>
                </a:prstGeom>
                <a:solidFill>
                  <a:srgbClr val="00B050"/>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539" name="Rectangle 538"/>
                <p:cNvSpPr/>
                <p:nvPr/>
              </p:nvSpPr>
              <p:spPr bwMode="auto">
                <a:xfrm>
                  <a:off x="801335" y="5880065"/>
                  <a:ext cx="1044367" cy="356259"/>
                </a:xfrm>
                <a:prstGeom prst="rect">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40" name="Rectangle 539"/>
                <p:cNvSpPr/>
                <p:nvPr/>
              </p:nvSpPr>
              <p:spPr bwMode="auto">
                <a:xfrm>
                  <a:off x="-1631826" y="5880066"/>
                  <a:ext cx="1186874" cy="356259"/>
                </a:xfrm>
                <a:prstGeom prst="rect">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41" name="Bent Arrow 540"/>
                <p:cNvSpPr/>
                <p:nvPr/>
              </p:nvSpPr>
              <p:spPr bwMode="auto">
                <a:xfrm rot="5400000">
                  <a:off x="863679" y="5250842"/>
                  <a:ext cx="527126" cy="498764"/>
                </a:xfrm>
                <a:prstGeom prst="bentArrow">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42" name="Bent Arrow 541"/>
                <p:cNvSpPr/>
                <p:nvPr/>
              </p:nvSpPr>
              <p:spPr bwMode="auto">
                <a:xfrm rot="10800000">
                  <a:off x="933945" y="6391164"/>
                  <a:ext cx="527126" cy="498764"/>
                </a:xfrm>
                <a:prstGeom prst="bentArrow">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43" name="Bent Arrow 542"/>
                <p:cNvSpPr/>
                <p:nvPr/>
              </p:nvSpPr>
              <p:spPr bwMode="auto">
                <a:xfrm>
                  <a:off x="-1083371" y="5236661"/>
                  <a:ext cx="527126" cy="498764"/>
                </a:xfrm>
                <a:prstGeom prst="bentArrow">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44" name="Bent Arrow 543"/>
                <p:cNvSpPr/>
                <p:nvPr/>
              </p:nvSpPr>
              <p:spPr bwMode="auto">
                <a:xfrm rot="16200000">
                  <a:off x="-1187321" y="6322221"/>
                  <a:ext cx="527126" cy="498764"/>
                </a:xfrm>
                <a:prstGeom prst="bentArrow">
                  <a:avLst/>
                </a:prstGeom>
                <a:solidFill>
                  <a:schemeClr val="accent1"/>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45" name="Isosceles Triangle 544"/>
                <p:cNvSpPr/>
                <p:nvPr/>
              </p:nvSpPr>
              <p:spPr bwMode="auto">
                <a:xfrm>
                  <a:off x="-385971" y="4473328"/>
                  <a:ext cx="1191098" cy="932153"/>
                </a:xfrm>
                <a:prstGeom prst="triangle">
                  <a:avLst/>
                </a:prstGeom>
                <a:solidFill>
                  <a:srgbClr val="C00000"/>
                </a:solidFill>
                <a:ln w="317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466" name="Group 465"/>
              <p:cNvGrpSpPr/>
              <p:nvPr/>
            </p:nvGrpSpPr>
            <p:grpSpPr>
              <a:xfrm>
                <a:off x="1394825" y="2641114"/>
                <a:ext cx="554445" cy="398475"/>
                <a:chOff x="-1631826" y="4473328"/>
                <a:chExt cx="3477528" cy="2499271"/>
              </a:xfrm>
            </p:grpSpPr>
            <p:sp>
              <p:nvSpPr>
                <p:cNvPr id="530" name="Rectangle 529"/>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531" name="Rectangle 530"/>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32" name="Rectangle 531"/>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33" name="Bent Arrow 532"/>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34" name="Bent Arrow 533"/>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35" name="Bent Arrow 534"/>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36" name="Bent Arrow 535"/>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37" name="Isosceles Triangle 536"/>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467" name="Group 466"/>
              <p:cNvGrpSpPr/>
              <p:nvPr/>
            </p:nvGrpSpPr>
            <p:grpSpPr>
              <a:xfrm>
                <a:off x="1113428" y="2641114"/>
                <a:ext cx="554445" cy="398475"/>
                <a:chOff x="-1631826" y="4473328"/>
                <a:chExt cx="3477528" cy="2499271"/>
              </a:xfrm>
            </p:grpSpPr>
            <p:sp>
              <p:nvSpPr>
                <p:cNvPr id="522" name="Rectangle 521"/>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523" name="Rectangle 522"/>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24" name="Rectangle 523"/>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25" name="Bent Arrow 524"/>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26" name="Bent Arrow 525"/>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27" name="Bent Arrow 526"/>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28" name="Bent Arrow 527"/>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29" name="Isosceles Triangle 528"/>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468" name="Group 467"/>
              <p:cNvGrpSpPr/>
              <p:nvPr/>
            </p:nvGrpSpPr>
            <p:grpSpPr>
              <a:xfrm>
                <a:off x="1676222" y="2641114"/>
                <a:ext cx="554445" cy="398475"/>
                <a:chOff x="-1631826" y="4473328"/>
                <a:chExt cx="3477528" cy="2499271"/>
              </a:xfrm>
            </p:grpSpPr>
            <p:sp>
              <p:nvSpPr>
                <p:cNvPr id="514" name="Rectangle 513"/>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515" name="Rectangle 514"/>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16" name="Rectangle 515"/>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17" name="Bent Arrow 516"/>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18" name="Bent Arrow 517"/>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19" name="Bent Arrow 518"/>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20" name="Bent Arrow 519"/>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21" name="Isosceles Triangle 520"/>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469" name="Group 468"/>
              <p:cNvGrpSpPr/>
              <p:nvPr/>
            </p:nvGrpSpPr>
            <p:grpSpPr>
              <a:xfrm>
                <a:off x="1957619" y="2641114"/>
                <a:ext cx="554445" cy="398475"/>
                <a:chOff x="-1631826" y="4473328"/>
                <a:chExt cx="3477528" cy="2499271"/>
              </a:xfrm>
            </p:grpSpPr>
            <p:sp>
              <p:nvSpPr>
                <p:cNvPr id="506" name="Rectangle 505"/>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507" name="Rectangle 506"/>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08" name="Rectangle 507"/>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09" name="Bent Arrow 508"/>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10" name="Bent Arrow 509"/>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11" name="Bent Arrow 510"/>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12" name="Bent Arrow 511"/>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13" name="Isosceles Triangle 512"/>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470" name="Group 469"/>
              <p:cNvGrpSpPr/>
              <p:nvPr/>
            </p:nvGrpSpPr>
            <p:grpSpPr>
              <a:xfrm>
                <a:off x="2239016" y="2641114"/>
                <a:ext cx="554445" cy="398475"/>
                <a:chOff x="-1631826" y="4473328"/>
                <a:chExt cx="3477528" cy="2499271"/>
              </a:xfrm>
            </p:grpSpPr>
            <p:sp>
              <p:nvSpPr>
                <p:cNvPr id="498" name="Rectangle 497"/>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499" name="Rectangle 498"/>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00" name="Rectangle 499"/>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501" name="Bent Arrow 500"/>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02" name="Bent Arrow 501"/>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03" name="Bent Arrow 502"/>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04" name="Bent Arrow 503"/>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505" name="Isosceles Triangle 504"/>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471" name="Group 470"/>
              <p:cNvGrpSpPr/>
              <p:nvPr/>
            </p:nvGrpSpPr>
            <p:grpSpPr>
              <a:xfrm>
                <a:off x="2520413" y="2641114"/>
                <a:ext cx="554445" cy="398475"/>
                <a:chOff x="-1631826" y="4473328"/>
                <a:chExt cx="3477528" cy="2499271"/>
              </a:xfrm>
            </p:grpSpPr>
            <p:sp>
              <p:nvSpPr>
                <p:cNvPr id="490" name="Rectangle 489"/>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491" name="Rectangle 490"/>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492" name="Rectangle 491"/>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493" name="Bent Arrow 492"/>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94" name="Bent Arrow 493"/>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95" name="Bent Arrow 494"/>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96" name="Bent Arrow 495"/>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97" name="Isosceles Triangle 496"/>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472" name="Group 471"/>
              <p:cNvGrpSpPr/>
              <p:nvPr/>
            </p:nvGrpSpPr>
            <p:grpSpPr>
              <a:xfrm>
                <a:off x="2801810" y="2641114"/>
                <a:ext cx="554445" cy="398475"/>
                <a:chOff x="-1631826" y="4473328"/>
                <a:chExt cx="3477528" cy="2499271"/>
              </a:xfrm>
            </p:grpSpPr>
            <p:sp>
              <p:nvSpPr>
                <p:cNvPr id="482" name="Rectangle 481"/>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483" name="Rectangle 482"/>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484" name="Rectangle 483"/>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485" name="Bent Arrow 484"/>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86" name="Bent Arrow 485"/>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87" name="Bent Arrow 486"/>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88" name="Bent Arrow 487"/>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89" name="Isosceles Triangle 488"/>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nvGrpSpPr>
              <p:cNvPr id="473" name="Group 472"/>
              <p:cNvGrpSpPr/>
              <p:nvPr/>
            </p:nvGrpSpPr>
            <p:grpSpPr>
              <a:xfrm>
                <a:off x="3083208" y="2641114"/>
                <a:ext cx="554445" cy="398475"/>
                <a:chOff x="-1631826" y="4473328"/>
                <a:chExt cx="3477528" cy="2499271"/>
              </a:xfrm>
            </p:grpSpPr>
            <p:sp>
              <p:nvSpPr>
                <p:cNvPr id="474" name="Rectangle 473"/>
                <p:cNvSpPr/>
                <p:nvPr/>
              </p:nvSpPr>
              <p:spPr bwMode="auto">
                <a:xfrm>
                  <a:off x="-574229" y="6616340"/>
                  <a:ext cx="1436251" cy="356259"/>
                </a:xfrm>
                <a:prstGeom prst="rect">
                  <a:avLst/>
                </a:prstGeom>
                <a:solidFill>
                  <a:srgbClr val="00B050">
                    <a:alpha val="36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mj-lt"/>
                  </a:endParaRPr>
                </a:p>
              </p:txBody>
            </p:sp>
            <p:sp>
              <p:nvSpPr>
                <p:cNvPr id="475" name="Rectangle 474"/>
                <p:cNvSpPr/>
                <p:nvPr/>
              </p:nvSpPr>
              <p:spPr bwMode="auto">
                <a:xfrm>
                  <a:off x="801335" y="5880065"/>
                  <a:ext cx="1044367"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476" name="Rectangle 475"/>
                <p:cNvSpPr/>
                <p:nvPr/>
              </p:nvSpPr>
              <p:spPr bwMode="auto">
                <a:xfrm>
                  <a:off x="-1631826" y="5880066"/>
                  <a:ext cx="1186874" cy="356259"/>
                </a:xfrm>
                <a:prstGeom prst="rect">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ndParaRPr>
                </a:p>
              </p:txBody>
            </p:sp>
            <p:sp>
              <p:nvSpPr>
                <p:cNvPr id="477" name="Bent Arrow 476"/>
                <p:cNvSpPr/>
                <p:nvPr/>
              </p:nvSpPr>
              <p:spPr bwMode="auto">
                <a:xfrm rot="5400000">
                  <a:off x="863679" y="5250842"/>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78" name="Bent Arrow 477"/>
                <p:cNvSpPr/>
                <p:nvPr/>
              </p:nvSpPr>
              <p:spPr bwMode="auto">
                <a:xfrm rot="10800000">
                  <a:off x="933945" y="6391164"/>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79" name="Bent Arrow 478"/>
                <p:cNvSpPr/>
                <p:nvPr/>
              </p:nvSpPr>
              <p:spPr bwMode="auto">
                <a:xfrm>
                  <a:off x="-1083371" y="523666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80" name="Bent Arrow 479"/>
                <p:cNvSpPr/>
                <p:nvPr/>
              </p:nvSpPr>
              <p:spPr bwMode="auto">
                <a:xfrm rot="16200000">
                  <a:off x="-1187321" y="6322221"/>
                  <a:ext cx="527126" cy="498764"/>
                </a:xfrm>
                <a:prstGeom prst="bentArrow">
                  <a:avLst/>
                </a:prstGeom>
                <a:solidFill>
                  <a:schemeClr val="accent1">
                    <a:alpha val="39000"/>
                  </a:scheme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mj-lt"/>
                  </a:endParaRPr>
                </a:p>
              </p:txBody>
            </p:sp>
            <p:sp>
              <p:nvSpPr>
                <p:cNvPr id="481" name="Isosceles Triangle 480"/>
                <p:cNvSpPr/>
                <p:nvPr/>
              </p:nvSpPr>
              <p:spPr bwMode="auto">
                <a:xfrm>
                  <a:off x="-385971" y="4473328"/>
                  <a:ext cx="1191098" cy="932153"/>
                </a:xfrm>
                <a:prstGeom prst="triangle">
                  <a:avLst/>
                </a:prstGeom>
                <a:solidFill>
                  <a:srgbClr val="C00000">
                    <a:alpha val="38000"/>
                  </a:srgbClr>
                </a:solidFill>
                <a:ln w="3175" cap="flat" cmpd="sng" algn="ctr">
                  <a:solidFill>
                    <a:schemeClr val="tx1">
                      <a:alpha val="48000"/>
                    </a:schemeClr>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chemeClr val="tx1"/>
                    </a:solidFill>
                    <a:effectLst/>
                    <a:latin typeface="+mj-lt"/>
                  </a:endParaRPr>
                </a:p>
              </p:txBody>
            </p:sp>
          </p:grpSp>
        </p:grpSp>
      </p:grpSp>
    </p:spTree>
    <p:extLst>
      <p:ext uri="{BB962C8B-B14F-4D97-AF65-F5344CB8AC3E}">
        <p14:creationId xmlns:p14="http://schemas.microsoft.com/office/powerpoint/2010/main" val="1242081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51"/>
          <p:cNvSpPr>
            <a:spLocks noGrp="1" noChangeArrowheads="1"/>
          </p:cNvSpPr>
          <p:nvPr>
            <p:ph type="title"/>
          </p:nvPr>
        </p:nvSpPr>
        <p:spPr/>
        <p:txBody>
          <a:bodyPr/>
          <a:lstStyle/>
          <a:p>
            <a:r>
              <a:rPr lang="en-US" dirty="0" smtClean="0"/>
              <a:t>DASD, Systems Engineering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 y="1216025"/>
            <a:ext cx="9004300"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9905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109050" y="178749"/>
            <a:ext cx="6925901" cy="685800"/>
          </a:xfrm>
        </p:spPr>
        <p:txBody>
          <a:bodyPr>
            <a:normAutofit/>
          </a:bodyPr>
          <a:lstStyle/>
          <a:p>
            <a:pPr eaLnBrk="1" hangingPunct="1"/>
            <a:r>
              <a:rPr lang="en-US" dirty="0" smtClean="0">
                <a:latin typeface="Arial" charset="0"/>
                <a:cs typeface="Arial" charset="0"/>
              </a:rPr>
              <a:t>Spectrum of Supply Chain Risks</a:t>
            </a:r>
          </a:p>
        </p:txBody>
      </p:sp>
      <p:graphicFrame>
        <p:nvGraphicFramePr>
          <p:cNvPr id="5" name="Diagram 4"/>
          <p:cNvGraphicFramePr/>
          <p:nvPr>
            <p:extLst>
              <p:ext uri="{D42A27DB-BD31-4B8C-83A1-F6EECF244321}">
                <p14:modId xmlns:p14="http://schemas.microsoft.com/office/powerpoint/2010/main" val="3918326247"/>
              </p:ext>
            </p:extLst>
          </p:nvPr>
        </p:nvGraphicFramePr>
        <p:xfrm>
          <a:off x="76200" y="1343106"/>
          <a:ext cx="897255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8388" y="1979687"/>
            <a:ext cx="992579" cy="646331"/>
          </a:xfrm>
          <a:prstGeom prst="rect">
            <a:avLst/>
          </a:prstGeom>
          <a:noFill/>
        </p:spPr>
        <p:txBody>
          <a:bodyPr wrap="none" rtlCol="0">
            <a:spAutoFit/>
          </a:bodyPr>
          <a:lstStyle/>
          <a:p>
            <a:pPr algn="ctr"/>
            <a:r>
              <a:rPr lang="en-US" b="1" dirty="0">
                <a:solidFill>
                  <a:schemeClr val="bg1"/>
                </a:solidFill>
                <a:latin typeface="+mj-lt"/>
              </a:rPr>
              <a:t>Quality</a:t>
            </a:r>
          </a:p>
          <a:p>
            <a:pPr algn="ctr"/>
            <a:r>
              <a:rPr lang="en-US" b="1" dirty="0" smtClean="0">
                <a:solidFill>
                  <a:schemeClr val="bg1"/>
                </a:solidFill>
                <a:latin typeface="+mj-lt"/>
              </a:rPr>
              <a:t>Escape</a:t>
            </a:r>
            <a:endParaRPr lang="en-US" b="1" dirty="0">
              <a:solidFill>
                <a:schemeClr val="bg1"/>
              </a:solidFill>
              <a:latin typeface="+mj-lt"/>
            </a:endParaRPr>
          </a:p>
        </p:txBody>
      </p:sp>
      <p:sp>
        <p:nvSpPr>
          <p:cNvPr id="7" name="TextBox 6"/>
          <p:cNvSpPr txBox="1"/>
          <p:nvPr/>
        </p:nvSpPr>
        <p:spPr>
          <a:xfrm>
            <a:off x="1556092" y="1979687"/>
            <a:ext cx="1519140" cy="646331"/>
          </a:xfrm>
          <a:prstGeom prst="rect">
            <a:avLst/>
          </a:prstGeom>
          <a:noFill/>
        </p:spPr>
        <p:txBody>
          <a:bodyPr wrap="square" rtlCol="0">
            <a:spAutoFit/>
          </a:bodyPr>
          <a:lstStyle/>
          <a:p>
            <a:pPr algn="ctr"/>
            <a:r>
              <a:rPr lang="en-US" b="1" dirty="0">
                <a:solidFill>
                  <a:schemeClr val="bg1"/>
                </a:solidFill>
                <a:latin typeface="+mj-lt"/>
              </a:rPr>
              <a:t>Reliability Failure</a:t>
            </a:r>
          </a:p>
        </p:txBody>
      </p:sp>
      <p:sp>
        <p:nvSpPr>
          <p:cNvPr id="8" name="TextBox 7"/>
          <p:cNvSpPr txBox="1"/>
          <p:nvPr/>
        </p:nvSpPr>
        <p:spPr>
          <a:xfrm>
            <a:off x="3136936" y="1979687"/>
            <a:ext cx="1377300" cy="646331"/>
          </a:xfrm>
          <a:prstGeom prst="rect">
            <a:avLst/>
          </a:prstGeom>
          <a:noFill/>
        </p:spPr>
        <p:txBody>
          <a:bodyPr wrap="none" rtlCol="0">
            <a:spAutoFit/>
          </a:bodyPr>
          <a:lstStyle/>
          <a:p>
            <a:pPr algn="ctr"/>
            <a:r>
              <a:rPr lang="en-US" b="1" dirty="0">
                <a:solidFill>
                  <a:schemeClr val="bg1"/>
                </a:solidFill>
                <a:latin typeface="+mj-lt"/>
              </a:rPr>
              <a:t>Fraudulent</a:t>
            </a:r>
          </a:p>
          <a:p>
            <a:pPr algn="ctr"/>
            <a:r>
              <a:rPr lang="en-US" b="1" dirty="0">
                <a:solidFill>
                  <a:schemeClr val="bg1"/>
                </a:solidFill>
                <a:latin typeface="+mj-lt"/>
              </a:rPr>
              <a:t>Product </a:t>
            </a:r>
          </a:p>
        </p:txBody>
      </p:sp>
      <p:sp>
        <p:nvSpPr>
          <p:cNvPr id="9" name="TextBox 8"/>
          <p:cNvSpPr txBox="1"/>
          <p:nvPr/>
        </p:nvSpPr>
        <p:spPr>
          <a:xfrm>
            <a:off x="5914955" y="1979687"/>
            <a:ext cx="1827537" cy="646331"/>
          </a:xfrm>
          <a:prstGeom prst="rect">
            <a:avLst/>
          </a:prstGeom>
          <a:noFill/>
        </p:spPr>
        <p:txBody>
          <a:bodyPr wrap="square" rtlCol="0">
            <a:spAutoFit/>
          </a:bodyPr>
          <a:lstStyle/>
          <a:p>
            <a:pPr algn="ctr"/>
            <a:r>
              <a:rPr lang="en-US" b="1" dirty="0" smtClean="0">
                <a:solidFill>
                  <a:schemeClr val="bg1"/>
                </a:solidFill>
                <a:latin typeface="+mj-lt"/>
              </a:rPr>
              <a:t>Reverse Engineering</a:t>
            </a:r>
            <a:endParaRPr lang="en-US" b="1" dirty="0">
              <a:solidFill>
                <a:schemeClr val="bg1"/>
              </a:solidFill>
              <a:latin typeface="+mj-lt"/>
            </a:endParaRPr>
          </a:p>
        </p:txBody>
      </p:sp>
      <p:sp>
        <p:nvSpPr>
          <p:cNvPr id="10" name="TextBox 9"/>
          <p:cNvSpPr txBox="1"/>
          <p:nvPr/>
        </p:nvSpPr>
        <p:spPr>
          <a:xfrm>
            <a:off x="4674566" y="1979687"/>
            <a:ext cx="1300356" cy="646331"/>
          </a:xfrm>
          <a:prstGeom prst="rect">
            <a:avLst/>
          </a:prstGeom>
          <a:noFill/>
        </p:spPr>
        <p:txBody>
          <a:bodyPr wrap="none" rtlCol="0">
            <a:spAutoFit/>
          </a:bodyPr>
          <a:lstStyle/>
          <a:p>
            <a:pPr algn="ctr"/>
            <a:r>
              <a:rPr lang="en-US" b="1" dirty="0">
                <a:solidFill>
                  <a:schemeClr val="bg1"/>
                </a:solidFill>
                <a:latin typeface="+mj-lt"/>
              </a:rPr>
              <a:t>Malicious </a:t>
            </a:r>
          </a:p>
          <a:p>
            <a:pPr algn="ctr"/>
            <a:r>
              <a:rPr lang="en-US" b="1" dirty="0" smtClean="0">
                <a:solidFill>
                  <a:schemeClr val="bg1"/>
                </a:solidFill>
                <a:latin typeface="+mj-lt"/>
              </a:rPr>
              <a:t>Insertion</a:t>
            </a:r>
            <a:endParaRPr lang="en-US" b="1" dirty="0">
              <a:solidFill>
                <a:schemeClr val="bg1"/>
              </a:solidFill>
              <a:latin typeface="+mj-lt"/>
            </a:endParaRPr>
          </a:p>
        </p:txBody>
      </p:sp>
      <p:sp>
        <p:nvSpPr>
          <p:cNvPr id="11" name="TextBox 10"/>
          <p:cNvSpPr txBox="1"/>
          <p:nvPr/>
        </p:nvSpPr>
        <p:spPr>
          <a:xfrm>
            <a:off x="7600739" y="1979687"/>
            <a:ext cx="1454244" cy="646331"/>
          </a:xfrm>
          <a:prstGeom prst="rect">
            <a:avLst/>
          </a:prstGeom>
          <a:noFill/>
        </p:spPr>
        <p:txBody>
          <a:bodyPr wrap="none" rtlCol="0">
            <a:spAutoFit/>
          </a:bodyPr>
          <a:lstStyle/>
          <a:p>
            <a:pPr algn="ctr"/>
            <a:r>
              <a:rPr lang="en-US" sz="1800" b="1" dirty="0" smtClean="0">
                <a:solidFill>
                  <a:schemeClr val="bg1"/>
                </a:solidFill>
                <a:latin typeface="+mj-lt"/>
              </a:rPr>
              <a:t>Information</a:t>
            </a:r>
          </a:p>
          <a:p>
            <a:pPr algn="ctr"/>
            <a:r>
              <a:rPr lang="en-US" b="1" dirty="0" smtClean="0">
                <a:solidFill>
                  <a:schemeClr val="bg1"/>
                </a:solidFill>
                <a:latin typeface="+mj-lt"/>
              </a:rPr>
              <a:t>Losses</a:t>
            </a:r>
            <a:endParaRPr lang="en-US" sz="1800" b="1" dirty="0" smtClean="0">
              <a:solidFill>
                <a:schemeClr val="bg1"/>
              </a:solidFill>
              <a:latin typeface="+mj-lt"/>
            </a:endParaRPr>
          </a:p>
        </p:txBody>
      </p:sp>
      <p:sp>
        <p:nvSpPr>
          <p:cNvPr id="3" name="Rectangle 2"/>
          <p:cNvSpPr/>
          <p:nvPr/>
        </p:nvSpPr>
        <p:spPr bwMode="auto">
          <a:xfrm>
            <a:off x="97655" y="5885893"/>
            <a:ext cx="8867074" cy="461917"/>
          </a:xfrm>
          <a:prstGeom prst="rect">
            <a:avLst/>
          </a:prstGeom>
          <a:gradFill flip="none" rotWithShape="1">
            <a:gsLst>
              <a:gs pos="0">
                <a:srgbClr val="C00000"/>
              </a:gs>
              <a:gs pos="100000">
                <a:schemeClr val="bg1"/>
              </a:gs>
            </a:gsLst>
            <a:lin ang="10800000" scaled="1"/>
            <a:tileRect/>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0"/>
              </a:spcBef>
            </a:pPr>
            <a:r>
              <a:rPr lang="en-US" b="1" dirty="0">
                <a:latin typeface="+mj-lt"/>
              </a:rPr>
              <a:t>D</a:t>
            </a:r>
            <a:r>
              <a:rPr lang="en-US" b="1" dirty="0" smtClean="0">
                <a:latin typeface="+mj-lt"/>
              </a:rPr>
              <a:t>oD </a:t>
            </a:r>
            <a:r>
              <a:rPr lang="en-US" b="1" dirty="0">
                <a:latin typeface="+mj-lt"/>
              </a:rPr>
              <a:t>Program Protection focuses on risks posed by malicious </a:t>
            </a:r>
            <a:r>
              <a:rPr lang="en-US" b="1" dirty="0" smtClean="0">
                <a:latin typeface="+mj-lt"/>
              </a:rPr>
              <a:t>actors</a:t>
            </a:r>
            <a:endParaRPr kumimoji="0" lang="en-US" sz="1800" b="0" u="none" strike="noStrike" cap="none" normalizeH="0" baseline="-25000" dirty="0" smtClean="0">
              <a:ln>
                <a:noFill/>
              </a:ln>
              <a:solidFill>
                <a:schemeClr val="tx1"/>
              </a:solidFill>
              <a:effectLst/>
              <a:latin typeface="+mj-lt"/>
            </a:endParaRPr>
          </a:p>
        </p:txBody>
      </p:sp>
      <p:sp>
        <p:nvSpPr>
          <p:cNvPr id="2" name="Rectangle 1"/>
          <p:cNvSpPr/>
          <p:nvPr/>
        </p:nvSpPr>
        <p:spPr>
          <a:xfrm>
            <a:off x="7600739" y="3070563"/>
            <a:ext cx="1454244" cy="2292935"/>
          </a:xfrm>
          <a:prstGeom prst="rect">
            <a:avLst/>
          </a:prstGeom>
        </p:spPr>
        <p:txBody>
          <a:bodyPr wrap="square">
            <a:spAutoFit/>
          </a:bodyPr>
          <a:lstStyle/>
          <a:p>
            <a:pPr lvl="0" algn="ctr"/>
            <a:r>
              <a:rPr lang="en-US" sz="1100" b="1" dirty="0">
                <a:solidFill>
                  <a:schemeClr val="bg1"/>
                </a:solidFill>
                <a:latin typeface="Arial" pitchFamily="34" charset="0"/>
                <a:cs typeface="Arial" pitchFamily="34" charset="0"/>
              </a:rPr>
              <a:t>Stolen data provides potential adversaries extraordinary insight into US defense and industrial capabilities and allows them to save time and expense in developing similar capabilities.</a:t>
            </a:r>
          </a:p>
        </p:txBody>
      </p:sp>
      <p:sp>
        <p:nvSpPr>
          <p:cNvPr id="4" name="Rectangle 3"/>
          <p:cNvSpPr/>
          <p:nvPr/>
        </p:nvSpPr>
        <p:spPr>
          <a:xfrm>
            <a:off x="6115050" y="3070563"/>
            <a:ext cx="1400175" cy="2292935"/>
          </a:xfrm>
          <a:prstGeom prst="rect">
            <a:avLst/>
          </a:prstGeom>
        </p:spPr>
        <p:txBody>
          <a:bodyPr wrap="square">
            <a:spAutoFit/>
          </a:bodyPr>
          <a:lstStyle/>
          <a:p>
            <a:pPr algn="ctr"/>
            <a:r>
              <a:rPr lang="en-US" sz="1100" b="1" dirty="0">
                <a:solidFill>
                  <a:schemeClr val="bg1"/>
                </a:solidFill>
                <a:latin typeface="Arial" pitchFamily="34" charset="0"/>
                <a:cs typeface="Arial" pitchFamily="34" charset="0"/>
              </a:rPr>
              <a:t>Unauthorized extraction of sensitive intellectual property using reverse engineering,  side channel scanning, runtime security analysis, embedded system security weakness, etc.</a:t>
            </a:r>
          </a:p>
        </p:txBody>
      </p:sp>
      <p:sp>
        <p:nvSpPr>
          <p:cNvPr id="12" name="Rectangle 11"/>
          <p:cNvSpPr/>
          <p:nvPr/>
        </p:nvSpPr>
        <p:spPr>
          <a:xfrm>
            <a:off x="4572000" y="3070563"/>
            <a:ext cx="1476375" cy="2462213"/>
          </a:xfrm>
          <a:prstGeom prst="rect">
            <a:avLst/>
          </a:prstGeom>
        </p:spPr>
        <p:txBody>
          <a:bodyPr wrap="square">
            <a:spAutoFit/>
          </a:bodyPr>
          <a:lstStyle/>
          <a:p>
            <a:pPr algn="ctr"/>
            <a:r>
              <a:rPr lang="en-US" sz="1100" b="1" dirty="0">
                <a:solidFill>
                  <a:schemeClr val="bg1"/>
                </a:solidFill>
                <a:latin typeface="Arial" pitchFamily="34" charset="0"/>
                <a:cs typeface="Arial" pitchFamily="34" charset="0"/>
              </a:rPr>
              <a:t>The intentional insertion of malicious hard/soft coding, or defect to enable physical attacks or  cause mission failure; includes logic bombs, Trojan ‘kill switches’ and backdoors for unauthorized control and access to logic and data.</a:t>
            </a:r>
          </a:p>
        </p:txBody>
      </p:sp>
      <p:sp>
        <p:nvSpPr>
          <p:cNvPr id="13" name="Rectangle 12"/>
          <p:cNvSpPr/>
          <p:nvPr/>
        </p:nvSpPr>
        <p:spPr>
          <a:xfrm>
            <a:off x="3075232" y="3070563"/>
            <a:ext cx="1439004" cy="1785104"/>
          </a:xfrm>
          <a:prstGeom prst="rect">
            <a:avLst/>
          </a:prstGeom>
        </p:spPr>
        <p:txBody>
          <a:bodyPr wrap="square">
            <a:spAutoFit/>
          </a:bodyPr>
          <a:lstStyle/>
          <a:p>
            <a:pPr algn="ctr"/>
            <a:r>
              <a:rPr lang="en-US" sz="1100" b="1" dirty="0">
                <a:solidFill>
                  <a:schemeClr val="bg1"/>
                </a:solidFill>
                <a:latin typeface="+mj-lt"/>
                <a:cs typeface="Arial" pitchFamily="34" charset="0"/>
              </a:rPr>
              <a:t>Counterfeit and other than genuine and new devices from the legally authorized source  including relabeled, recycled, cloned, defective, out-of-spec, etc.</a:t>
            </a:r>
          </a:p>
        </p:txBody>
      </p:sp>
      <p:sp>
        <p:nvSpPr>
          <p:cNvPr id="14" name="Rectangle 13"/>
          <p:cNvSpPr/>
          <p:nvPr/>
        </p:nvSpPr>
        <p:spPr>
          <a:xfrm>
            <a:off x="1638300" y="3070563"/>
            <a:ext cx="1362075" cy="2462213"/>
          </a:xfrm>
          <a:prstGeom prst="rect">
            <a:avLst/>
          </a:prstGeom>
        </p:spPr>
        <p:txBody>
          <a:bodyPr wrap="square">
            <a:spAutoFit/>
          </a:bodyPr>
          <a:lstStyle/>
          <a:p>
            <a:pPr algn="ctr"/>
            <a:r>
              <a:rPr lang="en-US" sz="1100" b="1" dirty="0">
                <a:solidFill>
                  <a:schemeClr val="bg1"/>
                </a:solidFill>
                <a:latin typeface="+mj-lt"/>
                <a:cs typeface="Arial" pitchFamily="34" charset="0"/>
              </a:rPr>
              <a:t>Mission failure in the field due to environmental factors unique to military and aerospace environment factors such as particle strikes, device aging, hot-spots, electro-magnetic pulse, etc.</a:t>
            </a:r>
          </a:p>
          <a:p>
            <a:pPr algn="ctr"/>
            <a:endParaRPr lang="en-US" sz="1100" b="1" dirty="0">
              <a:solidFill>
                <a:schemeClr val="bg1"/>
              </a:solidFill>
              <a:latin typeface="+mj-lt"/>
              <a:cs typeface="Arial" pitchFamily="34" charset="0"/>
            </a:endParaRPr>
          </a:p>
        </p:txBody>
      </p:sp>
      <p:sp>
        <p:nvSpPr>
          <p:cNvPr id="15" name="Rectangle 14"/>
          <p:cNvSpPr/>
          <p:nvPr/>
        </p:nvSpPr>
        <p:spPr>
          <a:xfrm>
            <a:off x="104775" y="3070563"/>
            <a:ext cx="1451317" cy="2462213"/>
          </a:xfrm>
          <a:prstGeom prst="rect">
            <a:avLst/>
          </a:prstGeom>
        </p:spPr>
        <p:txBody>
          <a:bodyPr wrap="square">
            <a:spAutoFit/>
          </a:bodyPr>
          <a:lstStyle/>
          <a:p>
            <a:pPr lvl="0" algn="ctr"/>
            <a:r>
              <a:rPr lang="en-US" sz="1100" b="1" dirty="0">
                <a:solidFill>
                  <a:schemeClr val="bg1"/>
                </a:solidFill>
                <a:latin typeface="+mj-lt"/>
                <a:cs typeface="Arial" pitchFamily="34" charset="0"/>
              </a:rPr>
              <a:t>Product defect/</a:t>
            </a:r>
            <a:br>
              <a:rPr lang="en-US" sz="1100" b="1" dirty="0">
                <a:solidFill>
                  <a:schemeClr val="bg1"/>
                </a:solidFill>
                <a:latin typeface="+mj-lt"/>
                <a:cs typeface="Arial" pitchFamily="34" charset="0"/>
              </a:rPr>
            </a:br>
            <a:r>
              <a:rPr lang="en-US" sz="1100" b="1" dirty="0">
                <a:solidFill>
                  <a:schemeClr val="bg1"/>
                </a:solidFill>
                <a:latin typeface="+mj-lt"/>
                <a:cs typeface="Arial" pitchFamily="34" charset="0"/>
              </a:rPr>
              <a:t>inadequacy   introduced either through mistake or negligence during design, production, and post-production handling resulting in the introduction of deficiencies,</a:t>
            </a:r>
            <a:r>
              <a:rPr lang="en-US" sz="1100" b="1" dirty="0">
                <a:solidFill>
                  <a:schemeClr val="bg1"/>
                </a:solidFill>
                <a:latin typeface="+mj-lt"/>
              </a:rPr>
              <a:t> vulnerabilities, and degraded life-cycle performance.</a:t>
            </a:r>
            <a:endParaRPr lang="en-US" sz="1100" dirty="0">
              <a:solidFill>
                <a:schemeClr val="bg1"/>
              </a:solidFill>
              <a:latin typeface="+mj-lt"/>
              <a:cs typeface="Arial" pitchFamily="34" charset="0"/>
            </a:endParaRPr>
          </a:p>
        </p:txBody>
      </p:sp>
    </p:spTree>
    <p:extLst>
      <p:ext uri="{BB962C8B-B14F-4D97-AF65-F5344CB8AC3E}">
        <p14:creationId xmlns:p14="http://schemas.microsoft.com/office/powerpoint/2010/main" val="21155737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smtClean="0"/>
              <a:t>Ensuring Confidence in</a:t>
            </a:r>
            <a:br>
              <a:rPr lang="en-US" dirty="0" smtClean="0"/>
            </a:br>
            <a:r>
              <a:rPr lang="en-US" dirty="0" smtClean="0"/>
              <a:t>Defense Systems</a:t>
            </a:r>
          </a:p>
        </p:txBody>
      </p:sp>
      <p:sp>
        <p:nvSpPr>
          <p:cNvPr id="11268" name="Rectangle 3"/>
          <p:cNvSpPr>
            <a:spLocks noGrp="1" noChangeArrowheads="1"/>
          </p:cNvSpPr>
          <p:nvPr>
            <p:ph idx="1"/>
          </p:nvPr>
        </p:nvSpPr>
        <p:spPr>
          <a:xfrm>
            <a:off x="0" y="1130554"/>
            <a:ext cx="5410200" cy="5356743"/>
          </a:xfrm>
        </p:spPr>
        <p:txBody>
          <a:bodyPr>
            <a:normAutofit fontScale="92500" lnSpcReduction="10000"/>
          </a:bodyPr>
          <a:lstStyle/>
          <a:p>
            <a:r>
              <a:rPr lang="en-US" sz="2000" i="1" dirty="0" smtClean="0"/>
              <a:t>Threat:</a:t>
            </a:r>
          </a:p>
          <a:p>
            <a:pPr lvl="1"/>
            <a:r>
              <a:rPr lang="en-US" sz="1700" dirty="0" smtClean="0"/>
              <a:t>Adversary who seeks to exploit vulnerabilities to:</a:t>
            </a:r>
          </a:p>
          <a:p>
            <a:pPr lvl="2"/>
            <a:r>
              <a:rPr lang="en-US" sz="1700" dirty="0" smtClean="0"/>
              <a:t>Acquire program and system information</a:t>
            </a:r>
          </a:p>
          <a:p>
            <a:pPr lvl="2"/>
            <a:r>
              <a:rPr lang="en-US" sz="1700" dirty="0" smtClean="0"/>
              <a:t>Disrupt or degrade system performance </a:t>
            </a:r>
          </a:p>
          <a:p>
            <a:pPr lvl="2"/>
            <a:r>
              <a:rPr lang="en-US" sz="1700" dirty="0" smtClean="0"/>
              <a:t>Obtain or alter US capability</a:t>
            </a:r>
          </a:p>
          <a:p>
            <a:r>
              <a:rPr lang="en-US" sz="2000" i="1" dirty="0" smtClean="0"/>
              <a:t>Vulnerabilities:</a:t>
            </a:r>
          </a:p>
          <a:p>
            <a:pPr lvl="1"/>
            <a:r>
              <a:rPr lang="en-US" sz="1700" dirty="0" smtClean="0"/>
              <a:t>All systems, networks and applications</a:t>
            </a:r>
          </a:p>
          <a:p>
            <a:pPr lvl="1"/>
            <a:r>
              <a:rPr lang="en-US" sz="1700" dirty="0" smtClean="0"/>
              <a:t>Intentionally implanted logic (HW/SW)</a:t>
            </a:r>
          </a:p>
          <a:p>
            <a:pPr lvl="1"/>
            <a:r>
              <a:rPr lang="en-US" sz="1700" dirty="0" smtClean="0"/>
              <a:t>Unintentional vulnerabilities maliciously exploited (e.g., poor quality or fragile code)</a:t>
            </a:r>
          </a:p>
          <a:p>
            <a:pPr lvl="1"/>
            <a:r>
              <a:rPr lang="en-US" sz="1700" dirty="0" smtClean="0"/>
              <a:t>Controlled defense information resident on, or transiting supply chain networks</a:t>
            </a:r>
          </a:p>
          <a:p>
            <a:pPr lvl="1"/>
            <a:r>
              <a:rPr lang="en-US" sz="1700" dirty="0"/>
              <a:t>Loss or sale of US capability that provides a technological </a:t>
            </a:r>
            <a:r>
              <a:rPr lang="en-US" sz="1700" dirty="0" smtClean="0"/>
              <a:t>advantage</a:t>
            </a:r>
          </a:p>
          <a:p>
            <a:r>
              <a:rPr lang="en-US" sz="2000" i="1" dirty="0" smtClean="0"/>
              <a:t>Consequences:</a:t>
            </a:r>
          </a:p>
          <a:p>
            <a:pPr lvl="1"/>
            <a:r>
              <a:rPr lang="en-US" sz="1700" dirty="0" smtClean="0"/>
              <a:t>Loss of data; system corruption</a:t>
            </a:r>
          </a:p>
          <a:p>
            <a:pPr lvl="1"/>
            <a:r>
              <a:rPr lang="en-US" sz="1700" dirty="0" smtClean="0"/>
              <a:t>Loss of confidence in critical warfighting capability; mission impact</a:t>
            </a:r>
          </a:p>
          <a:p>
            <a:pPr lvl="1"/>
            <a:r>
              <a:rPr lang="en-US" sz="1700" dirty="0" smtClean="0"/>
              <a:t>Loss of </a:t>
            </a:r>
            <a:r>
              <a:rPr lang="en-US" sz="1700" dirty="0"/>
              <a:t>US </a:t>
            </a:r>
            <a:r>
              <a:rPr lang="en-US" sz="1700" dirty="0" smtClean="0"/>
              <a:t>capability that provides a technological advantage</a:t>
            </a:r>
          </a:p>
        </p:txBody>
      </p:sp>
      <p:grpSp>
        <p:nvGrpSpPr>
          <p:cNvPr id="4" name="Group 3"/>
          <p:cNvGrpSpPr/>
          <p:nvPr/>
        </p:nvGrpSpPr>
        <p:grpSpPr>
          <a:xfrm>
            <a:off x="5385916" y="1758445"/>
            <a:ext cx="3677696" cy="4008790"/>
            <a:chOff x="5355772" y="1758445"/>
            <a:chExt cx="3677696" cy="4008790"/>
          </a:xfrm>
        </p:grpSpPr>
        <p:sp>
          <p:nvSpPr>
            <p:cNvPr id="2" name="TextBox 1"/>
            <p:cNvSpPr txBox="1"/>
            <p:nvPr/>
          </p:nvSpPr>
          <p:spPr>
            <a:xfrm>
              <a:off x="5355772" y="1758445"/>
              <a:ext cx="3677696" cy="4008790"/>
            </a:xfrm>
            <a:prstGeom prst="rect">
              <a:avLst/>
            </a:prstGeom>
            <a:noFill/>
            <a:ln>
              <a:solidFill>
                <a:srgbClr val="003300"/>
              </a:solidFill>
            </a:ln>
            <a:effectLst/>
          </p:spPr>
          <p:txBody>
            <a:bodyPr wrap="square" rtlCol="0">
              <a:spAutoFit/>
            </a:bodyPr>
            <a:lstStyle/>
            <a:p>
              <a:r>
                <a:rPr lang="en-US" sz="1800" b="1" dirty="0">
                  <a:solidFill>
                    <a:srgbClr val="000099"/>
                  </a:solidFill>
                  <a:latin typeface="+mj-lt"/>
                </a:rPr>
                <a:t>Access </a:t>
              </a:r>
              <a:r>
                <a:rPr lang="en-US" sz="1800" b="1" dirty="0" smtClean="0">
                  <a:solidFill>
                    <a:srgbClr val="000099"/>
                  </a:solidFill>
                  <a:latin typeface="+mj-lt"/>
                </a:rPr>
                <a:t>points are throughout the acquisition life cycle…</a:t>
              </a:r>
            </a:p>
            <a:p>
              <a:endParaRPr lang="en-US" sz="2000" b="1" i="1" dirty="0">
                <a:solidFill>
                  <a:srgbClr val="000099"/>
                </a:solidFill>
                <a:latin typeface="+mj-lt"/>
              </a:endParaRPr>
            </a:p>
            <a:p>
              <a:endParaRPr lang="en-US" sz="2000" dirty="0" smtClean="0">
                <a:latin typeface="+mj-lt"/>
              </a:endParaRPr>
            </a:p>
            <a:p>
              <a:endParaRPr lang="en-US" sz="2400" dirty="0">
                <a:latin typeface="+mj-lt"/>
              </a:endParaRPr>
            </a:p>
            <a:p>
              <a:endParaRPr lang="en-US" sz="1050" dirty="0" smtClean="0">
                <a:latin typeface="+mj-lt"/>
              </a:endParaRPr>
            </a:p>
            <a:p>
              <a:r>
                <a:rPr lang="en-US" sz="1800" b="1" dirty="0">
                  <a:solidFill>
                    <a:srgbClr val="000099"/>
                  </a:solidFill>
                  <a:latin typeface="+mj-lt"/>
                </a:rPr>
                <a:t>…and across </a:t>
              </a:r>
              <a:r>
                <a:rPr lang="en-US" sz="1800" b="1" dirty="0" smtClean="0">
                  <a:solidFill>
                    <a:srgbClr val="000099"/>
                  </a:solidFill>
                  <a:latin typeface="+mj-lt"/>
                </a:rPr>
                <a:t>numerous supply </a:t>
              </a:r>
              <a:r>
                <a:rPr lang="en-US" sz="1800" b="1" dirty="0">
                  <a:solidFill>
                    <a:srgbClr val="000099"/>
                  </a:solidFill>
                  <a:latin typeface="+mj-lt"/>
                </a:rPr>
                <a:t>chain entry points </a:t>
              </a:r>
            </a:p>
            <a:p>
              <a:pPr marL="285750" indent="-285750">
                <a:buFontTx/>
                <a:buChar char="-"/>
              </a:pPr>
              <a:r>
                <a:rPr lang="en-US" sz="1800" b="0" dirty="0" smtClean="0">
                  <a:latin typeface="+mj-lt"/>
                </a:rPr>
                <a:t>Government</a:t>
              </a:r>
            </a:p>
            <a:p>
              <a:pPr marL="285750" indent="-285750">
                <a:buFontTx/>
                <a:buChar char="-"/>
              </a:pPr>
              <a:r>
                <a:rPr lang="en-US" sz="1800" b="0" dirty="0" smtClean="0">
                  <a:latin typeface="+mj-lt"/>
                </a:rPr>
                <a:t>Prime, subcontractors</a:t>
              </a:r>
            </a:p>
            <a:p>
              <a:pPr marL="285750" indent="-285750">
                <a:buFontTx/>
                <a:buChar char="-"/>
              </a:pPr>
              <a:r>
                <a:rPr lang="en-US" sz="1800" b="0" dirty="0" smtClean="0">
                  <a:latin typeface="+mj-lt"/>
                </a:rPr>
                <a:t>Vendors, commercial parts manufacturers</a:t>
              </a:r>
            </a:p>
            <a:p>
              <a:pPr marL="285750" indent="-285750">
                <a:buFontTx/>
                <a:buChar char="-"/>
              </a:pPr>
              <a:r>
                <a:rPr lang="en-US" sz="1800" b="0" dirty="0" smtClean="0">
                  <a:latin typeface="+mj-lt"/>
                </a:rPr>
                <a:t>3</a:t>
              </a:r>
              <a:r>
                <a:rPr lang="en-US" sz="1800" b="0" baseline="30000" dirty="0" smtClean="0">
                  <a:latin typeface="+mj-lt"/>
                </a:rPr>
                <a:t>rd</a:t>
              </a:r>
              <a:r>
                <a:rPr lang="en-US" sz="1800" b="0" dirty="0" smtClean="0">
                  <a:latin typeface="+mj-lt"/>
                </a:rPr>
                <a:t> party test/certification activities</a:t>
              </a:r>
              <a:endParaRPr lang="en-US" sz="1800" b="0" dirty="0">
                <a:latin typeface="+mj-lt"/>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839" t="29667" r="2239" b="37571"/>
            <a:stretch/>
          </p:blipFill>
          <p:spPr bwMode="auto">
            <a:xfrm>
              <a:off x="5410201" y="2561340"/>
              <a:ext cx="3603170" cy="81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221362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6707" b="38827"/>
          <a:stretch/>
        </p:blipFill>
        <p:spPr bwMode="auto">
          <a:xfrm>
            <a:off x="2835701" y="5380557"/>
            <a:ext cx="6297875" cy="96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Program Protection Planning Policy</a:t>
            </a:r>
            <a:endParaRPr lang="en-US" dirty="0"/>
          </a:p>
        </p:txBody>
      </p:sp>
      <p:sp>
        <p:nvSpPr>
          <p:cNvPr id="3" name="Content Placeholder 2"/>
          <p:cNvSpPr>
            <a:spLocks noGrp="1"/>
          </p:cNvSpPr>
          <p:nvPr>
            <p:ph idx="1"/>
          </p:nvPr>
        </p:nvSpPr>
        <p:spPr>
          <a:xfrm>
            <a:off x="2505457" y="1237535"/>
            <a:ext cx="6749760" cy="4292723"/>
          </a:xfrm>
        </p:spPr>
        <p:txBody>
          <a:bodyPr>
            <a:noAutofit/>
          </a:bodyPr>
          <a:lstStyle/>
          <a:p>
            <a:pPr>
              <a:lnSpc>
                <a:spcPct val="100000"/>
              </a:lnSpc>
              <a:spcBef>
                <a:spcPts val="0"/>
              </a:spcBef>
            </a:pPr>
            <a:r>
              <a:rPr lang="en-US" sz="1600" dirty="0" smtClean="0"/>
              <a:t>System </a:t>
            </a:r>
            <a:r>
              <a:rPr lang="en-US" sz="1600" dirty="0"/>
              <a:t>Security Engineering is accomplished in the DoD through program protection </a:t>
            </a:r>
            <a:r>
              <a:rPr lang="en-US" sz="1600" dirty="0" smtClean="0"/>
              <a:t>planning (PPP) </a:t>
            </a:r>
          </a:p>
          <a:p>
            <a:pPr>
              <a:lnSpc>
                <a:spcPct val="100000"/>
              </a:lnSpc>
              <a:spcBef>
                <a:spcPts val="0"/>
              </a:spcBef>
            </a:pPr>
            <a:endParaRPr lang="en-US" sz="1000" dirty="0" smtClean="0"/>
          </a:p>
          <a:p>
            <a:pPr>
              <a:lnSpc>
                <a:spcPct val="100000"/>
              </a:lnSpc>
              <a:spcBef>
                <a:spcPts val="0"/>
              </a:spcBef>
            </a:pPr>
            <a:r>
              <a:rPr lang="en-US" sz="1600" dirty="0" smtClean="0"/>
              <a:t>DoDI 5000.02 requires program managers to employ system security engineering practices and prepare a Program Protection Plan to manage the security risks to critical program information, mission-critical functions and information</a:t>
            </a:r>
          </a:p>
          <a:p>
            <a:pPr marL="173038" indent="-173038">
              <a:lnSpc>
                <a:spcPct val="120000"/>
              </a:lnSpc>
              <a:spcBef>
                <a:spcPts val="0"/>
              </a:spcBef>
            </a:pPr>
            <a:endParaRPr lang="en-US" sz="1000" dirty="0" smtClean="0"/>
          </a:p>
          <a:p>
            <a:pPr marL="173038" indent="-173038">
              <a:lnSpc>
                <a:spcPct val="120000"/>
              </a:lnSpc>
              <a:spcBef>
                <a:spcPts val="0"/>
              </a:spcBef>
            </a:pPr>
            <a:r>
              <a:rPr lang="en-US" sz="1600" dirty="0" smtClean="0"/>
              <a:t>Program </a:t>
            </a:r>
            <a:r>
              <a:rPr lang="en-US" sz="1600" dirty="0"/>
              <a:t>managers will describe in their PPP:</a:t>
            </a:r>
          </a:p>
          <a:p>
            <a:pPr marL="520700" lvl="1">
              <a:lnSpc>
                <a:spcPct val="120000"/>
              </a:lnSpc>
              <a:spcBef>
                <a:spcPts val="0"/>
              </a:spcBef>
            </a:pPr>
            <a:r>
              <a:rPr lang="en-US" dirty="0" smtClean="0"/>
              <a:t>Critical </a:t>
            </a:r>
            <a:r>
              <a:rPr lang="en-US" dirty="0"/>
              <a:t>Program Information, mission-critical </a:t>
            </a:r>
            <a:r>
              <a:rPr lang="en-US" dirty="0" smtClean="0"/>
              <a:t>functions </a:t>
            </a:r>
            <a:r>
              <a:rPr lang="en-US" dirty="0"/>
              <a:t>and critical </a:t>
            </a:r>
            <a:r>
              <a:rPr lang="en-US" dirty="0" smtClean="0"/>
              <a:t>components, and information security threats  </a:t>
            </a:r>
            <a:r>
              <a:rPr lang="en-US" dirty="0"/>
              <a:t>and vulnerabilities </a:t>
            </a:r>
          </a:p>
          <a:p>
            <a:pPr marL="520700" lvl="1">
              <a:lnSpc>
                <a:spcPct val="120000"/>
              </a:lnSpc>
              <a:spcBef>
                <a:spcPts val="0"/>
              </a:spcBef>
            </a:pPr>
            <a:r>
              <a:rPr lang="en-US" dirty="0"/>
              <a:t>Plans to apply countermeasures to mitigate associated </a:t>
            </a:r>
            <a:r>
              <a:rPr lang="en-US" dirty="0" smtClean="0"/>
              <a:t>risks:</a:t>
            </a:r>
          </a:p>
          <a:p>
            <a:pPr marL="920750" lvl="2">
              <a:lnSpc>
                <a:spcPct val="120000"/>
              </a:lnSpc>
              <a:spcBef>
                <a:spcPts val="0"/>
              </a:spcBef>
            </a:pPr>
            <a:r>
              <a:rPr lang="en-US" sz="1600" dirty="0" smtClean="0"/>
              <a:t>Supply Chain Risk Management</a:t>
            </a:r>
          </a:p>
          <a:p>
            <a:pPr marL="920750" lvl="2">
              <a:lnSpc>
                <a:spcPct val="120000"/>
              </a:lnSpc>
              <a:spcBef>
                <a:spcPts val="0"/>
              </a:spcBef>
            </a:pPr>
            <a:r>
              <a:rPr lang="en-US" sz="1600" dirty="0" smtClean="0"/>
              <a:t>Hardware and software assurance</a:t>
            </a:r>
            <a:endParaRPr lang="en-US" sz="1600" dirty="0"/>
          </a:p>
          <a:p>
            <a:pPr marL="520700" lvl="1">
              <a:lnSpc>
                <a:spcPct val="120000"/>
              </a:lnSpc>
              <a:spcBef>
                <a:spcPts val="0"/>
              </a:spcBef>
            </a:pPr>
            <a:r>
              <a:rPr lang="en-US" dirty="0"/>
              <a:t>Plans for exportability and potential foreign involvement</a:t>
            </a:r>
          </a:p>
          <a:p>
            <a:pPr marL="520700" lvl="1">
              <a:lnSpc>
                <a:spcPct val="120000"/>
              </a:lnSpc>
              <a:spcBef>
                <a:spcPts val="0"/>
              </a:spcBef>
            </a:pPr>
            <a:r>
              <a:rPr lang="en-US" dirty="0"/>
              <a:t>The Cybersecurity Strategy and Anti-Tamper plan </a:t>
            </a:r>
            <a:r>
              <a:rPr lang="en-US" dirty="0" smtClean="0"/>
              <a:t>are included </a:t>
            </a:r>
          </a:p>
        </p:txBody>
      </p:sp>
      <p:pic>
        <p:nvPicPr>
          <p:cNvPr id="4" name="Picture 3" descr="PPP_Outline_and_Guidance_FINAL (Protected View) - Microsoft Word"/>
          <p:cNvPicPr>
            <a:picLocks noChangeAspect="1"/>
          </p:cNvPicPr>
          <p:nvPr/>
        </p:nvPicPr>
        <p:blipFill rotWithShape="1">
          <a:blip r:embed="rId4" cstate="print">
            <a:extLst>
              <a:ext uri="{28A0092B-C50C-407E-A947-70E740481C1C}">
                <a14:useLocalDpi xmlns:a14="http://schemas.microsoft.com/office/drawing/2010/main" val="0"/>
              </a:ext>
            </a:extLst>
          </a:blip>
          <a:srcRect l="16279" t="13709" r="50933" b="11067"/>
          <a:stretch/>
        </p:blipFill>
        <p:spPr>
          <a:xfrm>
            <a:off x="601495" y="3817091"/>
            <a:ext cx="2009594" cy="2636873"/>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r="3549"/>
          <a:stretch/>
        </p:blipFill>
        <p:spPr>
          <a:xfrm>
            <a:off x="161499" y="1188628"/>
            <a:ext cx="2022237" cy="271352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528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518" y="0"/>
            <a:ext cx="7090681" cy="1028700"/>
          </a:xfrm>
        </p:spPr>
        <p:txBody>
          <a:bodyPr/>
          <a:lstStyle/>
          <a:p>
            <a:r>
              <a:rPr lang="en-US" dirty="0" smtClean="0"/>
              <a:t>Joint Federated Assurance Center</a:t>
            </a:r>
            <a:endParaRPr lang="en-US" dirty="0"/>
          </a:p>
        </p:txBody>
      </p:sp>
      <p:sp>
        <p:nvSpPr>
          <p:cNvPr id="3" name="Text Placeholder 2"/>
          <p:cNvSpPr>
            <a:spLocks noGrp="1"/>
          </p:cNvSpPr>
          <p:nvPr>
            <p:ph type="body" idx="1"/>
          </p:nvPr>
        </p:nvSpPr>
        <p:spPr>
          <a:xfrm>
            <a:off x="316959" y="1125062"/>
            <a:ext cx="8610600" cy="5009745"/>
          </a:xfrm>
        </p:spPr>
        <p:txBody>
          <a:bodyPr>
            <a:normAutofit/>
          </a:bodyPr>
          <a:lstStyle/>
          <a:p>
            <a:pPr marL="225425" indent="-225425">
              <a:spcBef>
                <a:spcPts val="0"/>
              </a:spcBef>
            </a:pPr>
            <a:r>
              <a:rPr lang="en-US" sz="1900" dirty="0" smtClean="0"/>
              <a:t>JFAC is a federation of DoD software and hardware assurance (</a:t>
            </a:r>
            <a:r>
              <a:rPr lang="en-US" sz="1900" dirty="0" err="1" smtClean="0"/>
              <a:t>SwA</a:t>
            </a:r>
            <a:r>
              <a:rPr lang="en-US" sz="1900" dirty="0" smtClean="0"/>
              <a:t>/</a:t>
            </a:r>
            <a:r>
              <a:rPr lang="en-US" sz="1900" dirty="0" err="1" smtClean="0"/>
              <a:t>HwA</a:t>
            </a:r>
            <a:r>
              <a:rPr lang="en-US" sz="1900" dirty="0" smtClean="0"/>
              <a:t>) capabilities and capacities</a:t>
            </a:r>
          </a:p>
          <a:p>
            <a:pPr marL="465138" lvl="1" indent="-239713">
              <a:spcBef>
                <a:spcPts val="0"/>
              </a:spcBef>
            </a:pPr>
            <a:r>
              <a:rPr lang="en-US" sz="1700" dirty="0" smtClean="0"/>
              <a:t>To support programs in addressing current and emerging threats and vulnerabilities</a:t>
            </a:r>
          </a:p>
          <a:p>
            <a:pPr marL="465138" lvl="1" indent="-239713">
              <a:spcBef>
                <a:spcPts val="0"/>
              </a:spcBef>
            </a:pPr>
            <a:r>
              <a:rPr lang="en-US" sz="1700" dirty="0" smtClean="0"/>
              <a:t>To facilitate collaboration across the Department and throughout the lifecycle of acquisition programs</a:t>
            </a:r>
          </a:p>
          <a:p>
            <a:pPr marL="465138" lvl="1" indent="-239713">
              <a:spcBef>
                <a:spcPts val="0"/>
              </a:spcBef>
            </a:pPr>
            <a:r>
              <a:rPr lang="en-US" sz="1700" dirty="0" smtClean="0"/>
              <a:t>To maximize use of available resources</a:t>
            </a:r>
          </a:p>
          <a:p>
            <a:pPr marL="465138" lvl="1" indent="-239713">
              <a:spcBef>
                <a:spcPts val="0"/>
              </a:spcBef>
            </a:pPr>
            <a:r>
              <a:rPr lang="en-US" sz="1700" dirty="0" smtClean="0"/>
              <a:t>To assess and recommend capability and capacity gaps to resource</a:t>
            </a:r>
          </a:p>
          <a:p>
            <a:pPr marL="465138" lvl="1" indent="-239713">
              <a:spcBef>
                <a:spcPts val="0"/>
              </a:spcBef>
            </a:pPr>
            <a:endParaRPr lang="en-US" sz="900" dirty="0"/>
          </a:p>
          <a:p>
            <a:pPr marL="225425" indent="-225425">
              <a:spcBef>
                <a:spcPts val="0"/>
              </a:spcBef>
            </a:pPr>
            <a:r>
              <a:rPr lang="en-US" sz="1900" dirty="0"/>
              <a:t>Innovation of SW and HW inspection, detection, analysis, risk assessment, and remediation tools and techniques to mitigate risk of malicious insertion</a:t>
            </a:r>
          </a:p>
          <a:p>
            <a:pPr marL="465138" lvl="1" indent="-239713">
              <a:spcBef>
                <a:spcPts val="0"/>
              </a:spcBef>
            </a:pPr>
            <a:r>
              <a:rPr lang="en-US" sz="1700" dirty="0"/>
              <a:t>R&amp;D is key component of JFAC operations</a:t>
            </a:r>
          </a:p>
          <a:p>
            <a:pPr marL="465138" lvl="1" indent="-239713">
              <a:spcBef>
                <a:spcPts val="0"/>
              </a:spcBef>
            </a:pPr>
            <a:r>
              <a:rPr lang="en-US" sz="1700" dirty="0"/>
              <a:t>Focus on improving  tools, techniques, and procedures for SwA and HwA to support programs</a:t>
            </a:r>
          </a:p>
          <a:p>
            <a:pPr lvl="1">
              <a:spcBef>
                <a:spcPts val="0"/>
              </a:spcBef>
            </a:pPr>
            <a:endParaRPr lang="en-US" sz="900" dirty="0" smtClean="0"/>
          </a:p>
          <a:p>
            <a:pPr marL="225425" indent="-225425">
              <a:spcBef>
                <a:spcPts val="0"/>
              </a:spcBef>
            </a:pPr>
            <a:r>
              <a:rPr lang="en-US" sz="1900" dirty="0" smtClean="0"/>
              <a:t>Federated Organizations</a:t>
            </a:r>
            <a:endParaRPr lang="en-US" sz="1900" dirty="0"/>
          </a:p>
          <a:p>
            <a:pPr marL="465138" lvl="1" indent="-239713">
              <a:spcBef>
                <a:spcPts val="0"/>
              </a:spcBef>
            </a:pPr>
            <a:r>
              <a:rPr lang="en-US" sz="1700" dirty="0" smtClean="0"/>
              <a:t>Army, Navy, AF, NSA, DMEA DISA, NRO, MDA laboratories and engineering support organizations; Intelligence Community and Department of Energy </a:t>
            </a:r>
          </a:p>
          <a:p>
            <a:pPr marL="465138" lvl="1" indent="-239713">
              <a:spcBef>
                <a:spcPts val="0"/>
              </a:spcBef>
            </a:pPr>
            <a:endParaRPr lang="en-US" sz="1700" dirty="0"/>
          </a:p>
        </p:txBody>
      </p:sp>
      <p:sp>
        <p:nvSpPr>
          <p:cNvPr id="6" name="TextBox 5"/>
          <p:cNvSpPr txBox="1"/>
          <p:nvPr/>
        </p:nvSpPr>
        <p:spPr>
          <a:xfrm>
            <a:off x="385865" y="6128535"/>
            <a:ext cx="7916888" cy="369332"/>
          </a:xfrm>
          <a:prstGeom prst="rect">
            <a:avLst/>
          </a:prstGeom>
          <a:solidFill>
            <a:schemeClr val="accent2"/>
          </a:solidFill>
        </p:spPr>
        <p:txBody>
          <a:bodyPr wrap="square" rtlCol="0">
            <a:spAutoFit/>
          </a:bodyPr>
          <a:lstStyle/>
          <a:p>
            <a:r>
              <a:rPr lang="en-US" b="1" dirty="0" smtClean="0">
                <a:solidFill>
                  <a:srgbClr val="FFFF00"/>
                </a:solidFill>
                <a:latin typeface="+mj-lt"/>
              </a:rPr>
              <a:t>The mission of JFAC is to support programs with </a:t>
            </a:r>
            <a:r>
              <a:rPr lang="en-US" b="1" dirty="0" err="1" smtClean="0">
                <a:solidFill>
                  <a:srgbClr val="FFFF00"/>
                </a:solidFill>
                <a:latin typeface="+mj-lt"/>
              </a:rPr>
              <a:t>SwA</a:t>
            </a:r>
            <a:r>
              <a:rPr lang="en-US" b="1" dirty="0" smtClean="0">
                <a:solidFill>
                  <a:srgbClr val="FFFF00"/>
                </a:solidFill>
                <a:latin typeface="+mj-lt"/>
              </a:rPr>
              <a:t> and </a:t>
            </a:r>
            <a:r>
              <a:rPr lang="en-US" b="1" dirty="0" err="1" smtClean="0">
                <a:solidFill>
                  <a:srgbClr val="FFFF00"/>
                </a:solidFill>
                <a:latin typeface="+mj-lt"/>
              </a:rPr>
              <a:t>HwA</a:t>
            </a:r>
            <a:r>
              <a:rPr lang="en-US" b="1" dirty="0" smtClean="0">
                <a:solidFill>
                  <a:srgbClr val="FFFF00"/>
                </a:solidFill>
                <a:latin typeface="+mj-lt"/>
              </a:rPr>
              <a:t> needs</a:t>
            </a:r>
            <a:endParaRPr lang="en-US" b="1" dirty="0">
              <a:solidFill>
                <a:srgbClr val="FFFF00"/>
              </a:solidFill>
              <a:latin typeface="+mj-lt"/>
            </a:endParaRPr>
          </a:p>
        </p:txBody>
      </p:sp>
    </p:spTree>
    <p:extLst>
      <p:ext uri="{BB962C8B-B14F-4D97-AF65-F5344CB8AC3E}">
        <p14:creationId xmlns:p14="http://schemas.microsoft.com/office/powerpoint/2010/main" val="3254105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810" y="13855"/>
            <a:ext cx="7630381" cy="1028700"/>
          </a:xfrm>
        </p:spPr>
        <p:txBody>
          <a:bodyPr/>
          <a:lstStyle/>
          <a:p>
            <a:r>
              <a:rPr lang="en-US" dirty="0" smtClean="0"/>
              <a:t>Long Term Trusted Foundry</a:t>
            </a:r>
            <a:br>
              <a:rPr lang="en-US" dirty="0" smtClean="0"/>
            </a:br>
            <a:r>
              <a:rPr lang="en-US" dirty="0" smtClean="0"/>
              <a:t>Strategy</a:t>
            </a:r>
            <a:endParaRPr lang="en-US" dirty="0"/>
          </a:p>
        </p:txBody>
      </p:sp>
      <p:sp>
        <p:nvSpPr>
          <p:cNvPr id="3" name="Content Placeholder 2"/>
          <p:cNvSpPr>
            <a:spLocks noGrp="1"/>
          </p:cNvSpPr>
          <p:nvPr>
            <p:ph idx="1"/>
          </p:nvPr>
        </p:nvSpPr>
        <p:spPr>
          <a:xfrm>
            <a:off x="57760" y="1078117"/>
            <a:ext cx="9028481" cy="5365336"/>
          </a:xfrm>
        </p:spPr>
        <p:txBody>
          <a:bodyPr/>
          <a:lstStyle/>
          <a:p>
            <a:pPr marL="0" indent="0">
              <a:buNone/>
            </a:pPr>
            <a:r>
              <a:rPr lang="en-US" sz="1800" dirty="0" smtClean="0"/>
              <a:t>Supports activities to ensure critical and sensitive integrated circuits are available to meet DoD needs</a:t>
            </a:r>
          </a:p>
          <a:p>
            <a:pPr marL="0" indent="0">
              <a:buNone/>
            </a:pPr>
            <a:r>
              <a:rPr lang="en-US" sz="1800" dirty="0" smtClean="0"/>
              <a:t>Program goals:</a:t>
            </a:r>
          </a:p>
          <a:p>
            <a:r>
              <a:rPr lang="en-US" sz="1600" b="0" dirty="0" smtClean="0">
                <a:solidFill>
                  <a:schemeClr val="tx1"/>
                </a:solidFill>
              </a:rPr>
              <a:t>Protect microelectronic designs and intellectual property (IP) from espionage and manipulation</a:t>
            </a:r>
          </a:p>
          <a:p>
            <a:r>
              <a:rPr lang="en-US" sz="1600" b="0" dirty="0" smtClean="0">
                <a:solidFill>
                  <a:schemeClr val="tx1"/>
                </a:solidFill>
              </a:rPr>
              <a:t>Advance DoD hardware analysis capability and commercial design standards, e.g., physical, functional, and design verification and validation</a:t>
            </a:r>
          </a:p>
          <a:p>
            <a:r>
              <a:rPr lang="en-US" sz="1600" b="0" dirty="0" smtClean="0">
                <a:solidFill>
                  <a:schemeClr val="tx1"/>
                </a:solidFill>
              </a:rPr>
              <a:t>Mature and transition new microelectronics trust model that leverages commercial state-of-the-art (SOTA) capabilities and ensures future access</a:t>
            </a:r>
          </a:p>
          <a:p>
            <a:pPr lvl="2"/>
            <a:endParaRPr lang="en-US" sz="1000" b="0" dirty="0" smtClean="0">
              <a:solidFill>
                <a:schemeClr val="tx1"/>
              </a:solidFill>
            </a:endParaRPr>
          </a:p>
          <a:p>
            <a:pPr marL="0" indent="0">
              <a:buNone/>
            </a:pPr>
            <a:r>
              <a:rPr lang="en-US" sz="1800" dirty="0" smtClean="0"/>
              <a:t>Technical challenges:</a:t>
            </a:r>
          </a:p>
          <a:p>
            <a:pPr>
              <a:spcBef>
                <a:spcPts val="300"/>
              </a:spcBef>
            </a:pPr>
            <a:r>
              <a:rPr lang="en-US" sz="1600" b="0" dirty="0">
                <a:solidFill>
                  <a:schemeClr val="tx1"/>
                </a:solidFill>
              </a:rPr>
              <a:t>Develop </a:t>
            </a:r>
            <a:r>
              <a:rPr lang="en-US" sz="1600" b="0" dirty="0" smtClean="0">
                <a:solidFill>
                  <a:schemeClr val="tx1"/>
                </a:solidFill>
              </a:rPr>
              <a:t>alternate trusted photomask capability to preserve </a:t>
            </a:r>
            <a:r>
              <a:rPr lang="en-US" sz="1600" b="0" dirty="0">
                <a:solidFill>
                  <a:schemeClr val="tx1"/>
                </a:solidFill>
              </a:rPr>
              <a:t>long-term trusted </a:t>
            </a:r>
            <a:r>
              <a:rPr lang="en-US" sz="1600" b="0" dirty="0" smtClean="0">
                <a:solidFill>
                  <a:schemeClr val="tx1"/>
                </a:solidFill>
              </a:rPr>
              <a:t>access and protection of IP</a:t>
            </a:r>
            <a:endParaRPr lang="en-US" sz="1600" b="0" dirty="0">
              <a:solidFill>
                <a:schemeClr val="tx1"/>
              </a:solidFill>
            </a:endParaRPr>
          </a:p>
          <a:p>
            <a:pPr>
              <a:spcBef>
                <a:spcPts val="300"/>
              </a:spcBef>
            </a:pPr>
            <a:r>
              <a:rPr lang="en-US" sz="1600" b="0" dirty="0" smtClean="0">
                <a:solidFill>
                  <a:schemeClr val="tx1"/>
                </a:solidFill>
              </a:rPr>
              <a:t>Scale/enhance the government’s </a:t>
            </a:r>
            <a:r>
              <a:rPr lang="en-US" sz="1600" b="0" dirty="0">
                <a:solidFill>
                  <a:schemeClr val="tx1"/>
                </a:solidFill>
              </a:rPr>
              <a:t>ability to detect security flaws in </a:t>
            </a:r>
            <a:r>
              <a:rPr lang="en-US" sz="1600" b="0" dirty="0" smtClean="0">
                <a:solidFill>
                  <a:schemeClr val="tx1"/>
                </a:solidFill>
              </a:rPr>
              <a:t>integrated circuits</a:t>
            </a:r>
            <a:endParaRPr lang="en-US" sz="1600" b="0" dirty="0">
              <a:solidFill>
                <a:schemeClr val="tx1"/>
              </a:solidFill>
            </a:endParaRPr>
          </a:p>
          <a:p>
            <a:pPr>
              <a:spcBef>
                <a:spcPts val="300"/>
              </a:spcBef>
            </a:pPr>
            <a:r>
              <a:rPr lang="en-US" sz="1600" b="0" dirty="0" smtClean="0">
                <a:solidFill>
                  <a:schemeClr val="tx1"/>
                </a:solidFill>
              </a:rPr>
              <a:t>Leverage academic </a:t>
            </a:r>
            <a:r>
              <a:rPr lang="en-US" sz="1600" b="0" dirty="0">
                <a:solidFill>
                  <a:schemeClr val="tx1"/>
                </a:solidFill>
              </a:rPr>
              <a:t>and </a:t>
            </a:r>
            <a:r>
              <a:rPr lang="en-US" sz="1600" b="0" dirty="0" smtClean="0">
                <a:solidFill>
                  <a:schemeClr val="tx1"/>
                </a:solidFill>
              </a:rPr>
              <a:t>industry research for assuring trust from any supplier</a:t>
            </a:r>
          </a:p>
          <a:p>
            <a:pPr lvl="2">
              <a:spcBef>
                <a:spcPts val="300"/>
              </a:spcBef>
            </a:pPr>
            <a:r>
              <a:rPr lang="en-US" sz="1000" b="0" dirty="0" smtClean="0">
                <a:solidFill>
                  <a:schemeClr val="tx1"/>
                </a:solidFill>
              </a:rPr>
              <a:t> </a:t>
            </a:r>
            <a:endParaRPr lang="en-US" sz="1000" dirty="0" smtClean="0"/>
          </a:p>
          <a:p>
            <a:pPr marL="0" indent="0">
              <a:buNone/>
            </a:pPr>
            <a:r>
              <a:rPr lang="en-US" sz="1800" dirty="0" smtClean="0"/>
              <a:t>Program partners:  </a:t>
            </a:r>
          </a:p>
          <a:p>
            <a:r>
              <a:rPr lang="en-US" sz="1600" b="0" dirty="0" smtClean="0">
                <a:solidFill>
                  <a:schemeClr val="tx1"/>
                </a:solidFill>
              </a:rPr>
              <a:t>DoD </a:t>
            </a:r>
            <a:r>
              <a:rPr lang="en-US" sz="1600" b="0" dirty="0">
                <a:solidFill>
                  <a:schemeClr val="tx1"/>
                </a:solidFill>
              </a:rPr>
              <a:t>science &amp; </a:t>
            </a:r>
            <a:r>
              <a:rPr lang="en-US" sz="1600" b="0" dirty="0" smtClean="0">
                <a:solidFill>
                  <a:schemeClr val="tx1"/>
                </a:solidFill>
              </a:rPr>
              <a:t>technology (S&amp;T), </a:t>
            </a:r>
            <a:r>
              <a:rPr lang="en-US" sz="1600" b="0" dirty="0">
                <a:solidFill>
                  <a:schemeClr val="tx1"/>
                </a:solidFill>
              </a:rPr>
              <a:t>acquisition communities, academia, </a:t>
            </a:r>
            <a:r>
              <a:rPr lang="en-US" sz="1600" b="0" dirty="0" smtClean="0">
                <a:solidFill>
                  <a:schemeClr val="tx1"/>
                </a:solidFill>
              </a:rPr>
              <a:t>industry</a:t>
            </a:r>
            <a:endParaRPr lang="en-US" sz="1600" dirty="0"/>
          </a:p>
        </p:txBody>
      </p:sp>
      <p:sp>
        <p:nvSpPr>
          <p:cNvPr id="4" name="TextBox 3"/>
          <p:cNvSpPr txBox="1"/>
          <p:nvPr/>
        </p:nvSpPr>
        <p:spPr>
          <a:xfrm>
            <a:off x="1009650" y="5857875"/>
            <a:ext cx="7267575" cy="646331"/>
          </a:xfrm>
          <a:prstGeom prst="rect">
            <a:avLst/>
          </a:prstGeom>
          <a:solidFill>
            <a:schemeClr val="accent2"/>
          </a:solidFill>
          <a:ln>
            <a:solidFill>
              <a:schemeClr val="tx1"/>
            </a:solidFill>
          </a:ln>
        </p:spPr>
        <p:txBody>
          <a:bodyPr wrap="square" rtlCol="0">
            <a:spAutoFit/>
          </a:bodyPr>
          <a:lstStyle/>
          <a:p>
            <a:pPr algn="ctr"/>
            <a:r>
              <a:rPr lang="en-US" b="1" dirty="0">
                <a:solidFill>
                  <a:srgbClr val="FFFF00"/>
                </a:solidFill>
                <a:latin typeface="+mj-lt"/>
              </a:rPr>
              <a:t>Provides technical solutions that can be leveraged by government and industry to enable microelectronics trust</a:t>
            </a:r>
          </a:p>
        </p:txBody>
      </p:sp>
    </p:spTree>
    <p:extLst>
      <p:ext uri="{BB962C8B-B14F-4D97-AF65-F5344CB8AC3E}">
        <p14:creationId xmlns:p14="http://schemas.microsoft.com/office/powerpoint/2010/main" val="424215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8693" y="2545627"/>
            <a:ext cx="2143018" cy="2155097"/>
            <a:chOff x="1542933" y="881419"/>
            <a:chExt cx="2143018" cy="2155097"/>
          </a:xfrm>
        </p:grpSpPr>
        <p:sp>
          <p:nvSpPr>
            <p:cNvPr id="4" name="Oval 3"/>
            <p:cNvSpPr/>
            <p:nvPr/>
          </p:nvSpPr>
          <p:spPr bwMode="auto">
            <a:xfrm>
              <a:off x="1542933" y="881419"/>
              <a:ext cx="2143018" cy="2155097"/>
            </a:xfrm>
            <a:prstGeom prst="ellipse">
              <a:avLst/>
            </a:prstGeom>
            <a:solidFill>
              <a:srgbClr val="7030A0">
                <a:alpha val="62000"/>
              </a:srgbClr>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mj-lt"/>
              </a:endParaRPr>
            </a:p>
          </p:txBody>
        </p:sp>
        <p:sp>
          <p:nvSpPr>
            <p:cNvPr id="7" name="TextBox 6"/>
            <p:cNvSpPr txBox="1"/>
            <p:nvPr/>
          </p:nvSpPr>
          <p:spPr>
            <a:xfrm>
              <a:off x="1859271" y="1434033"/>
              <a:ext cx="1441718" cy="1049866"/>
            </a:xfrm>
            <a:prstGeom prst="rect">
              <a:avLst/>
            </a:prstGeom>
            <a:noFill/>
          </p:spPr>
          <p:txBody>
            <a:bodyPr wrap="square" rtlCol="0">
              <a:spAutoFit/>
            </a:bodyPr>
            <a:lstStyle/>
            <a:p>
              <a:pPr algn="ctr"/>
              <a:r>
                <a:rPr lang="en-US" sz="2000" b="1" dirty="0" smtClean="0">
                  <a:solidFill>
                    <a:schemeClr val="bg1"/>
                  </a:solidFill>
                  <a:latin typeface="+mj-lt"/>
                </a:rPr>
                <a:t>Legacy</a:t>
              </a:r>
            </a:p>
            <a:p>
              <a:pPr algn="ctr"/>
              <a:r>
                <a:rPr lang="en-US" sz="2000" b="1" dirty="0" smtClean="0">
                  <a:solidFill>
                    <a:schemeClr val="bg1"/>
                  </a:solidFill>
                  <a:latin typeface="+mj-lt"/>
                </a:rPr>
                <a:t>&amp; Boutique</a:t>
              </a:r>
              <a:endParaRPr lang="en-US" sz="2000" b="1" dirty="0">
                <a:solidFill>
                  <a:schemeClr val="bg1"/>
                </a:solidFill>
                <a:latin typeface="+mj-lt"/>
              </a:endParaRPr>
            </a:p>
          </p:txBody>
        </p:sp>
      </p:grpSp>
      <p:sp>
        <p:nvSpPr>
          <p:cNvPr id="17" name="Oval 16"/>
          <p:cNvSpPr/>
          <p:nvPr/>
        </p:nvSpPr>
        <p:spPr bwMode="auto">
          <a:xfrm>
            <a:off x="3535358" y="1593434"/>
            <a:ext cx="2143018" cy="2155097"/>
          </a:xfrm>
          <a:prstGeom prst="ellipse">
            <a:avLst/>
          </a:prstGeom>
          <a:solidFill>
            <a:srgbClr val="00B0F0">
              <a:alpha val="48000"/>
            </a:srgbClr>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mj-lt"/>
            </a:endParaRPr>
          </a:p>
        </p:txBody>
      </p:sp>
      <p:sp>
        <p:nvSpPr>
          <p:cNvPr id="18" name="TextBox 17"/>
          <p:cNvSpPr txBox="1"/>
          <p:nvPr/>
        </p:nvSpPr>
        <p:spPr>
          <a:xfrm>
            <a:off x="3688538" y="2163151"/>
            <a:ext cx="1836658" cy="1015663"/>
          </a:xfrm>
          <a:prstGeom prst="rect">
            <a:avLst/>
          </a:prstGeom>
          <a:solidFill>
            <a:srgbClr val="00B0F0">
              <a:alpha val="0"/>
            </a:srgbClr>
          </a:solidFill>
        </p:spPr>
        <p:txBody>
          <a:bodyPr wrap="square" rtlCol="0">
            <a:spAutoFit/>
          </a:bodyPr>
          <a:lstStyle/>
          <a:p>
            <a:pPr algn="ctr"/>
            <a:r>
              <a:rPr lang="en-US" sz="2000" b="1" dirty="0" smtClean="0">
                <a:solidFill>
                  <a:schemeClr val="bg1"/>
                </a:solidFill>
                <a:latin typeface="+mj-lt"/>
              </a:rPr>
              <a:t>State-of-the Practice (SOTP)</a:t>
            </a:r>
            <a:endParaRPr lang="en-US" sz="2000" b="1" dirty="0">
              <a:solidFill>
                <a:schemeClr val="bg1"/>
              </a:solidFill>
              <a:latin typeface="+mj-lt"/>
            </a:endParaRPr>
          </a:p>
        </p:txBody>
      </p:sp>
      <p:sp>
        <p:nvSpPr>
          <p:cNvPr id="5" name="Oval 4"/>
          <p:cNvSpPr/>
          <p:nvPr/>
        </p:nvSpPr>
        <p:spPr bwMode="auto">
          <a:xfrm>
            <a:off x="3502632" y="3515942"/>
            <a:ext cx="2143018" cy="2155097"/>
          </a:xfrm>
          <a:prstGeom prst="ellipse">
            <a:avLst/>
          </a:prstGeom>
          <a:solidFill>
            <a:srgbClr val="FFC000">
              <a:alpha val="43000"/>
            </a:srgbClr>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mj-lt"/>
            </a:endParaRPr>
          </a:p>
        </p:txBody>
      </p:sp>
      <p:sp>
        <p:nvSpPr>
          <p:cNvPr id="2" name="Title 1"/>
          <p:cNvSpPr>
            <a:spLocks noGrp="1"/>
          </p:cNvSpPr>
          <p:nvPr>
            <p:ph type="title"/>
          </p:nvPr>
        </p:nvSpPr>
        <p:spPr/>
        <p:txBody>
          <a:bodyPr/>
          <a:lstStyle/>
          <a:p>
            <a:r>
              <a:rPr lang="en-US" dirty="0" smtClean="0"/>
              <a:t>Microelectronics Strategy Challenges</a:t>
            </a:r>
            <a:endParaRPr lang="en-US" dirty="0"/>
          </a:p>
        </p:txBody>
      </p:sp>
      <p:sp>
        <p:nvSpPr>
          <p:cNvPr id="8" name="TextBox 7"/>
          <p:cNvSpPr txBox="1"/>
          <p:nvPr/>
        </p:nvSpPr>
        <p:spPr>
          <a:xfrm>
            <a:off x="3688538" y="4224758"/>
            <a:ext cx="1836658" cy="726831"/>
          </a:xfrm>
          <a:prstGeom prst="rect">
            <a:avLst/>
          </a:prstGeom>
          <a:noFill/>
        </p:spPr>
        <p:txBody>
          <a:bodyPr wrap="square" rtlCol="0">
            <a:spAutoFit/>
          </a:bodyPr>
          <a:lstStyle/>
          <a:p>
            <a:pPr algn="ctr"/>
            <a:r>
              <a:rPr lang="en-US" sz="2000" b="1" dirty="0" smtClean="0">
                <a:solidFill>
                  <a:schemeClr val="bg1"/>
                </a:solidFill>
                <a:latin typeface="+mj-lt"/>
              </a:rPr>
              <a:t>Science &amp;</a:t>
            </a:r>
          </a:p>
          <a:p>
            <a:pPr algn="ctr"/>
            <a:r>
              <a:rPr lang="en-US" sz="2000" b="1" dirty="0" smtClean="0">
                <a:solidFill>
                  <a:schemeClr val="bg1"/>
                </a:solidFill>
                <a:latin typeface="+mj-lt"/>
              </a:rPr>
              <a:t>Technology</a:t>
            </a:r>
            <a:endParaRPr lang="en-US" sz="2000" b="1" dirty="0">
              <a:solidFill>
                <a:schemeClr val="bg1"/>
              </a:solidFill>
              <a:latin typeface="+mj-lt"/>
            </a:endParaRPr>
          </a:p>
        </p:txBody>
      </p:sp>
      <p:grpSp>
        <p:nvGrpSpPr>
          <p:cNvPr id="15" name="Group 14"/>
          <p:cNvGrpSpPr/>
          <p:nvPr/>
        </p:nvGrpSpPr>
        <p:grpSpPr>
          <a:xfrm>
            <a:off x="5111129" y="2556921"/>
            <a:ext cx="2143018" cy="2155097"/>
            <a:chOff x="5074553" y="1383631"/>
            <a:chExt cx="2143018" cy="2155097"/>
          </a:xfrm>
        </p:grpSpPr>
        <p:sp>
          <p:nvSpPr>
            <p:cNvPr id="6" name="Oval 5"/>
            <p:cNvSpPr/>
            <p:nvPr/>
          </p:nvSpPr>
          <p:spPr bwMode="auto">
            <a:xfrm>
              <a:off x="5074553" y="1383631"/>
              <a:ext cx="2143018" cy="2155097"/>
            </a:xfrm>
            <a:prstGeom prst="ellipse">
              <a:avLst/>
            </a:prstGeom>
            <a:solidFill>
              <a:srgbClr val="00B050">
                <a:alpha val="43000"/>
              </a:srgbClr>
            </a:solidFill>
            <a:ln w="1905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mj-lt"/>
              </a:endParaRPr>
            </a:p>
          </p:txBody>
        </p:sp>
        <p:sp>
          <p:nvSpPr>
            <p:cNvPr id="9" name="TextBox 8"/>
            <p:cNvSpPr txBox="1"/>
            <p:nvPr/>
          </p:nvSpPr>
          <p:spPr>
            <a:xfrm>
              <a:off x="5416536" y="1953348"/>
              <a:ext cx="1459053" cy="1015663"/>
            </a:xfrm>
            <a:prstGeom prst="rect">
              <a:avLst/>
            </a:prstGeom>
            <a:noFill/>
          </p:spPr>
          <p:txBody>
            <a:bodyPr wrap="square" rtlCol="0">
              <a:spAutoFit/>
            </a:bodyPr>
            <a:lstStyle/>
            <a:p>
              <a:pPr algn="ctr"/>
              <a:r>
                <a:rPr lang="en-US" sz="2000" b="1" dirty="0" smtClean="0">
                  <a:solidFill>
                    <a:schemeClr val="bg1"/>
                  </a:solidFill>
                  <a:latin typeface="+mj-lt"/>
                </a:rPr>
                <a:t>State-of-the-Art (SOTA)</a:t>
              </a:r>
              <a:endParaRPr lang="en-US" sz="2000" b="1" dirty="0">
                <a:solidFill>
                  <a:schemeClr val="bg1"/>
                </a:solidFill>
                <a:latin typeface="+mj-lt"/>
              </a:endParaRPr>
            </a:p>
          </p:txBody>
        </p:sp>
      </p:grpSp>
      <p:sp>
        <p:nvSpPr>
          <p:cNvPr id="10" name="TextBox 9"/>
          <p:cNvSpPr txBox="1"/>
          <p:nvPr/>
        </p:nvSpPr>
        <p:spPr>
          <a:xfrm>
            <a:off x="371221" y="1617418"/>
            <a:ext cx="3529897" cy="1384995"/>
          </a:xfrm>
          <a:prstGeom prst="rect">
            <a:avLst/>
          </a:prstGeom>
          <a:noFill/>
        </p:spPr>
        <p:txBody>
          <a:bodyPr wrap="square" rtlCol="0">
            <a:spAutoFit/>
          </a:bodyPr>
          <a:lstStyle/>
          <a:p>
            <a:pPr marL="119063" indent="-119063">
              <a:buFont typeface="Arial" panose="020B0604020202020204" pitchFamily="34" charset="0"/>
              <a:buChar char="•"/>
            </a:pPr>
            <a:r>
              <a:rPr lang="en-US" sz="1400" dirty="0" smtClean="0">
                <a:latin typeface="+mj-lt"/>
              </a:rPr>
              <a:t>DoD-driven</a:t>
            </a:r>
          </a:p>
          <a:p>
            <a:pPr marL="119063" indent="-119063">
              <a:buFont typeface="Arial" panose="020B0604020202020204" pitchFamily="34" charset="0"/>
              <a:buChar char="•"/>
            </a:pPr>
            <a:r>
              <a:rPr lang="en-US" sz="1400" dirty="0" smtClean="0">
                <a:latin typeface="+mj-lt"/>
              </a:rPr>
              <a:t>Availability concerns</a:t>
            </a:r>
          </a:p>
          <a:p>
            <a:pPr marL="119063" indent="-119063">
              <a:buFont typeface="Arial" panose="020B0604020202020204" pitchFamily="34" charset="0"/>
              <a:buChar char="•"/>
            </a:pPr>
            <a:r>
              <a:rPr lang="en-US" sz="1400" dirty="0" smtClean="0">
                <a:latin typeface="+mj-lt"/>
              </a:rPr>
              <a:t>Yield &amp; complexity challenges</a:t>
            </a:r>
          </a:p>
          <a:p>
            <a:pPr marL="119063" indent="-119063">
              <a:buFont typeface="Arial" panose="020B0604020202020204" pitchFamily="34" charset="0"/>
              <a:buChar char="•"/>
            </a:pPr>
            <a:r>
              <a:rPr lang="en-US" sz="1400" dirty="0" smtClean="0">
                <a:latin typeface="+mj-lt"/>
              </a:rPr>
              <a:t>Specialized IP needed</a:t>
            </a:r>
          </a:p>
          <a:p>
            <a:pPr marL="119063" indent="-119063">
              <a:buFont typeface="Arial" panose="020B0604020202020204" pitchFamily="34" charset="0"/>
              <a:buChar char="•"/>
            </a:pPr>
            <a:r>
              <a:rPr lang="en-US" sz="1400" dirty="0" smtClean="0">
                <a:latin typeface="+mj-lt"/>
              </a:rPr>
              <a:t>$$ to maintain</a:t>
            </a:r>
          </a:p>
          <a:p>
            <a:pPr marL="342900" indent="-342900">
              <a:buFont typeface="Arial" panose="020B0604020202020204" pitchFamily="34" charset="0"/>
              <a:buChar char="•"/>
            </a:pPr>
            <a:endParaRPr lang="en-US" sz="1400" dirty="0">
              <a:latin typeface="+mj-lt"/>
            </a:endParaRPr>
          </a:p>
        </p:txBody>
      </p:sp>
      <p:sp>
        <p:nvSpPr>
          <p:cNvPr id="11" name="TextBox 10"/>
          <p:cNvSpPr txBox="1"/>
          <p:nvPr/>
        </p:nvSpPr>
        <p:spPr>
          <a:xfrm>
            <a:off x="69469" y="4798056"/>
            <a:ext cx="3283854" cy="1169551"/>
          </a:xfrm>
          <a:prstGeom prst="rect">
            <a:avLst/>
          </a:prstGeom>
          <a:noFill/>
        </p:spPr>
        <p:txBody>
          <a:bodyPr wrap="square" rtlCol="0">
            <a:spAutoFit/>
          </a:bodyPr>
          <a:lstStyle/>
          <a:p>
            <a:pPr marL="119063" indent="-119063">
              <a:buFont typeface="Arial" panose="020B0604020202020204" pitchFamily="34" charset="0"/>
              <a:buChar char="•"/>
            </a:pPr>
            <a:r>
              <a:rPr lang="en-US" sz="1400" dirty="0">
                <a:latin typeface="+mj-lt"/>
              </a:rPr>
              <a:t>Follows </a:t>
            </a:r>
            <a:r>
              <a:rPr lang="en-US" sz="1400" dirty="0" smtClean="0">
                <a:latin typeface="+mj-lt"/>
              </a:rPr>
              <a:t>SOTA </a:t>
            </a:r>
            <a:r>
              <a:rPr lang="en-US" sz="1400" dirty="0">
                <a:latin typeface="+mj-lt"/>
              </a:rPr>
              <a:t>(offshore</a:t>
            </a:r>
            <a:r>
              <a:rPr lang="en-US" sz="1400" dirty="0" smtClean="0">
                <a:latin typeface="+mj-lt"/>
              </a:rPr>
              <a:t>) threatening </a:t>
            </a:r>
            <a:r>
              <a:rPr lang="en-US" sz="1400" dirty="0">
                <a:latin typeface="+mj-lt"/>
              </a:rPr>
              <a:t>DoD Subject Matter </a:t>
            </a:r>
            <a:r>
              <a:rPr lang="en-US" sz="1400" dirty="0" smtClean="0">
                <a:latin typeface="+mj-lt"/>
              </a:rPr>
              <a:t>Expertise</a:t>
            </a:r>
            <a:endParaRPr lang="en-US" sz="1400" dirty="0">
              <a:latin typeface="+mj-lt"/>
            </a:endParaRPr>
          </a:p>
          <a:p>
            <a:pPr marL="119063" indent="-119063">
              <a:buFont typeface="Arial" panose="020B0604020202020204" pitchFamily="34" charset="0"/>
              <a:buChar char="•"/>
            </a:pPr>
            <a:r>
              <a:rPr lang="en-US" sz="1400" dirty="0" smtClean="0">
                <a:latin typeface="+mj-lt"/>
              </a:rPr>
              <a:t>Investing in assurance and beyond silicon-based components</a:t>
            </a:r>
          </a:p>
          <a:p>
            <a:pPr marL="119063" indent="-119063">
              <a:buFont typeface="Arial" panose="020B0604020202020204" pitchFamily="34" charset="0"/>
              <a:buChar char="•"/>
            </a:pPr>
            <a:r>
              <a:rPr lang="en-US" sz="1400" dirty="0" smtClean="0">
                <a:latin typeface="+mj-lt"/>
              </a:rPr>
              <a:t>Limited short-term impact on SOTA</a:t>
            </a:r>
          </a:p>
        </p:txBody>
      </p:sp>
      <p:sp>
        <p:nvSpPr>
          <p:cNvPr id="12" name="TextBox 11"/>
          <p:cNvSpPr txBox="1"/>
          <p:nvPr/>
        </p:nvSpPr>
        <p:spPr>
          <a:xfrm>
            <a:off x="6264934" y="4758446"/>
            <a:ext cx="3549870" cy="1384995"/>
          </a:xfrm>
          <a:prstGeom prst="rect">
            <a:avLst/>
          </a:prstGeom>
          <a:noFill/>
        </p:spPr>
        <p:txBody>
          <a:bodyPr wrap="square" rtlCol="0">
            <a:spAutoFit/>
          </a:bodyPr>
          <a:lstStyle/>
          <a:p>
            <a:pPr marL="119063" indent="-119063">
              <a:buFont typeface="Arial" panose="020B0604020202020204" pitchFamily="34" charset="0"/>
              <a:buChar char="•"/>
            </a:pPr>
            <a:r>
              <a:rPr lang="en-US" sz="1400" dirty="0" smtClean="0">
                <a:latin typeface="+mj-lt"/>
              </a:rPr>
              <a:t>Commercially-driven</a:t>
            </a:r>
          </a:p>
          <a:p>
            <a:pPr marL="119063" indent="-119063">
              <a:buFont typeface="Arial" panose="020B0604020202020204" pitchFamily="34" charset="0"/>
              <a:buChar char="•"/>
            </a:pPr>
            <a:r>
              <a:rPr lang="en-US" sz="1400" dirty="0">
                <a:latin typeface="+mj-lt"/>
              </a:rPr>
              <a:t>High volumes desired</a:t>
            </a:r>
          </a:p>
          <a:p>
            <a:pPr marL="119063" indent="-119063">
              <a:buFont typeface="Arial" panose="020B0604020202020204" pitchFamily="34" charset="0"/>
              <a:buChar char="•"/>
            </a:pPr>
            <a:r>
              <a:rPr lang="en-US" sz="1400" dirty="0" smtClean="0">
                <a:latin typeface="+mj-lt"/>
              </a:rPr>
              <a:t>Trust &amp; Assurance challenges</a:t>
            </a:r>
          </a:p>
          <a:p>
            <a:pPr marL="119063" indent="-119063">
              <a:buFont typeface="Arial" panose="020B0604020202020204" pitchFamily="34" charset="0"/>
              <a:buChar char="•"/>
            </a:pPr>
            <a:r>
              <a:rPr lang="en-US" sz="1400" dirty="0" smtClean="0">
                <a:latin typeface="+mj-lt"/>
              </a:rPr>
              <a:t>3</a:t>
            </a:r>
            <a:r>
              <a:rPr lang="en-US" sz="1400" baseline="30000" dirty="0" smtClean="0">
                <a:latin typeface="+mj-lt"/>
              </a:rPr>
              <a:t>rd</a:t>
            </a:r>
            <a:r>
              <a:rPr lang="en-US" sz="1400" dirty="0" smtClean="0">
                <a:latin typeface="+mj-lt"/>
              </a:rPr>
              <a:t> Party IP necessary</a:t>
            </a:r>
          </a:p>
          <a:p>
            <a:pPr marL="119063" indent="-119063">
              <a:buFont typeface="Arial" panose="020B0604020202020204" pitchFamily="34" charset="0"/>
              <a:buChar char="•"/>
            </a:pPr>
            <a:r>
              <a:rPr lang="en-US" sz="1400" dirty="0" smtClean="0">
                <a:latin typeface="+mj-lt"/>
              </a:rPr>
              <a:t>$$$ to access</a:t>
            </a:r>
          </a:p>
          <a:p>
            <a:pPr marL="342900" indent="-342900">
              <a:buFont typeface="Arial" panose="020B0604020202020204" pitchFamily="34" charset="0"/>
              <a:buChar char="•"/>
            </a:pPr>
            <a:endParaRPr lang="en-US" sz="1400" dirty="0">
              <a:latin typeface="+mj-lt"/>
            </a:endParaRPr>
          </a:p>
        </p:txBody>
      </p:sp>
      <p:sp>
        <p:nvSpPr>
          <p:cNvPr id="3" name="TextBox 2"/>
          <p:cNvSpPr txBox="1"/>
          <p:nvPr/>
        </p:nvSpPr>
        <p:spPr>
          <a:xfrm>
            <a:off x="1831181" y="6039380"/>
            <a:ext cx="5386390" cy="400110"/>
          </a:xfrm>
          <a:prstGeom prst="rect">
            <a:avLst/>
          </a:prstGeom>
          <a:solidFill>
            <a:schemeClr val="accent2"/>
          </a:solidFill>
          <a:ln>
            <a:solidFill>
              <a:srgbClr val="00B0F0"/>
            </a:solidFill>
          </a:ln>
        </p:spPr>
        <p:txBody>
          <a:bodyPr wrap="square" rtlCol="0">
            <a:spAutoFit/>
          </a:bodyPr>
          <a:lstStyle/>
          <a:p>
            <a:pPr algn="ctr"/>
            <a:r>
              <a:rPr lang="en-US" sz="2000" b="1" dirty="0" smtClean="0">
                <a:solidFill>
                  <a:srgbClr val="FFFF00"/>
                </a:solidFill>
                <a:latin typeface="+mj-lt"/>
              </a:rPr>
              <a:t>Four Distinct Interrelated Domains  </a:t>
            </a:r>
            <a:endParaRPr lang="en-US" sz="2000" b="1" dirty="0">
              <a:solidFill>
                <a:srgbClr val="FFFF00"/>
              </a:solidFill>
              <a:latin typeface="+mj-lt"/>
            </a:endParaRPr>
          </a:p>
        </p:txBody>
      </p:sp>
      <p:sp>
        <p:nvSpPr>
          <p:cNvPr id="20" name="TextBox 19"/>
          <p:cNvSpPr txBox="1"/>
          <p:nvPr/>
        </p:nvSpPr>
        <p:spPr>
          <a:xfrm>
            <a:off x="5645650" y="1224640"/>
            <a:ext cx="3549870" cy="1384995"/>
          </a:xfrm>
          <a:prstGeom prst="rect">
            <a:avLst/>
          </a:prstGeom>
          <a:noFill/>
        </p:spPr>
        <p:txBody>
          <a:bodyPr wrap="square" rtlCol="0">
            <a:spAutoFit/>
          </a:bodyPr>
          <a:lstStyle/>
          <a:p>
            <a:pPr marL="119063" indent="-119063">
              <a:buFont typeface="Arial" panose="020B0604020202020204" pitchFamily="34" charset="0"/>
              <a:buChar char="•"/>
            </a:pPr>
            <a:r>
              <a:rPr lang="en-US" sz="1400" dirty="0" smtClean="0">
                <a:latin typeface="+mj-lt"/>
              </a:rPr>
              <a:t>Commercially-driven</a:t>
            </a:r>
          </a:p>
          <a:p>
            <a:pPr marL="119063" indent="-119063">
              <a:buFont typeface="Arial" panose="020B0604020202020204" pitchFamily="34" charset="0"/>
              <a:buChar char="•"/>
            </a:pPr>
            <a:r>
              <a:rPr lang="en-US" sz="1400" dirty="0">
                <a:latin typeface="+mj-lt"/>
              </a:rPr>
              <a:t>M</a:t>
            </a:r>
            <a:r>
              <a:rPr lang="en-US" sz="1400" dirty="0" smtClean="0">
                <a:latin typeface="+mj-lt"/>
              </a:rPr>
              <a:t>oderate </a:t>
            </a:r>
            <a:r>
              <a:rPr lang="en-US" sz="1400" dirty="0">
                <a:latin typeface="+mj-lt"/>
              </a:rPr>
              <a:t>volumes </a:t>
            </a:r>
            <a:r>
              <a:rPr lang="en-US" sz="1400" dirty="0" smtClean="0">
                <a:latin typeface="+mj-lt"/>
              </a:rPr>
              <a:t>required</a:t>
            </a:r>
            <a:endParaRPr lang="en-US" sz="1400" dirty="0">
              <a:latin typeface="+mj-lt"/>
            </a:endParaRPr>
          </a:p>
          <a:p>
            <a:pPr marL="119063" indent="-119063">
              <a:buFont typeface="Arial" panose="020B0604020202020204" pitchFamily="34" charset="0"/>
              <a:buChar char="•"/>
            </a:pPr>
            <a:r>
              <a:rPr lang="en-US" sz="1400" dirty="0" smtClean="0">
                <a:latin typeface="+mj-lt"/>
              </a:rPr>
              <a:t>Some Trust &amp; assurance challenges</a:t>
            </a:r>
          </a:p>
          <a:p>
            <a:pPr marL="119063" indent="-119063">
              <a:buFont typeface="Arial" panose="020B0604020202020204" pitchFamily="34" charset="0"/>
              <a:buChar char="•"/>
            </a:pPr>
            <a:r>
              <a:rPr lang="en-US" sz="1400" dirty="0" smtClean="0">
                <a:latin typeface="+mj-lt"/>
              </a:rPr>
              <a:t>3</a:t>
            </a:r>
            <a:r>
              <a:rPr lang="en-US" sz="1400" baseline="30000" dirty="0" smtClean="0">
                <a:latin typeface="+mj-lt"/>
              </a:rPr>
              <a:t>rd</a:t>
            </a:r>
            <a:r>
              <a:rPr lang="en-US" sz="1400" dirty="0" smtClean="0">
                <a:latin typeface="+mj-lt"/>
              </a:rPr>
              <a:t> Party IP necessary</a:t>
            </a:r>
          </a:p>
          <a:p>
            <a:pPr marL="119063" indent="-119063">
              <a:buFont typeface="Arial" panose="020B0604020202020204" pitchFamily="34" charset="0"/>
              <a:buChar char="•"/>
            </a:pPr>
            <a:r>
              <a:rPr lang="en-US" sz="1400" dirty="0" smtClean="0">
                <a:latin typeface="+mj-lt"/>
              </a:rPr>
              <a:t>$ to access</a:t>
            </a:r>
          </a:p>
          <a:p>
            <a:pPr marL="342900" indent="-342900">
              <a:buFont typeface="Arial" panose="020B0604020202020204" pitchFamily="34" charset="0"/>
              <a:buChar char="•"/>
            </a:pPr>
            <a:endParaRPr lang="en-US" sz="1400" dirty="0">
              <a:latin typeface="+mj-lt"/>
            </a:endParaRPr>
          </a:p>
        </p:txBody>
      </p:sp>
    </p:spTree>
    <p:extLst>
      <p:ext uri="{BB962C8B-B14F-4D97-AF65-F5344CB8AC3E}">
        <p14:creationId xmlns:p14="http://schemas.microsoft.com/office/powerpoint/2010/main" val="1864397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t>Long-Term Strategy Time Line</a:t>
            </a:r>
          </a:p>
        </p:txBody>
      </p:sp>
      <p:sp>
        <p:nvSpPr>
          <p:cNvPr id="10" name="TextBox 9"/>
          <p:cNvSpPr txBox="1"/>
          <p:nvPr/>
        </p:nvSpPr>
        <p:spPr>
          <a:xfrm>
            <a:off x="76200" y="6267450"/>
            <a:ext cx="8956675" cy="368300"/>
          </a:xfrm>
          <a:prstGeom prst="rect">
            <a:avLst/>
          </a:prstGeom>
          <a:noFill/>
        </p:spPr>
        <p:txBody>
          <a:bodyPr wrap="none">
            <a:spAutoFit/>
          </a:bodyPr>
          <a:lstStyle/>
          <a:p>
            <a:pPr>
              <a:defRPr/>
            </a:pPr>
            <a:r>
              <a:rPr lang="en-US" dirty="0">
                <a:solidFill>
                  <a:srgbClr val="000000"/>
                </a:solidFill>
                <a:latin typeface="Arial"/>
                <a:cs typeface="Arial" charset="0"/>
              </a:rPr>
              <a:t>2015	2016	2017	2018	2019	2020	2021	</a:t>
            </a:r>
            <a:r>
              <a:rPr lang="en-US" dirty="0" smtClean="0">
                <a:solidFill>
                  <a:srgbClr val="000000"/>
                </a:solidFill>
                <a:latin typeface="Arial"/>
                <a:cs typeface="Arial" charset="0"/>
              </a:rPr>
              <a:t>2022</a:t>
            </a:r>
            <a:r>
              <a:rPr lang="en-US" dirty="0">
                <a:solidFill>
                  <a:srgbClr val="000000"/>
                </a:solidFill>
                <a:latin typeface="Arial"/>
                <a:cs typeface="Arial" charset="0"/>
              </a:rPr>
              <a:t>	2023	2024</a:t>
            </a:r>
          </a:p>
        </p:txBody>
      </p:sp>
      <p:sp>
        <p:nvSpPr>
          <p:cNvPr id="11271" name="Rectangle 10"/>
          <p:cNvSpPr>
            <a:spLocks noChangeArrowheads="1"/>
          </p:cNvSpPr>
          <p:nvPr/>
        </p:nvSpPr>
        <p:spPr bwMode="auto">
          <a:xfrm>
            <a:off x="2133600" y="1706563"/>
            <a:ext cx="1485900" cy="455612"/>
          </a:xfrm>
          <a:prstGeom prst="rect">
            <a:avLst/>
          </a:prstGeom>
          <a:solidFill>
            <a:srgbClr val="FFC000"/>
          </a:solidFill>
          <a:ln w="9525" algn="ctr">
            <a:solidFill>
              <a:schemeClr val="tx1"/>
            </a:solidFill>
            <a:round/>
            <a:headEnd/>
            <a:tailEnd/>
          </a:ln>
        </p:spPr>
        <p:txBody>
          <a:bodyPr anchor="ctr"/>
          <a:lstStyle>
            <a:lvl1pPr eaLnBrk="0" hangingPunct="0">
              <a:spcBef>
                <a:spcPct val="20000"/>
              </a:spcBef>
              <a:buChar char="•"/>
              <a:defRPr sz="2000" b="1">
                <a:solidFill>
                  <a:srgbClr val="000099"/>
                </a:solidFill>
                <a:latin typeface="Arial" charset="0"/>
              </a:defRPr>
            </a:lvl1pPr>
            <a:lvl2pPr marL="742950" indent="-285750" eaLnBrk="0" hangingPunct="0">
              <a:spcBef>
                <a:spcPct val="20000"/>
              </a:spcBef>
              <a:buChar char="–"/>
              <a:defRPr sz="1600">
                <a:solidFill>
                  <a:srgbClr val="000000"/>
                </a:solidFill>
                <a:latin typeface="Arial" charset="0"/>
              </a:defRPr>
            </a:lvl2pPr>
            <a:lvl3pPr marL="1143000" indent="-228600" eaLnBrk="0" hangingPunct="0">
              <a:spcBef>
                <a:spcPct val="20000"/>
              </a:spcBef>
              <a:buFont typeface="Times New Roman" pitchFamily="18" charset="0"/>
              <a:buChar char="−"/>
              <a:defRPr sz="1400">
                <a:solidFill>
                  <a:schemeClr val="tx1"/>
                </a:solidFill>
                <a:latin typeface="Arial" charset="0"/>
              </a:defRPr>
            </a:lvl3pPr>
            <a:lvl4pPr marL="1600200" indent="-228600" eaLnBrk="0" hangingPunct="0">
              <a:spcBef>
                <a:spcPct val="20000"/>
              </a:spcBef>
              <a:buChar char="–"/>
              <a:defRPr sz="1200">
                <a:solidFill>
                  <a:schemeClr val="tx1"/>
                </a:solidFill>
                <a:latin typeface="Arial" charset="0"/>
              </a:defRPr>
            </a:lvl4pPr>
            <a:lvl5pPr marL="2057400" indent="-228600"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eaLnBrk="1" fontAlgn="base" hangingPunct="1">
              <a:spcBef>
                <a:spcPct val="0"/>
              </a:spcBef>
              <a:spcAft>
                <a:spcPct val="0"/>
              </a:spcAft>
              <a:buFontTx/>
              <a:buNone/>
            </a:pPr>
            <a:r>
              <a:rPr lang="en-US" altLang="en-US" sz="1400" b="0" dirty="0">
                <a:solidFill>
                  <a:srgbClr val="000000"/>
                </a:solidFill>
                <a:cs typeface="Arial" charset="0"/>
              </a:rPr>
              <a:t>C</a:t>
            </a:r>
            <a:r>
              <a:rPr lang="en-US" altLang="en-US" sz="1400" b="0" dirty="0" smtClean="0">
                <a:solidFill>
                  <a:srgbClr val="000000"/>
                </a:solidFill>
                <a:cs typeface="Arial" charset="0"/>
              </a:rPr>
              <a:t>apability </a:t>
            </a:r>
            <a:r>
              <a:rPr lang="en-US" altLang="en-US" sz="1400" b="0" dirty="0">
                <a:solidFill>
                  <a:srgbClr val="000000"/>
                </a:solidFill>
                <a:cs typeface="Arial" charset="0"/>
              </a:rPr>
              <a:t>D</a:t>
            </a:r>
            <a:r>
              <a:rPr lang="en-US" altLang="en-US" sz="1400" b="0" dirty="0" smtClean="0">
                <a:solidFill>
                  <a:srgbClr val="000000"/>
                </a:solidFill>
                <a:cs typeface="Arial" charset="0"/>
              </a:rPr>
              <a:t>evelopment</a:t>
            </a:r>
            <a:endParaRPr lang="en-US" altLang="en-US" sz="1400" b="0" dirty="0">
              <a:solidFill>
                <a:srgbClr val="000000"/>
              </a:solidFill>
              <a:cs typeface="Arial" charset="0"/>
            </a:endParaRPr>
          </a:p>
        </p:txBody>
      </p:sp>
      <p:sp>
        <p:nvSpPr>
          <p:cNvPr id="11274" name="Rectangle 13"/>
          <p:cNvSpPr>
            <a:spLocks noChangeArrowheads="1"/>
          </p:cNvSpPr>
          <p:nvPr/>
        </p:nvSpPr>
        <p:spPr bwMode="auto">
          <a:xfrm>
            <a:off x="3619500" y="1706563"/>
            <a:ext cx="4927600" cy="455612"/>
          </a:xfrm>
          <a:prstGeom prst="rect">
            <a:avLst/>
          </a:prstGeom>
          <a:solidFill>
            <a:srgbClr val="FFC000"/>
          </a:solidFill>
          <a:ln w="9525" algn="ctr">
            <a:solidFill>
              <a:schemeClr val="tx1"/>
            </a:solidFill>
            <a:round/>
            <a:headEnd/>
            <a:tailEnd/>
          </a:ln>
        </p:spPr>
        <p:txBody>
          <a:bodyPr anchor="ctr"/>
          <a:lstStyle>
            <a:lvl1pPr eaLnBrk="0" hangingPunct="0">
              <a:spcBef>
                <a:spcPct val="20000"/>
              </a:spcBef>
              <a:buChar char="•"/>
              <a:defRPr sz="2000" b="1">
                <a:solidFill>
                  <a:srgbClr val="000099"/>
                </a:solidFill>
                <a:latin typeface="Arial" charset="0"/>
              </a:defRPr>
            </a:lvl1pPr>
            <a:lvl2pPr marL="742950" indent="-285750" eaLnBrk="0" hangingPunct="0">
              <a:spcBef>
                <a:spcPct val="20000"/>
              </a:spcBef>
              <a:buChar char="–"/>
              <a:defRPr sz="1600">
                <a:solidFill>
                  <a:srgbClr val="000000"/>
                </a:solidFill>
                <a:latin typeface="Arial" charset="0"/>
              </a:defRPr>
            </a:lvl2pPr>
            <a:lvl3pPr marL="1143000" indent="-228600" eaLnBrk="0" hangingPunct="0">
              <a:spcBef>
                <a:spcPct val="20000"/>
              </a:spcBef>
              <a:buFont typeface="Times New Roman" pitchFamily="18" charset="0"/>
              <a:buChar char="−"/>
              <a:defRPr sz="1400">
                <a:solidFill>
                  <a:schemeClr val="tx1"/>
                </a:solidFill>
                <a:latin typeface="Arial" charset="0"/>
              </a:defRPr>
            </a:lvl3pPr>
            <a:lvl4pPr marL="1600200" indent="-228600" eaLnBrk="0" hangingPunct="0">
              <a:spcBef>
                <a:spcPct val="20000"/>
              </a:spcBef>
              <a:buChar char="–"/>
              <a:defRPr sz="1200">
                <a:solidFill>
                  <a:schemeClr val="tx1"/>
                </a:solidFill>
                <a:latin typeface="Arial" charset="0"/>
              </a:defRPr>
            </a:lvl4pPr>
            <a:lvl5pPr marL="2057400" indent="-228600"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eaLnBrk="1" fontAlgn="base" hangingPunct="1">
              <a:spcBef>
                <a:spcPct val="0"/>
              </a:spcBef>
              <a:spcAft>
                <a:spcPct val="0"/>
              </a:spcAft>
              <a:buFontTx/>
              <a:buNone/>
            </a:pPr>
            <a:r>
              <a:rPr lang="en-US" altLang="en-US" sz="1400" b="0" dirty="0" smtClean="0">
                <a:solidFill>
                  <a:srgbClr val="000000"/>
                </a:solidFill>
                <a:cs typeface="Arial" charset="0"/>
              </a:rPr>
              <a:t>Deploy  new capabilities</a:t>
            </a:r>
            <a:endParaRPr lang="en-US" altLang="en-US" sz="1400" b="0" baseline="-25000" dirty="0">
              <a:solidFill>
                <a:srgbClr val="000000"/>
              </a:solidFill>
              <a:cs typeface="Arial" charset="0"/>
            </a:endParaRPr>
          </a:p>
        </p:txBody>
      </p:sp>
      <p:sp>
        <p:nvSpPr>
          <p:cNvPr id="25" name="Isosceles Triangle 14"/>
          <p:cNvSpPr>
            <a:spLocks noChangeArrowheads="1"/>
          </p:cNvSpPr>
          <p:nvPr/>
        </p:nvSpPr>
        <p:spPr bwMode="auto">
          <a:xfrm rot="5400000">
            <a:off x="8355807" y="1848643"/>
            <a:ext cx="609600" cy="227013"/>
          </a:xfrm>
          <a:prstGeom prst="triangle">
            <a:avLst>
              <a:gd name="adj" fmla="val 50000"/>
            </a:avLst>
          </a:prstGeom>
          <a:solidFill>
            <a:srgbClr val="FFC000"/>
          </a:solidFill>
          <a:ln w="9525" algn="ctr">
            <a:solidFill>
              <a:schemeClr val="tx1"/>
            </a:solidFill>
            <a:round/>
            <a:headEnd/>
            <a:tailEnd/>
          </a:ln>
        </p:spPr>
        <p:txBody>
          <a:bodyPr/>
          <a:lstStyle>
            <a:lvl1pPr eaLnBrk="0" hangingPunct="0">
              <a:spcBef>
                <a:spcPct val="20000"/>
              </a:spcBef>
              <a:buChar char="•"/>
              <a:defRPr sz="2000" b="1">
                <a:solidFill>
                  <a:srgbClr val="000099"/>
                </a:solidFill>
                <a:latin typeface="Arial" charset="0"/>
              </a:defRPr>
            </a:lvl1pPr>
            <a:lvl2pPr marL="742950" indent="-285750" eaLnBrk="0" hangingPunct="0">
              <a:spcBef>
                <a:spcPct val="20000"/>
              </a:spcBef>
              <a:buChar char="–"/>
              <a:defRPr sz="1600">
                <a:solidFill>
                  <a:srgbClr val="000000"/>
                </a:solidFill>
                <a:latin typeface="Arial" charset="0"/>
              </a:defRPr>
            </a:lvl2pPr>
            <a:lvl3pPr marL="1143000" indent="-228600" eaLnBrk="0" hangingPunct="0">
              <a:spcBef>
                <a:spcPct val="20000"/>
              </a:spcBef>
              <a:buFont typeface="Times New Roman" pitchFamily="18" charset="0"/>
              <a:buChar char="−"/>
              <a:defRPr sz="1400">
                <a:solidFill>
                  <a:schemeClr val="tx1"/>
                </a:solidFill>
                <a:latin typeface="Arial" charset="0"/>
              </a:defRPr>
            </a:lvl3pPr>
            <a:lvl4pPr marL="1600200" indent="-228600" eaLnBrk="0" hangingPunct="0">
              <a:spcBef>
                <a:spcPct val="20000"/>
              </a:spcBef>
              <a:buChar char="–"/>
              <a:defRPr sz="1200">
                <a:solidFill>
                  <a:schemeClr val="tx1"/>
                </a:solidFill>
                <a:latin typeface="Arial" charset="0"/>
              </a:defRPr>
            </a:lvl4pPr>
            <a:lvl5pPr marL="2057400" indent="-228600" eaLnBrk="0" hangingPunct="0">
              <a:spcBef>
                <a:spcPct val="20000"/>
              </a:spcBef>
              <a:buChar char="»"/>
              <a:defRPr sz="1000">
                <a:solidFill>
                  <a:schemeClr val="tx1"/>
                </a:solidFill>
                <a:latin typeface="Arial" charset="0"/>
              </a:defRPr>
            </a:lvl5pPr>
            <a:lvl6pPr marL="2514600" indent="-228600" eaLnBrk="0" fontAlgn="base" hangingPunct="0">
              <a:spcBef>
                <a:spcPct val="20000"/>
              </a:spcBef>
              <a:spcAft>
                <a:spcPct val="0"/>
              </a:spcAft>
              <a:buChar char="»"/>
              <a:defRPr sz="1000">
                <a:solidFill>
                  <a:schemeClr val="tx1"/>
                </a:solidFill>
                <a:latin typeface="Arial" charset="0"/>
              </a:defRPr>
            </a:lvl6pPr>
            <a:lvl7pPr marL="2971800" indent="-228600" eaLnBrk="0" fontAlgn="base" hangingPunct="0">
              <a:spcBef>
                <a:spcPct val="20000"/>
              </a:spcBef>
              <a:spcAft>
                <a:spcPct val="0"/>
              </a:spcAft>
              <a:buChar char="»"/>
              <a:defRPr sz="1000">
                <a:solidFill>
                  <a:schemeClr val="tx1"/>
                </a:solidFill>
                <a:latin typeface="Arial" charset="0"/>
              </a:defRPr>
            </a:lvl7pPr>
            <a:lvl8pPr marL="3429000" indent="-228600" eaLnBrk="0" fontAlgn="base" hangingPunct="0">
              <a:spcBef>
                <a:spcPct val="20000"/>
              </a:spcBef>
              <a:spcAft>
                <a:spcPct val="0"/>
              </a:spcAft>
              <a:buChar char="»"/>
              <a:defRPr sz="1000">
                <a:solidFill>
                  <a:schemeClr val="tx1"/>
                </a:solidFill>
                <a:latin typeface="Arial" charset="0"/>
              </a:defRPr>
            </a:lvl8pPr>
            <a:lvl9pPr marL="3886200" indent="-228600" eaLnBrk="0" fontAlgn="base" hangingPunct="0">
              <a:spcBef>
                <a:spcPct val="20000"/>
              </a:spcBef>
              <a:spcAft>
                <a:spcPct val="0"/>
              </a:spcAft>
              <a:buChar char="»"/>
              <a:defRPr sz="1000">
                <a:solidFill>
                  <a:schemeClr val="tx1"/>
                </a:solidFill>
                <a:latin typeface="Arial" charset="0"/>
              </a:defRPr>
            </a:lvl9pPr>
          </a:lstStyle>
          <a:p>
            <a:pPr eaLnBrk="1" fontAlgn="base" hangingPunct="1">
              <a:spcBef>
                <a:spcPct val="0"/>
              </a:spcBef>
              <a:spcAft>
                <a:spcPct val="0"/>
              </a:spcAft>
              <a:buFontTx/>
              <a:buNone/>
            </a:pPr>
            <a:endParaRPr lang="en-US" altLang="en-US" sz="1800" b="0" baseline="-25000">
              <a:solidFill>
                <a:srgbClr val="000000"/>
              </a:solidFill>
              <a:cs typeface="Arial" charset="0"/>
            </a:endParaRPr>
          </a:p>
        </p:txBody>
      </p:sp>
      <p:sp>
        <p:nvSpPr>
          <p:cNvPr id="28" name="TextBox 27"/>
          <p:cNvSpPr txBox="1"/>
          <p:nvPr/>
        </p:nvSpPr>
        <p:spPr>
          <a:xfrm>
            <a:off x="389740" y="1385185"/>
            <a:ext cx="3715825" cy="307777"/>
          </a:xfrm>
          <a:prstGeom prst="rect">
            <a:avLst/>
          </a:prstGeom>
          <a:noFill/>
        </p:spPr>
        <p:txBody>
          <a:bodyPr wrap="none">
            <a:spAutoFit/>
          </a:bodyPr>
          <a:lstStyle/>
          <a:p>
            <a:pPr>
              <a:defRPr/>
            </a:pPr>
            <a:r>
              <a:rPr lang="en-US" sz="1400" b="1" dirty="0" smtClean="0">
                <a:solidFill>
                  <a:srgbClr val="000000"/>
                </a:solidFill>
                <a:latin typeface="Arial"/>
                <a:cs typeface="Arial" charset="0"/>
              </a:rPr>
              <a:t>Alternate </a:t>
            </a:r>
            <a:r>
              <a:rPr lang="en-US" sz="1400" b="1" dirty="0">
                <a:solidFill>
                  <a:srgbClr val="000000"/>
                </a:solidFill>
                <a:latin typeface="Arial"/>
                <a:cs typeface="Arial" charset="0"/>
              </a:rPr>
              <a:t>Source for Trusted </a:t>
            </a:r>
            <a:r>
              <a:rPr lang="en-US" sz="1400" b="1" dirty="0" smtClean="0">
                <a:solidFill>
                  <a:srgbClr val="000000"/>
                </a:solidFill>
                <a:latin typeface="Arial"/>
                <a:cs typeface="Arial" charset="0"/>
              </a:rPr>
              <a:t>Photomasks</a:t>
            </a:r>
            <a:endParaRPr lang="en-US" sz="1400" b="1" dirty="0">
              <a:solidFill>
                <a:srgbClr val="000000"/>
              </a:solidFill>
              <a:latin typeface="Arial"/>
              <a:cs typeface="Arial" charset="0"/>
            </a:endParaRPr>
          </a:p>
        </p:txBody>
      </p:sp>
      <p:sp>
        <p:nvSpPr>
          <p:cNvPr id="35" name="Rectangle 17"/>
          <p:cNvSpPr>
            <a:spLocks noChangeArrowheads="1"/>
          </p:cNvSpPr>
          <p:nvPr/>
        </p:nvSpPr>
        <p:spPr bwMode="auto">
          <a:xfrm>
            <a:off x="838200" y="1704976"/>
            <a:ext cx="1295400" cy="457199"/>
          </a:xfrm>
          <a:prstGeom prst="rect">
            <a:avLst/>
          </a:prstGeom>
          <a:solidFill>
            <a:srgbClr val="FFC000"/>
          </a:solidFill>
          <a:ln w="9525" algn="ctr">
            <a:solidFill>
              <a:schemeClr val="tx1"/>
            </a:solidFill>
            <a:round/>
            <a:headEnd/>
            <a:tailEnd/>
          </a:ln>
        </p:spPr>
        <p:txBody>
          <a:bodyPr anchor="ctr"/>
          <a:lstStyle/>
          <a:p>
            <a:pPr fontAlgn="base">
              <a:spcBef>
                <a:spcPct val="0"/>
              </a:spcBef>
              <a:spcAft>
                <a:spcPct val="0"/>
              </a:spcAft>
            </a:pPr>
            <a:r>
              <a:rPr lang="en-US" altLang="en-US" sz="1400" dirty="0">
                <a:solidFill>
                  <a:srgbClr val="000000"/>
                </a:solidFill>
                <a:latin typeface="Arial" charset="0"/>
                <a:cs typeface="Arial" charset="0"/>
              </a:rPr>
              <a:t>Preparation activities</a:t>
            </a:r>
          </a:p>
        </p:txBody>
      </p:sp>
      <p:sp>
        <p:nvSpPr>
          <p:cNvPr id="6" name="Rectangle 5"/>
          <p:cNvSpPr/>
          <p:nvPr/>
        </p:nvSpPr>
        <p:spPr bwMode="auto">
          <a:xfrm>
            <a:off x="2133600" y="2581275"/>
            <a:ext cx="6413500" cy="485775"/>
          </a:xfrm>
          <a:prstGeom prst="rect">
            <a:avLst/>
          </a:prstGeom>
          <a:solidFill>
            <a:srgbClr val="FFC000"/>
          </a:solidFill>
          <a:ln w="9525" algn="ctr">
            <a:solidFill>
              <a:schemeClr val="tx1"/>
            </a:solidFill>
            <a:round/>
            <a:headEnd/>
            <a:tailEnd/>
          </a:ln>
        </p:spPr>
        <p:txBody>
          <a:bodyPr anchor="ctr"/>
          <a:lstStyle/>
          <a:p>
            <a:r>
              <a:rPr lang="en-US" sz="1400" dirty="0">
                <a:solidFill>
                  <a:srgbClr val="000000"/>
                </a:solidFill>
                <a:latin typeface="Arial" charset="0"/>
                <a:cs typeface="Arial" charset="0"/>
              </a:rPr>
              <a:t>Improve capabilities and capacity, and provide support to program needs, for analysis of microelectronics trust</a:t>
            </a:r>
          </a:p>
        </p:txBody>
      </p:sp>
      <p:sp>
        <p:nvSpPr>
          <p:cNvPr id="12" name="Rectangle 11"/>
          <p:cNvSpPr/>
          <p:nvPr/>
        </p:nvSpPr>
        <p:spPr bwMode="auto">
          <a:xfrm>
            <a:off x="1235075" y="3070224"/>
            <a:ext cx="7299325" cy="457200"/>
          </a:xfrm>
          <a:prstGeom prst="rect">
            <a:avLst/>
          </a:prstGeom>
          <a:solidFill>
            <a:srgbClr val="FFC000"/>
          </a:solidFill>
          <a:ln w="9525" algn="ctr">
            <a:solidFill>
              <a:schemeClr val="tx1"/>
            </a:solidFill>
            <a:round/>
            <a:headEnd/>
            <a:tailEnd/>
          </a:ln>
        </p:spPr>
        <p:txBody>
          <a:bodyPr anchor="ctr"/>
          <a:lstStyle/>
          <a:p>
            <a:r>
              <a:rPr lang="en-US" sz="1400" dirty="0">
                <a:solidFill>
                  <a:srgbClr val="000000"/>
                </a:solidFill>
                <a:latin typeface="Arial" charset="0"/>
                <a:cs typeface="Arial" charset="0"/>
              </a:rPr>
              <a:t>Identify and develop standards, practices, and partnerships to improve availability of trust from commercial providers</a:t>
            </a:r>
          </a:p>
        </p:txBody>
      </p:sp>
      <p:sp>
        <p:nvSpPr>
          <p:cNvPr id="11279" name="Rectangle 6"/>
          <p:cNvSpPr>
            <a:spLocks noChangeArrowheads="1"/>
          </p:cNvSpPr>
          <p:nvPr/>
        </p:nvSpPr>
        <p:spPr bwMode="auto">
          <a:xfrm>
            <a:off x="2133600" y="3914775"/>
            <a:ext cx="2971800" cy="457200"/>
          </a:xfrm>
          <a:prstGeom prst="rect">
            <a:avLst/>
          </a:prstGeom>
          <a:solidFill>
            <a:srgbClr val="FFC000"/>
          </a:solidFill>
          <a:ln w="9525" algn="ctr">
            <a:solidFill>
              <a:schemeClr val="tx1"/>
            </a:solidFill>
            <a:round/>
            <a:headEnd/>
            <a:tailEnd/>
          </a:ln>
        </p:spPr>
        <p:txBody>
          <a:bodyPr anchor="ctr"/>
          <a:lstStyle/>
          <a:p>
            <a:r>
              <a:rPr lang="en-US" altLang="en-US" sz="1400" dirty="0">
                <a:solidFill>
                  <a:srgbClr val="000000"/>
                </a:solidFill>
                <a:latin typeface="Arial" charset="0"/>
                <a:cs typeface="Arial" charset="0"/>
              </a:rPr>
              <a:t>Capability development and demonstration</a:t>
            </a:r>
          </a:p>
        </p:txBody>
      </p:sp>
      <p:sp>
        <p:nvSpPr>
          <p:cNvPr id="11280" name="Rectangle 17"/>
          <p:cNvSpPr>
            <a:spLocks noChangeArrowheads="1"/>
          </p:cNvSpPr>
          <p:nvPr/>
        </p:nvSpPr>
        <p:spPr bwMode="auto">
          <a:xfrm>
            <a:off x="838200" y="3914775"/>
            <a:ext cx="1295400" cy="457200"/>
          </a:xfrm>
          <a:prstGeom prst="rect">
            <a:avLst/>
          </a:prstGeom>
          <a:solidFill>
            <a:srgbClr val="FFC000"/>
          </a:solidFill>
          <a:ln w="9525" algn="ctr">
            <a:solidFill>
              <a:schemeClr val="tx1"/>
            </a:solidFill>
            <a:round/>
            <a:headEnd/>
            <a:tailEnd/>
          </a:ln>
        </p:spPr>
        <p:txBody>
          <a:bodyPr anchor="ctr"/>
          <a:lstStyle/>
          <a:p>
            <a:r>
              <a:rPr lang="en-US" altLang="en-US" sz="1400" dirty="0">
                <a:solidFill>
                  <a:srgbClr val="000000"/>
                </a:solidFill>
                <a:latin typeface="Arial" charset="0"/>
                <a:cs typeface="Arial" charset="0"/>
              </a:rPr>
              <a:t>Preparation activities</a:t>
            </a:r>
          </a:p>
        </p:txBody>
      </p:sp>
      <p:sp>
        <p:nvSpPr>
          <p:cNvPr id="11281" name="Rectangle 18"/>
          <p:cNvSpPr>
            <a:spLocks noChangeArrowheads="1"/>
          </p:cNvSpPr>
          <p:nvPr/>
        </p:nvSpPr>
        <p:spPr bwMode="auto">
          <a:xfrm>
            <a:off x="5105400" y="3914773"/>
            <a:ext cx="3427413" cy="464695"/>
          </a:xfrm>
          <a:prstGeom prst="rect">
            <a:avLst/>
          </a:prstGeom>
          <a:solidFill>
            <a:srgbClr val="FFC000"/>
          </a:solidFill>
          <a:ln w="9525" algn="ctr">
            <a:solidFill>
              <a:schemeClr val="tx1"/>
            </a:solidFill>
            <a:round/>
            <a:headEnd/>
            <a:tailEnd/>
          </a:ln>
        </p:spPr>
        <p:txBody>
          <a:bodyPr anchor="ctr"/>
          <a:lstStyle/>
          <a:p>
            <a:r>
              <a:rPr lang="en-US" altLang="en-US" sz="1400" dirty="0">
                <a:solidFill>
                  <a:srgbClr val="000000"/>
                </a:solidFill>
                <a:latin typeface="Arial" charset="0"/>
                <a:cs typeface="Arial" charset="0"/>
              </a:rPr>
              <a:t>Deploy new capabilities and approaches </a:t>
            </a:r>
          </a:p>
        </p:txBody>
      </p:sp>
      <p:sp>
        <p:nvSpPr>
          <p:cNvPr id="11282" name="Isosceles Triangle 19"/>
          <p:cNvSpPr>
            <a:spLocks noChangeArrowheads="1"/>
          </p:cNvSpPr>
          <p:nvPr/>
        </p:nvSpPr>
        <p:spPr bwMode="auto">
          <a:xfrm rot="5400000">
            <a:off x="8326437" y="4011612"/>
            <a:ext cx="644525" cy="228600"/>
          </a:xfrm>
          <a:prstGeom prst="triangle">
            <a:avLst>
              <a:gd name="adj" fmla="val 50000"/>
            </a:avLst>
          </a:prstGeom>
          <a:solidFill>
            <a:srgbClr val="FFC000"/>
          </a:solidFill>
          <a:ln w="9525" algn="ctr">
            <a:solidFill>
              <a:schemeClr val="tx1"/>
            </a:solidFill>
            <a:round/>
            <a:headEnd/>
            <a:tailEnd/>
          </a:ln>
        </p:spPr>
        <p:txBody>
          <a:bodyPr anchor="ctr"/>
          <a:lstStyle/>
          <a:p>
            <a:endParaRPr lang="en-US" altLang="en-US" sz="1400">
              <a:solidFill>
                <a:srgbClr val="000000"/>
              </a:solidFill>
              <a:latin typeface="Arial" charset="0"/>
              <a:cs typeface="Arial" charset="0"/>
            </a:endParaRPr>
          </a:p>
        </p:txBody>
      </p:sp>
      <p:sp>
        <p:nvSpPr>
          <p:cNvPr id="30" name="TextBox 29"/>
          <p:cNvSpPr txBox="1"/>
          <p:nvPr/>
        </p:nvSpPr>
        <p:spPr>
          <a:xfrm>
            <a:off x="389740" y="2213860"/>
            <a:ext cx="6070123" cy="307777"/>
          </a:xfrm>
          <a:prstGeom prst="rect">
            <a:avLst/>
          </a:prstGeom>
          <a:noFill/>
        </p:spPr>
        <p:txBody>
          <a:bodyPr wrap="none">
            <a:spAutoFit/>
          </a:bodyPr>
          <a:lstStyle>
            <a:defPPr>
              <a:defRPr lang="en-US"/>
            </a:defPPr>
            <a:lvl1pPr>
              <a:defRPr sz="1400" b="1">
                <a:solidFill>
                  <a:srgbClr val="000000"/>
                </a:solidFill>
                <a:latin typeface="Arial"/>
                <a:cs typeface="Arial" charset="0"/>
              </a:defRPr>
            </a:lvl1pPr>
          </a:lstStyle>
          <a:p>
            <a:r>
              <a:rPr lang="en-US" dirty="0" smtClean="0"/>
              <a:t>Verification and Validation (V&amp;V) Capabilities and Standards for Trust</a:t>
            </a:r>
            <a:endParaRPr lang="en-US" dirty="0"/>
          </a:p>
        </p:txBody>
      </p:sp>
      <p:sp>
        <p:nvSpPr>
          <p:cNvPr id="32" name="TextBox 31"/>
          <p:cNvSpPr txBox="1"/>
          <p:nvPr/>
        </p:nvSpPr>
        <p:spPr>
          <a:xfrm>
            <a:off x="389740" y="3562028"/>
            <a:ext cx="7555338" cy="307777"/>
          </a:xfrm>
          <a:prstGeom prst="rect">
            <a:avLst/>
          </a:prstGeom>
          <a:noFill/>
        </p:spPr>
        <p:txBody>
          <a:bodyPr wrap="none">
            <a:spAutoFit/>
          </a:bodyPr>
          <a:lstStyle>
            <a:defPPr>
              <a:defRPr lang="en-US"/>
            </a:defPPr>
            <a:lvl1pPr>
              <a:defRPr sz="1400" b="1">
                <a:solidFill>
                  <a:srgbClr val="000000"/>
                </a:solidFill>
                <a:latin typeface="Arial"/>
                <a:cs typeface="Arial" charset="0"/>
              </a:defRPr>
            </a:lvl1pPr>
          </a:lstStyle>
          <a:p>
            <a:r>
              <a:rPr lang="en-US" dirty="0" smtClean="0"/>
              <a:t>Advanced </a:t>
            </a:r>
            <a:r>
              <a:rPr lang="en-US" dirty="0"/>
              <a:t>Technology and Alternative Techniques for Microelectronics Hardware Trust</a:t>
            </a:r>
          </a:p>
        </p:txBody>
      </p:sp>
      <p:sp>
        <p:nvSpPr>
          <p:cNvPr id="34" name="Rectangle 17"/>
          <p:cNvSpPr>
            <a:spLocks noChangeArrowheads="1"/>
          </p:cNvSpPr>
          <p:nvPr/>
        </p:nvSpPr>
        <p:spPr bwMode="auto">
          <a:xfrm>
            <a:off x="838200" y="2581276"/>
            <a:ext cx="1295400" cy="485774"/>
          </a:xfrm>
          <a:prstGeom prst="rect">
            <a:avLst/>
          </a:prstGeom>
          <a:solidFill>
            <a:srgbClr val="FFC000"/>
          </a:solidFill>
          <a:ln w="9525" algn="ctr">
            <a:solidFill>
              <a:schemeClr val="tx1"/>
            </a:solidFill>
            <a:round/>
            <a:headEnd/>
            <a:tailEnd/>
          </a:ln>
        </p:spPr>
        <p:txBody>
          <a:bodyPr anchor="ctr"/>
          <a:lstStyle/>
          <a:p>
            <a:r>
              <a:rPr lang="en-US" altLang="en-US" sz="1400" dirty="0">
                <a:solidFill>
                  <a:srgbClr val="000000"/>
                </a:solidFill>
                <a:latin typeface="Arial" charset="0"/>
                <a:cs typeface="Arial" charset="0"/>
              </a:rPr>
              <a:t>Preparation activities</a:t>
            </a:r>
          </a:p>
        </p:txBody>
      </p:sp>
      <p:sp>
        <p:nvSpPr>
          <p:cNvPr id="36" name="Isosceles Triangle 19"/>
          <p:cNvSpPr>
            <a:spLocks noChangeArrowheads="1"/>
          </p:cNvSpPr>
          <p:nvPr/>
        </p:nvSpPr>
        <p:spPr bwMode="auto">
          <a:xfrm rot="5400000">
            <a:off x="8083549" y="2949577"/>
            <a:ext cx="1130303" cy="228599"/>
          </a:xfrm>
          <a:prstGeom prst="triangle">
            <a:avLst>
              <a:gd name="adj" fmla="val 50000"/>
            </a:avLst>
          </a:prstGeom>
          <a:solidFill>
            <a:srgbClr val="FFC000"/>
          </a:solidFill>
          <a:ln w="9525" algn="ctr">
            <a:solidFill>
              <a:schemeClr val="tx1"/>
            </a:solidFill>
            <a:round/>
            <a:headEnd/>
            <a:tailEnd/>
          </a:ln>
        </p:spPr>
        <p:txBody>
          <a:bodyPr anchor="ctr"/>
          <a:lstStyle/>
          <a:p>
            <a:endParaRPr lang="en-US" altLang="en-US" sz="1400">
              <a:solidFill>
                <a:srgbClr val="000000"/>
              </a:solidFill>
              <a:latin typeface="Arial" charset="0"/>
              <a:cs typeface="Arial" charset="0"/>
            </a:endParaRPr>
          </a:p>
        </p:txBody>
      </p:sp>
      <p:sp>
        <p:nvSpPr>
          <p:cNvPr id="38" name="Rectangle 37"/>
          <p:cNvSpPr/>
          <p:nvPr/>
        </p:nvSpPr>
        <p:spPr bwMode="auto">
          <a:xfrm>
            <a:off x="152400" y="4696509"/>
            <a:ext cx="4948238" cy="248216"/>
          </a:xfrm>
          <a:prstGeom prst="rect">
            <a:avLst/>
          </a:prstGeom>
          <a:gradFill flip="none" rotWithShape="0">
            <a:gsLst>
              <a:gs pos="57000">
                <a:srgbClr val="A9D77B"/>
              </a:gs>
              <a:gs pos="54000">
                <a:srgbClr val="A6D07D"/>
              </a:gs>
              <a:gs pos="48000">
                <a:srgbClr val="8AB461">
                  <a:lumMod val="80000"/>
                  <a:lumOff val="20000"/>
                </a:srgbClr>
              </a:gs>
              <a:gs pos="81750">
                <a:srgbClr val="D7FFA9"/>
              </a:gs>
              <a:gs pos="78500">
                <a:srgbClr val="D3FFA1"/>
              </a:gs>
              <a:gs pos="85000">
                <a:schemeClr val="accent1">
                  <a:shade val="100000"/>
                  <a:satMod val="115000"/>
                  <a:lumMod val="72000"/>
                  <a:lumOff val="28000"/>
                </a:schemeClr>
              </a:gs>
              <a:gs pos="48000">
                <a:srgbClr val="91BC66">
                  <a:lumMod val="100000"/>
                </a:srgbClr>
              </a:gs>
              <a:gs pos="0">
                <a:schemeClr val="accent1">
                  <a:shade val="30000"/>
                  <a:satMod val="115000"/>
                </a:schemeClr>
              </a:gs>
              <a:gs pos="60000">
                <a:schemeClr val="accent1">
                  <a:shade val="67500"/>
                  <a:satMod val="115000"/>
                </a:schemeClr>
              </a:gs>
              <a:gs pos="72000">
                <a:schemeClr val="accent1">
                  <a:shade val="100000"/>
                  <a:satMod val="115000"/>
                </a:schemeClr>
              </a:gs>
            </a:gsLst>
            <a:lin ang="0" scaled="0"/>
            <a:tileRect/>
          </a:gradFill>
          <a:ln w="9525" cap="flat" cmpd="sng" algn="ctr">
            <a:solidFill>
              <a:schemeClr val="tx1"/>
            </a:solidFill>
            <a:prstDash val="solid"/>
            <a:round/>
            <a:headEnd type="none" w="med" len="med"/>
            <a:tailEnd type="none" w="med" len="med"/>
          </a:ln>
          <a:effectLst/>
        </p:spPr>
        <p:txBody>
          <a:bodyPr anchor="ctr"/>
          <a:lstStyle/>
          <a:p>
            <a:pPr fontAlgn="base">
              <a:spcBef>
                <a:spcPct val="0"/>
              </a:spcBef>
              <a:spcAft>
                <a:spcPct val="0"/>
              </a:spcAft>
              <a:defRPr/>
            </a:pPr>
            <a:r>
              <a:rPr lang="en-US" sz="1600" dirty="0">
                <a:solidFill>
                  <a:srgbClr val="000000"/>
                </a:solidFill>
                <a:latin typeface="Arial"/>
                <a:cs typeface="Arial" charset="0"/>
              </a:rPr>
              <a:t> </a:t>
            </a:r>
            <a:r>
              <a:rPr lang="en-US" sz="1600" dirty="0" smtClean="0">
                <a:solidFill>
                  <a:srgbClr val="000000"/>
                </a:solidFill>
                <a:latin typeface="Arial"/>
                <a:cs typeface="Arial" charset="0"/>
              </a:rPr>
              <a:t>Programs fund and execute Lifetime Buys</a:t>
            </a:r>
            <a:endParaRPr lang="en-US" sz="1600" baseline="-25000" dirty="0">
              <a:solidFill>
                <a:srgbClr val="000000"/>
              </a:solidFill>
              <a:latin typeface="Arial"/>
              <a:cs typeface="Arial" charset="0"/>
            </a:endParaRPr>
          </a:p>
        </p:txBody>
      </p:sp>
      <p:sp>
        <p:nvSpPr>
          <p:cNvPr id="39" name="TextBox 38"/>
          <p:cNvSpPr txBox="1"/>
          <p:nvPr/>
        </p:nvSpPr>
        <p:spPr>
          <a:xfrm>
            <a:off x="5334000" y="4373344"/>
            <a:ext cx="3657600" cy="646331"/>
          </a:xfrm>
          <a:prstGeom prst="rect">
            <a:avLst/>
          </a:prstGeom>
          <a:noFill/>
        </p:spPr>
        <p:txBody>
          <a:bodyPr>
            <a:spAutoFit/>
          </a:bodyPr>
          <a:lstStyle/>
          <a:p>
            <a:pPr marL="182880" indent="-182880">
              <a:buFont typeface="Arial" panose="020B0604020202020204" pitchFamily="34" charset="0"/>
              <a:buChar char="•"/>
              <a:defRPr/>
            </a:pPr>
            <a:r>
              <a:rPr lang="en-US" sz="1200" dirty="0" smtClean="0">
                <a:solidFill>
                  <a:srgbClr val="000000"/>
                </a:solidFill>
                <a:latin typeface="Arial"/>
                <a:cs typeface="Arial" charset="0"/>
              </a:rPr>
              <a:t>During </a:t>
            </a:r>
            <a:r>
              <a:rPr lang="en-US" sz="1200" dirty="0">
                <a:solidFill>
                  <a:srgbClr val="000000"/>
                </a:solidFill>
                <a:latin typeface="Arial"/>
                <a:cs typeface="Arial" charset="0"/>
              </a:rPr>
              <a:t>this </a:t>
            </a:r>
            <a:r>
              <a:rPr lang="en-US" sz="1200" dirty="0" smtClean="0">
                <a:solidFill>
                  <a:srgbClr val="000000"/>
                </a:solidFill>
                <a:latin typeface="Arial"/>
                <a:cs typeface="Arial" charset="0"/>
              </a:rPr>
              <a:t>period, acquisition programs fund and execute LTBs using the Trusted Foundry</a:t>
            </a:r>
          </a:p>
          <a:p>
            <a:pPr marL="182880" indent="-182880">
              <a:buFont typeface="Arial" panose="020B0604020202020204" pitchFamily="34" charset="0"/>
              <a:buChar char="•"/>
              <a:defRPr/>
            </a:pPr>
            <a:r>
              <a:rPr lang="en-US" sz="1200" dirty="0" smtClean="0">
                <a:solidFill>
                  <a:srgbClr val="000000"/>
                </a:solidFill>
                <a:latin typeface="Arial"/>
                <a:cs typeface="Arial" charset="0"/>
              </a:rPr>
              <a:t>Work with GF to preserve Trusted Foundry </a:t>
            </a:r>
            <a:endParaRPr lang="en-US" sz="1200" dirty="0">
              <a:solidFill>
                <a:srgbClr val="000000"/>
              </a:solidFill>
              <a:latin typeface="Arial"/>
              <a:cs typeface="Arial" charset="0"/>
            </a:endParaRPr>
          </a:p>
        </p:txBody>
      </p:sp>
      <p:sp>
        <p:nvSpPr>
          <p:cNvPr id="40" name="Isosceles Triangle 14"/>
          <p:cNvSpPr>
            <a:spLocks noChangeArrowheads="1"/>
          </p:cNvSpPr>
          <p:nvPr/>
        </p:nvSpPr>
        <p:spPr bwMode="auto">
          <a:xfrm rot="5400000">
            <a:off x="1379030" y="6005499"/>
            <a:ext cx="427255" cy="213519"/>
          </a:xfrm>
          <a:prstGeom prst="triangle">
            <a:avLst>
              <a:gd name="adj" fmla="val 50000"/>
            </a:avLst>
          </a:prstGeom>
          <a:gradFill flip="none" rotWithShape="0">
            <a:gsLst>
              <a:gs pos="9000">
                <a:srgbClr val="A9D77B"/>
              </a:gs>
              <a:gs pos="8000">
                <a:srgbClr val="A6D07D"/>
              </a:gs>
              <a:gs pos="0">
                <a:srgbClr val="8AB461">
                  <a:lumMod val="80000"/>
                  <a:lumOff val="20000"/>
                </a:srgbClr>
              </a:gs>
              <a:gs pos="81750">
                <a:srgbClr val="D7FFA9"/>
              </a:gs>
              <a:gs pos="9000">
                <a:srgbClr val="D3FFA1"/>
              </a:gs>
              <a:gs pos="0">
                <a:srgbClr val="91BC66">
                  <a:lumMod val="100000"/>
                </a:srgbClr>
              </a:gs>
              <a:gs pos="0">
                <a:schemeClr val="accent1">
                  <a:shade val="30000"/>
                  <a:satMod val="115000"/>
                </a:schemeClr>
              </a:gs>
              <a:gs pos="0">
                <a:schemeClr val="accent1">
                  <a:shade val="67500"/>
                  <a:satMod val="115000"/>
                </a:schemeClr>
              </a:gs>
              <a:gs pos="0">
                <a:schemeClr val="accent1">
                  <a:shade val="100000"/>
                  <a:satMod val="115000"/>
                </a:schemeClr>
              </a:gs>
            </a:gsLst>
            <a:lin ang="0" scaled="0"/>
            <a:tileRect/>
          </a:gradFill>
          <a:ln w="9525" cap="flat" cmpd="sng" algn="ctr">
            <a:solidFill>
              <a:schemeClr val="tx1"/>
            </a:solidFill>
            <a:prstDash val="solid"/>
            <a:round/>
            <a:headEnd type="none" w="med" len="med"/>
            <a:tailEnd type="none" w="med" len="med"/>
          </a:ln>
          <a:effectLst/>
        </p:spPr>
        <p:txBody>
          <a:bodyPr anchor="ctr"/>
          <a:lstStyle/>
          <a:p>
            <a:endParaRPr lang="en-US" altLang="en-US" sz="1600">
              <a:solidFill>
                <a:srgbClr val="000000"/>
              </a:solidFill>
              <a:latin typeface="Arial"/>
              <a:cs typeface="Arial" charset="0"/>
            </a:endParaRPr>
          </a:p>
        </p:txBody>
      </p:sp>
      <p:sp>
        <p:nvSpPr>
          <p:cNvPr id="41" name="Isosceles Triangle 40"/>
          <p:cNvSpPr/>
          <p:nvPr/>
        </p:nvSpPr>
        <p:spPr bwMode="auto">
          <a:xfrm rot="5400000">
            <a:off x="4991191" y="4691856"/>
            <a:ext cx="428625" cy="227012"/>
          </a:xfrm>
          <a:prstGeom prst="triangle">
            <a:avLst/>
          </a:prstGeom>
          <a:gradFill flip="none" rotWithShape="0">
            <a:gsLst>
              <a:gs pos="9000">
                <a:srgbClr val="A9D77B"/>
              </a:gs>
              <a:gs pos="8000">
                <a:srgbClr val="A6D07D"/>
              </a:gs>
              <a:gs pos="0">
                <a:srgbClr val="8AB461">
                  <a:lumMod val="80000"/>
                  <a:lumOff val="20000"/>
                </a:srgbClr>
              </a:gs>
              <a:gs pos="81750">
                <a:srgbClr val="D7FFA9"/>
              </a:gs>
              <a:gs pos="9000">
                <a:srgbClr val="D3FFA1"/>
              </a:gs>
              <a:gs pos="0">
                <a:srgbClr val="91BC66">
                  <a:lumMod val="100000"/>
                </a:srgbClr>
              </a:gs>
              <a:gs pos="0">
                <a:schemeClr val="accent1">
                  <a:shade val="30000"/>
                  <a:satMod val="115000"/>
                </a:schemeClr>
              </a:gs>
              <a:gs pos="0">
                <a:schemeClr val="accent1">
                  <a:shade val="67500"/>
                  <a:satMod val="115000"/>
                </a:schemeClr>
              </a:gs>
              <a:gs pos="0">
                <a:schemeClr val="accent1">
                  <a:shade val="100000"/>
                  <a:satMod val="115000"/>
                </a:schemeClr>
              </a:gs>
            </a:gsLst>
            <a:lin ang="0" scaled="0"/>
            <a:tileRect/>
          </a:gradFill>
          <a:ln w="9525" cap="flat" cmpd="sng" algn="ctr">
            <a:solidFill>
              <a:schemeClr val="tx1"/>
            </a:solidFill>
            <a:prstDash val="solid"/>
            <a:round/>
            <a:headEnd type="none" w="med" len="med"/>
            <a:tailEnd type="none" w="med" len="med"/>
          </a:ln>
          <a:effectLst/>
        </p:spPr>
        <p:txBody>
          <a:bodyPr anchor="ctr"/>
          <a:lstStyle/>
          <a:p>
            <a:pPr fontAlgn="base">
              <a:spcBef>
                <a:spcPct val="0"/>
              </a:spcBef>
              <a:spcAft>
                <a:spcPct val="0"/>
              </a:spcAft>
              <a:defRPr/>
            </a:pPr>
            <a:endParaRPr lang="en-US" sz="1600">
              <a:solidFill>
                <a:srgbClr val="000000"/>
              </a:solidFill>
              <a:latin typeface="Arial"/>
              <a:cs typeface="Arial" charset="0"/>
            </a:endParaRPr>
          </a:p>
        </p:txBody>
      </p:sp>
      <p:sp>
        <p:nvSpPr>
          <p:cNvPr id="42" name="Rectangle 24"/>
          <p:cNvSpPr>
            <a:spLocks noChangeArrowheads="1"/>
          </p:cNvSpPr>
          <p:nvPr/>
        </p:nvSpPr>
        <p:spPr bwMode="auto">
          <a:xfrm>
            <a:off x="300832" y="5951535"/>
            <a:ext cx="1185068" cy="307979"/>
          </a:xfrm>
          <a:prstGeom prst="rect">
            <a:avLst/>
          </a:prstGeom>
          <a:gradFill flip="none" rotWithShape="0">
            <a:gsLst>
              <a:gs pos="57000">
                <a:srgbClr val="A9D77B"/>
              </a:gs>
              <a:gs pos="54000">
                <a:srgbClr val="A6D07D"/>
              </a:gs>
              <a:gs pos="48000">
                <a:srgbClr val="8AB461">
                  <a:lumMod val="80000"/>
                  <a:lumOff val="20000"/>
                </a:srgbClr>
              </a:gs>
              <a:gs pos="81750">
                <a:srgbClr val="D7FFA9"/>
              </a:gs>
              <a:gs pos="78500">
                <a:srgbClr val="D3FFA1"/>
              </a:gs>
              <a:gs pos="85000">
                <a:schemeClr val="accent1">
                  <a:shade val="100000"/>
                  <a:satMod val="115000"/>
                  <a:lumMod val="72000"/>
                  <a:lumOff val="28000"/>
                </a:schemeClr>
              </a:gs>
              <a:gs pos="48000">
                <a:srgbClr val="91BC66">
                  <a:lumMod val="100000"/>
                </a:srgbClr>
              </a:gs>
              <a:gs pos="0">
                <a:schemeClr val="accent1">
                  <a:shade val="30000"/>
                  <a:satMod val="115000"/>
                </a:schemeClr>
              </a:gs>
              <a:gs pos="60000">
                <a:schemeClr val="accent1">
                  <a:shade val="67500"/>
                  <a:satMod val="115000"/>
                </a:schemeClr>
              </a:gs>
              <a:gs pos="72000">
                <a:schemeClr val="accent1">
                  <a:shade val="100000"/>
                  <a:satMod val="115000"/>
                </a:schemeClr>
              </a:gs>
            </a:gsLst>
            <a:lin ang="0" scaled="0"/>
            <a:tileRect/>
          </a:gradFill>
          <a:ln w="9525" cap="flat" cmpd="sng" algn="ctr">
            <a:solidFill>
              <a:schemeClr val="tx1"/>
            </a:solidFill>
            <a:prstDash val="solid"/>
            <a:round/>
            <a:headEnd type="none" w="med" len="med"/>
            <a:tailEnd type="none" w="med" len="med"/>
          </a:ln>
          <a:effectLst/>
        </p:spPr>
        <p:txBody>
          <a:bodyPr anchor="ctr"/>
          <a:lstStyle/>
          <a:p>
            <a:r>
              <a:rPr lang="en-US" altLang="en-US" sz="1600" dirty="0">
                <a:solidFill>
                  <a:srgbClr val="000000"/>
                </a:solidFill>
                <a:latin typeface="Arial"/>
                <a:cs typeface="Arial" charset="0"/>
              </a:rPr>
              <a:t>Transition</a:t>
            </a:r>
          </a:p>
        </p:txBody>
      </p:sp>
      <p:sp>
        <p:nvSpPr>
          <p:cNvPr id="43" name="TextBox 42"/>
          <p:cNvSpPr txBox="1"/>
          <p:nvPr/>
        </p:nvSpPr>
        <p:spPr>
          <a:xfrm>
            <a:off x="389740" y="5619428"/>
            <a:ext cx="4201535" cy="307777"/>
          </a:xfrm>
          <a:prstGeom prst="rect">
            <a:avLst/>
          </a:prstGeom>
          <a:noFill/>
        </p:spPr>
        <p:txBody>
          <a:bodyPr wrap="none">
            <a:spAutoFit/>
          </a:bodyPr>
          <a:lstStyle/>
          <a:p>
            <a:pPr>
              <a:defRPr/>
            </a:pPr>
            <a:r>
              <a:rPr lang="en-US" sz="1400" b="1" dirty="0" smtClean="0">
                <a:solidFill>
                  <a:srgbClr val="000000"/>
                </a:solidFill>
                <a:latin typeface="Arial"/>
                <a:cs typeface="Arial" charset="0"/>
              </a:rPr>
              <a:t>DoD </a:t>
            </a:r>
            <a:r>
              <a:rPr lang="en-US" sz="1400" b="1" dirty="0">
                <a:solidFill>
                  <a:srgbClr val="000000"/>
                </a:solidFill>
                <a:latin typeface="Arial"/>
                <a:cs typeface="Arial" charset="0"/>
              </a:rPr>
              <a:t>Trusted </a:t>
            </a:r>
            <a:r>
              <a:rPr lang="en-US" sz="1400" b="1" dirty="0" smtClean="0">
                <a:solidFill>
                  <a:srgbClr val="000000"/>
                </a:solidFill>
                <a:latin typeface="Arial"/>
                <a:cs typeface="Arial" charset="0"/>
              </a:rPr>
              <a:t>Foundry Program Consolidation</a:t>
            </a:r>
            <a:endParaRPr lang="en-US" sz="1400" b="1" dirty="0">
              <a:solidFill>
                <a:srgbClr val="000000"/>
              </a:solidFill>
              <a:latin typeface="Arial"/>
              <a:cs typeface="Arial" charset="0"/>
            </a:endParaRPr>
          </a:p>
        </p:txBody>
      </p:sp>
      <p:sp>
        <p:nvSpPr>
          <p:cNvPr id="44" name="TextBox 43"/>
          <p:cNvSpPr txBox="1"/>
          <p:nvPr/>
        </p:nvSpPr>
        <p:spPr>
          <a:xfrm>
            <a:off x="1768152" y="5854696"/>
            <a:ext cx="4632648" cy="461665"/>
          </a:xfrm>
          <a:prstGeom prst="rect">
            <a:avLst/>
          </a:prstGeom>
          <a:noFill/>
        </p:spPr>
        <p:txBody>
          <a:bodyPr wrap="square">
            <a:spAutoFit/>
          </a:bodyPr>
          <a:lstStyle/>
          <a:p>
            <a:pPr marL="182880" indent="-182880">
              <a:buFont typeface="Arial" panose="020B0604020202020204" pitchFamily="34" charset="0"/>
              <a:buChar char="•"/>
              <a:defRPr/>
            </a:pPr>
            <a:r>
              <a:rPr lang="en-US" sz="1200" dirty="0" smtClean="0">
                <a:solidFill>
                  <a:srgbClr val="000000"/>
                </a:solidFill>
                <a:latin typeface="Arial"/>
                <a:cs typeface="Arial" charset="0"/>
              </a:rPr>
              <a:t>Consolidates NSA TAPO’s role and responsibilities for DoD Trusted Foundry Program at DMEA</a:t>
            </a:r>
            <a:endParaRPr lang="en-US" sz="1200" dirty="0">
              <a:solidFill>
                <a:srgbClr val="000000"/>
              </a:solidFill>
              <a:latin typeface="Arial"/>
              <a:cs typeface="Arial" charset="0"/>
            </a:endParaRPr>
          </a:p>
        </p:txBody>
      </p:sp>
      <p:sp>
        <p:nvSpPr>
          <p:cNvPr id="45" name="Isosceles Triangle 14"/>
          <p:cNvSpPr>
            <a:spLocks noChangeArrowheads="1"/>
          </p:cNvSpPr>
          <p:nvPr/>
        </p:nvSpPr>
        <p:spPr bwMode="auto">
          <a:xfrm rot="5400000">
            <a:off x="2655380" y="5300649"/>
            <a:ext cx="427255" cy="213519"/>
          </a:xfrm>
          <a:prstGeom prst="triangle">
            <a:avLst>
              <a:gd name="adj" fmla="val 50000"/>
            </a:avLst>
          </a:prstGeom>
          <a:gradFill flip="none" rotWithShape="0">
            <a:gsLst>
              <a:gs pos="9000">
                <a:srgbClr val="A9D77B"/>
              </a:gs>
              <a:gs pos="8000">
                <a:srgbClr val="A6D07D"/>
              </a:gs>
              <a:gs pos="0">
                <a:srgbClr val="8AB461">
                  <a:lumMod val="80000"/>
                  <a:lumOff val="20000"/>
                </a:srgbClr>
              </a:gs>
              <a:gs pos="81750">
                <a:srgbClr val="D7FFA9"/>
              </a:gs>
              <a:gs pos="9000">
                <a:srgbClr val="D3FFA1"/>
              </a:gs>
              <a:gs pos="0">
                <a:srgbClr val="91BC66">
                  <a:lumMod val="100000"/>
                </a:srgbClr>
              </a:gs>
              <a:gs pos="0">
                <a:schemeClr val="accent1">
                  <a:shade val="30000"/>
                  <a:satMod val="115000"/>
                </a:schemeClr>
              </a:gs>
              <a:gs pos="0">
                <a:schemeClr val="accent1">
                  <a:shade val="67500"/>
                  <a:satMod val="115000"/>
                </a:schemeClr>
              </a:gs>
              <a:gs pos="0">
                <a:schemeClr val="accent1">
                  <a:shade val="100000"/>
                  <a:satMod val="115000"/>
                </a:schemeClr>
              </a:gs>
            </a:gsLst>
            <a:lin ang="0" scaled="0"/>
            <a:tileRect/>
          </a:gradFill>
          <a:ln w="9525" cap="flat" cmpd="sng" algn="ctr">
            <a:solidFill>
              <a:schemeClr val="tx1"/>
            </a:solidFill>
            <a:prstDash val="solid"/>
            <a:round/>
            <a:headEnd type="none" w="med" len="med"/>
            <a:tailEnd type="none" w="med" len="med"/>
          </a:ln>
          <a:effectLst/>
        </p:spPr>
        <p:txBody>
          <a:bodyPr anchor="ctr"/>
          <a:lstStyle/>
          <a:p>
            <a:endParaRPr lang="en-US" altLang="en-US" sz="1600">
              <a:solidFill>
                <a:srgbClr val="000000"/>
              </a:solidFill>
              <a:latin typeface="Arial"/>
              <a:cs typeface="Arial" charset="0"/>
            </a:endParaRPr>
          </a:p>
        </p:txBody>
      </p:sp>
      <p:sp>
        <p:nvSpPr>
          <p:cNvPr id="46" name="Rectangle 24"/>
          <p:cNvSpPr>
            <a:spLocks noChangeArrowheads="1"/>
          </p:cNvSpPr>
          <p:nvPr/>
        </p:nvSpPr>
        <p:spPr bwMode="auto">
          <a:xfrm>
            <a:off x="1577182" y="5246685"/>
            <a:ext cx="1185068" cy="307979"/>
          </a:xfrm>
          <a:prstGeom prst="rect">
            <a:avLst/>
          </a:prstGeom>
          <a:gradFill flip="none" rotWithShape="0">
            <a:gsLst>
              <a:gs pos="57000">
                <a:srgbClr val="A9D77B"/>
              </a:gs>
              <a:gs pos="54000">
                <a:srgbClr val="A6D07D"/>
              </a:gs>
              <a:gs pos="48000">
                <a:srgbClr val="8AB461">
                  <a:lumMod val="80000"/>
                  <a:lumOff val="20000"/>
                </a:srgbClr>
              </a:gs>
              <a:gs pos="81750">
                <a:srgbClr val="D7FFA9"/>
              </a:gs>
              <a:gs pos="78500">
                <a:srgbClr val="D3FFA1"/>
              </a:gs>
              <a:gs pos="85000">
                <a:schemeClr val="accent1">
                  <a:shade val="100000"/>
                  <a:satMod val="115000"/>
                  <a:lumMod val="72000"/>
                  <a:lumOff val="28000"/>
                </a:schemeClr>
              </a:gs>
              <a:gs pos="48000">
                <a:srgbClr val="91BC66">
                  <a:lumMod val="100000"/>
                </a:srgbClr>
              </a:gs>
              <a:gs pos="0">
                <a:schemeClr val="accent1">
                  <a:shade val="30000"/>
                  <a:satMod val="115000"/>
                </a:schemeClr>
              </a:gs>
              <a:gs pos="60000">
                <a:schemeClr val="accent1">
                  <a:shade val="67500"/>
                  <a:satMod val="115000"/>
                </a:schemeClr>
              </a:gs>
              <a:gs pos="72000">
                <a:schemeClr val="accent1">
                  <a:shade val="100000"/>
                  <a:satMod val="115000"/>
                </a:schemeClr>
              </a:gs>
            </a:gsLst>
            <a:lin ang="0" scaled="0"/>
            <a:tileRect/>
          </a:gradFill>
          <a:ln w="9525" cap="flat" cmpd="sng" algn="ctr">
            <a:solidFill>
              <a:schemeClr val="tx1"/>
            </a:solidFill>
            <a:prstDash val="solid"/>
            <a:round/>
            <a:headEnd type="none" w="med" len="med"/>
            <a:tailEnd type="none" w="med" len="med"/>
          </a:ln>
          <a:effectLst/>
        </p:spPr>
        <p:txBody>
          <a:bodyPr anchor="ctr"/>
          <a:lstStyle/>
          <a:p>
            <a:r>
              <a:rPr lang="en-US" altLang="en-US" sz="1600" dirty="0" smtClean="0">
                <a:solidFill>
                  <a:srgbClr val="000000"/>
                </a:solidFill>
                <a:latin typeface="Arial"/>
                <a:cs typeface="Arial" charset="0"/>
              </a:rPr>
              <a:t>Upgrade</a:t>
            </a:r>
            <a:endParaRPr lang="en-US" altLang="en-US" sz="1600" dirty="0">
              <a:solidFill>
                <a:srgbClr val="000000"/>
              </a:solidFill>
              <a:latin typeface="Arial"/>
              <a:cs typeface="Arial" charset="0"/>
            </a:endParaRPr>
          </a:p>
        </p:txBody>
      </p:sp>
      <p:sp>
        <p:nvSpPr>
          <p:cNvPr id="47" name="TextBox 46"/>
          <p:cNvSpPr txBox="1"/>
          <p:nvPr/>
        </p:nvSpPr>
        <p:spPr>
          <a:xfrm>
            <a:off x="1666090" y="4952678"/>
            <a:ext cx="6196440" cy="307777"/>
          </a:xfrm>
          <a:prstGeom prst="rect">
            <a:avLst/>
          </a:prstGeom>
          <a:noFill/>
        </p:spPr>
        <p:txBody>
          <a:bodyPr wrap="none">
            <a:spAutoFit/>
          </a:bodyPr>
          <a:lstStyle/>
          <a:p>
            <a:pPr>
              <a:defRPr/>
            </a:pPr>
            <a:r>
              <a:rPr lang="en-US" sz="1400" b="1" dirty="0" smtClean="0">
                <a:solidFill>
                  <a:srgbClr val="000000"/>
                </a:solidFill>
                <a:latin typeface="Arial"/>
                <a:cs typeface="Arial" charset="0"/>
              </a:rPr>
              <a:t>DPA Title III Project for photomask </a:t>
            </a:r>
            <a:r>
              <a:rPr lang="en-US" sz="1400" b="1" dirty="0">
                <a:solidFill>
                  <a:srgbClr val="000000"/>
                </a:solidFill>
                <a:latin typeface="Arial"/>
                <a:cs typeface="Arial" charset="0"/>
              </a:rPr>
              <a:t>facility upgrade </a:t>
            </a:r>
            <a:r>
              <a:rPr lang="en-US" sz="1400" b="1" dirty="0" smtClean="0">
                <a:solidFill>
                  <a:srgbClr val="000000"/>
                </a:solidFill>
                <a:latin typeface="Arial"/>
                <a:cs typeface="Arial" charset="0"/>
              </a:rPr>
              <a:t>at Trusted </a:t>
            </a:r>
            <a:r>
              <a:rPr lang="en-US" sz="1400" b="1" dirty="0">
                <a:solidFill>
                  <a:srgbClr val="000000"/>
                </a:solidFill>
                <a:latin typeface="Arial"/>
                <a:cs typeface="Arial" charset="0"/>
              </a:rPr>
              <a:t>Supplier </a:t>
            </a:r>
          </a:p>
        </p:txBody>
      </p:sp>
      <p:sp>
        <p:nvSpPr>
          <p:cNvPr id="48" name="TextBox 47"/>
          <p:cNvSpPr txBox="1"/>
          <p:nvPr/>
        </p:nvSpPr>
        <p:spPr>
          <a:xfrm>
            <a:off x="3063552" y="5206996"/>
            <a:ext cx="4632648" cy="461665"/>
          </a:xfrm>
          <a:prstGeom prst="rect">
            <a:avLst/>
          </a:prstGeom>
          <a:noFill/>
        </p:spPr>
        <p:txBody>
          <a:bodyPr wrap="square">
            <a:spAutoFit/>
          </a:bodyPr>
          <a:lstStyle/>
          <a:p>
            <a:pPr marL="182880" indent="-182880">
              <a:buFont typeface="Arial" panose="020B0604020202020204" pitchFamily="34" charset="0"/>
              <a:buChar char="•"/>
              <a:defRPr/>
            </a:pPr>
            <a:r>
              <a:rPr lang="en-US" sz="1200" dirty="0" smtClean="0">
                <a:solidFill>
                  <a:srgbClr val="000000"/>
                </a:solidFill>
                <a:latin typeface="Arial"/>
                <a:cs typeface="Arial" charset="0"/>
              </a:rPr>
              <a:t>Provides upgrade to mask tooling and secure processing at Trusted Supplier’s facility required for the alternate source</a:t>
            </a:r>
            <a:endParaRPr lang="en-US" sz="1200" dirty="0">
              <a:solidFill>
                <a:srgbClr val="000000"/>
              </a:solidFill>
              <a:latin typeface="Arial"/>
              <a:cs typeface="Arial" charset="0"/>
            </a:endParaRPr>
          </a:p>
        </p:txBody>
      </p:sp>
      <p:sp>
        <p:nvSpPr>
          <p:cNvPr id="49" name="TextBox 48"/>
          <p:cNvSpPr txBox="1"/>
          <p:nvPr/>
        </p:nvSpPr>
        <p:spPr>
          <a:xfrm>
            <a:off x="65890" y="4388732"/>
            <a:ext cx="4624984" cy="307777"/>
          </a:xfrm>
          <a:prstGeom prst="rect">
            <a:avLst/>
          </a:prstGeom>
          <a:noFill/>
        </p:spPr>
        <p:txBody>
          <a:bodyPr wrap="none">
            <a:spAutoFit/>
          </a:bodyPr>
          <a:lstStyle/>
          <a:p>
            <a:pPr>
              <a:defRPr/>
            </a:pPr>
            <a:r>
              <a:rPr lang="en-US" sz="1400" b="1" dirty="0" smtClean="0">
                <a:solidFill>
                  <a:srgbClr val="000000"/>
                </a:solidFill>
                <a:latin typeface="Arial"/>
                <a:cs typeface="Arial" charset="0"/>
              </a:rPr>
              <a:t>Related activities supporting the long-term strategy:</a:t>
            </a:r>
            <a:endParaRPr lang="en-US" sz="1400" b="1" dirty="0">
              <a:solidFill>
                <a:srgbClr val="000000"/>
              </a:solidFill>
              <a:latin typeface="Arial"/>
              <a:cs typeface="Arial" charset="0"/>
            </a:endParaRPr>
          </a:p>
        </p:txBody>
      </p:sp>
      <p:sp>
        <p:nvSpPr>
          <p:cNvPr id="50" name="TextBox 49"/>
          <p:cNvSpPr txBox="1"/>
          <p:nvPr/>
        </p:nvSpPr>
        <p:spPr>
          <a:xfrm>
            <a:off x="65890" y="1128010"/>
            <a:ext cx="2436116" cy="307777"/>
          </a:xfrm>
          <a:prstGeom prst="rect">
            <a:avLst/>
          </a:prstGeom>
          <a:noFill/>
        </p:spPr>
        <p:txBody>
          <a:bodyPr wrap="none">
            <a:spAutoFit/>
          </a:bodyPr>
          <a:lstStyle/>
          <a:p>
            <a:pPr>
              <a:defRPr/>
            </a:pPr>
            <a:r>
              <a:rPr lang="en-US" sz="1400" b="1" dirty="0" smtClean="0">
                <a:solidFill>
                  <a:srgbClr val="000000"/>
                </a:solidFill>
                <a:latin typeface="Arial"/>
                <a:cs typeface="Arial" charset="0"/>
              </a:rPr>
              <a:t>Trusted Foundry projects:</a:t>
            </a:r>
            <a:endParaRPr lang="en-US" sz="1400" b="1" dirty="0">
              <a:solidFill>
                <a:srgbClr val="000000"/>
              </a:solidFill>
              <a:latin typeface="Arial"/>
              <a:cs typeface="Arial" charset="0"/>
            </a:endParaRPr>
          </a:p>
        </p:txBody>
      </p:sp>
    </p:spTree>
    <p:extLst>
      <p:ext uri="{BB962C8B-B14F-4D97-AF65-F5344CB8AC3E}">
        <p14:creationId xmlns:p14="http://schemas.microsoft.com/office/powerpoint/2010/main" val="1658188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2003</Words>
  <Application>Microsoft Office PowerPoint</Application>
  <PresentationFormat>On-screen Show (4:3)</PresentationFormat>
  <Paragraphs>297</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Theme</vt:lpstr>
      <vt:lpstr>Long-Term Strategy  for DoD Trusted Foundry Needs</vt:lpstr>
      <vt:lpstr>DASD, Systems Engineering</vt:lpstr>
      <vt:lpstr>Spectrum of Supply Chain Risks</vt:lpstr>
      <vt:lpstr>Ensuring Confidence in Defense Systems</vt:lpstr>
      <vt:lpstr>Program Protection Planning Policy</vt:lpstr>
      <vt:lpstr>Joint Federated Assurance Center</vt:lpstr>
      <vt:lpstr>Long Term Trusted Foundry Strategy</vt:lpstr>
      <vt:lpstr>Microelectronics Strategy Challenges</vt:lpstr>
      <vt:lpstr>Long-Term Strategy Time Line</vt:lpstr>
      <vt:lpstr>PowerPoint Presentation</vt:lpstr>
      <vt:lpstr>PowerPoint Presentation</vt:lpstr>
      <vt:lpstr>The Way Ahead</vt:lpstr>
      <vt:lpstr>Systems Engineering: Critical to Defense Acquisition</vt:lpstr>
      <vt:lpstr>PowerPoint Presentation</vt:lpstr>
      <vt:lpstr>Microelectronics Trust Verification Technologies</vt:lpstr>
      <vt:lpstr>Alternate Source for Trusted Photomasks</vt:lpstr>
      <vt:lpstr>Assurance Systems Engineering</vt:lpstr>
    </vt:vector>
  </TitlesOfParts>
  <Company>EITSD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Strategy  for DoD Trusted Foundry Needs</dc:title>
  <dc:creator>Ray Shanahan</dc:creator>
  <cp:lastModifiedBy>Inman, Angela D CTR GXM, GXM</cp:lastModifiedBy>
  <cp:revision>116</cp:revision>
  <cp:lastPrinted>2016-07-20T17:46:55Z</cp:lastPrinted>
  <dcterms:created xsi:type="dcterms:W3CDTF">2015-10-22T21:15:57Z</dcterms:created>
  <dcterms:modified xsi:type="dcterms:W3CDTF">2016-08-05T19:14:47Z</dcterms:modified>
</cp:coreProperties>
</file>