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338" r:id="rId3"/>
    <p:sldId id="336" r:id="rId4"/>
    <p:sldId id="348" r:id="rId5"/>
    <p:sldId id="342" r:id="rId6"/>
    <p:sldId id="343" r:id="rId7"/>
    <p:sldId id="367" r:id="rId8"/>
    <p:sldId id="339" r:id="rId9"/>
    <p:sldId id="346" r:id="rId10"/>
    <p:sldId id="364" r:id="rId11"/>
    <p:sldId id="365" r:id="rId12"/>
    <p:sldId id="350" r:id="rId13"/>
    <p:sldId id="351" r:id="rId14"/>
    <p:sldId id="352" r:id="rId15"/>
    <p:sldId id="354" r:id="rId16"/>
    <p:sldId id="368" r:id="rId17"/>
    <p:sldId id="366" r:id="rId18"/>
    <p:sldId id="293" r:id="rId19"/>
    <p:sldId id="283" r:id="rId20"/>
    <p:sldId id="284" r:id="rId21"/>
    <p:sldId id="357" r:id="rId22"/>
    <p:sldId id="362" r:id="rId23"/>
    <p:sldId id="335" r:id="rId24"/>
  </p:sldIdLst>
  <p:sldSz cx="9144000" cy="6858000" type="screen4x3"/>
  <p:notesSz cx="9236075" cy="6954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0000FF"/>
    <a:srgbClr val="002B5C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2126" autoAdjust="0"/>
  </p:normalViewPr>
  <p:slideViewPr>
    <p:cSldViewPr snapToObjects="1">
      <p:cViewPr>
        <p:scale>
          <a:sx n="104" d="100"/>
          <a:sy n="104" d="100"/>
        </p:scale>
        <p:origin x="-183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11" Type="http://schemas.openxmlformats.org/officeDocument/2006/relationships/image" Target="../media/image35.wmf"/><Relationship Id="rId5" Type="http://schemas.openxmlformats.org/officeDocument/2006/relationships/image" Target="../media/image29.wmf"/><Relationship Id="rId10" Type="http://schemas.openxmlformats.org/officeDocument/2006/relationships/image" Target="../media/image34.wmf"/><Relationship Id="rId4" Type="http://schemas.openxmlformats.org/officeDocument/2006/relationships/image" Target="../media/image28.wmf"/><Relationship Id="rId9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41.wmf"/><Relationship Id="rId4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7742"/>
          </a:xfrm>
          <a:prstGeom prst="rect">
            <a:avLst/>
          </a:prstGeom>
        </p:spPr>
        <p:txBody>
          <a:bodyPr vert="horz" lIns="92514" tIns="46257" rIns="92514" bIns="462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47742"/>
          </a:xfrm>
          <a:prstGeom prst="rect">
            <a:avLst/>
          </a:prstGeom>
        </p:spPr>
        <p:txBody>
          <a:bodyPr vert="horz" lIns="92514" tIns="46257" rIns="92514" bIns="46257" rtlCol="0"/>
          <a:lstStyle>
            <a:lvl1pPr algn="r">
              <a:defRPr sz="1200"/>
            </a:lvl1pPr>
          </a:lstStyle>
          <a:p>
            <a:fld id="{DC680012-5AD7-6D43-A89E-F5CDECF11593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5890"/>
            <a:ext cx="4002299" cy="347742"/>
          </a:xfrm>
          <a:prstGeom prst="rect">
            <a:avLst/>
          </a:prstGeom>
        </p:spPr>
        <p:txBody>
          <a:bodyPr vert="horz" lIns="92514" tIns="46257" rIns="92514" bIns="462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05890"/>
            <a:ext cx="4002299" cy="347742"/>
          </a:xfrm>
          <a:prstGeom prst="rect">
            <a:avLst/>
          </a:prstGeom>
        </p:spPr>
        <p:txBody>
          <a:bodyPr vert="horz" lIns="92514" tIns="46257" rIns="92514" bIns="46257" rtlCol="0" anchor="b"/>
          <a:lstStyle>
            <a:lvl1pPr algn="r">
              <a:defRPr sz="1200"/>
            </a:lvl1pPr>
          </a:lstStyle>
          <a:p>
            <a:fld id="{6B7277EC-A3DB-B94A-B677-DBB4EA0F0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93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9352"/>
          </a:xfrm>
          <a:prstGeom prst="rect">
            <a:avLst/>
          </a:prstGeom>
        </p:spPr>
        <p:txBody>
          <a:bodyPr vert="horz" lIns="92514" tIns="46257" rIns="92514" bIns="462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173" y="0"/>
            <a:ext cx="4002299" cy="349352"/>
          </a:xfrm>
          <a:prstGeom prst="rect">
            <a:avLst/>
          </a:prstGeom>
        </p:spPr>
        <p:txBody>
          <a:bodyPr vert="horz" lIns="92514" tIns="46257" rIns="92514" bIns="46257" rtlCol="0"/>
          <a:lstStyle>
            <a:lvl1pPr algn="r">
              <a:defRPr sz="1200"/>
            </a:lvl1pPr>
          </a:lstStyle>
          <a:p>
            <a:fld id="{05744897-E38C-4CAD-A991-548BE1EF7907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52763" y="868363"/>
            <a:ext cx="3130550" cy="2347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4" tIns="46257" rIns="92514" bIns="462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7017"/>
            <a:ext cx="7388860" cy="2738467"/>
          </a:xfrm>
          <a:prstGeom prst="rect">
            <a:avLst/>
          </a:prstGeom>
        </p:spPr>
        <p:txBody>
          <a:bodyPr vert="horz" lIns="92514" tIns="46257" rIns="92514" bIns="4625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5487"/>
            <a:ext cx="4002299" cy="349351"/>
          </a:xfrm>
          <a:prstGeom prst="rect">
            <a:avLst/>
          </a:prstGeom>
        </p:spPr>
        <p:txBody>
          <a:bodyPr vert="horz" lIns="92514" tIns="46257" rIns="92514" bIns="462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173" y="6605487"/>
            <a:ext cx="4002299" cy="349351"/>
          </a:xfrm>
          <a:prstGeom prst="rect">
            <a:avLst/>
          </a:prstGeom>
        </p:spPr>
        <p:txBody>
          <a:bodyPr vert="horz" lIns="92514" tIns="46257" rIns="92514" bIns="46257" rtlCol="0" anchor="b"/>
          <a:lstStyle>
            <a:lvl1pPr algn="r">
              <a:defRPr sz="1200"/>
            </a:lvl1pPr>
          </a:lstStyle>
          <a:p>
            <a:fld id="{622AD6DA-586D-4927-B4AC-1C9221DB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5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AD6DA-586D-4927-B4AC-1C9221DB35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2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Optical -&gt; onion skin</a:t>
            </a:r>
          </a:p>
          <a:p>
            <a:r>
              <a:rPr lang="en-US" dirty="0" smtClean="0"/>
              <a:t>STM -&gt; clean gold surface</a:t>
            </a:r>
          </a:p>
          <a:p>
            <a:r>
              <a:rPr lang="en-US" dirty="0" smtClean="0"/>
              <a:t>AFM</a:t>
            </a:r>
            <a:r>
              <a:rPr lang="en-US" baseline="0" dirty="0" smtClean="0"/>
              <a:t> -&gt; Graphite</a:t>
            </a:r>
          </a:p>
          <a:p>
            <a:r>
              <a:rPr lang="en-US" baseline="0" dirty="0" smtClean="0"/>
              <a:t>SEM -&gt; </a:t>
            </a:r>
            <a:r>
              <a:rPr lang="en-US" baseline="0" dirty="0" err="1" smtClean="0"/>
              <a:t>photoresist</a:t>
            </a:r>
            <a:endParaRPr lang="en-US" baseline="0" dirty="0" smtClean="0"/>
          </a:p>
          <a:p>
            <a:r>
              <a:rPr lang="en-US" baseline="0" dirty="0" smtClean="0"/>
              <a:t>NFMM -&gt;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0E57D-B2EA-48CF-B077-322F162401A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AD6DA-586D-4927-B4AC-1C9221DB35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8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AD6DA-586D-4927-B4AC-1C9221DB35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51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Optical -&gt; onion skin</a:t>
            </a:r>
          </a:p>
          <a:p>
            <a:r>
              <a:rPr lang="en-US" dirty="0" smtClean="0"/>
              <a:t>STM -&gt; clean gold surface</a:t>
            </a:r>
          </a:p>
          <a:p>
            <a:r>
              <a:rPr lang="en-US" dirty="0" smtClean="0"/>
              <a:t>AFM</a:t>
            </a:r>
            <a:r>
              <a:rPr lang="en-US" baseline="0" dirty="0" smtClean="0"/>
              <a:t> -&gt; Graphite</a:t>
            </a:r>
          </a:p>
          <a:p>
            <a:r>
              <a:rPr lang="en-US" baseline="0" dirty="0" smtClean="0"/>
              <a:t>SEM -&gt; </a:t>
            </a:r>
            <a:r>
              <a:rPr lang="en-US" baseline="0" dirty="0" err="1" smtClean="0"/>
              <a:t>photoresist</a:t>
            </a:r>
            <a:endParaRPr lang="en-US" baseline="0" dirty="0" smtClean="0"/>
          </a:p>
          <a:p>
            <a:r>
              <a:rPr lang="en-US" baseline="0" dirty="0" smtClean="0"/>
              <a:t>NFMM -&gt;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0E57D-B2EA-48CF-B077-322F162401A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79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-- For now we will solve the problem</a:t>
            </a:r>
            <a:r>
              <a:rPr lang="en-US" baseline="0" dirty="0" smtClean="0"/>
              <a:t> of a uniform plane wave incident on a sub-wavelength aperture (l&lt;&lt;lambda) at (z=0). The uniform plane wave illuminates the aperture with a uniform distribution (</a:t>
            </a:r>
            <a:r>
              <a:rPr lang="en-US" baseline="0" dirty="0" err="1" smtClean="0"/>
              <a:t>rect</a:t>
            </a:r>
            <a:r>
              <a:rPr lang="en-US" baseline="0" dirty="0" smtClean="0"/>
              <a:t>-functions). </a:t>
            </a:r>
          </a:p>
          <a:p>
            <a:r>
              <a:rPr lang="en-US" baseline="0" dirty="0" smtClean="0"/>
              <a:t>-- Though this solution is not our specific NFMM scenario we will show that it describes the main features of our NFMM scenario and is an analytically tractable problem.</a:t>
            </a:r>
          </a:p>
          <a:p>
            <a:r>
              <a:rPr lang="en-US" dirty="0" smtClean="0"/>
              <a:t>-- We desire an</a:t>
            </a:r>
            <a:r>
              <a:rPr lang="en-US" baseline="0" dirty="0" smtClean="0"/>
              <a:t> expression for the E-field at every point in space (z&gt;0). Maxwell’s equations in the source-free region (z&gt;0) yield the source-free wave equation. However, t</a:t>
            </a:r>
            <a:r>
              <a:rPr lang="en-US" dirty="0" smtClean="0"/>
              <a:t>his</a:t>
            </a:r>
            <a:r>
              <a:rPr lang="en-US" baseline="0" dirty="0" smtClean="0"/>
              <a:t>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PDE is not generally solvable but we can take the 2D F.T. of the E-field which reduces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PDE to a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ODE which is solvable. The solution yields an expression for the z-dependence of the double F.T. of E. Specifically, it is an exponential decay from the aperture along the z-axis. </a:t>
            </a:r>
          </a:p>
          <a:p>
            <a:r>
              <a:rPr lang="en-US" baseline="0" dirty="0" smtClean="0"/>
              <a:t>-- But, we did not want a solution for the F.T.{E}, rather E itself. We need only inverse F.T. the solution to find the actual E-field at any point in along the z-axis. </a:t>
            </a:r>
          </a:p>
          <a:p>
            <a:r>
              <a:rPr lang="en-US" baseline="0" dirty="0" smtClean="0"/>
              <a:t>-- This F.T. process yields a superposition of complex exponential basis functions which are, in our case, plane waves propagating at various angles. Hence, we end up with the “angular spectrum”.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0E57D-B2EA-48CF-B077-322F162401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2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92ED-C7E3-5E48-B988-0B303B117E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AD6DA-586D-4927-B4AC-1C9221DB35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-- For now we will solve the problem</a:t>
            </a:r>
            <a:r>
              <a:rPr lang="en-US" baseline="0" dirty="0" smtClean="0"/>
              <a:t> of a uniform plane wave incident on a sub-wavelength aperture (l&lt;&lt;lambda) at (z=0). The uniform plane wave illuminates the aperture with a uniform distribution (</a:t>
            </a:r>
            <a:r>
              <a:rPr lang="en-US" baseline="0" dirty="0" err="1" smtClean="0"/>
              <a:t>rect</a:t>
            </a:r>
            <a:r>
              <a:rPr lang="en-US" baseline="0" dirty="0" smtClean="0"/>
              <a:t>-functions). </a:t>
            </a:r>
          </a:p>
          <a:p>
            <a:r>
              <a:rPr lang="en-US" baseline="0" dirty="0" smtClean="0"/>
              <a:t>-- Though this solution is not our specific NFMM scenario we will show that it describes the main features of our NFMM scenario and is an analytically tractable problem.</a:t>
            </a:r>
          </a:p>
          <a:p>
            <a:r>
              <a:rPr lang="en-US" dirty="0" smtClean="0"/>
              <a:t>-- We desire an</a:t>
            </a:r>
            <a:r>
              <a:rPr lang="en-US" baseline="0" dirty="0" smtClean="0"/>
              <a:t> expression for the E-field at every point in space (z&gt;0). Maxwell’s equations in the source-free region (z&gt;0) yield the source-free wave equation. However, t</a:t>
            </a:r>
            <a:r>
              <a:rPr lang="en-US" dirty="0" smtClean="0"/>
              <a:t>his</a:t>
            </a:r>
            <a:r>
              <a:rPr lang="en-US" baseline="0" dirty="0" smtClean="0"/>
              <a:t>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PDE is not generally solvable but we can take the 2D F.T. of the E-field which reduces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PDE to a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ODE which is solvable. The solution yields an expression for the z-dependence of the double F.T. of E. Specifically, it is an exponential decay from the aperture along the z-axis. </a:t>
            </a:r>
          </a:p>
          <a:p>
            <a:r>
              <a:rPr lang="en-US" baseline="0" dirty="0" smtClean="0"/>
              <a:t>-- But, we did not want a solution for the F.T.{E}, rather E itself. We need only inverse F.T. the solution to find the actual E-field at any point in along the z-axis. </a:t>
            </a:r>
          </a:p>
          <a:p>
            <a:r>
              <a:rPr lang="en-US" baseline="0" dirty="0" smtClean="0"/>
              <a:t>-- This F.T. process yields a superposition of complex exponential basis functions which are, in our case, plane waves propagating at various angles. Hence, we end up with the “angular spectrum”.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0E57D-B2EA-48CF-B077-322F162401A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4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2B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/>
          </p:cNvSpPr>
          <p:nvPr>
            <p:ph type="ftr" sz="quarter" idx="3"/>
          </p:nvPr>
        </p:nvSpPr>
        <p:spPr bwMode="auto">
          <a:xfrm>
            <a:off x="1968500" y="6375400"/>
            <a:ext cx="5410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defRPr sz="1400" i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mtClean="0"/>
              <a:t>Chisum Ph.D. Defense		             </a:t>
            </a:r>
            <a:r>
              <a:rPr lang="en-US" i="0" smtClean="0"/>
              <a:t>November 4, 2011</a:t>
            </a:r>
            <a:endParaRPr lang="en-US" i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 bwMode="auto">
          <a:xfrm>
            <a:off x="8625217" y="6375400"/>
            <a:ext cx="51878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8BC516-5C3F-499D-A7FA-D1DB7AF958C7}" type="slidenum">
              <a:rPr kumimoji="0" lang="en-US" sz="1400" b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84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2209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B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313" y="6356350"/>
            <a:ext cx="2133600" cy="365125"/>
          </a:xfrm>
        </p:spPr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3916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86400"/>
            <a:ext cx="5486400" cy="381000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7400"/>
            <a:ext cx="5486400" cy="3810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42180AAE-3EC6-E04F-AED7-1C36A4FDAF0D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rgbClr val="002B5C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B5C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B5C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2B5C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002B5C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rgbClr val="002B5C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chisum@n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30.wmf"/><Relationship Id="rId26" Type="http://schemas.openxmlformats.org/officeDocument/2006/relationships/image" Target="../media/image34.wmf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8.bin"/><Relationship Id="rId7" Type="http://schemas.openxmlformats.org/officeDocument/2006/relationships/image" Target="../media/image26.wmf"/><Relationship Id="rId12" Type="http://schemas.openxmlformats.org/officeDocument/2006/relationships/image" Target="../media/image38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9.wmf"/><Relationship Id="rId20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7.wmf"/><Relationship Id="rId24" Type="http://schemas.openxmlformats.org/officeDocument/2006/relationships/image" Target="../media/image33.wmf"/><Relationship Id="rId5" Type="http://schemas.openxmlformats.org/officeDocument/2006/relationships/image" Target="../media/image25.wmf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35.wmf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png"/><Relationship Id="rId14" Type="http://schemas.openxmlformats.org/officeDocument/2006/relationships/image" Target="../media/image28.wmf"/><Relationship Id="rId22" Type="http://schemas.openxmlformats.org/officeDocument/2006/relationships/image" Target="../media/image32.wmf"/><Relationship Id="rId27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3.png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43.png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7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45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/>
              <a:t>Scanning Microwave </a:t>
            </a:r>
            <a:r>
              <a:rPr lang="en-US" sz="3600" b="1" dirty="0" smtClean="0"/>
              <a:t>Microscopy:</a:t>
            </a:r>
            <a:endParaRPr lang="en-US" sz="36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MIM 2016</a:t>
            </a:r>
          </a:p>
          <a:p>
            <a:r>
              <a:rPr lang="en-US" sz="1600" dirty="0"/>
              <a:t>July 26, 2016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Jonathan D. Chisum</a:t>
            </a:r>
          </a:p>
          <a:p>
            <a:r>
              <a:rPr lang="en-US" sz="1600" dirty="0" smtClean="0">
                <a:hlinkClick r:id="rId3"/>
              </a:rPr>
              <a:t>jchisum@nd.edu</a:t>
            </a:r>
            <a:endParaRPr lang="en-US" sz="1600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63133" y="2743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002B5C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/>
              <a:t>Sub-surface Nano-electronic Characterization?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Analytical Resolution: Rectangular Aperture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5692685" y="2012779"/>
            <a:ext cx="3198784" cy="908124"/>
            <a:chOff x="1830416" y="5015948"/>
            <a:chExt cx="5479993" cy="1555751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1830416" y="5015948"/>
            <a:ext cx="5479993" cy="644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70" name="Equation" r:id="rId4" imgW="1942920" imgH="228600" progId="Equation.3">
                    <p:embed/>
                  </p:oleObj>
                </mc:Choice>
                <mc:Fallback>
                  <p:oleObj name="Equation" r:id="rId4" imgW="19429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0416" y="5015948"/>
                          <a:ext cx="5479993" cy="6447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2292191" y="5854149"/>
            <a:ext cx="4556443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71" name="Equation" r:id="rId6" imgW="1612800" imgH="253800" progId="Equation.3">
                    <p:embed/>
                  </p:oleObj>
                </mc:Choice>
                <mc:Fallback>
                  <p:oleObj name="Equation" r:id="rId6" imgW="16128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2191" y="5854149"/>
                          <a:ext cx="4556443" cy="717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152400" y="1352626"/>
            <a:ext cx="8469522" cy="2242505"/>
            <a:chOff x="638175" y="1475824"/>
            <a:chExt cx="12806800" cy="3390900"/>
          </a:xfrm>
        </p:grpSpPr>
        <p:grpSp>
          <p:nvGrpSpPr>
            <p:cNvPr id="20" name="Group 19"/>
            <p:cNvGrpSpPr/>
            <p:nvPr/>
          </p:nvGrpSpPr>
          <p:grpSpPr>
            <a:xfrm>
              <a:off x="1936750" y="2120184"/>
              <a:ext cx="889983" cy="433279"/>
              <a:chOff x="1619250" y="2476500"/>
              <a:chExt cx="1184315" cy="576572"/>
            </a:xfrm>
          </p:grpSpPr>
          <p:grpSp>
            <p:nvGrpSpPr>
              <p:cNvPr id="21" name="Group 12"/>
              <p:cNvGrpSpPr/>
              <p:nvPr/>
            </p:nvGrpSpPr>
            <p:grpSpPr>
              <a:xfrm>
                <a:off x="1619250" y="2476500"/>
                <a:ext cx="120592" cy="571500"/>
                <a:chOff x="1628775" y="2009775"/>
                <a:chExt cx="219075" cy="1038225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628775" y="2009775"/>
                  <a:ext cx="0" cy="103822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847850" y="2009775"/>
                  <a:ext cx="0" cy="103822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Arrow Connector 21"/>
              <p:cNvCxnSpPr/>
              <p:nvPr/>
            </p:nvCxnSpPr>
            <p:spPr>
              <a:xfrm>
                <a:off x="1619250" y="2752725"/>
                <a:ext cx="676275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241675" y="2495700"/>
                <a:ext cx="561890" cy="557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k</a:t>
                </a:r>
                <a:r>
                  <a:rPr lang="en-US" sz="1200" baseline="-25000" dirty="0" err="1" smtClean="0"/>
                  <a:t>i</a:t>
                </a:r>
                <a:endParaRPr lang="en-US" sz="1200" baseline="-25000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flipH="1">
              <a:off x="1936751" y="2777409"/>
              <a:ext cx="820719" cy="433279"/>
              <a:chOff x="1619250" y="2476500"/>
              <a:chExt cx="1092144" cy="576572"/>
            </a:xfrm>
          </p:grpSpPr>
          <p:grpSp>
            <p:nvGrpSpPr>
              <p:cNvPr id="28" name="Group 12"/>
              <p:cNvGrpSpPr/>
              <p:nvPr/>
            </p:nvGrpSpPr>
            <p:grpSpPr>
              <a:xfrm>
                <a:off x="1619250" y="2476500"/>
                <a:ext cx="120592" cy="571500"/>
                <a:chOff x="1628775" y="2009775"/>
                <a:chExt cx="219075" cy="1038225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628775" y="2009775"/>
                  <a:ext cx="0" cy="103822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847850" y="2009775"/>
                  <a:ext cx="0" cy="103822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Arrow Connector 28"/>
              <p:cNvCxnSpPr/>
              <p:nvPr/>
            </p:nvCxnSpPr>
            <p:spPr>
              <a:xfrm>
                <a:off x="1619250" y="2752725"/>
                <a:ext cx="676275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2126928" y="2495700"/>
                <a:ext cx="584466" cy="557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k</a:t>
                </a:r>
                <a:r>
                  <a:rPr lang="en-US" sz="1200" baseline="-25000" dirty="0" err="1" smtClean="0"/>
                  <a:t>r</a:t>
                </a:r>
                <a:endParaRPr lang="en-US" sz="1200" baseline="-25000" dirty="0"/>
              </a:p>
            </p:txBody>
          </p:sp>
        </p:grpSp>
        <p:sp>
          <p:nvSpPr>
            <p:cNvPr id="43" name="Right Brace 42"/>
            <p:cNvSpPr/>
            <p:nvPr/>
          </p:nvSpPr>
          <p:spPr>
            <a:xfrm rot="5400000">
              <a:off x="2372002" y="3270851"/>
              <a:ext cx="277971" cy="138342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76375" y="4171399"/>
              <a:ext cx="1932146" cy="418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Indistinguishable.</a:t>
              </a:r>
              <a:endParaRPr lang="en-US" sz="12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513262" y="1648664"/>
              <a:ext cx="3286126" cy="2871737"/>
              <a:chOff x="4779962" y="972940"/>
              <a:chExt cx="3286126" cy="2871737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4779962" y="972940"/>
                <a:ext cx="3286126" cy="2100460"/>
                <a:chOff x="4779962" y="972940"/>
                <a:chExt cx="3286126" cy="2100460"/>
              </a:xfrm>
            </p:grpSpPr>
            <p:pic>
              <p:nvPicPr>
                <p:cNvPr id="6" name="Picture 5" descr="ApertureNearField.png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5510189" y="972940"/>
                  <a:ext cx="2555899" cy="2100460"/>
                </a:xfrm>
                <a:prstGeom prst="rect">
                  <a:avLst/>
                </a:prstGeom>
              </p:spPr>
            </p:pic>
            <p:grpSp>
              <p:nvGrpSpPr>
                <p:cNvPr id="44" name="Group 43"/>
                <p:cNvGrpSpPr/>
                <p:nvPr/>
              </p:nvGrpSpPr>
              <p:grpSpPr>
                <a:xfrm>
                  <a:off x="7086600" y="1123950"/>
                  <a:ext cx="127953" cy="1676400"/>
                  <a:chOff x="7086600" y="1123950"/>
                  <a:chExt cx="127953" cy="1676400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7147327" y="1123950"/>
                    <a:ext cx="67226" cy="1676400"/>
                  </a:xfrm>
                  <a:prstGeom prst="rect">
                    <a:avLst/>
                  </a:prstGeom>
                  <a:solidFill>
                    <a:srgbClr val="A3A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7086600" y="1798320"/>
                    <a:ext cx="64537" cy="190500"/>
                  </a:xfrm>
                  <a:prstGeom prst="rect">
                    <a:avLst/>
                  </a:prstGeom>
                  <a:noFill/>
                  <a:ln>
                    <a:solidFill>
                      <a:srgbClr val="A3A3FF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7086600" y="1440180"/>
                    <a:ext cx="64537" cy="190500"/>
                  </a:xfrm>
                  <a:prstGeom prst="rect">
                    <a:avLst/>
                  </a:prstGeom>
                  <a:solidFill>
                    <a:srgbClr val="A3A3FF"/>
                  </a:solidFill>
                  <a:ln>
                    <a:noFill/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pic>
              <p:nvPicPr>
                <p:cNvPr id="53" name="Picture 52" descr="ApertureNearField.png"/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67974" t="27324" r="27554" b="42928"/>
                <a:stretch>
                  <a:fillRect/>
                </a:stretch>
              </p:blipFill>
              <p:spPr>
                <a:xfrm flipH="1">
                  <a:off x="6789420" y="1554480"/>
                  <a:ext cx="114300" cy="624840"/>
                </a:xfrm>
                <a:prstGeom prst="rect">
                  <a:avLst/>
                </a:prstGeom>
              </p:spPr>
            </p:pic>
            <p:grpSp>
              <p:nvGrpSpPr>
                <p:cNvPr id="17" name="Group 16"/>
                <p:cNvGrpSpPr/>
                <p:nvPr/>
              </p:nvGrpSpPr>
              <p:grpSpPr>
                <a:xfrm>
                  <a:off x="4779962" y="1777835"/>
                  <a:ext cx="889983" cy="433279"/>
                  <a:chOff x="1619250" y="2476500"/>
                  <a:chExt cx="1184315" cy="576572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1619250" y="2476500"/>
                    <a:ext cx="120592" cy="571500"/>
                    <a:chOff x="1628775" y="2009775"/>
                    <a:chExt cx="219075" cy="1038225"/>
                  </a:xfrm>
                </p:grpSpPr>
                <p:cxnSp>
                  <p:nvCxnSpPr>
                    <p:cNvPr id="11" name="Straight Connector 10"/>
                    <p:cNvCxnSpPr/>
                    <p:nvPr/>
                  </p:nvCxnSpPr>
                  <p:spPr>
                    <a:xfrm>
                      <a:off x="1628775" y="2009775"/>
                      <a:ext cx="0" cy="1038225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" name="Straight Connector 11"/>
                    <p:cNvCxnSpPr/>
                    <p:nvPr/>
                  </p:nvCxnSpPr>
                  <p:spPr>
                    <a:xfrm>
                      <a:off x="1847850" y="2009775"/>
                      <a:ext cx="0" cy="1038225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" name="Straight Arrow Connector 14"/>
                  <p:cNvCxnSpPr/>
                  <p:nvPr/>
                </p:nvCxnSpPr>
                <p:spPr>
                  <a:xfrm>
                    <a:off x="1619250" y="2752725"/>
                    <a:ext cx="676275" cy="0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241675" y="2495700"/>
                    <a:ext cx="561890" cy="5573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err="1" smtClean="0"/>
                      <a:t>k</a:t>
                    </a:r>
                    <a:r>
                      <a:rPr lang="en-US" sz="1200" baseline="-25000" dirty="0" err="1" smtClean="0"/>
                      <a:t>i</a:t>
                    </a:r>
                    <a:endParaRPr lang="en-US" sz="1200" baseline="-25000" dirty="0"/>
                  </a:p>
                </p:txBody>
              </p:sp>
            </p:grpSp>
          </p:grpSp>
          <p:sp>
            <p:nvSpPr>
              <p:cNvPr id="54" name="Right Brace 53"/>
              <p:cNvSpPr/>
              <p:nvPr/>
            </p:nvSpPr>
            <p:spPr>
              <a:xfrm rot="5400000">
                <a:off x="6828115" y="2595128"/>
                <a:ext cx="277971" cy="1383426"/>
              </a:xfrm>
              <a:prstGeom prst="righ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172200" y="3425826"/>
                <a:ext cx="1590675" cy="41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Distinguished</a:t>
                </a:r>
                <a:endParaRPr lang="en-US" sz="1200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009900" y="1799674"/>
              <a:ext cx="127953" cy="1676400"/>
              <a:chOff x="3543300" y="1123950"/>
              <a:chExt cx="127953" cy="167640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3604027" y="1123950"/>
                <a:ext cx="67226" cy="1676400"/>
              </a:xfrm>
              <a:prstGeom prst="rect">
                <a:avLst/>
              </a:prstGeom>
              <a:solidFill>
                <a:srgbClr val="A3A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3543300" y="1798320"/>
                <a:ext cx="64537" cy="190500"/>
              </a:xfrm>
              <a:prstGeom prst="rect">
                <a:avLst/>
              </a:prstGeom>
              <a:noFill/>
              <a:ln>
                <a:solidFill>
                  <a:srgbClr val="A3A3F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543300" y="1440180"/>
                <a:ext cx="64537" cy="190500"/>
              </a:xfrm>
              <a:prstGeom prst="rect">
                <a:avLst/>
              </a:prstGeom>
              <a:solidFill>
                <a:srgbClr val="A3A3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>
              <a:off x="638175" y="4866724"/>
              <a:ext cx="1280680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4303713" y="1475824"/>
              <a:ext cx="3802062" cy="31146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48" name="Picture 47" descr="AngularSpectru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79979" y="4742983"/>
            <a:ext cx="1870595" cy="1889262"/>
          </a:xfrm>
          <a:prstGeom prst="rect">
            <a:avLst/>
          </a:prstGeom>
        </p:spPr>
      </p:pic>
      <p:grpSp>
        <p:nvGrpSpPr>
          <p:cNvPr id="49" name="Group 107"/>
          <p:cNvGrpSpPr/>
          <p:nvPr/>
        </p:nvGrpSpPr>
        <p:grpSpPr>
          <a:xfrm>
            <a:off x="619048" y="3777808"/>
            <a:ext cx="5275016" cy="598133"/>
            <a:chOff x="983419" y="2467155"/>
            <a:chExt cx="7151298" cy="810883"/>
          </a:xfrm>
        </p:grpSpPr>
        <p:sp>
          <p:nvSpPr>
            <p:cNvPr id="81" name="Rectangle 80"/>
            <p:cNvSpPr/>
            <p:nvPr/>
          </p:nvSpPr>
          <p:spPr>
            <a:xfrm>
              <a:off x="983419" y="2467155"/>
              <a:ext cx="7151298" cy="81088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aphicFrame>
          <p:nvGraphicFramePr>
            <p:cNvPr id="82" name="Object 81"/>
            <p:cNvGraphicFramePr>
              <a:graphicFrameLocks noChangeAspect="1"/>
            </p:cNvGraphicFramePr>
            <p:nvPr/>
          </p:nvGraphicFramePr>
          <p:xfrm>
            <a:off x="1069169" y="2500120"/>
            <a:ext cx="6979798" cy="69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72" name="Equation" r:id="rId10" imgW="3708360" imgH="368280" progId="Equation.3">
                    <p:embed/>
                  </p:oleObj>
                </mc:Choice>
                <mc:Fallback>
                  <p:oleObj name="Equation" r:id="rId10" imgW="37083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9169" y="2500120"/>
                          <a:ext cx="6979798" cy="693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" name="Right Brace 56"/>
          <p:cNvSpPr/>
          <p:nvPr/>
        </p:nvSpPr>
        <p:spPr>
          <a:xfrm rot="5400000">
            <a:off x="2663247" y="3657862"/>
            <a:ext cx="215180" cy="1807630"/>
          </a:xfrm>
          <a:prstGeom prst="rightBrace">
            <a:avLst>
              <a:gd name="adj1" fmla="val 8333"/>
              <a:gd name="adj2" fmla="val 34022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1" name="Right Brace 60"/>
          <p:cNvSpPr/>
          <p:nvPr/>
        </p:nvSpPr>
        <p:spPr>
          <a:xfrm rot="5400000">
            <a:off x="4344962" y="3815104"/>
            <a:ext cx="210591" cy="1488558"/>
          </a:xfrm>
          <a:prstGeom prst="rightBrace">
            <a:avLst>
              <a:gd name="adj1" fmla="val 8333"/>
              <a:gd name="adj2" fmla="val 29304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3" name="Picture 62" descr="AngularSpectrumSummation.png"/>
          <p:cNvPicPr>
            <a:picLocks noChangeAspect="1"/>
          </p:cNvPicPr>
          <p:nvPr/>
        </p:nvPicPr>
        <p:blipFill>
          <a:blip r:embed="rId12" cstate="print"/>
          <a:srcRect r="26089"/>
          <a:stretch>
            <a:fillRect/>
          </a:stretch>
        </p:blipFill>
        <p:spPr>
          <a:xfrm>
            <a:off x="536586" y="4753116"/>
            <a:ext cx="1373387" cy="1876741"/>
          </a:xfrm>
          <a:prstGeom prst="rect">
            <a:avLst/>
          </a:prstGeom>
        </p:spPr>
      </p:pic>
      <p:sp>
        <p:nvSpPr>
          <p:cNvPr id="64" name="Right Brace 63"/>
          <p:cNvSpPr/>
          <p:nvPr/>
        </p:nvSpPr>
        <p:spPr>
          <a:xfrm rot="5400000">
            <a:off x="974267" y="4169909"/>
            <a:ext cx="209196" cy="777554"/>
          </a:xfrm>
          <a:prstGeom prst="rightBrace">
            <a:avLst>
              <a:gd name="adj1" fmla="val 8333"/>
              <a:gd name="adj2" fmla="val 35142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65" name="Group 64"/>
          <p:cNvGrpSpPr/>
          <p:nvPr/>
        </p:nvGrpSpPr>
        <p:grpSpPr>
          <a:xfrm>
            <a:off x="2560310" y="4819202"/>
            <a:ext cx="1110388" cy="906110"/>
            <a:chOff x="6910689" y="1704975"/>
            <a:chExt cx="1785636" cy="1457132"/>
          </a:xfrm>
        </p:grpSpPr>
        <p:sp>
          <p:nvSpPr>
            <p:cNvPr id="74" name="Freeform 73"/>
            <p:cNvSpPr/>
            <p:nvPr/>
          </p:nvSpPr>
          <p:spPr>
            <a:xfrm>
              <a:off x="7017240" y="2026523"/>
              <a:ext cx="1385172" cy="1135584"/>
            </a:xfrm>
            <a:custGeom>
              <a:avLst/>
              <a:gdLst>
                <a:gd name="connsiteX0" fmla="*/ 0 w 2006600"/>
                <a:gd name="connsiteY0" fmla="*/ 2110317 h 2616200"/>
                <a:gd name="connsiteX1" fmla="*/ 203200 w 2006600"/>
                <a:gd name="connsiteY1" fmla="*/ 1665817 h 2616200"/>
                <a:gd name="connsiteX2" fmla="*/ 406400 w 2006600"/>
                <a:gd name="connsiteY2" fmla="*/ 2338917 h 2616200"/>
                <a:gd name="connsiteX3" fmla="*/ 673100 w 2006600"/>
                <a:gd name="connsiteY3" fmla="*/ 2117 h 2616200"/>
                <a:gd name="connsiteX4" fmla="*/ 939800 w 2006600"/>
                <a:gd name="connsiteY4" fmla="*/ 2326217 h 2616200"/>
                <a:gd name="connsiteX5" fmla="*/ 1130300 w 2006600"/>
                <a:gd name="connsiteY5" fmla="*/ 1691217 h 2616200"/>
                <a:gd name="connsiteX6" fmla="*/ 1320800 w 2006600"/>
                <a:gd name="connsiteY6" fmla="*/ 2110317 h 2616200"/>
                <a:gd name="connsiteX7" fmla="*/ 1524000 w 2006600"/>
                <a:gd name="connsiteY7" fmla="*/ 1792817 h 2616200"/>
                <a:gd name="connsiteX8" fmla="*/ 1701800 w 2006600"/>
                <a:gd name="connsiteY8" fmla="*/ 2046817 h 2616200"/>
                <a:gd name="connsiteX9" fmla="*/ 1892300 w 2006600"/>
                <a:gd name="connsiteY9" fmla="*/ 1830917 h 2616200"/>
                <a:gd name="connsiteX10" fmla="*/ 2006600 w 2006600"/>
                <a:gd name="connsiteY10" fmla="*/ 1957917 h 2616200"/>
                <a:gd name="connsiteX0" fmla="*/ 0 w 2006600"/>
                <a:gd name="connsiteY0" fmla="*/ 2110317 h 2616200"/>
                <a:gd name="connsiteX1" fmla="*/ 203200 w 2006600"/>
                <a:gd name="connsiteY1" fmla="*/ 1665817 h 2616200"/>
                <a:gd name="connsiteX2" fmla="*/ 406400 w 2006600"/>
                <a:gd name="connsiteY2" fmla="*/ 2338917 h 2616200"/>
                <a:gd name="connsiteX3" fmla="*/ 673100 w 2006600"/>
                <a:gd name="connsiteY3" fmla="*/ 2117 h 2616200"/>
                <a:gd name="connsiteX4" fmla="*/ 939800 w 2006600"/>
                <a:gd name="connsiteY4" fmla="*/ 2326217 h 2616200"/>
                <a:gd name="connsiteX5" fmla="*/ 1130300 w 2006600"/>
                <a:gd name="connsiteY5" fmla="*/ 1691217 h 2616200"/>
                <a:gd name="connsiteX6" fmla="*/ 1320800 w 2006600"/>
                <a:gd name="connsiteY6" fmla="*/ 2110317 h 2616200"/>
                <a:gd name="connsiteX7" fmla="*/ 1701800 w 2006600"/>
                <a:gd name="connsiteY7" fmla="*/ 2046817 h 2616200"/>
                <a:gd name="connsiteX8" fmla="*/ 1892300 w 2006600"/>
                <a:gd name="connsiteY8" fmla="*/ 1830917 h 2616200"/>
                <a:gd name="connsiteX9" fmla="*/ 2006600 w 2006600"/>
                <a:gd name="connsiteY9" fmla="*/ 1957917 h 2616200"/>
                <a:gd name="connsiteX0" fmla="*/ 0 w 2006600"/>
                <a:gd name="connsiteY0" fmla="*/ 2110317 h 2616200"/>
                <a:gd name="connsiteX1" fmla="*/ 203200 w 2006600"/>
                <a:gd name="connsiteY1" fmla="*/ 1665817 h 2616200"/>
                <a:gd name="connsiteX2" fmla="*/ 406400 w 2006600"/>
                <a:gd name="connsiteY2" fmla="*/ 2338917 h 2616200"/>
                <a:gd name="connsiteX3" fmla="*/ 673100 w 2006600"/>
                <a:gd name="connsiteY3" fmla="*/ 2117 h 2616200"/>
                <a:gd name="connsiteX4" fmla="*/ 939800 w 2006600"/>
                <a:gd name="connsiteY4" fmla="*/ 2326217 h 2616200"/>
                <a:gd name="connsiteX5" fmla="*/ 1130300 w 2006600"/>
                <a:gd name="connsiteY5" fmla="*/ 1691217 h 2616200"/>
                <a:gd name="connsiteX6" fmla="*/ 1320800 w 2006600"/>
                <a:gd name="connsiteY6" fmla="*/ 2110317 h 2616200"/>
                <a:gd name="connsiteX7" fmla="*/ 1701800 w 2006600"/>
                <a:gd name="connsiteY7" fmla="*/ 2046817 h 2616200"/>
                <a:gd name="connsiteX8" fmla="*/ 2006600 w 2006600"/>
                <a:gd name="connsiteY8" fmla="*/ 1957917 h 2616200"/>
                <a:gd name="connsiteX0" fmla="*/ 0 w 1701800"/>
                <a:gd name="connsiteY0" fmla="*/ 2110317 h 2616200"/>
                <a:gd name="connsiteX1" fmla="*/ 203200 w 1701800"/>
                <a:gd name="connsiteY1" fmla="*/ 1665817 h 2616200"/>
                <a:gd name="connsiteX2" fmla="*/ 406400 w 1701800"/>
                <a:gd name="connsiteY2" fmla="*/ 2338917 h 2616200"/>
                <a:gd name="connsiteX3" fmla="*/ 673100 w 1701800"/>
                <a:gd name="connsiteY3" fmla="*/ 2117 h 2616200"/>
                <a:gd name="connsiteX4" fmla="*/ 939800 w 1701800"/>
                <a:gd name="connsiteY4" fmla="*/ 2326217 h 2616200"/>
                <a:gd name="connsiteX5" fmla="*/ 1130300 w 1701800"/>
                <a:gd name="connsiteY5" fmla="*/ 1691217 h 2616200"/>
                <a:gd name="connsiteX6" fmla="*/ 1320800 w 1701800"/>
                <a:gd name="connsiteY6" fmla="*/ 2110317 h 2616200"/>
                <a:gd name="connsiteX7" fmla="*/ 1701800 w 1701800"/>
                <a:gd name="connsiteY7" fmla="*/ 2046817 h 2616200"/>
                <a:gd name="connsiteX0" fmla="*/ 0 w 1320800"/>
                <a:gd name="connsiteY0" fmla="*/ 2110317 h 2616200"/>
                <a:gd name="connsiteX1" fmla="*/ 203200 w 1320800"/>
                <a:gd name="connsiteY1" fmla="*/ 1665817 h 2616200"/>
                <a:gd name="connsiteX2" fmla="*/ 406400 w 1320800"/>
                <a:gd name="connsiteY2" fmla="*/ 2338917 h 2616200"/>
                <a:gd name="connsiteX3" fmla="*/ 673100 w 1320800"/>
                <a:gd name="connsiteY3" fmla="*/ 2117 h 2616200"/>
                <a:gd name="connsiteX4" fmla="*/ 939800 w 1320800"/>
                <a:gd name="connsiteY4" fmla="*/ 2326217 h 2616200"/>
                <a:gd name="connsiteX5" fmla="*/ 1130300 w 1320800"/>
                <a:gd name="connsiteY5" fmla="*/ 1691217 h 2616200"/>
                <a:gd name="connsiteX6" fmla="*/ 1320800 w 1320800"/>
                <a:gd name="connsiteY6" fmla="*/ 2110317 h 261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800" h="2616200">
                  <a:moveTo>
                    <a:pt x="0" y="2110317"/>
                  </a:moveTo>
                  <a:cubicBezTo>
                    <a:pt x="67733" y="1869017"/>
                    <a:pt x="135467" y="1627717"/>
                    <a:pt x="203200" y="1665817"/>
                  </a:cubicBezTo>
                  <a:cubicBezTo>
                    <a:pt x="270933" y="1703917"/>
                    <a:pt x="328083" y="2616200"/>
                    <a:pt x="406400" y="2338917"/>
                  </a:cubicBezTo>
                  <a:cubicBezTo>
                    <a:pt x="484717" y="2061634"/>
                    <a:pt x="584200" y="4234"/>
                    <a:pt x="673100" y="2117"/>
                  </a:cubicBezTo>
                  <a:cubicBezTo>
                    <a:pt x="762000" y="0"/>
                    <a:pt x="863600" y="2044700"/>
                    <a:pt x="939800" y="2326217"/>
                  </a:cubicBezTo>
                  <a:cubicBezTo>
                    <a:pt x="1016000" y="2607734"/>
                    <a:pt x="1066800" y="1727200"/>
                    <a:pt x="1130300" y="1691217"/>
                  </a:cubicBezTo>
                  <a:cubicBezTo>
                    <a:pt x="1193800" y="1655234"/>
                    <a:pt x="1225550" y="2051050"/>
                    <a:pt x="1320800" y="2110317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910689" y="2876374"/>
              <a:ext cx="1566561" cy="97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7723146" y="1970938"/>
              <a:ext cx="0" cy="1164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77" name="Object 76"/>
            <p:cNvGraphicFramePr>
              <a:graphicFrameLocks noChangeAspect="1"/>
            </p:cNvGraphicFramePr>
            <p:nvPr/>
          </p:nvGraphicFramePr>
          <p:xfrm>
            <a:off x="7428045" y="1704975"/>
            <a:ext cx="561457" cy="24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73" name="Equation" r:id="rId13" imgW="533160" imgH="228600" progId="Equation.3">
                    <p:embed/>
                  </p:oleObj>
                </mc:Choice>
                <mc:Fallback>
                  <p:oleObj name="Equation" r:id="rId13" imgW="5331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28045" y="1704975"/>
                          <a:ext cx="561457" cy="240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77"/>
            <p:cNvGraphicFramePr>
              <a:graphicFrameLocks noChangeAspect="1"/>
            </p:cNvGraphicFramePr>
            <p:nvPr/>
          </p:nvGraphicFramePr>
          <p:xfrm>
            <a:off x="8527888" y="2689646"/>
            <a:ext cx="168437" cy="372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74" name="Equation" r:id="rId15" imgW="177480" imgH="393480" progId="Equation.3">
                    <p:embed/>
                  </p:oleObj>
                </mc:Choice>
                <mc:Fallback>
                  <p:oleObj name="Equation" r:id="rId15" imgW="1774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27888" y="2689646"/>
                          <a:ext cx="168437" cy="3729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78"/>
            <p:cNvGraphicFramePr>
              <a:graphicFrameLocks noChangeAspect="1"/>
            </p:cNvGraphicFramePr>
            <p:nvPr/>
          </p:nvGraphicFramePr>
          <p:xfrm>
            <a:off x="8361468" y="2104651"/>
            <a:ext cx="239281" cy="3697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75" name="Equation" r:id="rId17" imgW="114120" imgH="393480" progId="Equation.3">
                    <p:embed/>
                  </p:oleObj>
                </mc:Choice>
                <mc:Fallback>
                  <p:oleObj name="Equation" r:id="rId17" imgW="1141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61468" y="2104651"/>
                          <a:ext cx="239281" cy="3697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" name="Straight Arrow Connector 79"/>
            <p:cNvCxnSpPr/>
            <p:nvPr/>
          </p:nvCxnSpPr>
          <p:spPr>
            <a:xfrm flipH="1">
              <a:off x="8006789" y="2357795"/>
              <a:ext cx="339961" cy="48063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Arrow Connector 66"/>
          <p:cNvCxnSpPr>
            <a:stCxn id="68" idx="0"/>
          </p:cNvCxnSpPr>
          <p:nvPr/>
        </p:nvCxnSpPr>
        <p:spPr>
          <a:xfrm flipV="1">
            <a:off x="3464210" y="6089496"/>
            <a:ext cx="582988" cy="26955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576874" y="6359054"/>
            <a:ext cx="1774672" cy="244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(Propagating Spherical Wave)</a:t>
            </a:r>
            <a:endParaRPr lang="en-US" sz="1200" dirty="0">
              <a:latin typeface="+mj-lt"/>
            </a:endParaRPr>
          </a:p>
        </p:txBody>
      </p:sp>
      <p:cxnSp>
        <p:nvCxnSpPr>
          <p:cNvPr id="69" name="Straight Arrow Connector 68"/>
          <p:cNvCxnSpPr>
            <a:stCxn id="68" idx="0"/>
          </p:cNvCxnSpPr>
          <p:nvPr/>
        </p:nvCxnSpPr>
        <p:spPr>
          <a:xfrm flipH="1" flipV="1">
            <a:off x="1685341" y="6018896"/>
            <a:ext cx="1778869" cy="34015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390536" y="5916205"/>
            <a:ext cx="1526959" cy="244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(Decaying confined field)</a:t>
            </a:r>
            <a:endParaRPr lang="en-US" sz="1200" dirty="0">
              <a:latin typeface="+mj-lt"/>
            </a:endParaRPr>
          </a:p>
        </p:txBody>
      </p:sp>
      <p:cxnSp>
        <p:nvCxnSpPr>
          <p:cNvPr id="71" name="Straight Arrow Connector 70"/>
          <p:cNvCxnSpPr>
            <a:stCxn id="70" idx="0"/>
          </p:cNvCxnSpPr>
          <p:nvPr/>
        </p:nvCxnSpPr>
        <p:spPr>
          <a:xfrm flipV="1">
            <a:off x="3154015" y="5428431"/>
            <a:ext cx="1406628" cy="487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70" idx="0"/>
          </p:cNvCxnSpPr>
          <p:nvPr/>
        </p:nvCxnSpPr>
        <p:spPr>
          <a:xfrm flipH="1" flipV="1">
            <a:off x="1293838" y="5415595"/>
            <a:ext cx="1860177" cy="5006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Arc 72"/>
          <p:cNvSpPr/>
          <p:nvPr/>
        </p:nvSpPr>
        <p:spPr>
          <a:xfrm rot="5400000">
            <a:off x="4413894" y="4955899"/>
            <a:ext cx="682762" cy="682762"/>
          </a:xfrm>
          <a:prstGeom prst="arc">
            <a:avLst>
              <a:gd name="adj1" fmla="val 19244806"/>
              <a:gd name="adj2" fmla="val 0"/>
            </a:avLst>
          </a:prstGeom>
          <a:ln w="6350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83" name="Group 82"/>
          <p:cNvGrpSpPr/>
          <p:nvPr/>
        </p:nvGrpSpPr>
        <p:grpSpPr>
          <a:xfrm>
            <a:off x="6281949" y="4601461"/>
            <a:ext cx="2652869" cy="1247388"/>
            <a:chOff x="4953104" y="4533900"/>
            <a:chExt cx="3992115" cy="1877106"/>
          </a:xfrm>
        </p:grpSpPr>
        <p:grpSp>
          <p:nvGrpSpPr>
            <p:cNvPr id="84" name="Group 83"/>
            <p:cNvGrpSpPr/>
            <p:nvPr/>
          </p:nvGrpSpPr>
          <p:grpSpPr>
            <a:xfrm>
              <a:off x="4953104" y="4867957"/>
              <a:ext cx="3885991" cy="1171574"/>
              <a:chOff x="6719887" y="1638300"/>
              <a:chExt cx="2243138" cy="676276"/>
            </a:xfrm>
          </p:grpSpPr>
          <p:grpSp>
            <p:nvGrpSpPr>
              <p:cNvPr id="87" name="Group 63"/>
              <p:cNvGrpSpPr/>
              <p:nvPr/>
            </p:nvGrpSpPr>
            <p:grpSpPr>
              <a:xfrm>
                <a:off x="6719887" y="1670050"/>
                <a:ext cx="2225676" cy="644526"/>
                <a:chOff x="6577012" y="2117725"/>
                <a:chExt cx="2225676" cy="644526"/>
              </a:xfrm>
            </p:grpSpPr>
            <p:graphicFrame>
              <p:nvGraphicFramePr>
                <p:cNvPr id="90" name="Object 89"/>
                <p:cNvGraphicFramePr>
                  <a:graphicFrameLocks noChangeAspect="1"/>
                </p:cNvGraphicFramePr>
                <p:nvPr/>
              </p:nvGraphicFramePr>
              <p:xfrm>
                <a:off x="6577012" y="2124077"/>
                <a:ext cx="516617" cy="63817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6" name="Equation" r:id="rId19" imgW="431640" imgH="533160" progId="Equation.3">
                        <p:embed/>
                      </p:oleObj>
                    </mc:Choice>
                    <mc:Fallback>
                      <p:oleObj name="Equation" r:id="rId19" imgW="431640" imgH="53316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577012" y="2124077"/>
                              <a:ext cx="516617" cy="638174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90"/>
                <p:cNvGraphicFramePr>
                  <a:graphicFrameLocks noChangeAspect="1"/>
                </p:cNvGraphicFramePr>
                <p:nvPr/>
              </p:nvGraphicFramePr>
              <p:xfrm>
                <a:off x="6978651" y="2117725"/>
                <a:ext cx="768173" cy="2599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7" name="Equation" r:id="rId21" imgW="825480" imgH="279360" progId="Equation.3">
                        <p:embed/>
                      </p:oleObj>
                    </mc:Choice>
                    <mc:Fallback>
                      <p:oleObj name="Equation" r:id="rId21" imgW="825480" imgH="27936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978651" y="2117725"/>
                              <a:ext cx="768173" cy="25999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91"/>
                <p:cNvGraphicFramePr>
                  <a:graphicFrameLocks noChangeAspect="1"/>
                </p:cNvGraphicFramePr>
                <p:nvPr/>
              </p:nvGraphicFramePr>
              <p:xfrm>
                <a:off x="6978650" y="2486025"/>
                <a:ext cx="945444" cy="25999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8" name="Equation" r:id="rId23" imgW="1015920" imgH="279360" progId="Equation.3">
                        <p:embed/>
                      </p:oleObj>
                    </mc:Choice>
                    <mc:Fallback>
                      <p:oleObj name="Equation" r:id="rId23" imgW="1015920" imgH="27936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978650" y="2486025"/>
                              <a:ext cx="945444" cy="25999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92"/>
                <p:cNvGraphicFramePr>
                  <a:graphicFrameLocks noChangeAspect="1"/>
                </p:cNvGraphicFramePr>
                <p:nvPr/>
              </p:nvGraphicFramePr>
              <p:xfrm>
                <a:off x="8058150" y="2143125"/>
                <a:ext cx="744538" cy="2127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9" name="Equation" r:id="rId25" imgW="799920" imgH="228600" progId="Equation.3">
                        <p:embed/>
                      </p:oleObj>
                    </mc:Choice>
                    <mc:Fallback>
                      <p:oleObj name="Equation" r:id="rId25" imgW="79992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058150" y="2143125"/>
                              <a:ext cx="744538" cy="21272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93"/>
                <p:cNvGraphicFramePr>
                  <a:graphicFrameLocks noChangeAspect="1"/>
                </p:cNvGraphicFramePr>
                <p:nvPr/>
              </p:nvGraphicFramePr>
              <p:xfrm>
                <a:off x="8058150" y="2511425"/>
                <a:ext cx="744538" cy="2127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0" name="Equation" r:id="rId27" imgW="799920" imgH="228600" progId="Equation.3">
                        <p:embed/>
                      </p:oleObj>
                    </mc:Choice>
                    <mc:Fallback>
                      <p:oleObj name="Equation" r:id="rId27" imgW="79992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058150" y="2511425"/>
                              <a:ext cx="744538" cy="21272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88" name="Rectangle 87"/>
              <p:cNvSpPr/>
              <p:nvPr/>
            </p:nvSpPr>
            <p:spPr>
              <a:xfrm>
                <a:off x="8181975" y="1638300"/>
                <a:ext cx="781050" cy="304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181975" y="2000250"/>
                <a:ext cx="78105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7543800" y="4533900"/>
              <a:ext cx="1401419" cy="416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Propagating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43800" y="5994170"/>
              <a:ext cx="1335613" cy="416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Evanescent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5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Spectrum at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distribution at a point </a:t>
            </a:r>
            <a:r>
              <a:rPr lang="en-US" i="1" dirty="0" smtClean="0"/>
              <a:t>z</a:t>
            </a:r>
            <a:r>
              <a:rPr lang="en-US" baseline="-25000" dirty="0" smtClean="0"/>
              <a:t>0</a:t>
            </a:r>
            <a:r>
              <a:rPr lang="en-US" dirty="0" smtClean="0"/>
              <a:t> can be projected through a homogenous medium to any point </a:t>
            </a:r>
            <a:r>
              <a:rPr lang="en-US" i="1" dirty="0" smtClean="0"/>
              <a:t>z</a:t>
            </a:r>
            <a:r>
              <a:rPr lang="en-US" baseline="-25000" dirty="0" smtClean="0"/>
              <a:t>1</a:t>
            </a:r>
            <a:endParaRPr lang="en-US" i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625927" y="3522681"/>
            <a:ext cx="4020239" cy="3470579"/>
            <a:chOff x="1946788" y="3565568"/>
            <a:chExt cx="4020239" cy="347057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086100" y="4467866"/>
              <a:ext cx="0" cy="20370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933700" y="4868845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933700" y="602931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019300" y="4676133"/>
              <a:ext cx="9460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z</a:t>
              </a:r>
              <a:r>
                <a:rPr lang="en-US" baseline="-25000" dirty="0" smtClean="0"/>
                <a:t>0</a:t>
              </a:r>
              <a:r>
                <a:rPr lang="en-US" dirty="0" smtClean="0"/>
                <a:t>=0 nm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46788" y="5829300"/>
              <a:ext cx="1063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z</a:t>
              </a:r>
              <a:r>
                <a:rPr lang="en-US" baseline="-25000" dirty="0" smtClean="0"/>
                <a:t>1</a:t>
              </a:r>
              <a:r>
                <a:rPr lang="en-US" dirty="0" smtClean="0"/>
                <a:t>=50 nm</a:t>
              </a:r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4458" y="3565568"/>
              <a:ext cx="2292569" cy="228600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4458" y="4750147"/>
              <a:ext cx="2288192" cy="2286000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</p:grpSp>
      <p:grpSp>
        <p:nvGrpSpPr>
          <p:cNvPr id="31" name="Group 30"/>
          <p:cNvGrpSpPr/>
          <p:nvPr/>
        </p:nvGrpSpPr>
        <p:grpSpPr>
          <a:xfrm>
            <a:off x="1866900" y="2709119"/>
            <a:ext cx="5148512" cy="955357"/>
            <a:chOff x="1783553" y="2663307"/>
            <a:chExt cx="5148512" cy="955357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7184212"/>
                </p:ext>
              </p:extLst>
            </p:nvPr>
          </p:nvGraphicFramePr>
          <p:xfrm>
            <a:off x="1783553" y="3107338"/>
            <a:ext cx="5148512" cy="511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17" name="Equation" r:id="rId5" imgW="3708360" imgH="368280" progId="Equation.3">
                    <p:embed/>
                  </p:oleObj>
                </mc:Choice>
                <mc:Fallback>
                  <p:oleObj name="Equation" r:id="rId5" imgW="37083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3553" y="3107338"/>
                          <a:ext cx="5148512" cy="5113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ight Brace 21"/>
            <p:cNvSpPr/>
            <p:nvPr/>
          </p:nvSpPr>
          <p:spPr>
            <a:xfrm rot="5400000" flipH="1">
              <a:off x="3788281" y="2117232"/>
              <a:ext cx="174668" cy="1807630"/>
            </a:xfrm>
            <a:prstGeom prst="rightBrace">
              <a:avLst>
                <a:gd name="adj1" fmla="val 8333"/>
                <a:gd name="adj2" fmla="val 51165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Right Brace 22"/>
            <p:cNvSpPr/>
            <p:nvPr/>
          </p:nvSpPr>
          <p:spPr>
            <a:xfrm rot="5400000" flipH="1">
              <a:off x="5465310" y="2279163"/>
              <a:ext cx="179452" cy="1488558"/>
            </a:xfrm>
            <a:prstGeom prst="rightBrace">
              <a:avLst>
                <a:gd name="adj1" fmla="val 8333"/>
                <a:gd name="adj2" fmla="val 29304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52700" y="2663307"/>
              <a:ext cx="24836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/>
                <a:t>Fourier Transform of “aperture”</a:t>
              </a:r>
              <a:endParaRPr lang="en-US" sz="14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114242" y="2663307"/>
              <a:ext cx="15151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/>
                <a:t>wave propagation</a:t>
              </a:r>
              <a:endParaRPr lang="en-US" sz="1400" dirty="0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5295900" y="4817912"/>
            <a:ext cx="3711393" cy="80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Requires aperture distribution and homogeneous medium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123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0266" y="1342847"/>
            <a:ext cx="3847619" cy="5362224"/>
            <a:chOff x="6515100" y="2181225"/>
            <a:chExt cx="2362200" cy="3405967"/>
          </a:xfrm>
        </p:grpSpPr>
        <p:pic>
          <p:nvPicPr>
            <p:cNvPr id="6" name="Picture 5" descr="MTF_xi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3410" y="2187162"/>
              <a:ext cx="2331809" cy="340003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15100" y="2181225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840855" y="2409825"/>
              <a:ext cx="1922908" cy="752475"/>
              <a:chOff x="506730" y="762000"/>
              <a:chExt cx="1922908" cy="75247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668780" y="762000"/>
                <a:ext cx="182880" cy="7524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97431" y="762000"/>
                <a:ext cx="45719" cy="7524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973580" y="762000"/>
                <a:ext cx="91440" cy="7524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402206" y="762000"/>
                <a:ext cx="27432" cy="7524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92530" y="762000"/>
                <a:ext cx="274320" cy="7524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145031" y="762000"/>
                <a:ext cx="73152" cy="7524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06730" y="762000"/>
                <a:ext cx="365760" cy="7524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13525"/>
              </p:ext>
            </p:extLst>
          </p:nvPr>
        </p:nvGraphicFramePr>
        <p:xfrm>
          <a:off x="4255317" y="1702746"/>
          <a:ext cx="4727974" cy="661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3" name="Equation" r:id="rId4" imgW="1815840" imgH="253800" progId="Equation.3">
                  <p:embed/>
                </p:oleObj>
              </mc:Choice>
              <mc:Fallback>
                <p:oleObj name="Equation" r:id="rId4" imgW="1815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5317" y="1702746"/>
                        <a:ext cx="4727974" cy="6612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296794" y="2491698"/>
            <a:ext cx="3551805" cy="3524402"/>
            <a:chOff x="4472253" y="2196425"/>
            <a:chExt cx="1799740" cy="1679176"/>
          </a:xfrm>
        </p:grpSpPr>
        <p:pic>
          <p:nvPicPr>
            <p:cNvPr id="20" name="Picture 19" descr="ImageFormation.png"/>
            <p:cNvPicPr>
              <a:picLocks noChangeAspect="1"/>
            </p:cNvPicPr>
            <p:nvPr/>
          </p:nvPicPr>
          <p:blipFill>
            <a:blip r:embed="rId6" cstate="print"/>
            <a:srcRect l="9006" t="36945" r="51438" b="37917"/>
            <a:stretch>
              <a:fillRect/>
            </a:stretch>
          </p:blipFill>
          <p:spPr>
            <a:xfrm>
              <a:off x="4472253" y="2394906"/>
              <a:ext cx="1799740" cy="14806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37354" y="2196425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PSF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71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SMM PSF from Full-wave Simulation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r="34356"/>
          <a:stretch/>
        </p:blipFill>
        <p:spPr>
          <a:xfrm>
            <a:off x="2552700" y="3162300"/>
            <a:ext cx="1245372" cy="1099569"/>
          </a:xfrm>
        </p:spPr>
      </p:pic>
      <p:sp>
        <p:nvSpPr>
          <p:cNvPr id="14" name="Content Placeholder 5"/>
          <p:cNvSpPr txBox="1">
            <a:spLocks/>
          </p:cNvSpPr>
          <p:nvPr/>
        </p:nvSpPr>
        <p:spPr>
          <a:xfrm>
            <a:off x="3810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Setup: 25nm conductive tip 5nm over bulk silicon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Conical and Pyramidal tips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Cross-sectional field profiles measured versus depth in 25 nm steps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4" r="19784"/>
          <a:stretch/>
        </p:blipFill>
        <p:spPr>
          <a:xfrm>
            <a:off x="5604608" y="3097960"/>
            <a:ext cx="1702038" cy="107324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20668" y="4419600"/>
            <a:ext cx="2234926" cy="2246553"/>
            <a:chOff x="6151607" y="1676303"/>
            <a:chExt cx="2234926" cy="22465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1608" y="1700356"/>
              <a:ext cx="2234925" cy="22225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151607" y="1676303"/>
              <a:ext cx="16272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Surface </a:t>
              </a:r>
              <a:r>
                <a:rPr lang="en-US" b="1" dirty="0" smtClean="0">
                  <a:solidFill>
                    <a:schemeClr val="bg1"/>
                  </a:solidFill>
                </a:rPr>
                <a:t>profile 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Conical tip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54612" y="4416528"/>
            <a:ext cx="2234925" cy="2276750"/>
            <a:chOff x="6151607" y="3999962"/>
            <a:chExt cx="2234925" cy="22767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1607" y="4016112"/>
              <a:ext cx="2234925" cy="22606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151608" y="3999962"/>
              <a:ext cx="16272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Surface </a:t>
              </a:r>
              <a:r>
                <a:rPr lang="en-US" b="1" dirty="0" smtClean="0">
                  <a:solidFill>
                    <a:schemeClr val="bg1"/>
                  </a:solidFill>
                </a:rPr>
                <a:t>profile 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Pyramidal tip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38400" y="3681832"/>
            <a:ext cx="516857" cy="643463"/>
            <a:chOff x="1828837" y="3696831"/>
            <a:chExt cx="516857" cy="643463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943100" y="3848100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943100" y="3848100"/>
              <a:ext cx="0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084084" y="3696831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28837" y="4063295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09900" y="5433918"/>
            <a:ext cx="516857" cy="643463"/>
            <a:chOff x="1828837" y="3696831"/>
            <a:chExt cx="516857" cy="643463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1943100" y="3848100"/>
              <a:ext cx="2286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943100" y="3848100"/>
              <a:ext cx="0" cy="2667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84084" y="3696831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28837" y="4063295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0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Cuts at Depth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6700" y="1636398"/>
            <a:ext cx="4533900" cy="4158065"/>
            <a:chOff x="851395" y="1239170"/>
            <a:chExt cx="3758706" cy="3447130"/>
          </a:xfrm>
        </p:grpSpPr>
        <p:pic>
          <p:nvPicPr>
            <p:cNvPr id="5" name="Content Placeholder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9" r="41371" b="31812"/>
            <a:stretch/>
          </p:blipFill>
          <p:spPr>
            <a:xfrm>
              <a:off x="851395" y="1239170"/>
              <a:ext cx="3758706" cy="344713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23741" y="2430037"/>
              <a:ext cx="10422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entury" panose="02040604050505020304" pitchFamily="18" charset="0"/>
                </a:rPr>
                <a:t>Surface (z=0)</a:t>
              </a:r>
              <a:endParaRPr lang="en-US" sz="1100" dirty="0">
                <a:latin typeface="Century" panose="020406040505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17775" y="3934248"/>
              <a:ext cx="17732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entury" panose="02040604050505020304" pitchFamily="18" charset="0"/>
                </a:rPr>
                <a:t>Sub-surface (z=-350 nm)</a:t>
              </a:r>
              <a:endParaRPr lang="en-US" sz="1100" dirty="0">
                <a:latin typeface="Century" panose="020406040505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2223741" y="2640167"/>
              <a:ext cx="116541" cy="194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1689502" y="3834600"/>
              <a:ext cx="116540" cy="1724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1830" r="41875" b="31661"/>
          <a:stretch/>
        </p:blipFill>
        <p:spPr>
          <a:xfrm>
            <a:off x="4724400" y="1752600"/>
            <a:ext cx="4315785" cy="4090614"/>
          </a:xfrm>
        </p:spPr>
      </p:pic>
      <p:sp>
        <p:nvSpPr>
          <p:cNvPr id="20" name="Rounded Rectangle 19"/>
          <p:cNvSpPr/>
          <p:nvPr/>
        </p:nvSpPr>
        <p:spPr>
          <a:xfrm>
            <a:off x="990600" y="6162646"/>
            <a:ext cx="7315200" cy="54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Evanescent field strength decays exponentially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580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9573"/>
            <a:ext cx="8305800" cy="914400"/>
          </a:xfrm>
        </p:spPr>
        <p:txBody>
          <a:bodyPr/>
          <a:lstStyle/>
          <a:p>
            <a:r>
              <a:rPr lang="en-US" dirty="0" smtClean="0"/>
              <a:t>Modulation Transfer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25273" y="953580"/>
                <a:ext cx="36372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𝑀𝑇𝐹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𝑂𝑇𝐹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 smtClean="0"/>
                  <a:t>|=|𝔉{PSF(r)}|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273" y="953580"/>
                <a:ext cx="363721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178" t="-32609" r="-351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5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868491" y="1603183"/>
            <a:ext cx="3737289" cy="2910801"/>
            <a:chOff x="44326" y="2104942"/>
            <a:chExt cx="5327518" cy="4149357"/>
          </a:xfrm>
        </p:grpSpPr>
        <p:grpSp>
          <p:nvGrpSpPr>
            <p:cNvPr id="6" name="Group 5"/>
            <p:cNvGrpSpPr/>
            <p:nvPr/>
          </p:nvGrpSpPr>
          <p:grpSpPr>
            <a:xfrm>
              <a:off x="44326" y="2104942"/>
              <a:ext cx="5327518" cy="4149357"/>
              <a:chOff x="237366" y="2104942"/>
              <a:chExt cx="5327518" cy="414935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22637" y="2104942"/>
                <a:ext cx="4842247" cy="4149357"/>
                <a:chOff x="4816737" y="1166018"/>
                <a:chExt cx="4002985" cy="3430188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16737" y="1166018"/>
                  <a:ext cx="4002985" cy="3201519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5252386" y="4197242"/>
                  <a:ext cx="3338300" cy="3989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Spatial Frequency (lines/meter) </a:t>
                  </a:r>
                  <a:endParaRPr lang="en-US" sz="1600" dirty="0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 rot="16200000">
                <a:off x="-1137114" y="3800011"/>
                <a:ext cx="3231570" cy="482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Normalized MTF (A.U.) </a:t>
                </a:r>
                <a:endParaRPr lang="en-US" sz="1600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997778" y="3909536"/>
              <a:ext cx="3887219" cy="438737"/>
              <a:chOff x="997778" y="3909536"/>
              <a:chExt cx="3887219" cy="438737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181100" y="3962400"/>
                <a:ext cx="3703897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997778" y="3909536"/>
                    <a:ext cx="1513185" cy="4387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Noise</m:t>
                          </m:r>
                          <m:r>
                            <a:rPr lang="en-US" sz="1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floor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7778" y="3909536"/>
                    <a:ext cx="1513185" cy="43873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2" t="-1085" r="30770" b="-780"/>
          <a:stretch/>
        </p:blipFill>
        <p:spPr>
          <a:xfrm>
            <a:off x="4643880" y="1545211"/>
            <a:ext cx="3242820" cy="2979645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283188"/>
              </p:ext>
            </p:extLst>
          </p:nvPr>
        </p:nvGraphicFramePr>
        <p:xfrm>
          <a:off x="1547504" y="4632637"/>
          <a:ext cx="6324600" cy="14261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7300"/>
                <a:gridCol w="2371569"/>
                <a:gridCol w="2695731"/>
              </a:tblGrid>
              <a:tr h="292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Depth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Conical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Pyramidal</a:t>
                      </a:r>
                      <a:endParaRPr lang="en-US" sz="1400" dirty="0"/>
                    </a:p>
                  </a:txBody>
                  <a:tcPr/>
                </a:tc>
              </a:tr>
              <a:tr h="29218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 nm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 </a:t>
                      </a:r>
                      <a:r>
                        <a:rPr lang="en-US" sz="1400" dirty="0" err="1" smtClean="0"/>
                        <a:t>MLines</a:t>
                      </a:r>
                      <a:r>
                        <a:rPr lang="en-US" sz="1400" dirty="0" smtClean="0"/>
                        <a:t>/meter (</a:t>
                      </a:r>
                      <a:r>
                        <a:rPr lang="en-US" sz="1400" b="1" dirty="0" smtClean="0"/>
                        <a:t>1.3 </a:t>
                      </a:r>
                      <a:r>
                        <a:rPr lang="en-US" sz="1400" b="1" i="1" dirty="0" err="1" smtClean="0"/>
                        <a:t>d</a:t>
                      </a:r>
                      <a:r>
                        <a:rPr lang="en-US" sz="1400" b="1" i="0" baseline="-25000" dirty="0" err="1" smtClean="0"/>
                        <a:t>tip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 </a:t>
                      </a:r>
                      <a:r>
                        <a:rPr lang="en-US" sz="1400" dirty="0" err="1" smtClean="0"/>
                        <a:t>MLines</a:t>
                      </a:r>
                      <a:r>
                        <a:rPr lang="en-US" sz="1400" dirty="0" smtClean="0"/>
                        <a:t>/meter (</a:t>
                      </a:r>
                      <a:r>
                        <a:rPr lang="en-US" sz="1400" b="1" dirty="0" smtClean="0"/>
                        <a:t>1.5 </a:t>
                      </a:r>
                      <a:r>
                        <a:rPr lang="en-US" sz="1400" b="1" i="1" dirty="0" err="1" smtClean="0"/>
                        <a:t>d</a:t>
                      </a:r>
                      <a:r>
                        <a:rPr lang="en-US" sz="1400" b="1" i="0" baseline="-25000" dirty="0" err="1" smtClean="0"/>
                        <a:t>tip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4082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</a:t>
                      </a:r>
                      <a:r>
                        <a:rPr lang="en-US" sz="1400" b="1" i="1" dirty="0" smtClean="0"/>
                        <a:t>d</a:t>
                      </a:r>
                      <a:r>
                        <a:rPr lang="en-US" sz="1400" b="1" baseline="-25000" dirty="0" smtClean="0"/>
                        <a:t>tip</a:t>
                      </a:r>
                      <a:r>
                        <a:rPr lang="en-US" sz="1400" b="1" dirty="0" smtClean="0"/>
                        <a:t>, 100 nm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1.3 </a:t>
                      </a:r>
                      <a:r>
                        <a:rPr lang="en-US" sz="1400" dirty="0" err="1" smtClean="0"/>
                        <a:t>MLines</a:t>
                      </a:r>
                      <a:r>
                        <a:rPr lang="en-US" sz="1400" dirty="0" smtClean="0"/>
                        <a:t>/meter (</a:t>
                      </a:r>
                      <a:r>
                        <a:rPr lang="en-US" sz="1400" b="1" dirty="0" smtClean="0"/>
                        <a:t>15 </a:t>
                      </a:r>
                      <a:r>
                        <a:rPr lang="en-US" sz="1400" b="1" i="1" dirty="0" err="1" smtClean="0"/>
                        <a:t>d</a:t>
                      </a:r>
                      <a:r>
                        <a:rPr lang="en-US" sz="1400" b="1" i="0" baseline="-25000" dirty="0" err="1" smtClean="0"/>
                        <a:t>tip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1.3 </a:t>
                      </a:r>
                      <a:r>
                        <a:rPr lang="en-US" sz="1400" dirty="0" err="1" smtClean="0"/>
                        <a:t>MLines</a:t>
                      </a:r>
                      <a:r>
                        <a:rPr lang="en-US" sz="1400" dirty="0" smtClean="0"/>
                        <a:t>/meter (</a:t>
                      </a:r>
                      <a:r>
                        <a:rPr lang="en-US" sz="1400" b="1" dirty="0" smtClean="0"/>
                        <a:t>15 </a:t>
                      </a:r>
                      <a:r>
                        <a:rPr lang="en-US" sz="1400" b="1" i="1" dirty="0" err="1" smtClean="0"/>
                        <a:t>d</a:t>
                      </a:r>
                      <a:r>
                        <a:rPr lang="en-US" sz="1400" b="1" i="0" baseline="-25000" dirty="0" err="1" smtClean="0"/>
                        <a:t>tip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4082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7</a:t>
                      </a:r>
                      <a:r>
                        <a:rPr lang="en-US" sz="1400" b="1" i="1" dirty="0" smtClean="0"/>
                        <a:t>d</a:t>
                      </a:r>
                      <a:r>
                        <a:rPr lang="en-US" sz="1400" b="1" baseline="-25000" dirty="0" smtClean="0"/>
                        <a:t>tip</a:t>
                      </a:r>
                      <a:r>
                        <a:rPr lang="en-US" sz="1400" b="1" baseline="0" dirty="0" smtClean="0"/>
                        <a:t>, </a:t>
                      </a:r>
                      <a:r>
                        <a:rPr lang="en-US" sz="1400" b="1" dirty="0" smtClean="0"/>
                        <a:t>350 nm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 </a:t>
                      </a:r>
                      <a:r>
                        <a:rPr lang="en-US" sz="1400" dirty="0" err="1" smtClean="0"/>
                        <a:t>kLines</a:t>
                      </a:r>
                      <a:r>
                        <a:rPr lang="en-US" sz="1400" dirty="0" smtClean="0"/>
                        <a:t>/meter (</a:t>
                      </a:r>
                      <a:r>
                        <a:rPr lang="en-US" sz="1400" b="1" dirty="0" smtClean="0"/>
                        <a:t>40 </a:t>
                      </a:r>
                      <a:r>
                        <a:rPr lang="en-US" sz="1400" b="1" i="1" dirty="0" err="1" smtClean="0"/>
                        <a:t>d</a:t>
                      </a:r>
                      <a:r>
                        <a:rPr lang="en-US" sz="1400" b="1" i="0" baseline="-25000" dirty="0" err="1" smtClean="0"/>
                        <a:t>tip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720 </a:t>
                      </a:r>
                      <a:r>
                        <a:rPr lang="en-US" sz="1400" dirty="0" err="1" smtClean="0"/>
                        <a:t>kLines</a:t>
                      </a:r>
                      <a:r>
                        <a:rPr lang="en-US" sz="1400" dirty="0" smtClean="0"/>
                        <a:t>/meter (</a:t>
                      </a:r>
                      <a:r>
                        <a:rPr lang="en-US" sz="1400" b="1" dirty="0" smtClean="0"/>
                        <a:t>28 </a:t>
                      </a:r>
                      <a:r>
                        <a:rPr lang="en-US" sz="1400" b="1" i="1" dirty="0" err="1" smtClean="0"/>
                        <a:t>d</a:t>
                      </a:r>
                      <a:r>
                        <a:rPr lang="en-US" sz="1400" b="1" i="0" baseline="-25000" dirty="0" err="1" smtClean="0"/>
                        <a:t>tip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1665946" y="3581400"/>
            <a:ext cx="259830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578597" y="3551065"/>
                <a:ext cx="116460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dirty="0" smtClean="0"/>
                        <m:t>−6</m:t>
                      </m:r>
                      <m:r>
                        <m:rPr>
                          <m:nor/>
                        </m:rPr>
                        <a:rPr lang="en-US" sz="1200" dirty="0" smtClean="0"/>
                        <m:t>dB</m:t>
                      </m:r>
                      <m:r>
                        <a:rPr lang="en-US" sz="12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Noise</m:t>
                      </m:r>
                      <m: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floor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597" y="3551065"/>
                <a:ext cx="1164603" cy="276999"/>
              </a:xfrm>
              <a:prstGeom prst="rect">
                <a:avLst/>
              </a:prstGeom>
              <a:blipFill rotWithShape="0">
                <a:blip r:embed="rId7"/>
                <a:stretch>
                  <a:fillRect r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990600" y="6162646"/>
            <a:ext cx="7315200" cy="54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6dB reduction in noise floor increases max spatial frequency by 4x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119984" y="1537792"/>
            <a:ext cx="1257231" cy="315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" panose="02040604050505020304" pitchFamily="18" charset="0"/>
              </a:rPr>
              <a:t>Surface (z=0)</a:t>
            </a:r>
            <a:endParaRPr lang="en-US" sz="1100" dirty="0">
              <a:latin typeface="Century" panose="020406040505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4069" y="3294290"/>
            <a:ext cx="18197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entury" panose="02040604050505020304" pitchFamily="18" charset="0"/>
              </a:rPr>
              <a:t>Sub-surface (z=-350 nm)</a:t>
            </a:r>
            <a:endParaRPr lang="en-US" sz="1100" dirty="0">
              <a:latin typeface="Century" panose="020406040505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119984" y="1791259"/>
            <a:ext cx="140576" cy="234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359975" y="3073066"/>
            <a:ext cx="221468" cy="263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943600" y="2303770"/>
            <a:ext cx="840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entury" panose="02040604050505020304" pitchFamily="18" charset="0"/>
              </a:rPr>
              <a:t>d</a:t>
            </a:r>
            <a:r>
              <a:rPr lang="en-US" sz="1100" baseline="-25000" dirty="0" err="1" smtClean="0">
                <a:latin typeface="Century" panose="02040604050505020304" pitchFamily="18" charset="0"/>
              </a:rPr>
              <a:t>tip</a:t>
            </a:r>
            <a:r>
              <a:rPr lang="en-US" sz="1100" dirty="0" smtClean="0">
                <a:latin typeface="Century" panose="02040604050505020304" pitchFamily="18" charset="0"/>
              </a:rPr>
              <a:t>=50nm</a:t>
            </a:r>
            <a:endParaRPr lang="en-US" sz="11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Conclusions: Increasing sensitivity?</a:t>
            </a:r>
            <a:endParaRPr lang="en-US" sz="36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925710"/>
              </p:ext>
            </p:extLst>
          </p:nvPr>
        </p:nvGraphicFramePr>
        <p:xfrm>
          <a:off x="4966396" y="4674302"/>
          <a:ext cx="2073720" cy="207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15"/>
                <a:gridCol w="259215"/>
                <a:gridCol w="259215"/>
                <a:gridCol w="259215"/>
                <a:gridCol w="259215"/>
                <a:gridCol w="259215"/>
                <a:gridCol w="259215"/>
                <a:gridCol w="259215"/>
              </a:tblGrid>
              <a:tr h="25921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921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921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921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921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921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921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9215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6083" marR="46083" marT="23041" marB="230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0" name="Oval 29"/>
          <p:cNvSpPr/>
          <p:nvPr/>
        </p:nvSpPr>
        <p:spPr>
          <a:xfrm>
            <a:off x="5002404" y="4786509"/>
            <a:ext cx="1536522" cy="1536522"/>
          </a:xfrm>
          <a:prstGeom prst="ellipse">
            <a:avLst/>
          </a:prstGeom>
          <a:solidFill>
            <a:srgbClr val="000000">
              <a:alpha val="50196"/>
            </a:srgb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02455" y="4827554"/>
            <a:ext cx="1536522" cy="1536522"/>
          </a:xfrm>
          <a:prstGeom prst="ellipse">
            <a:avLst/>
          </a:pr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208319" y="4873006"/>
            <a:ext cx="1794603" cy="1620551"/>
            <a:chOff x="5753100" y="2438400"/>
            <a:chExt cx="3505201" cy="3165244"/>
          </a:xfrm>
        </p:grpSpPr>
        <p:grpSp>
          <p:nvGrpSpPr>
            <p:cNvPr id="13" name="Group 12"/>
            <p:cNvGrpSpPr/>
            <p:nvPr/>
          </p:nvGrpSpPr>
          <p:grpSpPr>
            <a:xfrm>
              <a:off x="6403848" y="3886200"/>
              <a:ext cx="2432304" cy="302079"/>
              <a:chOff x="3200400" y="4174674"/>
              <a:chExt cx="3048000" cy="30207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200400" y="4174674"/>
                <a:ext cx="381000" cy="302079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581400" y="4174674"/>
                <a:ext cx="381000" cy="3020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962400" y="4174674"/>
                <a:ext cx="381000" cy="3020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343400" y="4174674"/>
                <a:ext cx="381000" cy="3020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724400" y="4174674"/>
                <a:ext cx="381000" cy="302079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05400" y="4174674"/>
                <a:ext cx="381000" cy="3020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486400" y="4174674"/>
                <a:ext cx="381000" cy="302079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867400" y="4174674"/>
                <a:ext cx="381000" cy="3020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>
              <a:off x="5791200" y="3888921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0960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64008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7056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0104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3152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6200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79248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2296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85344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88392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5532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77724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8382000" y="3886200"/>
              <a:ext cx="0" cy="3020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5753100" y="2438400"/>
              <a:ext cx="3124200" cy="3165244"/>
              <a:chOff x="5753100" y="2438400"/>
              <a:chExt cx="3124200" cy="316524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753100" y="3200400"/>
                <a:ext cx="3124200" cy="6858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753100" y="4191000"/>
                <a:ext cx="3124200" cy="6858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>
                <a:stCxn id="4" idx="0"/>
              </p:cNvCxnSpPr>
              <p:nvPr/>
            </p:nvCxnSpPr>
            <p:spPr>
              <a:xfrm flipV="1">
                <a:off x="7315200" y="2438400"/>
                <a:ext cx="0" cy="762000"/>
              </a:xfrm>
              <a:prstGeom prst="line">
                <a:avLst/>
              </a:prstGeom>
              <a:ln w="76200"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0800000" flipV="1">
                <a:off x="7315962" y="4841644"/>
                <a:ext cx="0" cy="762000"/>
              </a:xfrm>
              <a:prstGeom prst="line">
                <a:avLst/>
              </a:prstGeom>
              <a:ln w="76200"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6134101" y="2438400"/>
              <a:ext cx="3124200" cy="3165244"/>
              <a:chOff x="5753100" y="2438400"/>
              <a:chExt cx="3124200" cy="316524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753100" y="3200400"/>
                <a:ext cx="3124200" cy="685800"/>
              </a:xfrm>
              <a:prstGeom prst="rect">
                <a:avLst/>
              </a:prstGeom>
              <a:noFill/>
              <a:ln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53100" y="4191000"/>
                <a:ext cx="3124200" cy="685800"/>
              </a:xfrm>
              <a:prstGeom prst="rect">
                <a:avLst/>
              </a:prstGeom>
              <a:noFill/>
              <a:ln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>
                <a:stCxn id="45" idx="0"/>
              </p:cNvCxnSpPr>
              <p:nvPr/>
            </p:nvCxnSpPr>
            <p:spPr>
              <a:xfrm flipV="1">
                <a:off x="7315200" y="2438400"/>
                <a:ext cx="0" cy="762000"/>
              </a:xfrm>
              <a:prstGeom prst="line">
                <a:avLst/>
              </a:prstGeom>
              <a:ln w="76200">
                <a:prstDash val="sysDot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0800000" flipV="1">
                <a:off x="7315962" y="4841644"/>
                <a:ext cx="0" cy="762000"/>
              </a:xfrm>
              <a:prstGeom prst="line">
                <a:avLst/>
              </a:prstGeom>
              <a:ln w="76200">
                <a:prstDash val="sysDot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/>
            <p:cNvCxnSpPr/>
            <p:nvPr/>
          </p:nvCxnSpPr>
          <p:spPr>
            <a:xfrm>
              <a:off x="7620000" y="2781300"/>
              <a:ext cx="45605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54157" y="4508922"/>
            <a:ext cx="4065189" cy="2239100"/>
            <a:chOff x="4305707" y="4894624"/>
            <a:chExt cx="4127364" cy="2021521"/>
          </a:xfrm>
        </p:grpSpPr>
        <p:pic>
          <p:nvPicPr>
            <p:cNvPr id="50" name="Picture 4" descr="http://www.scitec.uk.com/optical_chopper/discs/pl/5_slot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907" y="5377891"/>
              <a:ext cx="579194" cy="579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/>
            <p:cNvGrpSpPr/>
            <p:nvPr/>
          </p:nvGrpSpPr>
          <p:grpSpPr>
            <a:xfrm>
              <a:off x="5320048" y="5627789"/>
              <a:ext cx="2506202" cy="1288356"/>
              <a:chOff x="1066800" y="1390073"/>
              <a:chExt cx="2506202" cy="128835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640589" y="1676400"/>
                <a:ext cx="932413" cy="492922"/>
                <a:chOff x="2637800" y="1759602"/>
                <a:chExt cx="932413" cy="492922"/>
              </a:xfrm>
            </p:grpSpPr>
            <p:pic>
              <p:nvPicPr>
                <p:cNvPr id="69" name="Picture 68" descr="3DFields_4GHz_Temp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640589" y="1759602"/>
                  <a:ext cx="929624" cy="4900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0" name="Picture 5" descr="3DFields_4GHz_Temp.png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b="62087"/>
                <a:stretch/>
              </p:blipFill>
              <p:spPr bwMode="auto">
                <a:xfrm>
                  <a:off x="2637800" y="2132429"/>
                  <a:ext cx="929624" cy="1200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3" name="Group 62"/>
              <p:cNvGrpSpPr/>
              <p:nvPr/>
            </p:nvGrpSpPr>
            <p:grpSpPr>
              <a:xfrm>
                <a:off x="1066800" y="1390073"/>
                <a:ext cx="1648218" cy="1288356"/>
                <a:chOff x="4828782" y="3604995"/>
                <a:chExt cx="1648218" cy="1288356"/>
              </a:xfrm>
            </p:grpSpPr>
            <p:pic>
              <p:nvPicPr>
                <p:cNvPr id="66" name="Picture 2" descr="http://cdn.comsol.com/wordpress/2015/01/Dopant-distribution.pn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57809"/>
                <a:stretch/>
              </p:blipFill>
              <p:spPr bwMode="auto">
                <a:xfrm flipV="1">
                  <a:off x="4828782" y="3690939"/>
                  <a:ext cx="1200680" cy="1202412"/>
                </a:xfrm>
                <a:prstGeom prst="rect">
                  <a:avLst/>
                </a:prstGeom>
                <a:noFill/>
                <a:scene3d>
                  <a:camera prst="orthographicFront">
                    <a:rot lat="4800002" lon="0" rev="0"/>
                  </a:camera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7" name="Isosceles Triangle 66"/>
                <p:cNvSpPr/>
                <p:nvPr/>
              </p:nvSpPr>
              <p:spPr>
                <a:xfrm flipV="1">
                  <a:off x="5107648" y="3791165"/>
                  <a:ext cx="294027" cy="384424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isometricLeftDown">
                    <a:rot lat="2100000" lon="96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4953000" y="3604995"/>
                  <a:ext cx="1524000" cy="229923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isometricOffAxis1Top"/>
                  <a:lightRig rig="threePt" dir="t"/>
                </a:scene3d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4" name="Straight Connector 63"/>
              <p:cNvCxnSpPr/>
              <p:nvPr/>
            </p:nvCxnSpPr>
            <p:spPr>
              <a:xfrm flipV="1">
                <a:off x="1487380" y="1749313"/>
                <a:ext cx="1216983" cy="211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508682" y="1971531"/>
                <a:ext cx="1195681" cy="11967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5162759" y="5513642"/>
              <a:ext cx="583169" cy="6847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328332" y="4894624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IR laser</a:t>
              </a:r>
              <a:endParaRPr lang="en-US" dirty="0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915307" y="5217575"/>
              <a:ext cx="173510" cy="2037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305707" y="5499885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f</a:t>
              </a:r>
              <a:r>
                <a:rPr lang="en-US" baseline="-25000" dirty="0" err="1" smtClean="0"/>
                <a:t>mod</a:t>
              </a:r>
              <a:endParaRPr lang="en-US" baseline="-250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391400" y="5087549"/>
              <a:ext cx="1041671" cy="6711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Lock-in</a:t>
              </a:r>
            </a:p>
            <a:p>
              <a:pPr algn="ctr"/>
              <a:r>
                <a:rPr lang="en-US" i="1" dirty="0" err="1" smtClean="0">
                  <a:solidFill>
                    <a:schemeClr val="tx1"/>
                  </a:solidFill>
                </a:rPr>
                <a:t>f</a:t>
              </a:r>
              <a:r>
                <a:rPr lang="en-US" baseline="-25000" dirty="0" err="1" smtClean="0">
                  <a:solidFill>
                    <a:schemeClr val="tx1"/>
                  </a:solidFill>
                </a:rPr>
                <a:t>mod</a:t>
              </a:r>
              <a:endParaRPr lang="en-US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V="1">
              <a:off x="6925054" y="5575624"/>
              <a:ext cx="447538" cy="788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10600" cy="4602163"/>
          </a:xfrm>
        </p:spPr>
        <p:txBody>
          <a:bodyPr>
            <a:normAutofit/>
          </a:bodyPr>
          <a:lstStyle/>
          <a:p>
            <a:r>
              <a:rPr lang="en-US" dirty="0" smtClean="0"/>
              <a:t>Resolution is 1/10</a:t>
            </a:r>
            <a:r>
              <a:rPr lang="en-US" baseline="30000" dirty="0" smtClean="0"/>
              <a:t>th</a:t>
            </a:r>
            <a:r>
              <a:rPr lang="en-US" dirty="0" smtClean="0"/>
              <a:t> at depth of 100nm (2</a:t>
            </a:r>
            <a:r>
              <a:rPr lang="en-US" i="1" dirty="0" smtClean="0"/>
              <a:t>d</a:t>
            </a:r>
            <a:r>
              <a:rPr lang="en-US" baseline="-25000" dirty="0" smtClean="0"/>
              <a:t>tip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Reducing noise floor allows for sensitive detection</a:t>
            </a:r>
          </a:p>
          <a:p>
            <a:r>
              <a:rPr lang="en-US" dirty="0" smtClean="0"/>
              <a:t>Modulate dopants w/ back-side IR lasers (Si is transparent to IR), possibly use cryogenic cooling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17048" y="4018127"/>
            <a:ext cx="2265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Dopant modulation</a:t>
            </a:r>
            <a:endParaRPr lang="en-US" sz="2000" b="1" dirty="0"/>
          </a:p>
        </p:txBody>
      </p:sp>
      <p:sp>
        <p:nvSpPr>
          <p:cNvPr id="72" name="Rectangle 71"/>
          <p:cNvSpPr/>
          <p:nvPr/>
        </p:nvSpPr>
        <p:spPr>
          <a:xfrm>
            <a:off x="5677919" y="4001770"/>
            <a:ext cx="2357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Sub-resolution steps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996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Student:</a:t>
            </a:r>
            <a:r>
              <a:rPr lang="en-US" dirty="0" smtClean="0"/>
              <a:t> Nicholas Estes</a:t>
            </a:r>
          </a:p>
          <a:p>
            <a:r>
              <a:rPr lang="en-US" b="1" dirty="0" smtClean="0"/>
              <a:t>Collaborators: </a:t>
            </a:r>
            <a:r>
              <a:rPr lang="en-US" dirty="0" smtClean="0"/>
              <a:t>Dr. Anthony Hoffman, Dr. </a:t>
            </a:r>
            <a:r>
              <a:rPr lang="en-US" dirty="0" err="1" smtClean="0"/>
              <a:t>Zoya</a:t>
            </a:r>
            <a:r>
              <a:rPr lang="en-US" dirty="0" smtClean="0"/>
              <a:t> </a:t>
            </a:r>
            <a:r>
              <a:rPr lang="en-US" dirty="0" err="1" smtClean="0"/>
              <a:t>Popovic</a:t>
            </a:r>
            <a:r>
              <a:rPr lang="en-US" dirty="0" smtClean="0"/>
              <a:t>, Dr. Suman </a:t>
            </a:r>
            <a:r>
              <a:rPr lang="en-US" dirty="0" err="1" smtClean="0"/>
              <a:t>Datta</a:t>
            </a:r>
            <a:r>
              <a:rPr lang="en-US" dirty="0" smtClean="0"/>
              <a:t>, Mr. Matthew Kay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19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Modulation Transfer Function</a:t>
            </a:r>
            <a:endParaRPr lang="en-US" dirty="0"/>
          </a:p>
        </p:txBody>
      </p:sp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53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540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540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540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816343" y="2648801"/>
            <a:ext cx="1855641" cy="1816671"/>
            <a:chOff x="2664068" y="2114550"/>
            <a:chExt cx="1855641" cy="1816671"/>
          </a:xfrm>
        </p:grpSpPr>
        <p:pic>
          <p:nvPicPr>
            <p:cNvPr id="22" name="Picture 21" descr="ImageFormation.png"/>
            <p:cNvPicPr>
              <a:picLocks noChangeAspect="1"/>
            </p:cNvPicPr>
            <p:nvPr/>
          </p:nvPicPr>
          <p:blipFill>
            <a:blip r:embed="rId3" cstate="print"/>
            <a:srcRect l="9006" t="6667" r="50210" b="68055"/>
            <a:stretch>
              <a:fillRect/>
            </a:stretch>
          </p:blipFill>
          <p:spPr>
            <a:xfrm>
              <a:off x="2664068" y="2442346"/>
              <a:ext cx="1855641" cy="14888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905125" y="2114550"/>
              <a:ext cx="141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Edge Target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84893" y="2648801"/>
            <a:ext cx="1799740" cy="1826197"/>
            <a:chOff x="4511918" y="2114550"/>
            <a:chExt cx="1799740" cy="1826197"/>
          </a:xfrm>
        </p:grpSpPr>
        <p:pic>
          <p:nvPicPr>
            <p:cNvPr id="24" name="Picture 23" descr="ImageFormation.png"/>
            <p:cNvPicPr>
              <a:picLocks noChangeAspect="1"/>
            </p:cNvPicPr>
            <p:nvPr/>
          </p:nvPicPr>
          <p:blipFill>
            <a:blip r:embed="rId3" cstate="print"/>
            <a:srcRect l="9006" t="36945" r="51438" b="37917"/>
            <a:stretch>
              <a:fillRect/>
            </a:stretch>
          </p:blipFill>
          <p:spPr>
            <a:xfrm>
              <a:off x="4511918" y="2460052"/>
              <a:ext cx="1799740" cy="148069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116512" y="211455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PSF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20131" y="2648801"/>
            <a:ext cx="1791559" cy="1835722"/>
            <a:chOff x="1957631" y="4219575"/>
            <a:chExt cx="1791559" cy="1835722"/>
          </a:xfrm>
        </p:grpSpPr>
        <p:pic>
          <p:nvPicPr>
            <p:cNvPr id="26" name="Picture 25" descr="ImageFormation.png"/>
            <p:cNvPicPr>
              <a:picLocks noChangeAspect="1"/>
            </p:cNvPicPr>
            <p:nvPr/>
          </p:nvPicPr>
          <p:blipFill>
            <a:blip r:embed="rId3" cstate="print"/>
            <a:srcRect l="53236" t="7084" r="7388" b="67500"/>
            <a:stretch>
              <a:fillRect/>
            </a:stretch>
          </p:blipFill>
          <p:spPr>
            <a:xfrm>
              <a:off x="1957631" y="4558241"/>
              <a:ext cx="1791559" cy="149705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552700" y="4219575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ESF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176712" y="4658576"/>
            <a:ext cx="1816101" cy="1800225"/>
            <a:chOff x="3595687" y="4219575"/>
            <a:chExt cx="1816101" cy="1800225"/>
          </a:xfrm>
        </p:grpSpPr>
        <p:pic>
          <p:nvPicPr>
            <p:cNvPr id="27" name="Picture 26" descr="ImageFormation.png"/>
            <p:cNvPicPr>
              <a:picLocks noChangeAspect="1"/>
            </p:cNvPicPr>
            <p:nvPr/>
          </p:nvPicPr>
          <p:blipFill>
            <a:blip r:embed="rId3" cstate="print"/>
            <a:srcRect l="52517" t="37084" r="7568" b="38333"/>
            <a:stretch>
              <a:fillRect/>
            </a:stretch>
          </p:blipFill>
          <p:spPr>
            <a:xfrm>
              <a:off x="3595687" y="4571828"/>
              <a:ext cx="1816101" cy="144797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261775" y="4219575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LSF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66612" y="4620476"/>
            <a:ext cx="1867787" cy="2019300"/>
            <a:chOff x="5411788" y="4219575"/>
            <a:chExt cx="1773424" cy="1943100"/>
          </a:xfrm>
        </p:grpSpPr>
        <p:pic>
          <p:nvPicPr>
            <p:cNvPr id="23" name="Picture 22" descr="ImageFormation.png"/>
            <p:cNvPicPr>
              <a:picLocks noChangeAspect="1"/>
            </p:cNvPicPr>
            <p:nvPr/>
          </p:nvPicPr>
          <p:blipFill>
            <a:blip r:embed="rId3" cstate="print"/>
            <a:srcRect l="52487" t="66667" r="6878" b="5000"/>
            <a:stretch>
              <a:fillRect/>
            </a:stretch>
          </p:blipFill>
          <p:spPr>
            <a:xfrm>
              <a:off x="5411788" y="4561885"/>
              <a:ext cx="1773424" cy="160079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000750" y="4219575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MTF</a:t>
              </a:r>
              <a:endParaRPr lang="en-US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695700" y="3440031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Symbol"/>
              </a:rPr>
              <a:t></a:t>
            </a:r>
            <a:r>
              <a:rPr lang="en-US" sz="2800" dirty="0" smtClean="0">
                <a:latin typeface="Symap"/>
                <a:cs typeface="Symap"/>
                <a:sym typeface="Symbol"/>
              </a:rPr>
              <a:t>O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6248400" y="3440031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Symbol"/>
              </a:rPr>
              <a:t>=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6048375" y="546820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othicG"/>
                <a:cs typeface="GothicG"/>
                <a:sym typeface="Mathematica5"/>
              </a:rPr>
              <a:t>F{</a:t>
            </a:r>
            <a:r>
              <a:rPr lang="en-US" dirty="0" smtClean="0">
                <a:latin typeface="GothicG"/>
                <a:cs typeface="GothicG"/>
                <a:sym typeface="Symbol"/>
              </a:rPr>
              <a:t></a:t>
            </a:r>
            <a:r>
              <a:rPr lang="en-US" dirty="0" smtClean="0">
                <a:latin typeface="GothicG"/>
                <a:cs typeface="GothicG"/>
                <a:sym typeface="Mathematica5"/>
              </a:rPr>
              <a:t>}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600450" y="540218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  <a:sym typeface="Symbol"/>
              </a:rPr>
              <a:t>d/</a:t>
            </a:r>
            <a:r>
              <a:rPr lang="en-US" sz="2000" dirty="0" err="1" smtClean="0">
                <a:latin typeface="+mn-lt"/>
                <a:sym typeface="Symbol"/>
              </a:rPr>
              <a:t>dx</a:t>
            </a:r>
            <a:endParaRPr lang="en-US" sz="2000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833806" y="4658576"/>
            <a:ext cx="1791559" cy="1835722"/>
            <a:chOff x="1957631" y="4219575"/>
            <a:chExt cx="1791559" cy="1835722"/>
          </a:xfrm>
        </p:grpSpPr>
        <p:pic>
          <p:nvPicPr>
            <p:cNvPr id="45" name="Picture 44" descr="ImageFormation.png"/>
            <p:cNvPicPr>
              <a:picLocks noChangeAspect="1"/>
            </p:cNvPicPr>
            <p:nvPr/>
          </p:nvPicPr>
          <p:blipFill>
            <a:blip r:embed="rId3" cstate="print"/>
            <a:srcRect l="53236" t="7084" r="7388" b="67500"/>
            <a:stretch>
              <a:fillRect/>
            </a:stretch>
          </p:blipFill>
          <p:spPr>
            <a:xfrm>
              <a:off x="1957631" y="4558241"/>
              <a:ext cx="1791559" cy="149705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2552700" y="4219575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ESF</a:t>
              </a:r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19076" y="343937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+mn-lt"/>
              </a:rPr>
              <a:t>Measure</a:t>
            </a:r>
            <a:endParaRPr lang="en-US" b="1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" y="5468201"/>
            <a:ext cx="136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+mn-lt"/>
              </a:rPr>
              <a:t>Process</a:t>
            </a:r>
            <a:endParaRPr lang="en-US" b="1" dirty="0">
              <a:latin typeface="+mn-lt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570413" y="1474745"/>
            <a:ext cx="3677603" cy="1045368"/>
            <a:chOff x="930274" y="942975"/>
            <a:chExt cx="3677603" cy="1045368"/>
          </a:xfrm>
        </p:grpSpPr>
        <p:graphicFrame>
          <p:nvGraphicFramePr>
            <p:cNvPr id="52" name="Object 51"/>
            <p:cNvGraphicFramePr>
              <a:graphicFrameLocks noChangeAspect="1"/>
            </p:cNvGraphicFramePr>
            <p:nvPr/>
          </p:nvGraphicFramePr>
          <p:xfrm>
            <a:off x="930274" y="942975"/>
            <a:ext cx="3677603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22" name="Equation" r:id="rId4" imgW="1815840" imgH="253800" progId="Equation.3">
                    <p:embed/>
                  </p:oleObj>
                </mc:Choice>
                <mc:Fallback>
                  <p:oleObj name="Equation" r:id="rId4" imgW="181584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274" y="942975"/>
                          <a:ext cx="3677603" cy="514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>
              <a:graphicFrameLocks noChangeAspect="1"/>
            </p:cNvGraphicFramePr>
            <p:nvPr/>
          </p:nvGraphicFramePr>
          <p:xfrm>
            <a:off x="933450" y="1534318"/>
            <a:ext cx="363220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23" name="Equation" r:id="rId6" imgW="1828800" imgH="228600" progId="Equation.3">
                    <p:embed/>
                  </p:oleObj>
                </mc:Choice>
                <mc:Fallback>
                  <p:oleObj name="Equation" r:id="rId6" imgW="1828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3450" y="1534318"/>
                          <a:ext cx="3632200" cy="454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9" name="Group 58"/>
          <p:cNvGrpSpPr/>
          <p:nvPr/>
        </p:nvGrpSpPr>
        <p:grpSpPr>
          <a:xfrm>
            <a:off x="1181100" y="1506495"/>
            <a:ext cx="2314576" cy="1028829"/>
            <a:chOff x="5419725" y="974725"/>
            <a:chExt cx="2314576" cy="1028829"/>
          </a:xfrm>
        </p:grpSpPr>
        <p:graphicFrame>
          <p:nvGraphicFramePr>
            <p:cNvPr id="54" name="Object 53"/>
            <p:cNvGraphicFramePr>
              <a:graphicFrameLocks noChangeAspect="1"/>
            </p:cNvGraphicFramePr>
            <p:nvPr/>
          </p:nvGraphicFramePr>
          <p:xfrm>
            <a:off x="5429250" y="974725"/>
            <a:ext cx="1989044" cy="450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24" name="Equation" r:id="rId8" imgW="952200" imgH="215640" progId="Equation.3">
                    <p:embed/>
                  </p:oleObj>
                </mc:Choice>
                <mc:Fallback>
                  <p:oleObj name="Equation" r:id="rId8" imgW="95220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29250" y="974725"/>
                          <a:ext cx="1989044" cy="450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54"/>
            <p:cNvGraphicFramePr>
              <a:graphicFrameLocks noChangeAspect="1"/>
            </p:cNvGraphicFramePr>
            <p:nvPr/>
          </p:nvGraphicFramePr>
          <p:xfrm>
            <a:off x="5419725" y="1519107"/>
            <a:ext cx="2314576" cy="484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25" name="Equation" r:id="rId10" imgW="1091880" imgH="228600" progId="Equation.3">
                    <p:embed/>
                  </p:oleObj>
                </mc:Choice>
                <mc:Fallback>
                  <p:oleObj name="Equation" r:id="rId10" imgW="1091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9725" y="1519107"/>
                          <a:ext cx="2314576" cy="4844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Left-Right Arrow 55"/>
          <p:cNvSpPr/>
          <p:nvPr/>
        </p:nvSpPr>
        <p:spPr>
          <a:xfrm>
            <a:off x="3822700" y="1874795"/>
            <a:ext cx="428625" cy="161925"/>
          </a:xfrm>
          <a:prstGeom prst="leftRightArrow">
            <a:avLst/>
          </a:prstGeom>
          <a:solidFill>
            <a:srgbClr val="A3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410200" y="390997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2D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410200" y="503392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1D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9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Microscopy for Nano-characterization</a:t>
            </a:r>
            <a:endParaRPr lang="en-US" sz="3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318294"/>
              </p:ext>
            </p:extLst>
          </p:nvPr>
        </p:nvGraphicFramePr>
        <p:xfrm>
          <a:off x="1548882" y="2941804"/>
          <a:ext cx="5829299" cy="32863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70782"/>
                <a:gridCol w="1174874"/>
                <a:gridCol w="1166690"/>
                <a:gridCol w="1123604"/>
                <a:gridCol w="1193349"/>
              </a:tblGrid>
              <a:tr h="333261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288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Parameter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Optical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STM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AFM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060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Contrast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reflection</a:t>
                      </a:r>
                      <a:endParaRPr lang="en-US" sz="15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Topography, chemistry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scattered e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Topography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824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Region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Surface w/ </a:t>
                      </a:r>
                      <a:r>
                        <a:rPr lang="en-US" sz="1500" b="0" dirty="0" smtClean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/>
                        </a:rPr>
                        <a:t>depth of field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Surface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Surface w/ </a:t>
                      </a:r>
                      <a:r>
                        <a:rPr lang="en-US" sz="1500" b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depth of field</a:t>
                      </a:r>
                      <a:endParaRPr lang="en-US" sz="1500" b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Surface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32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Resolution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Times New Roman"/>
                        </a:rPr>
                        <a:t>200 nm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sub-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nm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nm</a:t>
                      </a:r>
                      <a:endParaRPr lang="en-US" sz="1500" b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32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Duration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real time</a:t>
                      </a:r>
                      <a:endParaRPr lang="en-US" sz="1500" b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060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Prep.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various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planar, conductive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gold plate, vacuum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baseline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planar</a:t>
                      </a:r>
                    </a:p>
                  </a:txBody>
                  <a:tcPr marL="86938" marR="86938" marT="43469" marB="43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8814" y="1902208"/>
            <a:ext cx="887751" cy="88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6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2382" y="1905405"/>
            <a:ext cx="884744" cy="88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s12.sinaimg.cn/middle/59a923a6ta09c370d74ab&amp;6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92" y="1905405"/>
            <a:ext cx="851566" cy="88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researcher.watson.ibm.com/researcher/files/us-flinte/stm1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0" t="49651"/>
          <a:stretch/>
        </p:blipFill>
        <p:spPr bwMode="auto">
          <a:xfrm>
            <a:off x="4009529" y="1905405"/>
            <a:ext cx="885357" cy="88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Brace 1"/>
          <p:cNvSpPr/>
          <p:nvPr/>
        </p:nvSpPr>
        <p:spPr>
          <a:xfrm rot="5400000">
            <a:off x="5539509" y="-65786"/>
            <a:ext cx="193026" cy="3536153"/>
          </a:xfrm>
          <a:prstGeom prst="leftBrace">
            <a:avLst>
              <a:gd name="adj1" fmla="val 67548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99483" y="1289050"/>
            <a:ext cx="2673078" cy="3573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Scanning Probe Microscopy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71192" y="1827009"/>
            <a:ext cx="1232907" cy="440111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67000" y="6324600"/>
            <a:ext cx="4657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AFM  is tool of choice for </a:t>
            </a:r>
            <a:r>
              <a:rPr lang="en-US" sz="2000" b="1" dirty="0" err="1" smtClean="0"/>
              <a:t>nano</a:t>
            </a:r>
            <a:r>
              <a:rPr lang="en-US" sz="2000" b="1" dirty="0" smtClean="0"/>
              <a:t>-electronics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556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MIC2_Overlay2_MTFpad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2217" y="3467983"/>
            <a:ext cx="3249612" cy="3212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783505"/>
          </a:xfrm>
        </p:spPr>
        <p:txBody>
          <a:bodyPr>
            <a:noAutofit/>
          </a:bodyPr>
          <a:lstStyle/>
          <a:p>
            <a:r>
              <a:rPr lang="en-US" sz="2000" dirty="0" smtClean="0"/>
              <a:t>M1/M2 scanned below 1um of </a:t>
            </a:r>
            <a:r>
              <a:rPr lang="en-US" sz="2000" dirty="0" err="1" smtClean="0"/>
              <a:t>SiN</a:t>
            </a:r>
            <a:r>
              <a:rPr lang="en-US" sz="2000" dirty="0" smtClean="0"/>
              <a:t> passivation</a:t>
            </a:r>
          </a:p>
          <a:p>
            <a:r>
              <a:rPr lang="en-US" sz="2000" dirty="0" smtClean="0"/>
              <a:t>M0 scanned below 1um </a:t>
            </a:r>
            <a:r>
              <a:rPr lang="en-US" sz="2000" dirty="0" err="1" smtClean="0"/>
              <a:t>SiN</a:t>
            </a:r>
            <a:r>
              <a:rPr lang="en-US" sz="2000" dirty="0" smtClean="0"/>
              <a:t> passivation and 7.92 um of BCB</a:t>
            </a:r>
          </a:p>
          <a:p>
            <a:r>
              <a:rPr lang="en-US" sz="2000" dirty="0" smtClean="0"/>
              <a:t>Resolution at depth is a questions of SNR</a:t>
            </a:r>
            <a:endParaRPr lang="en-US" sz="2000" dirty="0"/>
          </a:p>
        </p:txBody>
      </p:sp>
      <p:pic>
        <p:nvPicPr>
          <p:cNvPr id="10" name="Picture 9" descr="MMIC2_Overlay2_ESF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5972" y="3383734"/>
            <a:ext cx="3252791" cy="32164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3365223"/>
            <a:ext cx="2542871" cy="1811912"/>
            <a:chOff x="3192601" y="-2883118"/>
            <a:chExt cx="4581331" cy="326440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1426" y="-2883118"/>
              <a:ext cx="2635244" cy="326440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5706780" y="-2636981"/>
              <a:ext cx="2067152" cy="1523981"/>
              <a:chOff x="6909833" y="1771684"/>
              <a:chExt cx="2171571" cy="1600963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 rot="5400000">
                <a:off x="6956364" y="2571372"/>
                <a:ext cx="1600963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7758010" y="2252853"/>
                <a:ext cx="1323394" cy="524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5.32 </a:t>
                </a:r>
                <a:r>
                  <a:rPr lang="el-GR" sz="1200" dirty="0" smtClean="0">
                    <a:latin typeface="Times New Roman"/>
                    <a:cs typeface="Times New Roman"/>
                  </a:rPr>
                  <a:t>μ</a:t>
                </a:r>
                <a:r>
                  <a:rPr lang="en-US" sz="1200" dirty="0" smtClean="0"/>
                  <a:t>m</a:t>
                </a:r>
                <a:endParaRPr lang="en-US" sz="1200" dirty="0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6909833" y="3372644"/>
                <a:ext cx="97469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5706778" y="-2649567"/>
              <a:ext cx="1765847" cy="2298195"/>
              <a:chOff x="6909833" y="1758462"/>
              <a:chExt cx="1855047" cy="2414285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6909833" y="1758462"/>
                <a:ext cx="97469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909833" y="4172744"/>
                <a:ext cx="97469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5400000">
                <a:off x="6316205" y="2971818"/>
                <a:ext cx="240027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7441484" y="3442088"/>
                <a:ext cx="1323396" cy="524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7.92 </a:t>
                </a:r>
                <a:r>
                  <a:rPr lang="el-GR" sz="1200" dirty="0" smtClean="0">
                    <a:latin typeface="Times New Roman"/>
                    <a:cs typeface="Times New Roman"/>
                  </a:rPr>
                  <a:t>μ</a:t>
                </a:r>
                <a:r>
                  <a:rPr lang="en-US" sz="1200" dirty="0" smtClean="0"/>
                  <a:t>m</a:t>
                </a:r>
                <a:endParaRPr lang="en-US" sz="1200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192601" y="-1720491"/>
              <a:ext cx="1548819" cy="1369119"/>
              <a:chOff x="4268649" y="2734469"/>
              <a:chExt cx="1627054" cy="1438278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>
                <a:off x="4709657" y="3457595"/>
                <a:ext cx="1428716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921013" y="2734469"/>
                <a:ext cx="97469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4268649" y="3101033"/>
                <a:ext cx="1323395" cy="524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4.73 </a:t>
                </a:r>
                <a:r>
                  <a:rPr lang="el-GR" sz="1200" dirty="0" smtClean="0">
                    <a:latin typeface="Times New Roman"/>
                    <a:cs typeface="Times New Roman"/>
                  </a:rPr>
                  <a:t>μ</a:t>
                </a:r>
                <a:r>
                  <a:rPr lang="en-US" sz="1200" dirty="0" smtClean="0"/>
                  <a:t>m</a:t>
                </a:r>
                <a:endParaRPr lang="en-US" sz="1200" dirty="0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4921013" y="4172744"/>
                <a:ext cx="97469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366137" y="5273275"/>
            <a:ext cx="1847646" cy="1257300"/>
            <a:chOff x="1605070" y="1295400"/>
            <a:chExt cx="1847646" cy="1257300"/>
          </a:xfrm>
        </p:grpSpPr>
        <p:grpSp>
          <p:nvGrpSpPr>
            <p:cNvPr id="49" name="Group 48"/>
            <p:cNvGrpSpPr/>
            <p:nvPr/>
          </p:nvGrpSpPr>
          <p:grpSpPr>
            <a:xfrm>
              <a:off x="1619557" y="1295400"/>
              <a:ext cx="1809519" cy="990600"/>
              <a:chOff x="1304925" y="308049"/>
              <a:chExt cx="1809519" cy="1557318"/>
            </a:xfrm>
          </p:grpSpPr>
          <p:pic>
            <p:nvPicPr>
              <p:cNvPr id="34" name="Picture 33" descr="ProbeArray_Nelement.png"/>
              <p:cNvPicPr>
                <a:picLocks noChangeAspect="1"/>
              </p:cNvPicPr>
              <p:nvPr/>
            </p:nvPicPr>
            <p:blipFill>
              <a:blip r:embed="rId5" cstate="print">
                <a:grayscl/>
              </a:blip>
              <a:srcRect t="80768" r="82230"/>
              <a:stretch>
                <a:fillRect/>
              </a:stretch>
            </p:blipFill>
            <p:spPr>
              <a:xfrm>
                <a:off x="1392405" y="734537"/>
                <a:ext cx="386293" cy="715584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1371601" y="1467042"/>
                <a:ext cx="427900" cy="2485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04925" y="308049"/>
                <a:ext cx="599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j-lt"/>
                  </a:rPr>
                  <a:t>10</a:t>
                </a:r>
                <a:r>
                  <a:rPr lang="el-GR" sz="1400" dirty="0" smtClean="0">
                    <a:latin typeface="Times New Roman"/>
                    <a:cs typeface="Times New Roman"/>
                  </a:rPr>
                  <a:t>μ</a:t>
                </a:r>
                <a:r>
                  <a:rPr lang="en-US" sz="1400" dirty="0" smtClean="0">
                    <a:latin typeface="+mj-lt"/>
                  </a:rPr>
                  <a:t>m</a:t>
                </a:r>
                <a:endParaRPr lang="en-US" sz="1400" dirty="0">
                  <a:latin typeface="+mj-lt"/>
                </a:endParaRPr>
              </a:p>
            </p:txBody>
          </p:sp>
          <p:pic>
            <p:nvPicPr>
              <p:cNvPr id="36" name="Picture 35" descr="ProbeArray_Nelement.png"/>
              <p:cNvPicPr>
                <a:picLocks noChangeAspect="1"/>
              </p:cNvPicPr>
              <p:nvPr/>
            </p:nvPicPr>
            <p:blipFill>
              <a:blip r:embed="rId5" cstate="print">
                <a:grayscl/>
              </a:blip>
              <a:srcRect t="80768" r="82230"/>
              <a:stretch>
                <a:fillRect/>
              </a:stretch>
            </p:blipFill>
            <p:spPr>
              <a:xfrm>
                <a:off x="2002591" y="734537"/>
                <a:ext cx="386293" cy="715584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1981788" y="1771084"/>
                <a:ext cx="427900" cy="9428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933575" y="308049"/>
                <a:ext cx="599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j-lt"/>
                  </a:rPr>
                  <a:t>10</a:t>
                </a:r>
                <a:r>
                  <a:rPr lang="el-GR" sz="1400" dirty="0" smtClean="0">
                    <a:latin typeface="Times New Roman"/>
                    <a:cs typeface="Times New Roman"/>
                  </a:rPr>
                  <a:t>μ</a:t>
                </a:r>
                <a:r>
                  <a:rPr lang="en-US" sz="1400" dirty="0" smtClean="0">
                    <a:latin typeface="+mj-lt"/>
                  </a:rPr>
                  <a:t>m</a:t>
                </a:r>
                <a:endParaRPr lang="en-US" sz="1400" dirty="0">
                  <a:latin typeface="+mj-lt"/>
                </a:endParaRPr>
              </a:p>
            </p:txBody>
          </p:sp>
          <p:pic>
            <p:nvPicPr>
              <p:cNvPr id="35" name="Picture 34" descr="ProbeArray_Nelement.png"/>
              <p:cNvPicPr>
                <a:picLocks noChangeAspect="1"/>
              </p:cNvPicPr>
              <p:nvPr/>
            </p:nvPicPr>
            <p:blipFill>
              <a:blip r:embed="rId5" cstate="print">
                <a:grayscl/>
              </a:blip>
              <a:srcRect l="5996" t="80768" r="85918"/>
              <a:stretch>
                <a:fillRect/>
              </a:stretch>
            </p:blipFill>
            <p:spPr>
              <a:xfrm>
                <a:off x="2627354" y="734537"/>
                <a:ext cx="413395" cy="710683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2620101" y="1467044"/>
                <a:ext cx="427900" cy="24858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514600" y="308049"/>
                <a:ext cx="599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j-lt"/>
                  </a:rPr>
                  <a:t>50</a:t>
                </a:r>
                <a:r>
                  <a:rPr lang="el-GR" sz="1400" dirty="0" smtClean="0">
                    <a:latin typeface="Times New Roman"/>
                    <a:cs typeface="Times New Roman"/>
                  </a:rPr>
                  <a:t>μ</a:t>
                </a:r>
                <a:r>
                  <a:rPr lang="en-US" sz="1400" dirty="0" smtClean="0">
                    <a:latin typeface="+mj-lt"/>
                  </a:rPr>
                  <a:t>m</a:t>
                </a:r>
                <a:endParaRPr lang="en-US" sz="1400" dirty="0">
                  <a:latin typeface="+mj-lt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605070" y="2154357"/>
              <a:ext cx="590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M1/2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24100" y="2244923"/>
              <a:ext cx="429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M0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862490" y="2132111"/>
              <a:ext cx="590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M1/2</a:t>
              </a:r>
              <a:endParaRPr lang="en-US" sz="1400" dirty="0">
                <a:latin typeface="+mj-lt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 flipH="1">
            <a:off x="6086805" y="5544561"/>
            <a:ext cx="278130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9505" y="5231368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Noise floor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“Super” resolution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830416" y="5015948"/>
          <a:ext cx="5479993" cy="644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6" name="Equation" r:id="rId4" imgW="1942920" imgH="228600" progId="Equation.3">
                  <p:embed/>
                </p:oleObj>
              </mc:Choice>
              <mc:Fallback>
                <p:oleObj name="Equation" r:id="rId4" imgW="1942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416" y="5015948"/>
                        <a:ext cx="5479993" cy="6447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292191" y="5854149"/>
          <a:ext cx="4556443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7" name="Equation" r:id="rId6" imgW="1612800" imgH="253800" progId="Equation.3">
                  <p:embed/>
                </p:oleObj>
              </mc:Choice>
              <mc:Fallback>
                <p:oleObj name="Equation" r:id="rId6" imgW="1612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191" y="5854149"/>
                        <a:ext cx="4556443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936751" y="2120187"/>
            <a:ext cx="820719" cy="429468"/>
            <a:chOff x="1619250" y="2476500"/>
            <a:chExt cx="1092144" cy="571500"/>
          </a:xfrm>
        </p:grpSpPr>
        <p:grpSp>
          <p:nvGrpSpPr>
            <p:cNvPr id="21" name="Group 12"/>
            <p:cNvGrpSpPr/>
            <p:nvPr/>
          </p:nvGrpSpPr>
          <p:grpSpPr>
            <a:xfrm>
              <a:off x="1619250" y="2476500"/>
              <a:ext cx="120592" cy="571500"/>
              <a:chOff x="1628775" y="2009775"/>
              <a:chExt cx="219075" cy="103822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628775" y="2009775"/>
                <a:ext cx="0" cy="10382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847850" y="2009775"/>
                <a:ext cx="0" cy="10382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Arrow Connector 21"/>
            <p:cNvCxnSpPr/>
            <p:nvPr/>
          </p:nvCxnSpPr>
          <p:spPr>
            <a:xfrm>
              <a:off x="1619250" y="2752725"/>
              <a:ext cx="67627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41675" y="2495700"/>
              <a:ext cx="469719" cy="491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baseline="-25000" dirty="0" err="1" smtClean="0"/>
                <a:t>i</a:t>
              </a:r>
              <a:endParaRPr lang="en-US" baseline="-25000" dirty="0"/>
            </a:p>
          </p:txBody>
        </p:sp>
      </p:grpSp>
      <p:grpSp>
        <p:nvGrpSpPr>
          <p:cNvPr id="27" name="Group 26"/>
          <p:cNvGrpSpPr/>
          <p:nvPr/>
        </p:nvGrpSpPr>
        <p:grpSpPr>
          <a:xfrm flipH="1">
            <a:off x="1936751" y="2777412"/>
            <a:ext cx="820719" cy="429468"/>
            <a:chOff x="1619250" y="2476500"/>
            <a:chExt cx="1092144" cy="571500"/>
          </a:xfrm>
        </p:grpSpPr>
        <p:grpSp>
          <p:nvGrpSpPr>
            <p:cNvPr id="28" name="Group 12"/>
            <p:cNvGrpSpPr/>
            <p:nvPr/>
          </p:nvGrpSpPr>
          <p:grpSpPr>
            <a:xfrm>
              <a:off x="1619250" y="2476500"/>
              <a:ext cx="120592" cy="571500"/>
              <a:chOff x="1628775" y="2009775"/>
              <a:chExt cx="219075" cy="103822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628775" y="2009775"/>
                <a:ext cx="0" cy="10382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847850" y="2009775"/>
                <a:ext cx="0" cy="10382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/>
            <p:cNvCxnSpPr/>
            <p:nvPr/>
          </p:nvCxnSpPr>
          <p:spPr>
            <a:xfrm>
              <a:off x="1619250" y="2752725"/>
              <a:ext cx="67627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218212" y="2495700"/>
              <a:ext cx="493182" cy="491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baseline="-25000" dirty="0" err="1" smtClean="0"/>
                <a:t>r</a:t>
              </a:r>
              <a:endParaRPr lang="en-US" baseline="-25000" dirty="0"/>
            </a:p>
          </p:txBody>
        </p:sp>
      </p:grpSp>
      <p:sp>
        <p:nvSpPr>
          <p:cNvPr id="43" name="Right Brace 42"/>
          <p:cNvSpPr/>
          <p:nvPr/>
        </p:nvSpPr>
        <p:spPr>
          <a:xfrm rot="5400000">
            <a:off x="2372002" y="3270851"/>
            <a:ext cx="277971" cy="138342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476375" y="4171399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Indistinguishable.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4513263" y="1648664"/>
            <a:ext cx="3286125" cy="2822217"/>
            <a:chOff x="4779963" y="972940"/>
            <a:chExt cx="3286125" cy="2822217"/>
          </a:xfrm>
        </p:grpSpPr>
        <p:grpSp>
          <p:nvGrpSpPr>
            <p:cNvPr id="45" name="Group 44"/>
            <p:cNvGrpSpPr/>
            <p:nvPr/>
          </p:nvGrpSpPr>
          <p:grpSpPr>
            <a:xfrm>
              <a:off x="4779963" y="972940"/>
              <a:ext cx="3286125" cy="2100460"/>
              <a:chOff x="4779963" y="972940"/>
              <a:chExt cx="3286125" cy="2100460"/>
            </a:xfrm>
          </p:grpSpPr>
          <p:pic>
            <p:nvPicPr>
              <p:cNvPr id="6" name="Picture 5" descr="ApertureNearField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510189" y="972940"/>
                <a:ext cx="2555899" cy="2100460"/>
              </a:xfrm>
              <a:prstGeom prst="rect">
                <a:avLst/>
              </a:prstGeom>
            </p:spPr>
          </p:pic>
          <p:grpSp>
            <p:nvGrpSpPr>
              <p:cNvPr id="44" name="Group 43"/>
              <p:cNvGrpSpPr/>
              <p:nvPr/>
            </p:nvGrpSpPr>
            <p:grpSpPr>
              <a:xfrm>
                <a:off x="7086600" y="1123950"/>
                <a:ext cx="127953" cy="1676400"/>
                <a:chOff x="7086600" y="1123950"/>
                <a:chExt cx="127953" cy="1676400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7147327" y="1123950"/>
                  <a:ext cx="67226" cy="1676400"/>
                </a:xfrm>
                <a:prstGeom prst="rect">
                  <a:avLst/>
                </a:prstGeom>
                <a:solidFill>
                  <a:srgbClr val="A3A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7086600" y="1798320"/>
                  <a:ext cx="64537" cy="190500"/>
                </a:xfrm>
                <a:prstGeom prst="rect">
                  <a:avLst/>
                </a:prstGeom>
                <a:noFill/>
                <a:ln>
                  <a:solidFill>
                    <a:srgbClr val="A3A3FF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7086600" y="1440180"/>
                  <a:ext cx="64537" cy="190500"/>
                </a:xfrm>
                <a:prstGeom prst="rect">
                  <a:avLst/>
                </a:prstGeom>
                <a:solidFill>
                  <a:srgbClr val="A3A3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3" name="Picture 52" descr="ApertureNearField.png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7974" t="27324" r="27554" b="42928"/>
              <a:stretch>
                <a:fillRect/>
              </a:stretch>
            </p:blipFill>
            <p:spPr>
              <a:xfrm flipH="1">
                <a:off x="6789420" y="1554480"/>
                <a:ext cx="114300" cy="62484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4779963" y="1777838"/>
                <a:ext cx="820719" cy="429468"/>
                <a:chOff x="1619250" y="2476500"/>
                <a:chExt cx="1092144" cy="571500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1619250" y="2476500"/>
                  <a:ext cx="120592" cy="571500"/>
                  <a:chOff x="1628775" y="2009775"/>
                  <a:chExt cx="219075" cy="1038225"/>
                </a:xfrm>
              </p:grpSpPr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1628775" y="2009775"/>
                    <a:ext cx="0" cy="103822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1847850" y="2009775"/>
                    <a:ext cx="0" cy="103822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1619250" y="2752725"/>
                  <a:ext cx="676275" cy="0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2241675" y="2495700"/>
                  <a:ext cx="469719" cy="491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/>
                    <a:t>k</a:t>
                  </a:r>
                  <a:r>
                    <a:rPr lang="en-US" baseline="-25000" dirty="0" err="1" smtClean="0"/>
                    <a:t>i</a:t>
                  </a:r>
                  <a:endParaRPr lang="en-US" baseline="-25000" dirty="0"/>
                </a:p>
              </p:txBody>
            </p:sp>
          </p:grpSp>
        </p:grpSp>
        <p:sp>
          <p:nvSpPr>
            <p:cNvPr id="54" name="Right Brace 53"/>
            <p:cNvSpPr/>
            <p:nvPr/>
          </p:nvSpPr>
          <p:spPr>
            <a:xfrm rot="5400000">
              <a:off x="6828115" y="2595128"/>
              <a:ext cx="277971" cy="138342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72200" y="3425825"/>
              <a:ext cx="1590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Distinguished</a:t>
              </a:r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09900" y="1799674"/>
            <a:ext cx="127953" cy="1676400"/>
            <a:chOff x="3543300" y="1123950"/>
            <a:chExt cx="127953" cy="1676400"/>
          </a:xfrm>
        </p:grpSpPr>
        <p:sp>
          <p:nvSpPr>
            <p:cNvPr id="58" name="Rectangle 57"/>
            <p:cNvSpPr/>
            <p:nvPr/>
          </p:nvSpPr>
          <p:spPr>
            <a:xfrm>
              <a:off x="3604027" y="1123950"/>
              <a:ext cx="67226" cy="1676400"/>
            </a:xfrm>
            <a:prstGeom prst="rect">
              <a:avLst/>
            </a:prstGeom>
            <a:solidFill>
              <a:srgbClr val="A3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543300" y="1798320"/>
              <a:ext cx="64537" cy="190500"/>
            </a:xfrm>
            <a:prstGeom prst="rect">
              <a:avLst/>
            </a:prstGeom>
            <a:noFill/>
            <a:ln>
              <a:solidFill>
                <a:srgbClr val="A3A3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543300" y="1440180"/>
              <a:ext cx="64537" cy="190500"/>
            </a:xfrm>
            <a:prstGeom prst="rect">
              <a:avLst/>
            </a:prstGeom>
            <a:solidFill>
              <a:srgbClr val="A3A3FF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638175" y="4866724"/>
            <a:ext cx="77343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4303713" y="1475824"/>
            <a:ext cx="3802062" cy="3114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ngularSpectrum.png"/>
          <p:cNvPicPr>
            <a:picLocks noChangeAspect="1"/>
          </p:cNvPicPr>
          <p:nvPr/>
        </p:nvPicPr>
        <p:blipFill>
          <a:blip r:embed="rId3" cstate="print"/>
          <a:srcRect t="19801"/>
          <a:stretch>
            <a:fillRect/>
          </a:stretch>
        </p:blipFill>
        <p:spPr>
          <a:xfrm>
            <a:off x="453982" y="1721855"/>
            <a:ext cx="3006466" cy="2435226"/>
          </a:xfrm>
          <a:prstGeom prst="rect">
            <a:avLst/>
          </a:prstGeom>
          <a:ln w="2857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“Super” </a:t>
            </a:r>
            <a:r>
              <a:rPr lang="en-US" dirty="0" smtClean="0">
                <a:latin typeface="Times New Roman"/>
                <a:cs typeface="Times New Roman"/>
              </a:rPr>
              <a:t>resolution (cont’d)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1819345" y="3971047"/>
            <a:ext cx="2212905" cy="2466749"/>
            <a:chOff x="1392157" y="3286547"/>
            <a:chExt cx="1925718" cy="2146621"/>
          </a:xfrm>
        </p:grpSpPr>
        <p:sp>
          <p:nvSpPr>
            <p:cNvPr id="32" name="Right Arrow 31"/>
            <p:cNvSpPr/>
            <p:nvPr/>
          </p:nvSpPr>
          <p:spPr>
            <a:xfrm>
              <a:off x="3089275" y="3369800"/>
              <a:ext cx="228600" cy="161925"/>
            </a:xfrm>
            <a:prstGeom prst="rightArrow">
              <a:avLst/>
            </a:prstGeom>
            <a:solidFill>
              <a:srgbClr val="A3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55140" y="3286547"/>
              <a:ext cx="819125" cy="32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Incident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089275" y="4505024"/>
              <a:ext cx="228600" cy="161925"/>
            </a:xfrm>
            <a:prstGeom prst="rightArrow">
              <a:avLst/>
            </a:prstGeom>
            <a:solidFill>
              <a:srgbClr val="A3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69691" y="4412247"/>
              <a:ext cx="1304574" cy="32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90-deg (</a:t>
              </a:r>
              <a:r>
                <a:rPr lang="en-US" dirty="0" err="1" smtClean="0">
                  <a:latin typeface="+mj-lt"/>
                </a:rPr>
                <a:t>x</a:t>
              </a:r>
              <a:r>
                <a:rPr lang="en-US" dirty="0" err="1" smtClean="0">
                  <a:latin typeface="+mj-lt"/>
                  <a:cs typeface="Times New Roman"/>
                </a:rPr>
                <a:t>↔y</a:t>
              </a:r>
              <a:r>
                <a:rPr lang="en-US" dirty="0" smtClean="0">
                  <a:latin typeface="+mj-lt"/>
                  <a:cs typeface="Times New Roman"/>
                </a:rPr>
                <a:t>)</a:t>
              </a:r>
              <a:endParaRPr lang="en-US" dirty="0">
                <a:latin typeface="+mj-lt"/>
              </a:endParaRPr>
            </a:p>
          </p:txBody>
        </p:sp>
        <p:sp>
          <p:nvSpPr>
            <p:cNvPr id="36" name="Left Brace 35"/>
            <p:cNvSpPr/>
            <p:nvPr/>
          </p:nvSpPr>
          <p:spPr>
            <a:xfrm>
              <a:off x="3079749" y="3677945"/>
              <a:ext cx="137160" cy="657224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03317" y="3832817"/>
              <a:ext cx="1670948" cy="32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Angling, </a:t>
              </a:r>
              <a:r>
                <a:rPr lang="en-US" b="1" dirty="0" smtClean="0">
                  <a:solidFill>
                    <a:srgbClr val="0000FF"/>
                  </a:solidFill>
                  <a:latin typeface="+mj-lt"/>
                </a:rPr>
                <a:t>Far-field</a:t>
              </a:r>
              <a:endParaRPr lang="en-US" b="1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38" name="Left Brace 37"/>
            <p:cNvSpPr/>
            <p:nvPr/>
          </p:nvSpPr>
          <p:spPr>
            <a:xfrm>
              <a:off x="3079749" y="4861667"/>
              <a:ext cx="137160" cy="571501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92157" y="4987965"/>
              <a:ext cx="1682108" cy="32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90-deg, </a:t>
              </a:r>
              <a:r>
                <a:rPr lang="en-US" b="1" dirty="0" smtClean="0">
                  <a:solidFill>
                    <a:srgbClr val="FF0000"/>
                  </a:solidFill>
                  <a:latin typeface="+mj-lt"/>
                </a:rPr>
                <a:t>Near-field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aphicFrame>
        <p:nvGraphicFramePr>
          <p:cNvPr id="68" name="Table 67"/>
          <p:cNvGraphicFramePr>
            <a:graphicFrameLocks noGrp="1"/>
          </p:cNvGraphicFramePr>
          <p:nvPr>
            <p:extLst/>
          </p:nvPr>
        </p:nvGraphicFramePr>
        <p:xfrm>
          <a:off x="4284051" y="3074406"/>
          <a:ext cx="4552950" cy="35032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7200"/>
                <a:gridCol w="581025"/>
                <a:gridCol w="28575"/>
                <a:gridCol w="428625"/>
                <a:gridCol w="561975"/>
                <a:gridCol w="43309"/>
                <a:gridCol w="760112"/>
                <a:gridCol w="82404"/>
                <a:gridCol w="1609725"/>
              </a:tblGrid>
              <a:tr h="2743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Propagation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84135" marR="84135" marT="42068" marB="42068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Wavelength</a:t>
                      </a:r>
                      <a:endParaRPr lang="en-US" sz="16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135" marR="84135" marT="42068" marB="4206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Angle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chemeClr val="tx1"/>
                          </a:solidFill>
                        </a:rPr>
                        <a:t>γ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sz="2000" b="1" baseline="-250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0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sz="2000" b="1" baseline="-25000" dirty="0" smtClean="0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chemeClr val="tx1"/>
                          </a:solidFill>
                        </a:rPr>
                        <a:t>ξ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Comment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1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∞</a:t>
                      </a:r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0.3</a:t>
                      </a:r>
                      <a:endParaRPr lang="en-US" sz="1600" b="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 smtClean="0">
                          <a:latin typeface="+mj-lt"/>
                        </a:rPr>
                        <a:t>z-prop (</a:t>
                      </a:r>
                      <a:r>
                        <a:rPr lang="el-GR" sz="1600" b="0" dirty="0" smtClean="0">
                          <a:latin typeface="+mj-lt"/>
                          <a:cs typeface="Times New Roman"/>
                        </a:rPr>
                        <a:t>ξ</a:t>
                      </a:r>
                      <a:r>
                        <a:rPr lang="en-US" sz="1600" b="0" dirty="0" smtClean="0">
                          <a:latin typeface="+mj-lt"/>
                          <a:cs typeface="Times New Roman"/>
                        </a:rPr>
                        <a:t>=0)</a:t>
                      </a:r>
                      <a:r>
                        <a:rPr lang="en-US" sz="1600" b="0" baseline="0" dirty="0" smtClean="0">
                          <a:latin typeface="+mj-lt"/>
                        </a:rPr>
                        <a:t>, </a:t>
                      </a:r>
                    </a:p>
                    <a:p>
                      <a:pPr algn="l"/>
                      <a:r>
                        <a:rPr lang="en-US" sz="1600" b="0" baseline="0" dirty="0" err="1" smtClean="0">
                          <a:latin typeface="+mj-lt"/>
                        </a:rPr>
                        <a:t>xy</a:t>
                      </a:r>
                      <a:r>
                        <a:rPr lang="en-US" sz="1600" b="0" baseline="0" dirty="0" smtClean="0">
                          <a:latin typeface="+mj-lt"/>
                        </a:rPr>
                        <a:t>-uniform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99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0.1</a:t>
                      </a:r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0.995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0.301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5.7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</a:rPr>
                        <a:t>Prop at </a:t>
                      </a:r>
                      <a:r>
                        <a:rPr lang="el-GR" sz="1600" b="0" dirty="0" smtClean="0">
                          <a:latin typeface="+mj-lt"/>
                          <a:cs typeface="Times New Roman"/>
                        </a:rPr>
                        <a:t>ξ</a:t>
                      </a:r>
                      <a:r>
                        <a:rPr lang="en-US" sz="1600" b="0" dirty="0" smtClean="0">
                          <a:latin typeface="+mj-lt"/>
                          <a:cs typeface="Times New Roman"/>
                        </a:rPr>
                        <a:t>, 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cs typeface="Times New Roman"/>
                        </a:rPr>
                        <a:t>transverse-uniform</a:t>
                      </a:r>
                      <a:endParaRPr lang="en-US" sz="1600" b="0" dirty="0" smtClean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.75</a:t>
                      </a:r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0.661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.454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49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 smtClean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1</a:t>
                      </a:r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∞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90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latin typeface="+mj-lt"/>
                        </a:rPr>
                        <a:t>x-prop (</a:t>
                      </a:r>
                      <a:r>
                        <a:rPr lang="el-GR" sz="1600" b="0" dirty="0" smtClean="0">
                          <a:latin typeface="+mj-lt"/>
                          <a:cs typeface="Times New Roman"/>
                        </a:rPr>
                        <a:t>ξ</a:t>
                      </a:r>
                      <a:r>
                        <a:rPr lang="en-US" sz="1600" b="0" dirty="0" smtClean="0">
                          <a:latin typeface="+mj-lt"/>
                          <a:cs typeface="Times New Roman"/>
                        </a:rPr>
                        <a:t>=90)</a:t>
                      </a:r>
                      <a:r>
                        <a:rPr lang="en-US" sz="1600" b="0" dirty="0" smtClean="0">
                          <a:latin typeface="+mj-lt"/>
                        </a:rPr>
                        <a:t>,</a:t>
                      </a:r>
                    </a:p>
                    <a:p>
                      <a:pPr algn="l"/>
                      <a:r>
                        <a:rPr lang="en-US" sz="1600" b="0" dirty="0" smtClean="0">
                          <a:latin typeface="+mj-lt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</a:rPr>
                        <a:t>yz</a:t>
                      </a:r>
                      <a:r>
                        <a:rPr lang="en-US" sz="1600" b="0" dirty="0" smtClean="0">
                          <a:latin typeface="+mj-lt"/>
                        </a:rPr>
                        <a:t>-uniform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1.1</a:t>
                      </a:r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-j0.46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.27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+j0.65</a:t>
                      </a:r>
                      <a:endParaRPr lang="en-US" sz="1600" b="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90+</a:t>
                      </a:r>
                      <a:r>
                        <a:rPr lang="en-US" sz="1600" b="0" i="1" dirty="0" smtClean="0"/>
                        <a:t>j</a:t>
                      </a:r>
                      <a:r>
                        <a:rPr lang="en-US" sz="1600" b="0" dirty="0" smtClean="0"/>
                        <a:t>25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latin typeface="+mj-lt"/>
                        </a:rPr>
                        <a:t>x-prop, y-uniform,</a:t>
                      </a:r>
                      <a:r>
                        <a:rPr lang="en-US" sz="1600" b="0" baseline="0" dirty="0" smtClean="0">
                          <a:latin typeface="+mj-lt"/>
                        </a:rPr>
                        <a:t> </a:t>
                      </a:r>
                    </a:p>
                    <a:p>
                      <a:pPr algn="l"/>
                      <a:r>
                        <a:rPr lang="en-US" sz="1600" b="0" baseline="0" dirty="0" smtClean="0">
                          <a:latin typeface="+mj-lt"/>
                        </a:rPr>
                        <a:t>z-decay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5</a:t>
                      </a:r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-j4.89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.06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+j.06</a:t>
                      </a:r>
                      <a:endParaRPr lang="en-US" sz="1600" b="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90+</a:t>
                      </a:r>
                      <a:r>
                        <a:rPr lang="en-US" sz="1600" b="0" i="1" dirty="0" smtClean="0"/>
                        <a:t>j</a:t>
                      </a:r>
                      <a:r>
                        <a:rPr lang="en-US" sz="1600" b="0" dirty="0" smtClean="0"/>
                        <a:t>131</a:t>
                      </a:r>
                      <a:endParaRPr lang="en-US" sz="1600" b="0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3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/>
          </p:nvPr>
        </p:nvGraphicFramePr>
        <p:xfrm>
          <a:off x="3790949" y="1975966"/>
          <a:ext cx="5057775" cy="52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7" name="Equation" r:id="rId4" imgW="3708360" imgH="368280" progId="Equation.3">
                  <p:embed/>
                </p:oleObj>
              </mc:Choice>
              <mc:Fallback>
                <p:oleObj name="Equation" r:id="rId4" imgW="37083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949" y="1975966"/>
                        <a:ext cx="5057775" cy="52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4865688" y="270293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f</a:t>
            </a:r>
            <a:r>
              <a:rPr lang="en-US" baseline="-25000" dirty="0" smtClean="0">
                <a:latin typeface="+mj-lt"/>
              </a:rPr>
              <a:t>0</a:t>
            </a:r>
            <a:r>
              <a:rPr lang="en-US" dirty="0" smtClean="0">
                <a:latin typeface="+mj-lt"/>
              </a:rPr>
              <a:t>=1GHz, </a:t>
            </a:r>
            <a:r>
              <a:rPr lang="el-GR" dirty="0" smtClean="0">
                <a:latin typeface="+mj-lt"/>
                <a:cs typeface="Times New Roman"/>
              </a:rPr>
              <a:t>λ</a:t>
            </a:r>
            <a:r>
              <a:rPr lang="en-US" dirty="0" smtClean="0">
                <a:latin typeface="+mj-lt"/>
                <a:cs typeface="Times New Roman"/>
              </a:rPr>
              <a:t>=0.3 m</a:t>
            </a:r>
            <a:endParaRPr lang="en-US" dirty="0">
              <a:latin typeface="+mj-l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560526" y="3941181"/>
            <a:ext cx="428625" cy="17240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684101" y="5322306"/>
            <a:ext cx="638175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388951" y="6179556"/>
            <a:ext cx="361950" cy="361950"/>
          </a:xfrm>
          <a:prstGeom prst="rect">
            <a:avLst/>
          </a:prstGeom>
          <a:noFill/>
          <a:ln>
            <a:solidFill>
              <a:srgbClr val="00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209550" y="4922256"/>
            <a:ext cx="1598731" cy="1323439"/>
          </a:xfrm>
          <a:prstGeom prst="rect">
            <a:avLst/>
          </a:prstGeom>
          <a:noFill/>
          <a:ln w="28575">
            <a:solidFill>
              <a:srgbClr val="007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X-resolution is 90-degrees, with strong evanescent decay.</a:t>
            </a:r>
            <a:endParaRPr lang="en-US" sz="16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6457" y="401721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1200" baseline="-25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en-US" sz="1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00500" y="444740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1200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14543" y="4877590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1200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85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Pathological Example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If the spatial correlation distance is less than the tip width unique detection is possible.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54377" y="3009781"/>
            <a:ext cx="3040380" cy="384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54377" y="3682306"/>
            <a:ext cx="3040380" cy="384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02358" y="3396553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06396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10434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14472" y="3396553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18510" y="3396553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2548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26586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30624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494282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798320" y="3393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142738" y="3396553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446776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750814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054852" y="3396553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358890" y="3396553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662928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966966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271004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534662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838700" y="3396553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94282" y="3393828"/>
            <a:ext cx="3040380" cy="301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533900" y="3393828"/>
            <a:ext cx="3040380" cy="301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334975" y="4281212"/>
            <a:ext cx="3040380" cy="380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334975" y="4995582"/>
            <a:ext cx="3040380" cy="380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102739" y="4709829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2406777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710815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014853" y="4709829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318891" y="4709829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622929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926967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231005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494663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798701" y="4707105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143119" y="4709829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447157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751195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055233" y="4709829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359271" y="4709829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663309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967347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271385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535043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839081" y="4709829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94663" y="4707104"/>
            <a:ext cx="3040380" cy="301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534281" y="4707104"/>
            <a:ext cx="3040380" cy="301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13650" y="2961658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 </a:t>
            </a:r>
            <a:r>
              <a:rPr lang="en-US" dirty="0"/>
              <a:t>= C0*(</a:t>
            </a: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/>
              <a:t>/10)+C0’*(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/>
              <a:t>/10)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413650" y="4269608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 </a:t>
            </a:r>
            <a:r>
              <a:rPr lang="en-US" dirty="0"/>
              <a:t>= C0*(</a:t>
            </a: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/>
              <a:t>/10)+C0’*(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/>
              <a:t>/10)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334975" y="5660492"/>
            <a:ext cx="3040380" cy="380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334975" y="6318467"/>
            <a:ext cx="3040380" cy="380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101977" y="6032714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406015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710053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014091" y="6032714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318129" y="6032714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3622167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926205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4230243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493901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797939" y="6029990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142357" y="6032714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446395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5750433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358509" y="6032714"/>
            <a:ext cx="304038" cy="30207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662547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966585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270623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534281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838319" y="6032714"/>
            <a:ext cx="304038" cy="3020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493901" y="6029989"/>
            <a:ext cx="3040380" cy="301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533519" y="6029989"/>
            <a:ext cx="3040380" cy="3017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412888" y="5592493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 </a:t>
            </a:r>
            <a:r>
              <a:rPr lang="en-US" dirty="0"/>
              <a:t>= C0</a:t>
            </a:r>
            <a:r>
              <a:rPr lang="en-US" dirty="0" smtClean="0"/>
              <a:t>*(</a:t>
            </a:r>
            <a:r>
              <a:rPr lang="en-US" dirty="0" smtClean="0">
                <a:solidFill>
                  <a:srgbClr val="00B050"/>
                </a:solidFill>
              </a:rPr>
              <a:t>8</a:t>
            </a:r>
            <a:r>
              <a:rPr lang="en-US" dirty="0" smtClean="0"/>
              <a:t>/10</a:t>
            </a:r>
            <a:r>
              <a:rPr lang="en-US" dirty="0"/>
              <a:t>)+C0</a:t>
            </a:r>
            <a:r>
              <a:rPr lang="en-US" dirty="0" smtClean="0"/>
              <a:t>’*(</a:t>
            </a:r>
            <a:r>
              <a:rPr lang="en-US" dirty="0" smtClean="0">
                <a:solidFill>
                  <a:srgbClr val="00B050"/>
                </a:solidFill>
              </a:rPr>
              <a:t>2</a:t>
            </a:r>
            <a:r>
              <a:rPr lang="en-US" dirty="0" smtClean="0"/>
              <a:t>/10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621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181600" y="4024681"/>
            <a:ext cx="3810000" cy="2201863"/>
            <a:chOff x="4914900" y="4024681"/>
            <a:chExt cx="3810000" cy="2201863"/>
          </a:xfrm>
        </p:grpSpPr>
        <p:pic>
          <p:nvPicPr>
            <p:cNvPr id="11266" name="Picture 2" descr="https://upload.wikimedia.org/wikipedia/commons/5/5e/AFMsetu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4024681"/>
              <a:ext cx="2790057" cy="220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7820660" y="4400600"/>
              <a:ext cx="904240" cy="495373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Instrument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7581900" y="4667301"/>
              <a:ext cx="228600" cy="114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AFM for Nano-electronics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71600"/>
            <a:ext cx="8229600" cy="46021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Nano-materials and </a:t>
            </a:r>
            <a:r>
              <a:rPr lang="en-US" sz="2200" dirty="0" err="1" smtClean="0"/>
              <a:t>nano</a:t>
            </a:r>
            <a:r>
              <a:rPr lang="en-US" sz="2200" dirty="0" smtClean="0"/>
              <a:t>-devices demand </a:t>
            </a:r>
            <a:r>
              <a:rPr lang="en-US" sz="2200" dirty="0" err="1" smtClean="0"/>
              <a:t>nanometric</a:t>
            </a:r>
            <a:r>
              <a:rPr lang="en-US" sz="2200" dirty="0" smtClean="0"/>
              <a:t> </a:t>
            </a:r>
            <a:r>
              <a:rPr lang="en-US" sz="2200" b="1" dirty="0" smtClean="0"/>
              <a:t>electrical characterization</a:t>
            </a:r>
          </a:p>
          <a:p>
            <a:r>
              <a:rPr lang="en-US" sz="2200" dirty="0" smtClean="0"/>
              <a:t>Material diversity (conducting, semiconducting, insulating) eliminates surface treatment (e.g., STM, SEM)</a:t>
            </a:r>
          </a:p>
          <a:p>
            <a:r>
              <a:rPr lang="en-US" sz="2200" dirty="0" smtClean="0"/>
              <a:t>Planarity requirement of AFM is not an issue in </a:t>
            </a:r>
            <a:r>
              <a:rPr lang="en-US" sz="2200" dirty="0" err="1" smtClean="0"/>
              <a:t>nano</a:t>
            </a:r>
            <a:r>
              <a:rPr lang="en-US" sz="2200" dirty="0" smtClean="0"/>
              <a:t>-electronics</a:t>
            </a:r>
          </a:p>
          <a:p>
            <a:r>
              <a:rPr lang="en-US" sz="2200" dirty="0" smtClean="0"/>
              <a:t>AFM is a generally a topographic measurement so flexibility must come from [1]:</a:t>
            </a:r>
          </a:p>
          <a:p>
            <a:pPr lvl="1"/>
            <a:r>
              <a:rPr lang="en-US" sz="2000" b="1" dirty="0" smtClean="0"/>
              <a:t>Method variants (instrument)</a:t>
            </a:r>
            <a:endParaRPr lang="en-US" sz="2000" b="1" dirty="0"/>
          </a:p>
          <a:p>
            <a:pPr lvl="1"/>
            <a:r>
              <a:rPr lang="en-US" sz="2000" b="1" dirty="0" smtClean="0"/>
              <a:t>Tip diversity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553200"/>
            <a:ext cx="2031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[1] Oliver, Rep. </a:t>
            </a:r>
            <a:r>
              <a:rPr lang="en-US" sz="800" dirty="0" err="1" smtClean="0"/>
              <a:t>Prog</a:t>
            </a:r>
            <a:r>
              <a:rPr lang="en-US" sz="800" dirty="0" smtClean="0"/>
              <a:t>. Phys. </a:t>
            </a:r>
            <a:r>
              <a:rPr lang="en-US" sz="800" b="1" dirty="0" smtClean="0"/>
              <a:t>71 </a:t>
            </a:r>
            <a:r>
              <a:rPr lang="en-US" sz="800" dirty="0" smtClean="0"/>
              <a:t>(2008) 076501</a:t>
            </a:r>
          </a:p>
        </p:txBody>
      </p:sp>
      <p:sp>
        <p:nvSpPr>
          <p:cNvPr id="5" name="Rectangle 4"/>
          <p:cNvSpPr/>
          <p:nvPr/>
        </p:nvSpPr>
        <p:spPr>
          <a:xfrm>
            <a:off x="6896100" y="6201946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err="1" smtClean="0"/>
              <a:t>Opensource</a:t>
            </a:r>
            <a:r>
              <a:rPr lang="en-US" sz="800" dirty="0" smtClean="0"/>
              <a:t> Handbook of Nanoscience and Nanotechnology/CC-BY-2.5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717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Nano-electronic Applications of AFM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4602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Defect detection in boules of Si [2]</a:t>
            </a:r>
          </a:p>
          <a:p>
            <a:r>
              <a:rPr lang="en-US" sz="2400" dirty="0" smtClean="0"/>
              <a:t>Surface roughness of wafer polishing [3]</a:t>
            </a:r>
          </a:p>
          <a:p>
            <a:r>
              <a:rPr lang="en-US" sz="2400" dirty="0" smtClean="0"/>
              <a:t>Surface finish of etching in micromachining [4]</a:t>
            </a:r>
          </a:p>
          <a:p>
            <a:r>
              <a:rPr lang="en-US" sz="2400" dirty="0" smtClean="0"/>
              <a:t>Photoresist characterization [5]</a:t>
            </a:r>
          </a:p>
          <a:p>
            <a:r>
              <a:rPr lang="en-US" sz="2400" dirty="0" smtClean="0"/>
              <a:t>Oxidation [6] and metallization [7] assessment</a:t>
            </a:r>
          </a:p>
          <a:p>
            <a:r>
              <a:rPr lang="en-US" sz="2400" dirty="0" smtClean="0"/>
              <a:t>Defect characterization in deposition [8]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72200"/>
            <a:ext cx="248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[2] Nishikawa et al., Japan J. Appl. Phys. 1, </a:t>
            </a:r>
            <a:r>
              <a:rPr lang="en-US" sz="800" b="1" dirty="0" smtClean="0"/>
              <a:t>36</a:t>
            </a:r>
            <a:r>
              <a:rPr lang="en-US" sz="800" dirty="0" smtClean="0"/>
              <a:t> 6595-600</a:t>
            </a:r>
          </a:p>
          <a:p>
            <a:r>
              <a:rPr lang="en-US" sz="800" dirty="0" smtClean="0"/>
              <a:t>[3] Abe et al., Japan J. Appl. Phys. 1 </a:t>
            </a:r>
            <a:r>
              <a:rPr lang="en-US" sz="800" b="1" dirty="0" smtClean="0"/>
              <a:t>31 </a:t>
            </a:r>
            <a:r>
              <a:rPr lang="en-US" sz="800" dirty="0" smtClean="0"/>
              <a:t>721-8</a:t>
            </a:r>
          </a:p>
          <a:p>
            <a:r>
              <a:rPr lang="en-US" sz="800" dirty="0" smtClean="0"/>
              <a:t>[4] Baum &amp; </a:t>
            </a:r>
            <a:r>
              <a:rPr lang="en-US" sz="800" dirty="0" err="1" smtClean="0"/>
              <a:t>Schiffrin</a:t>
            </a:r>
            <a:r>
              <a:rPr lang="en-US" sz="800" dirty="0" smtClean="0"/>
              <a:t>, J. </a:t>
            </a:r>
            <a:r>
              <a:rPr lang="en-US" sz="800" dirty="0" err="1" smtClean="0"/>
              <a:t>Micromech</a:t>
            </a:r>
            <a:r>
              <a:rPr lang="en-US" sz="800" dirty="0" smtClean="0"/>
              <a:t>. </a:t>
            </a:r>
            <a:r>
              <a:rPr lang="en-US" sz="800" dirty="0" err="1" smtClean="0"/>
              <a:t>Microeng</a:t>
            </a:r>
            <a:r>
              <a:rPr lang="en-US" sz="800" dirty="0" smtClean="0"/>
              <a:t>. </a:t>
            </a:r>
            <a:r>
              <a:rPr lang="en-US" sz="800" b="1" dirty="0" smtClean="0"/>
              <a:t>7 </a:t>
            </a:r>
            <a:r>
              <a:rPr lang="en-US" sz="800" dirty="0" smtClean="0"/>
              <a:t>338-42</a:t>
            </a:r>
          </a:p>
          <a:p>
            <a:r>
              <a:rPr lang="en-US" sz="800" dirty="0" smtClean="0"/>
              <a:t>[5] Huck et al., Langmuir </a:t>
            </a:r>
            <a:r>
              <a:rPr lang="en-US" sz="800" b="1" dirty="0" smtClean="0"/>
              <a:t>15 </a:t>
            </a:r>
            <a:r>
              <a:rPr lang="en-US" sz="800" dirty="0" smtClean="0"/>
              <a:t>6862-2</a:t>
            </a:r>
          </a:p>
          <a:p>
            <a:endParaRPr lang="en-US" sz="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922018" y="6172200"/>
            <a:ext cx="2276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[6] </a:t>
            </a:r>
            <a:r>
              <a:rPr lang="en-US" sz="800" dirty="0" err="1" smtClean="0"/>
              <a:t>Ohmi</a:t>
            </a:r>
            <a:r>
              <a:rPr lang="en-US" sz="800" dirty="0" smtClean="0"/>
              <a:t> et al., IEEE Trans. </a:t>
            </a:r>
            <a:r>
              <a:rPr lang="en-US" sz="800" dirty="0" err="1" smtClean="0"/>
              <a:t>Electr</a:t>
            </a:r>
            <a:r>
              <a:rPr lang="en-US" sz="800" dirty="0" smtClean="0"/>
              <a:t>. Dev. </a:t>
            </a:r>
            <a:r>
              <a:rPr lang="en-US" sz="800" b="1" dirty="0" smtClean="0"/>
              <a:t>39</a:t>
            </a:r>
            <a:r>
              <a:rPr lang="en-US" sz="800" dirty="0" smtClean="0"/>
              <a:t> 537-45</a:t>
            </a:r>
          </a:p>
          <a:p>
            <a:r>
              <a:rPr lang="en-US" sz="800" dirty="0" smtClean="0"/>
              <a:t>[7] </a:t>
            </a:r>
            <a:r>
              <a:rPr lang="en-US" sz="800" dirty="0" err="1" smtClean="0"/>
              <a:t>Chyan</a:t>
            </a:r>
            <a:r>
              <a:rPr lang="en-US" sz="800" dirty="0" smtClean="0"/>
              <a:t> et al., J. </a:t>
            </a:r>
            <a:r>
              <a:rPr lang="en-US" sz="800" dirty="0" err="1" smtClean="0"/>
              <a:t>Electrochem</a:t>
            </a:r>
            <a:r>
              <a:rPr lang="en-US" sz="800" dirty="0" smtClean="0"/>
              <a:t>. Soc. </a:t>
            </a:r>
            <a:r>
              <a:rPr lang="en-US" sz="800" b="1" dirty="0" smtClean="0"/>
              <a:t>143 </a:t>
            </a:r>
            <a:r>
              <a:rPr lang="en-US" sz="800" dirty="0" smtClean="0"/>
              <a:t>92-6</a:t>
            </a:r>
          </a:p>
          <a:p>
            <a:r>
              <a:rPr lang="en-US" sz="800" dirty="0" smtClean="0"/>
              <a:t>[8] Oliver et al., J. </a:t>
            </a:r>
            <a:r>
              <a:rPr lang="en-US" sz="800" dirty="0" err="1" smtClean="0"/>
              <a:t>Cryst</a:t>
            </a:r>
            <a:r>
              <a:rPr lang="en-US" sz="800" dirty="0" smtClean="0"/>
              <a:t>. Growth </a:t>
            </a:r>
            <a:r>
              <a:rPr lang="en-US" sz="800" b="1" dirty="0" smtClean="0"/>
              <a:t>289</a:t>
            </a:r>
            <a:r>
              <a:rPr lang="en-US" sz="800" dirty="0" smtClean="0"/>
              <a:t> 506-14</a:t>
            </a:r>
          </a:p>
          <a:p>
            <a:r>
              <a:rPr lang="en-US" sz="800" dirty="0" smtClean="0"/>
              <a:t>[9] </a:t>
            </a:r>
            <a:r>
              <a:rPr lang="en-US" sz="800" dirty="0" err="1" smtClean="0"/>
              <a:t>Saive</a:t>
            </a:r>
            <a:r>
              <a:rPr lang="en-US" sz="800" dirty="0" smtClean="0"/>
              <a:t> et al., J. Adv. </a:t>
            </a:r>
            <a:r>
              <a:rPr lang="en-US" sz="800" dirty="0" err="1" smtClean="0"/>
              <a:t>Funct</a:t>
            </a:r>
            <a:r>
              <a:rPr lang="en-US" sz="800" dirty="0" smtClean="0"/>
              <a:t>. Mater. </a:t>
            </a:r>
            <a:r>
              <a:rPr lang="en-US" sz="800" b="1" dirty="0" smtClean="0"/>
              <a:t>2013</a:t>
            </a:r>
            <a:r>
              <a:rPr lang="en-US" sz="800" dirty="0" smtClean="0"/>
              <a:t> 23, 5854</a:t>
            </a:r>
          </a:p>
          <a:p>
            <a:endParaRPr lang="en-US" sz="8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1352550" y="4876800"/>
            <a:ext cx="6515100" cy="80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These are surface measurements. Sub-surface requires cross-sectioning via cleaving or ramps via FIB milling.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050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AFM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EFM, KPFM: </a:t>
            </a:r>
            <a:r>
              <a:rPr lang="en-US" sz="2000" dirty="0"/>
              <a:t>Electrical </a:t>
            </a:r>
            <a:r>
              <a:rPr lang="en-US" sz="2000" dirty="0" smtClean="0"/>
              <a:t>Force, Kelvin Force, surface </a:t>
            </a:r>
            <a:r>
              <a:rPr lang="en-US" sz="2000" dirty="0"/>
              <a:t>potential </a:t>
            </a:r>
            <a:r>
              <a:rPr lang="en-US" sz="2000" dirty="0" smtClean="0"/>
              <a:t>microscopy </a:t>
            </a:r>
            <a:r>
              <a:rPr lang="en-US" sz="2000" dirty="0"/>
              <a:t>scans in </a:t>
            </a:r>
            <a:r>
              <a:rPr lang="en-US" sz="2000" b="1" dirty="0"/>
              <a:t>tapping mode </a:t>
            </a:r>
            <a:r>
              <a:rPr lang="en-US" sz="2000" dirty="0"/>
              <a:t>and measures </a:t>
            </a:r>
            <a:r>
              <a:rPr lang="en-US" sz="2000" b="1" dirty="0"/>
              <a:t>local surface </a:t>
            </a:r>
            <a:r>
              <a:rPr lang="en-US" sz="2000" b="1" dirty="0" smtClean="0"/>
              <a:t>potential</a:t>
            </a:r>
            <a:r>
              <a:rPr lang="en-US" sz="2000" dirty="0" smtClean="0"/>
              <a:t>. </a:t>
            </a:r>
            <a:r>
              <a:rPr lang="en-US" sz="2000" dirty="0"/>
              <a:t>Requires a topography scan and a “lift” scan to differentiate van der Waal’s forces from Coulomb forces</a:t>
            </a:r>
          </a:p>
          <a:p>
            <a:r>
              <a:rPr lang="en-US" sz="2000" b="1" dirty="0" smtClean="0"/>
              <a:t>SCM:</a:t>
            </a:r>
            <a:r>
              <a:rPr lang="en-US" sz="2000" dirty="0" smtClean="0"/>
              <a:t> Scanning Capacitance uses a metal-coated tip scanned in </a:t>
            </a:r>
            <a:r>
              <a:rPr lang="en-US" sz="2000" b="1" dirty="0" smtClean="0"/>
              <a:t>contact-mode </a:t>
            </a:r>
            <a:r>
              <a:rPr lang="en-US" sz="2000" dirty="0" smtClean="0"/>
              <a:t>and measures MOS capacitor under AC bias. |</a:t>
            </a:r>
            <a:r>
              <a:rPr lang="en-US" sz="2000" dirty="0" err="1" smtClean="0"/>
              <a:t>dC</a:t>
            </a:r>
            <a:r>
              <a:rPr lang="en-US" sz="2000" dirty="0" smtClean="0"/>
              <a:t>/</a:t>
            </a:r>
            <a:r>
              <a:rPr lang="en-US" sz="2000" dirty="0" err="1" smtClean="0"/>
              <a:t>dV</a:t>
            </a:r>
            <a:r>
              <a:rPr lang="en-US" sz="2000" dirty="0" smtClean="0"/>
              <a:t>| measures carrier concentration and angle(</a:t>
            </a:r>
            <a:r>
              <a:rPr lang="en-US" sz="2000" dirty="0" err="1" smtClean="0"/>
              <a:t>dC</a:t>
            </a:r>
            <a:r>
              <a:rPr lang="en-US" sz="2000" dirty="0" smtClean="0"/>
              <a:t>/</a:t>
            </a:r>
            <a:r>
              <a:rPr lang="en-US" sz="2000" dirty="0" err="1" smtClean="0"/>
              <a:t>dV</a:t>
            </a:r>
            <a:r>
              <a:rPr lang="en-US" sz="2000" dirty="0" smtClean="0"/>
              <a:t>) determines p/n-type.</a:t>
            </a:r>
            <a:endParaRPr lang="en-US" sz="2000" dirty="0"/>
          </a:p>
        </p:txBody>
      </p:sp>
      <p:pic>
        <p:nvPicPr>
          <p:cNvPr id="14340" name="Picture 4" descr="scanning-capacitance-microscopy-scm-f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47459"/>
          <a:stretch/>
        </p:blipFill>
        <p:spPr bwMode="auto">
          <a:xfrm>
            <a:off x="5559000" y="4437380"/>
            <a:ext cx="3369641" cy="20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300" y="6320950"/>
            <a:ext cx="1750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Veeco</a:t>
            </a:r>
            <a:r>
              <a:rPr lang="en-US" sz="1000" dirty="0" smtClean="0"/>
              <a:t> Support Note No. 289A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7500" t="25000" r="33281" b="52274"/>
          <a:stretch/>
        </p:blipFill>
        <p:spPr>
          <a:xfrm>
            <a:off x="517357" y="4076700"/>
            <a:ext cx="4981486" cy="217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0775" y="6538477"/>
            <a:ext cx="1710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Park AFM Mode Note, “SCM”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5448300" y="4343400"/>
            <a:ext cx="228600" cy="26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40246"/>
            <a:ext cx="8686800" cy="276821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C-AFM:</a:t>
            </a:r>
            <a:r>
              <a:rPr lang="en-US" sz="2000" dirty="0" smtClean="0"/>
              <a:t> (</a:t>
            </a:r>
            <a:r>
              <a:rPr lang="en-US" sz="2000" dirty="0" err="1" smtClean="0"/>
              <a:t>a.k.a</a:t>
            </a:r>
            <a:r>
              <a:rPr lang="en-US" sz="2000" dirty="0" smtClean="0"/>
              <a:t>, TUNA) </a:t>
            </a:r>
            <a:r>
              <a:rPr lang="en-US" sz="2000" b="1" dirty="0" smtClean="0"/>
              <a:t>Tunneling current </a:t>
            </a:r>
            <a:r>
              <a:rPr lang="en-US" sz="2000" dirty="0" smtClean="0"/>
              <a:t>through an oxide layer is measured with a linear current amplifier.</a:t>
            </a:r>
          </a:p>
          <a:p>
            <a:r>
              <a:rPr lang="en-US" sz="2000" b="1" dirty="0" smtClean="0"/>
              <a:t>SSRM: </a:t>
            </a:r>
            <a:r>
              <a:rPr lang="en-US" sz="2000" dirty="0" smtClean="0"/>
              <a:t>Characterizes carrier concentration in semiconductors through </a:t>
            </a:r>
            <a:r>
              <a:rPr lang="en-US" sz="2000" b="1" dirty="0" smtClean="0"/>
              <a:t>spreading resistance</a:t>
            </a:r>
            <a:r>
              <a:rPr lang="en-US" sz="2000" dirty="0" smtClean="0"/>
              <a:t>.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SMM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  <a:r>
              <a:rPr lang="en-US" sz="2000" dirty="0" smtClean="0"/>
              <a:t> </a:t>
            </a:r>
            <a:r>
              <a:rPr lang="en-US" sz="2000" dirty="0"/>
              <a:t>Measures </a:t>
            </a:r>
            <a:r>
              <a:rPr lang="en-US" sz="2000" b="1" dirty="0">
                <a:solidFill>
                  <a:srgbClr val="0000FF"/>
                </a:solidFill>
              </a:rPr>
              <a:t>complex impedance </a:t>
            </a:r>
            <a:r>
              <a:rPr lang="en-US" sz="2000" dirty="0"/>
              <a:t>(permittivity and conductivity) which permits </a:t>
            </a:r>
            <a:r>
              <a:rPr lang="en-US" sz="2000" dirty="0" smtClean="0"/>
              <a:t>measurement </a:t>
            </a:r>
            <a:r>
              <a:rPr lang="en-US" sz="2000" dirty="0"/>
              <a:t>of </a:t>
            </a:r>
            <a:r>
              <a:rPr lang="en-US" sz="2000" dirty="0" smtClean="0"/>
              <a:t>doping and </a:t>
            </a:r>
            <a:r>
              <a:rPr lang="en-US" sz="2000" dirty="0"/>
              <a:t>has </a:t>
            </a:r>
            <a:r>
              <a:rPr lang="en-US" sz="2000" b="1" dirty="0">
                <a:solidFill>
                  <a:srgbClr val="0000FF"/>
                </a:solidFill>
              </a:rPr>
              <a:t>sub-surface </a:t>
            </a:r>
            <a:r>
              <a:rPr lang="en-US" sz="2000" dirty="0" smtClean="0"/>
              <a:t>sensitivity w/o cross-sectioning.</a:t>
            </a:r>
            <a:endParaRPr lang="en-US" sz="2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AFM Variants (cont’d)</a:t>
            </a:r>
            <a:endParaRPr lang="en-US" dirty="0"/>
          </a:p>
        </p:txBody>
      </p:sp>
      <p:grpSp>
        <p:nvGrpSpPr>
          <p:cNvPr id="14342" name="Group 14341"/>
          <p:cNvGrpSpPr/>
          <p:nvPr/>
        </p:nvGrpSpPr>
        <p:grpSpPr>
          <a:xfrm>
            <a:off x="5481919" y="3463146"/>
            <a:ext cx="2884401" cy="3314462"/>
            <a:chOff x="6174153" y="4216541"/>
            <a:chExt cx="2294546" cy="2636660"/>
          </a:xfrm>
        </p:grpSpPr>
        <p:grpSp>
          <p:nvGrpSpPr>
            <p:cNvPr id="29" name="Group 28"/>
            <p:cNvGrpSpPr/>
            <p:nvPr/>
          </p:nvGrpSpPr>
          <p:grpSpPr>
            <a:xfrm>
              <a:off x="6541422" y="4216541"/>
              <a:ext cx="1719023" cy="881739"/>
              <a:chOff x="1416653" y="1807257"/>
              <a:chExt cx="2923703" cy="1499655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43701" y="1807257"/>
                <a:ext cx="1282739" cy="1348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2300680" y="2272586"/>
                <a:ext cx="984480" cy="7849"/>
              </a:xfrm>
              <a:prstGeom prst="straightConnector1">
                <a:avLst/>
              </a:prstGeom>
              <a:ln w="19050"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TextBox 15"/>
              <p:cNvSpPr txBox="1">
                <a:spLocks noChangeArrowheads="1"/>
              </p:cNvSpPr>
              <p:nvPr/>
            </p:nvSpPr>
            <p:spPr bwMode="auto">
              <a:xfrm>
                <a:off x="3223514" y="2139543"/>
                <a:ext cx="826761" cy="408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chemeClr val="tx1"/>
                  </a:buClr>
                  <a:buSzPct val="125000"/>
                </a:pPr>
                <a:r>
                  <a:rPr lang="en-US" sz="1600" dirty="0" smtClean="0">
                    <a:latin typeface="+mj-lt"/>
                  </a:rPr>
                  <a:t>1 </a:t>
                </a:r>
                <a:r>
                  <a:rPr lang="en-US" sz="1600" dirty="0">
                    <a:latin typeface="+mj-lt"/>
                  </a:rPr>
                  <a:t>µm</a:t>
                </a: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 bwMode="auto">
              <a:xfrm rot="5400000" flipH="1" flipV="1">
                <a:off x="3265536" y="2987400"/>
                <a:ext cx="173798" cy="0"/>
              </a:xfrm>
              <a:prstGeom prst="straightConnector1">
                <a:avLst/>
              </a:prstGeom>
              <a:ln>
                <a:headEnd type="none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 bwMode="auto">
              <a:xfrm rot="16200000" flipH="1">
                <a:off x="3264977" y="2734551"/>
                <a:ext cx="173797" cy="1121"/>
              </a:xfrm>
              <a:prstGeom prst="straightConnector1">
                <a:avLst/>
              </a:prstGeom>
              <a:ln w="12700">
                <a:headEnd type="none"/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2780585" y="2826496"/>
                <a:ext cx="615580" cy="1122"/>
              </a:xfrm>
              <a:prstGeom prst="line">
                <a:avLst/>
              </a:prstGeom>
              <a:ln w="12700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31"/>
              <p:cNvSpPr txBox="1">
                <a:spLocks noChangeArrowheads="1"/>
              </p:cNvSpPr>
              <p:nvPr/>
            </p:nvSpPr>
            <p:spPr bwMode="auto">
              <a:xfrm>
                <a:off x="3366114" y="2713918"/>
                <a:ext cx="974242" cy="408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chemeClr val="tx1"/>
                  </a:buClr>
                  <a:buSzPct val="125000"/>
                </a:pPr>
                <a:r>
                  <a:rPr lang="en-US" sz="1600" dirty="0" smtClean="0">
                    <a:latin typeface="+mj-lt"/>
                  </a:rPr>
                  <a:t>0.1µm</a:t>
                </a:r>
                <a:endParaRPr lang="en-US" sz="1600" dirty="0">
                  <a:latin typeface="+mj-lt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143125" y="2981324"/>
                <a:ext cx="1298448" cy="257175"/>
              </a:xfrm>
              <a:prstGeom prst="rect">
                <a:avLst/>
              </a:prstGeom>
              <a:solidFill>
                <a:srgbClr val="A3A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316815" y="2932137"/>
                <a:ext cx="392993" cy="37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Si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143125" y="2886075"/>
                <a:ext cx="1298448" cy="1476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302564" y="2734691"/>
                <a:ext cx="468904" cy="37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Cu</a:t>
                </a:r>
                <a:endParaRPr lang="en-US" dirty="0">
                  <a:latin typeface="+mj-lt"/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3360602" y="2900359"/>
                <a:ext cx="0" cy="176212"/>
              </a:xfrm>
              <a:prstGeom prst="straightConnector1">
                <a:avLst/>
              </a:prstGeom>
              <a:ln w="12700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 bwMode="auto">
              <a:xfrm rot="16200000" flipH="1">
                <a:off x="2107701" y="2796459"/>
                <a:ext cx="173797" cy="1121"/>
              </a:xfrm>
              <a:prstGeom prst="straightConnector1">
                <a:avLst/>
              </a:prstGeom>
              <a:ln w="12700">
                <a:headEnd type="none"/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TextBox 31"/>
              <p:cNvSpPr txBox="1">
                <a:spLocks noChangeArrowheads="1"/>
              </p:cNvSpPr>
              <p:nvPr/>
            </p:nvSpPr>
            <p:spPr bwMode="auto">
              <a:xfrm>
                <a:off x="1416653" y="2780592"/>
                <a:ext cx="1063166" cy="3726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chemeClr val="tx1"/>
                  </a:buClr>
                  <a:buSzPct val="125000"/>
                </a:pPr>
                <a:r>
                  <a:rPr lang="en-US" sz="1400" dirty="0" smtClean="0">
                    <a:latin typeface="+mj-lt"/>
                  </a:rPr>
                  <a:t>2.25 </a:t>
                </a:r>
                <a:r>
                  <a:rPr lang="en-US" sz="1400" dirty="0">
                    <a:latin typeface="+mj-lt"/>
                  </a:rPr>
                  <a:t>µm</a:t>
                </a: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V="1">
                <a:off x="2203326" y="3028949"/>
                <a:ext cx="0" cy="176212"/>
              </a:xfrm>
              <a:prstGeom prst="straightConnector1">
                <a:avLst/>
              </a:prstGeom>
              <a:ln w="12700"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339" name="Group 14338"/>
            <p:cNvGrpSpPr/>
            <p:nvPr/>
          </p:nvGrpSpPr>
          <p:grpSpPr>
            <a:xfrm>
              <a:off x="6174153" y="5183003"/>
              <a:ext cx="2294546" cy="1670198"/>
              <a:chOff x="5520938" y="5068208"/>
              <a:chExt cx="2294546" cy="1670198"/>
            </a:xfrm>
          </p:grpSpPr>
          <p:grpSp>
            <p:nvGrpSpPr>
              <p:cNvPr id="16" name="Group 52"/>
              <p:cNvGrpSpPr/>
              <p:nvPr/>
            </p:nvGrpSpPr>
            <p:grpSpPr>
              <a:xfrm>
                <a:off x="5520938" y="5068208"/>
                <a:ext cx="2294546" cy="1670198"/>
                <a:chOff x="1362896" y="2904042"/>
                <a:chExt cx="3408117" cy="2480766"/>
              </a:xfrm>
            </p:grpSpPr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362896" y="2904042"/>
                  <a:ext cx="3408117" cy="2480766"/>
                  <a:chOff x="0" y="2028561"/>
                  <a:chExt cx="5028457" cy="3660643"/>
                </a:xfrm>
              </p:grpSpPr>
              <p:pic>
                <p:nvPicPr>
                  <p:cNvPr id="20" name="Picture 13" descr="3DFields_4GHz_Temp.pn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3533425" y="2028561"/>
                    <a:ext cx="1371600" cy="949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1" name="Picture 15" descr="3DFields_4GHz_Temp.pn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116486" y="2032677"/>
                    <a:ext cx="1371600" cy="949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2" name="Picture 11" descr="3DFields_3GHz.png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663099" y="2028561"/>
                    <a:ext cx="1421005" cy="974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3" name="Picture 4" descr="3DFields_3GHz.pn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092395" y="2743206"/>
                    <a:ext cx="1421005" cy="21839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" name="Picture 5" descr="3DFields_4GHz_Temp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529309" y="2804990"/>
                    <a:ext cx="1371600" cy="212740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5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0822" y="5072092"/>
                    <a:ext cx="1386662" cy="6171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  <a:buClr>
                        <a:schemeClr val="tx1"/>
                      </a:buClr>
                      <a:buSzPct val="125000"/>
                    </a:pPr>
                    <a:r>
                      <a:rPr lang="en-US" sz="2000" dirty="0">
                        <a:latin typeface="+mj-lt"/>
                      </a:rPr>
                      <a:t>1 GHz</a:t>
                    </a:r>
                  </a:p>
                </p:txBody>
              </p:sp>
              <p:sp>
                <p:nvSpPr>
                  <p:cNvPr id="26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32095" y="5072092"/>
                    <a:ext cx="1386662" cy="6171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  <a:buClr>
                        <a:schemeClr val="tx1"/>
                      </a:buClr>
                      <a:buSzPct val="125000"/>
                    </a:pPr>
                    <a:r>
                      <a:rPr lang="en-US" sz="2000" dirty="0">
                        <a:latin typeface="+mj-lt"/>
                      </a:rPr>
                      <a:t>3 GHz</a:t>
                    </a:r>
                  </a:p>
                </p:txBody>
              </p:sp>
              <p:sp>
                <p:nvSpPr>
                  <p:cNvPr id="27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41795" y="5072092"/>
                    <a:ext cx="1386662" cy="6171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  <a:buClr>
                        <a:schemeClr val="tx1"/>
                      </a:buClr>
                      <a:buSzPct val="125000"/>
                    </a:pPr>
                    <a:r>
                      <a:rPr lang="en-US" sz="2000" dirty="0">
                        <a:latin typeface="+mj-lt"/>
                      </a:rPr>
                      <a:t>4 GHz</a:t>
                    </a:r>
                  </a:p>
                </p:txBody>
              </p:sp>
              <p:pic>
                <p:nvPicPr>
                  <p:cNvPr id="28" name="Picture 12" descr="DepthPenetration_1GHz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0" y="2767920"/>
                    <a:ext cx="2068726" cy="224091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cxnSp>
              <p:nvCxnSpPr>
                <p:cNvPr id="18" name="Straight Arrow Connector 17"/>
                <p:cNvCxnSpPr/>
                <p:nvPr/>
              </p:nvCxnSpPr>
              <p:spPr bwMode="auto">
                <a:xfrm rot="5400000">
                  <a:off x="3944547" y="3779196"/>
                  <a:ext cx="515566" cy="1588"/>
                </a:xfrm>
                <a:prstGeom prst="straightConnector1">
                  <a:avLst/>
                </a:prstGeom>
                <a:ln w="28575">
                  <a:headEnd type="arrow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 bwMode="auto">
                <a:xfrm>
                  <a:off x="3272638" y="3539216"/>
                  <a:ext cx="0" cy="589146"/>
                </a:xfrm>
                <a:prstGeom prst="straightConnector1">
                  <a:avLst/>
                </a:prstGeom>
                <a:ln w="28575">
                  <a:headEnd type="arrow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337" name="Rectangle 14336"/>
              <p:cNvSpPr/>
              <p:nvPr/>
            </p:nvSpPr>
            <p:spPr>
              <a:xfrm rot="5400000">
                <a:off x="6592846" y="5631268"/>
                <a:ext cx="692684" cy="239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chemeClr val="tx1"/>
                  </a:buClr>
                  <a:buSzPct val="125000"/>
                </a:pPr>
                <a:r>
                  <a:rPr lang="en-US" sz="1600" dirty="0" smtClean="0"/>
                  <a:t>1.00 </a:t>
                </a:r>
                <a:r>
                  <a:rPr lang="en-US" sz="1600" dirty="0"/>
                  <a:t>µm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5400000">
                <a:off x="7268670" y="5635199"/>
                <a:ext cx="692684" cy="239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chemeClr val="tx1"/>
                  </a:buClr>
                  <a:buSzPct val="125000"/>
                </a:pPr>
                <a:r>
                  <a:rPr lang="en-US" sz="1600" dirty="0" smtClean="0"/>
                  <a:t>0.87 </a:t>
                </a:r>
                <a:r>
                  <a:rPr lang="en-US" sz="1600" dirty="0"/>
                  <a:t>µm</a:t>
                </a: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 bwMode="auto">
              <a:xfrm>
                <a:off x="6157378" y="5503271"/>
                <a:ext cx="0" cy="694944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 rot="5400000">
                <a:off x="5951786" y="5661347"/>
                <a:ext cx="692684" cy="239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5000"/>
                  </a:lnSpc>
                  <a:buClr>
                    <a:schemeClr val="tx1"/>
                  </a:buClr>
                  <a:buSzPct val="125000"/>
                </a:pPr>
                <a:r>
                  <a:rPr lang="en-US" sz="1600" dirty="0" smtClean="0"/>
                  <a:t>1.75 </a:t>
                </a:r>
                <a:r>
                  <a:rPr lang="en-US" sz="1600" dirty="0"/>
                  <a:t>µm</a:t>
                </a:r>
              </a:p>
            </p:txBody>
          </p:sp>
        </p:grpSp>
      </p:grpSp>
      <p:grpSp>
        <p:nvGrpSpPr>
          <p:cNvPr id="14341" name="Group 14340"/>
          <p:cNvGrpSpPr/>
          <p:nvPr/>
        </p:nvGrpSpPr>
        <p:grpSpPr>
          <a:xfrm>
            <a:off x="381001" y="3598998"/>
            <a:ext cx="4457700" cy="3144702"/>
            <a:chOff x="-2279802" y="5008501"/>
            <a:chExt cx="3241962" cy="2287056"/>
          </a:xfrm>
        </p:grpSpPr>
        <p:pic>
          <p:nvPicPr>
            <p:cNvPr id="22532" name="Picture 4" descr="http://images.iop.org/objects/ntw/journal/13/3/3/Figure1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67"/>
            <a:stretch/>
          </p:blipFill>
          <p:spPr bwMode="auto">
            <a:xfrm>
              <a:off x="-2279802" y="5129893"/>
              <a:ext cx="3241962" cy="972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 descr="TipCouplingDetail.png"/>
            <p:cNvPicPr>
              <a:picLocks noChangeAspect="1"/>
            </p:cNvPicPr>
            <p:nvPr/>
          </p:nvPicPr>
          <p:blipFill rotWithShape="1">
            <a:blip r:embed="rId9" cstate="print"/>
            <a:srcRect r="63682" b="54323"/>
            <a:stretch/>
          </p:blipFill>
          <p:spPr>
            <a:xfrm>
              <a:off x="-400050" y="6178073"/>
              <a:ext cx="1257300" cy="1117484"/>
            </a:xfrm>
            <a:prstGeom prst="rect">
              <a:avLst/>
            </a:prstGeom>
          </p:spPr>
        </p:pic>
        <p:pic>
          <p:nvPicPr>
            <p:cNvPr id="56" name="Picture 55" descr="TipCouplingDetail.png"/>
            <p:cNvPicPr>
              <a:picLocks noChangeAspect="1"/>
            </p:cNvPicPr>
            <p:nvPr/>
          </p:nvPicPr>
          <p:blipFill rotWithShape="1">
            <a:blip r:embed="rId9" cstate="print"/>
            <a:srcRect l="59726" t="4673" b="32639"/>
            <a:stretch/>
          </p:blipFill>
          <p:spPr>
            <a:xfrm>
              <a:off x="-2084582" y="6058375"/>
              <a:ext cx="1108021" cy="1218807"/>
            </a:xfrm>
            <a:prstGeom prst="rect">
              <a:avLst/>
            </a:prstGeom>
          </p:spPr>
        </p:pic>
        <p:sp>
          <p:nvSpPr>
            <p:cNvPr id="57" name="TextBox 6"/>
            <p:cNvSpPr txBox="1">
              <a:spLocks noChangeArrowheads="1"/>
            </p:cNvSpPr>
            <p:nvPr/>
          </p:nvSpPr>
          <p:spPr bwMode="auto">
            <a:xfrm>
              <a:off x="-923994" y="5008501"/>
              <a:ext cx="373296" cy="200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buClr>
                  <a:schemeClr val="tx1"/>
                </a:buClr>
                <a:buSzPct val="125000"/>
              </a:pPr>
              <a:r>
                <a:rPr lang="en-US" sz="1400" i="1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sz="1400" baseline="-250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</a:t>
              </a:r>
              <a:r>
                <a:rPr lang="en-US" sz="14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Q</a:t>
              </a:r>
              <a:endParaRPr lang="en-US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84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Dopant-level Characterization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448300" cy="4602163"/>
          </a:xfrm>
        </p:spPr>
        <p:txBody>
          <a:bodyPr>
            <a:normAutofit/>
          </a:bodyPr>
          <a:lstStyle/>
          <a:p>
            <a:r>
              <a:rPr lang="en-US" dirty="0" smtClean="0"/>
              <a:t>Recent hardware Trojans have shown up in </a:t>
            </a:r>
            <a:r>
              <a:rPr lang="en-US" b="1" dirty="0" smtClean="0"/>
              <a:t>dopant </a:t>
            </a:r>
            <a:r>
              <a:rPr lang="en-US" dirty="0" smtClean="0"/>
              <a:t>(bottom of metal) and require no change in metallization </a:t>
            </a:r>
          </a:p>
          <a:p>
            <a:r>
              <a:rPr lang="en-US" dirty="0" smtClean="0"/>
              <a:t>Top-metal </a:t>
            </a:r>
            <a:r>
              <a:rPr lang="en-US" dirty="0"/>
              <a:t>is a </a:t>
            </a:r>
            <a:r>
              <a:rPr lang="en-US" b="1" dirty="0"/>
              <a:t>Faraday cage</a:t>
            </a:r>
          </a:p>
          <a:p>
            <a:r>
              <a:rPr lang="en-US" dirty="0" smtClean="0"/>
              <a:t>Dopant access requires </a:t>
            </a:r>
            <a:r>
              <a:rPr lang="en-US" b="1" dirty="0" smtClean="0"/>
              <a:t>backside scanning</a:t>
            </a:r>
          </a:p>
          <a:p>
            <a:r>
              <a:rPr lang="en-US" dirty="0" smtClean="0"/>
              <a:t>Wafer </a:t>
            </a:r>
            <a:r>
              <a:rPr lang="en-US" b="1" dirty="0" smtClean="0"/>
              <a:t>thinning </a:t>
            </a:r>
            <a:r>
              <a:rPr lang="en-US" dirty="0" smtClean="0"/>
              <a:t>is critical but only goes so far…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00700" y="6642556"/>
            <a:ext cx="33634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Microscope photo of IBM’s Copper wiring on CU-11 ASIC 130nm technology </a:t>
            </a:r>
            <a:endParaRPr lang="en-US" sz="8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38799" y="1299817"/>
            <a:ext cx="2438400" cy="2824829"/>
            <a:chOff x="7581900" y="1701507"/>
            <a:chExt cx="1735102" cy="21846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7652" t="20409" r="31225" b="31423"/>
            <a:stretch/>
          </p:blipFill>
          <p:spPr>
            <a:xfrm>
              <a:off x="8420100" y="1701507"/>
              <a:ext cx="896902" cy="218469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5917" t="19570" r="53215" b="33103"/>
            <a:stretch/>
          </p:blipFill>
          <p:spPr>
            <a:xfrm>
              <a:off x="7581900" y="1701507"/>
              <a:ext cx="876300" cy="214659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8125" t="22223" r="43750" b="22915"/>
          <a:stretch/>
        </p:blipFill>
        <p:spPr>
          <a:xfrm>
            <a:off x="5719271" y="4309670"/>
            <a:ext cx="2153841" cy="236330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95400" y="5838307"/>
            <a:ext cx="4057977" cy="80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Need to understand scanning </a:t>
            </a:r>
          </a:p>
          <a:p>
            <a:pPr algn="ctr"/>
            <a:r>
              <a:rPr lang="en-US" sz="2400" b="1" dirty="0" smtClean="0"/>
              <a:t>at depth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8191500" y="1676400"/>
            <a:ext cx="571500" cy="304800"/>
          </a:xfrm>
          <a:prstGeom prst="rect">
            <a:avLst/>
          </a:prstGeom>
          <a:solidFill>
            <a:srgbClr val="66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06514" y="1339334"/>
            <a:ext cx="733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Metal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91500" y="2497593"/>
            <a:ext cx="571500" cy="30480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6514" y="2160527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N-type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91500" y="3343245"/>
            <a:ext cx="571500" cy="30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106514" y="3006179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P-type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52885" y="404463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800" b="0" i="0" dirty="0" smtClean="0">
                <a:solidFill>
                  <a:srgbClr val="333333"/>
                </a:solidFill>
                <a:effectLst/>
                <a:latin typeface="inherit"/>
              </a:rPr>
              <a:t>Becker et al., CHES 2013</a:t>
            </a:r>
            <a:endParaRPr lang="en-US" sz="800" b="0" i="0" dirty="0">
              <a:solidFill>
                <a:srgbClr val="333333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401230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759520"/>
              </p:ext>
            </p:extLst>
          </p:nvPr>
        </p:nvGraphicFramePr>
        <p:xfrm>
          <a:off x="1028700" y="2895600"/>
          <a:ext cx="7388483" cy="34565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1414"/>
                <a:gridCol w="1235718"/>
                <a:gridCol w="1227110"/>
                <a:gridCol w="1181793"/>
                <a:gridCol w="1255149"/>
                <a:gridCol w="1257299"/>
              </a:tblGrid>
              <a:tr h="349560">
                <a:tc>
                  <a:txBody>
                    <a:bodyPr/>
                    <a:lstStyle/>
                    <a:p>
                      <a:pPr algn="ctr"/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Method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3747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Parameter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Optical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STM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AFM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SMM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4486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Contrast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reflection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Topography, chemistry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scattered e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Topography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 smtClean="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l-GR" sz="1600" b="0" dirty="0" smtClean="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ε</a:t>
                      </a: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l-GR" sz="1600" b="0" dirty="0" smtClean="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σ</a:t>
                      </a:r>
                      <a:endParaRPr lang="en-US" sz="1600" b="0" dirty="0" smtClean="0">
                        <a:solidFill>
                          <a:srgbClr val="00B05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181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Region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/>
                        </a:rPr>
                        <a:t>Surface w/ </a:t>
                      </a: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/>
                        </a:rPr>
                        <a:t>depth of field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Surface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Surface w/ </a:t>
                      </a: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depth of field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Surface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Surface, </a:t>
                      </a:r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Sub-surface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181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Resolution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Times New Roman"/>
                        </a:rPr>
                        <a:t>200 nm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sub-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nm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+mn-lt"/>
                          <a:cs typeface="Times New Roman"/>
                        </a:rPr>
                        <a:t>n</a:t>
                      </a:r>
                      <a:r>
                        <a:rPr lang="en-US" sz="1600" b="0" baseline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m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5057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Duration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real time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980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Prep.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various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planar, conductive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gold plate, vacuum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planar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planar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8220" y="1881188"/>
            <a:ext cx="9175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6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6600" y="1884492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MMIC2_Scan_n1p5inductor_smallPhase_Scale_jet_cmyk.png"/>
          <p:cNvPicPr>
            <a:picLocks noChangeAspect="1"/>
          </p:cNvPicPr>
          <p:nvPr/>
        </p:nvPicPr>
        <p:blipFill>
          <a:blip r:embed="rId6" cstate="print"/>
          <a:srcRect l="21446" t="13106" r="19269" b="16613"/>
          <a:stretch>
            <a:fillRect/>
          </a:stretch>
        </p:blipFill>
        <p:spPr>
          <a:xfrm>
            <a:off x="7312284" y="1884492"/>
            <a:ext cx="914673" cy="914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131309" y="1781175"/>
            <a:ext cx="1333500" cy="457093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http://s12.sinaimg.cn/middle/59a923a6ta09c370d74ab&amp;69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16" y="1884492"/>
            <a:ext cx="88011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researcher.watson.ibm.com/researcher/files/us-flinte/stm1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0" t="49651"/>
          <a:stretch/>
        </p:blipFill>
        <p:spPr bwMode="auto">
          <a:xfrm>
            <a:off x="3651529" y="1884492"/>
            <a:ext cx="91503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2800" y="1447800"/>
            <a:ext cx="13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AFM 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Tip Modifications: SMM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406630" cy="4602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CPW and </a:t>
            </a:r>
            <a:r>
              <a:rPr lang="en-US" sz="2400" dirty="0" err="1" smtClean="0"/>
              <a:t>Stripline</a:t>
            </a:r>
            <a:r>
              <a:rPr lang="en-US" sz="2400" dirty="0" smtClean="0"/>
              <a:t> cantilevers shields parasitic capacitance and efficiently delivers microwave signal</a:t>
            </a:r>
          </a:p>
          <a:p>
            <a:r>
              <a:rPr lang="en-US" sz="2400" dirty="0" err="1" smtClean="0"/>
              <a:t>Micromachined</a:t>
            </a:r>
            <a:r>
              <a:rPr lang="en-US" sz="2400" dirty="0" smtClean="0"/>
              <a:t> or FIB deposited tips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0400" y="3547267"/>
            <a:ext cx="2705100" cy="3136151"/>
            <a:chOff x="762000" y="3102698"/>
            <a:chExt cx="2171700" cy="2517755"/>
          </a:xfrm>
        </p:grpSpPr>
        <p:sp>
          <p:nvSpPr>
            <p:cNvPr id="4" name="Rectangle 3"/>
            <p:cNvSpPr/>
            <p:nvPr/>
          </p:nvSpPr>
          <p:spPr>
            <a:xfrm>
              <a:off x="762000" y="5405009"/>
              <a:ext cx="201850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800" dirty="0" smtClean="0">
                  <a:latin typeface="+mj-lt"/>
                </a:rPr>
                <a:t>Lai et al., </a:t>
              </a:r>
              <a:r>
                <a:rPr lang="fr-FR" sz="800" dirty="0" err="1" smtClean="0">
                  <a:latin typeface="+mj-lt"/>
                </a:rPr>
                <a:t>Appl</a:t>
              </a:r>
              <a:r>
                <a:rPr lang="fr-FR" sz="800" dirty="0">
                  <a:latin typeface="+mj-lt"/>
                </a:rPr>
                <a:t>. Phys. </a:t>
              </a:r>
              <a:r>
                <a:rPr lang="fr-FR" sz="800" dirty="0" err="1">
                  <a:latin typeface="+mj-lt"/>
                </a:rPr>
                <a:t>Lett</a:t>
              </a:r>
              <a:r>
                <a:rPr lang="fr-FR" sz="800" dirty="0">
                  <a:latin typeface="+mj-lt"/>
                </a:rPr>
                <a:t>. </a:t>
              </a:r>
              <a:r>
                <a:rPr lang="fr-FR" sz="800" b="1" dirty="0">
                  <a:latin typeface="+mj-lt"/>
                </a:rPr>
                <a:t>93</a:t>
              </a:r>
              <a:r>
                <a:rPr lang="fr-FR" sz="800" dirty="0">
                  <a:latin typeface="+mj-lt"/>
                </a:rPr>
                <a:t>, 123105 (2008)</a:t>
              </a:r>
              <a:endParaRPr lang="en-US" sz="800" dirty="0">
                <a:latin typeface="+mj-lt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6055" t="31250" r="20508" b="25000"/>
            <a:stretch/>
          </p:blipFill>
          <p:spPr>
            <a:xfrm>
              <a:off x="762000" y="3102698"/>
              <a:ext cx="2171700" cy="228028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229100" y="3909459"/>
            <a:ext cx="4821818" cy="1503021"/>
            <a:chOff x="5829300" y="3766185"/>
            <a:chExt cx="3024415" cy="9427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9805" t="56899" r="29687" b="34374"/>
            <a:stretch/>
          </p:blipFill>
          <p:spPr>
            <a:xfrm>
              <a:off x="5829300" y="3766185"/>
              <a:ext cx="3024415" cy="7239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053365" y="4493489"/>
              <a:ext cx="24384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/>
                <a:t>Yang et al., J</a:t>
              </a:r>
              <a:r>
                <a:rPr lang="en-US" sz="800" dirty="0"/>
                <a:t>. </a:t>
              </a:r>
              <a:r>
                <a:rPr lang="en-US" sz="800" dirty="0" err="1"/>
                <a:t>Micromech</a:t>
              </a:r>
              <a:r>
                <a:rPr lang="en-US" sz="800" dirty="0"/>
                <a:t>. </a:t>
              </a:r>
              <a:r>
                <a:rPr lang="en-US" sz="800" dirty="0" err="1"/>
                <a:t>Microeng</a:t>
              </a:r>
              <a:r>
                <a:rPr lang="en-US" sz="800" dirty="0"/>
                <a:t>. 24 (2014) </a:t>
              </a:r>
              <a:r>
                <a:rPr lang="en-US" sz="800" dirty="0" smtClean="0"/>
                <a:t>045026</a:t>
              </a:r>
              <a:endParaRPr lang="en-US" sz="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53100" y="1447800"/>
            <a:ext cx="2971799" cy="2099467"/>
            <a:chOff x="6172201" y="4918054"/>
            <a:chExt cx="2045041" cy="1444746"/>
          </a:xfrm>
        </p:grpSpPr>
        <p:pic>
          <p:nvPicPr>
            <p:cNvPr id="20482" name="Picture 2" descr="Tip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918054"/>
              <a:ext cx="1905000" cy="1295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172201" y="6214542"/>
              <a:ext cx="2045041" cy="148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http://www.asylumresearch.com/Probe/SMIM150-G5,PrimeNano</a:t>
              </a:r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7538738" y="5182928"/>
              <a:ext cx="8659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>
                  <a:solidFill>
                    <a:schemeClr val="bg1"/>
                  </a:solidFill>
                </a:rPr>
                <a:t>PrimeNano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endParaRPr lang="en-US" sz="1000" dirty="0" smtClean="0">
                <a:solidFill>
                  <a:schemeClr val="bg1"/>
                </a:solidFill>
              </a:endParaRPr>
            </a:p>
            <a:p>
              <a:r>
                <a:rPr lang="en-US" sz="1000" dirty="0" smtClean="0">
                  <a:solidFill>
                    <a:schemeClr val="bg1"/>
                  </a:solidFill>
                </a:rPr>
                <a:t>sMIM150-G5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15885" y="5678755"/>
            <a:ext cx="4057977" cy="80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Need method of assessing tip designs with complex geometries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707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 E" id="{42CB0633-9E87-42CF-849D-ED2A0F44AD0D}" vid="{A6ECC829-B954-490C-96D5-98B02579D9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E</Template>
  <TotalTime>17264</TotalTime>
  <Words>1808</Words>
  <Application>Microsoft Office PowerPoint</Application>
  <PresentationFormat>On-screen Show (4:3)</PresentationFormat>
  <Paragraphs>346</Paragraphs>
  <Slides>23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Template_4</vt:lpstr>
      <vt:lpstr>Equation</vt:lpstr>
      <vt:lpstr>Scanning Microwave Microscopy:</vt:lpstr>
      <vt:lpstr>Microscopy for Nano-characterization</vt:lpstr>
      <vt:lpstr>AFM for Nano-electronics</vt:lpstr>
      <vt:lpstr>Nano-electronic Applications of AFM</vt:lpstr>
      <vt:lpstr>AFM Variants</vt:lpstr>
      <vt:lpstr>AFM Variants (cont’d)</vt:lpstr>
      <vt:lpstr>Dopant-level Characterization</vt:lpstr>
      <vt:lpstr>Microscopy</vt:lpstr>
      <vt:lpstr>Tip Modifications: SMM</vt:lpstr>
      <vt:lpstr>Analytical Resolution: Rectangular Aperture</vt:lpstr>
      <vt:lpstr>Angular Spectrum at Depth</vt:lpstr>
      <vt:lpstr>Image Theory</vt:lpstr>
      <vt:lpstr>SMM PSF from Full-wave Simulation</vt:lpstr>
      <vt:lpstr>Field Cuts at Depth</vt:lpstr>
      <vt:lpstr>Modulation Transfer Function</vt:lpstr>
      <vt:lpstr>Conclusions: Increasing sensitivity?</vt:lpstr>
      <vt:lpstr>Acknowledgements</vt:lpstr>
      <vt:lpstr>Backup</vt:lpstr>
      <vt:lpstr>Modulation Transfer Function</vt:lpstr>
      <vt:lpstr>MTF</vt:lpstr>
      <vt:lpstr>“Super” resolution</vt:lpstr>
      <vt:lpstr>“Super” resolution (cont’d)</vt:lpstr>
      <vt:lpstr>Pathological Example</vt:lpstr>
    </vt:vector>
  </TitlesOfParts>
  <Company>University of Notre Dame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Resolution of Near-field Microwave Microscope</dc:title>
  <dc:creator>Jonathan Chisum</dc:creator>
  <cp:lastModifiedBy>Inman, Angela D CTR GXM, GXM</cp:lastModifiedBy>
  <cp:revision>225</cp:revision>
  <cp:lastPrinted>2016-01-28T21:52:34Z</cp:lastPrinted>
  <dcterms:created xsi:type="dcterms:W3CDTF">2016-01-21T17:53:21Z</dcterms:created>
  <dcterms:modified xsi:type="dcterms:W3CDTF">2016-08-08T18:16:49Z</dcterms:modified>
</cp:coreProperties>
</file>