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0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8" r:id="rId3"/>
    <p:sldMasterId id="2147483721" r:id="rId4"/>
    <p:sldMasterId id="2147483734" r:id="rId5"/>
    <p:sldMasterId id="2147483747" r:id="rId6"/>
    <p:sldMasterId id="2147483760" r:id="rId7"/>
    <p:sldMasterId id="2147483773" r:id="rId8"/>
    <p:sldMasterId id="2147483786" r:id="rId9"/>
    <p:sldMasterId id="2147483792" r:id="rId10"/>
    <p:sldMasterId id="2147483799" r:id="rId11"/>
  </p:sldMasterIdLst>
  <p:notesMasterIdLst>
    <p:notesMasterId r:id="rId25"/>
  </p:notesMasterIdLst>
  <p:sldIdLst>
    <p:sldId id="262" r:id="rId12"/>
    <p:sldId id="363" r:id="rId13"/>
    <p:sldId id="375" r:id="rId14"/>
    <p:sldId id="364" r:id="rId15"/>
    <p:sldId id="382" r:id="rId16"/>
    <p:sldId id="377" r:id="rId17"/>
    <p:sldId id="376" r:id="rId18"/>
    <p:sldId id="378" r:id="rId19"/>
    <p:sldId id="372" r:id="rId20"/>
    <p:sldId id="374" r:id="rId21"/>
    <p:sldId id="373" r:id="rId22"/>
    <p:sldId id="366" r:id="rId23"/>
    <p:sldId id="383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66"/>
    <a:srgbClr val="FFFF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1646" autoAdjust="0"/>
    <p:restoredTop sz="89914" autoAdjust="0"/>
  </p:normalViewPr>
  <p:slideViewPr>
    <p:cSldViewPr snapToGrid="0">
      <p:cViewPr>
        <p:scale>
          <a:sx n="110" d="100"/>
          <a:sy n="110" d="100"/>
        </p:scale>
        <p:origin x="-51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2E85BEC-3A9D-45DD-8103-185344E8EEFD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111F2BC-FDEC-43C9-BB77-9D994C221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93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3AE78-B6EA-43C8-8207-B951CB0C978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251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1F2BC-FDEC-43C9-BB77-9D994C2217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03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Cyber – Surveillance and Reconnaissance (C-SR) and Cyber-Operational Preparation of the Environment (C-OPE) are applicable to all phases when authorization from leadership is obtained.</a:t>
            </a:r>
          </a:p>
          <a:p>
            <a:endParaRPr lang="en-US" dirty="0" smtClean="0"/>
          </a:p>
          <a:p>
            <a:r>
              <a:rPr lang="en-US" dirty="0" smtClean="0"/>
              <a:t>Defensive Cyber Operations (DCO) is a set of continuous activities leveraging the principles of Sun Tzu and the Black Swan Theory to become more open and anticipatory vice reactive.</a:t>
            </a:r>
          </a:p>
          <a:p>
            <a:endParaRPr lang="en-US" dirty="0" smtClean="0"/>
          </a:p>
          <a:p>
            <a:r>
              <a:rPr lang="en-US" dirty="0" smtClean="0"/>
              <a:t>Offensive Cyber Operations (OCO) is the</a:t>
            </a:r>
            <a:r>
              <a:rPr lang="en-US" baseline="0" dirty="0" smtClean="0"/>
              <a:t> application of C-SR and C-OPE to ensure the desired effects can be applied to adversarial systems and capabilities at a time, location and severity of our choosing.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1F2BC-FDEC-43C9-BB77-9D994C2217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17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 Manager’s Guidebook for Integrating the Cybersecurity Risk Management Framework (RMF) into the System Acquisition Lifecycle: https://acc.dau.mil/CommunityBrowser.aspx?id=721696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15108-6AEA-448A-8012-3945442B58E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292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9.emf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0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8443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1417654" y="6548423"/>
            <a:ext cx="6632542" cy="2000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700" b="0" dirty="0" smtClean="0">
                <a:solidFill>
                  <a:schemeClr val="tx1"/>
                </a:solidFill>
              </a:rPr>
              <a:t>Distribution Statement</a:t>
            </a:r>
            <a:r>
              <a:rPr lang="en-US" sz="700" b="0" baseline="0" dirty="0" smtClean="0">
                <a:solidFill>
                  <a:schemeClr val="tx1"/>
                </a:solidFill>
              </a:rPr>
              <a:t> A – Approved for public release by DOPSR; SR# </a:t>
            </a:r>
            <a:r>
              <a:rPr lang="en-US" sz="700" b="0" baseline="0" dirty="0" smtClean="0">
                <a:solidFill>
                  <a:schemeClr val="tx1"/>
                </a:solidFill>
              </a:rPr>
              <a:t>16-S-2360 </a:t>
            </a:r>
            <a:r>
              <a:rPr lang="en-US" sz="700" b="0" baseline="0" dirty="0" smtClean="0">
                <a:solidFill>
                  <a:schemeClr val="tx1"/>
                </a:solidFill>
              </a:rPr>
              <a:t>applies. Distribution is unlimited.</a:t>
            </a:r>
            <a:endParaRPr lang="en-US" sz="7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08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5959-81DF-4883-B5F7-9279F6214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8813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5959-81DF-4883-B5F7-9279F6214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80269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5959-81DF-4883-B5F7-9279F6214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6088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5959-81DF-4883-B5F7-9279F6214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4799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8567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5959-81DF-4883-B5F7-9279F6214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17829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626" y="0"/>
            <a:ext cx="7983374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94" y="1219200"/>
            <a:ext cx="4642606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5959-81DF-4883-B5F7-9279F6214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05028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5959-81DF-4883-B5F7-9279F6214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0583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5959-81DF-4883-B5F7-9279F6214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258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6CA091B-7B40-40D1-8878-A9681FAC3E90}" type="datetimeFigureOut">
              <a:rPr lang="en-US">
                <a:solidFill>
                  <a:prstClr val="black"/>
                </a:solidFill>
                <a:latin typeface="Calibri"/>
              </a:rPr>
              <a:pPr/>
              <a:t>7/18/2016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8B592A7-4558-4474-88F5-49BA6B129FBB}" type="slidenum">
              <a:rPr lang="en-US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Picture 11" descr="TEMP_TITLE1"/>
          <p:cNvPicPr>
            <a:picLocks noChangeAspect="1" noChangeArrowheads="1"/>
          </p:cNvPicPr>
          <p:nvPr userDrawn="1"/>
        </p:nvPicPr>
        <p:blipFill>
          <a:blip r:embed="rId2" cstate="print"/>
          <a:srcRect r="30840" b="13313"/>
          <a:stretch>
            <a:fillRect/>
          </a:stretch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\\belv05ucyberh\Arcyber_Home2\stanley.malloy\Downloads\USARMY_2D_2C_LE_NS_PS_small.jpg"/>
          <p:cNvPicPr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" y="25400"/>
            <a:ext cx="804672" cy="119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ubtitle 10"/>
          <p:cNvSpPr txBox="1">
            <a:spLocks/>
          </p:cNvSpPr>
          <p:nvPr userDrawn="1"/>
        </p:nvSpPr>
        <p:spPr bwMode="auto">
          <a:xfrm>
            <a:off x="0" y="6400802"/>
            <a:ext cx="9144000" cy="4619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Army Strong</a:t>
            </a:r>
          </a:p>
        </p:txBody>
      </p:sp>
      <p:grpSp>
        <p:nvGrpSpPr>
          <p:cNvPr id="12" name="Group 37"/>
          <p:cNvGrpSpPr>
            <a:grpSpLocks/>
          </p:cNvGrpSpPr>
          <p:nvPr userDrawn="1"/>
        </p:nvGrpSpPr>
        <p:grpSpPr bwMode="auto">
          <a:xfrm>
            <a:off x="0" y="6400800"/>
            <a:ext cx="9144000" cy="44450"/>
            <a:chOff x="0" y="6172200"/>
            <a:chExt cx="9144000" cy="44668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6216868"/>
              <a:ext cx="914400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6172200"/>
              <a:ext cx="9144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2" descr="\\belv05ucyberh\Arcyber_Home2\stanley.malloy\Downloads\USARMY_2D_2C_LE_NS_PS_small.jpg"/>
          <p:cNvPicPr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22227"/>
            <a:ext cx="804672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4" cstate="print"/>
          <a:srcRect l="61750" t="14222" r="25750" b="29778"/>
          <a:stretch>
            <a:fillRect/>
          </a:stretch>
        </p:blipFill>
        <p:spPr bwMode="auto">
          <a:xfrm>
            <a:off x="4697317" y="1588654"/>
            <a:ext cx="1532612" cy="193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ARFOCYBER1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1" y="1761307"/>
            <a:ext cx="2441951" cy="2561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ubtitle 10"/>
          <p:cNvSpPr txBox="1">
            <a:spLocks/>
          </p:cNvSpPr>
          <p:nvPr userDrawn="1"/>
        </p:nvSpPr>
        <p:spPr bwMode="auto">
          <a:xfrm>
            <a:off x="914400" y="76202"/>
            <a:ext cx="73152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1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AMERICA’S ARMY: THE STRENGTH OF THE NATION</a:t>
            </a:r>
          </a:p>
        </p:txBody>
      </p:sp>
    </p:spTree>
    <p:extLst>
      <p:ext uri="{BB962C8B-B14F-4D97-AF65-F5344CB8AC3E}">
        <p14:creationId xmlns:p14="http://schemas.microsoft.com/office/powerpoint/2010/main" val="25971308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6CA091B-7B40-40D1-8878-A9681FAC3E90}" type="datetimeFigureOut">
              <a:rPr lang="en-US">
                <a:solidFill>
                  <a:prstClr val="black"/>
                </a:solidFill>
                <a:latin typeface="Calibri"/>
              </a:rPr>
              <a:pPr/>
              <a:t>7/18/2016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8B592A7-4558-4474-88F5-49BA6B129FBB}" type="slidenum">
              <a:rPr lang="en-US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914560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6CA091B-7B40-40D1-8878-A9681FAC3E90}" type="datetimeFigureOut">
              <a:rPr lang="en-US">
                <a:solidFill>
                  <a:prstClr val="black"/>
                </a:solidFill>
                <a:latin typeface="Calibri"/>
              </a:rPr>
              <a:pPr/>
              <a:t>7/18/2016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8B592A7-4558-4474-88F5-49BA6B129FBB}" type="slidenum">
              <a:rPr lang="en-US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9640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5959-81DF-4883-B5F7-9279F6214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5759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6CA091B-7B40-40D1-8878-A9681FAC3E90}" type="datetimeFigureOut">
              <a:rPr lang="en-US">
                <a:solidFill>
                  <a:prstClr val="black"/>
                </a:solidFill>
                <a:latin typeface="Calibri"/>
              </a:rPr>
              <a:pPr/>
              <a:t>7/18/2016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8B592A7-4558-4474-88F5-49BA6B129FBB}" type="slidenum">
              <a:rPr lang="en-US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63586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6CA091B-7B40-40D1-8878-A9681FAC3E90}" type="datetimeFigureOut">
              <a:rPr lang="en-US">
                <a:solidFill>
                  <a:prstClr val="black"/>
                </a:solidFill>
                <a:latin typeface="Calibri"/>
              </a:rPr>
              <a:pPr/>
              <a:t>7/18/2016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8B592A7-4558-4474-88F5-49BA6B129FBB}" type="slidenum">
              <a:rPr lang="en-US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642333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6CA091B-7B40-40D1-8878-A9681FAC3E90}" type="datetimeFigureOut">
              <a:rPr lang="en-US">
                <a:solidFill>
                  <a:prstClr val="black"/>
                </a:solidFill>
                <a:latin typeface="Calibri"/>
              </a:rPr>
              <a:pPr/>
              <a:t>7/18/2016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8B592A7-4558-4474-88F5-49BA6B129FBB}" type="slidenum">
              <a:rPr lang="en-US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870215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6CA091B-7B40-40D1-8878-A9681FAC3E90}" type="datetimeFigureOut">
              <a:rPr lang="en-US">
                <a:solidFill>
                  <a:prstClr val="black"/>
                </a:solidFill>
                <a:latin typeface="Calibri"/>
              </a:rPr>
              <a:pPr/>
              <a:t>7/18/2016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8B592A7-4558-4474-88F5-49BA6B129FBB}" type="slidenum">
              <a:rPr lang="en-US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259760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6CA091B-7B40-40D1-8878-A9681FAC3E90}" type="datetimeFigureOut">
              <a:rPr lang="en-US">
                <a:solidFill>
                  <a:prstClr val="black"/>
                </a:solidFill>
                <a:latin typeface="Calibri"/>
              </a:rPr>
              <a:pPr/>
              <a:t>7/18/2016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8B592A7-4558-4474-88F5-49BA6B129FBB}" type="slidenum">
              <a:rPr lang="en-US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519442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6CA091B-7B40-40D1-8878-A9681FAC3E90}" type="datetimeFigureOut">
              <a:rPr lang="en-US">
                <a:solidFill>
                  <a:prstClr val="black"/>
                </a:solidFill>
                <a:latin typeface="Calibri"/>
              </a:rPr>
              <a:pPr/>
              <a:t>7/18/2016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8B592A7-4558-4474-88F5-49BA6B129FBB}" type="slidenum">
              <a:rPr lang="en-US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017993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6CA091B-7B40-40D1-8878-A9681FAC3E90}" type="datetimeFigureOut">
              <a:rPr lang="en-US">
                <a:solidFill>
                  <a:prstClr val="black"/>
                </a:solidFill>
                <a:latin typeface="Calibri"/>
              </a:rPr>
              <a:pPr/>
              <a:t>7/18/2016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8B592A7-4558-4474-88F5-49BA6B129FBB}" type="slidenum">
              <a:rPr lang="en-US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709107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6CA091B-7B40-40D1-8878-A9681FAC3E90}" type="datetimeFigureOut">
              <a:rPr lang="en-US">
                <a:solidFill>
                  <a:prstClr val="black"/>
                </a:solidFill>
                <a:latin typeface="Calibri"/>
              </a:rPr>
              <a:pPr/>
              <a:t>7/18/2016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8B592A7-4558-4474-88F5-49BA6B129FBB}" type="slidenum">
              <a:rPr lang="en-US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237017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82153"/>
            <a:ext cx="8763000" cy="464978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85000"/>
              </a:lnSpc>
              <a:spcBef>
                <a:spcPts val="1400"/>
              </a:spcBef>
              <a:defRPr sz="2600"/>
            </a:lvl1pPr>
            <a:lvl2pPr marL="571500" indent="-285750">
              <a:lnSpc>
                <a:spcPct val="85000"/>
              </a:lnSpc>
              <a:spcBef>
                <a:spcPts val="300"/>
              </a:spcBef>
              <a:defRPr sz="2000"/>
            </a:lvl2pPr>
            <a:lvl3pPr marL="971550" indent="-171450">
              <a:lnSpc>
                <a:spcPct val="85000"/>
              </a:lnSpc>
              <a:spcBef>
                <a:spcPts val="300"/>
              </a:spcBef>
              <a:defRPr sz="2000"/>
            </a:lvl3pPr>
            <a:lvl4pPr>
              <a:lnSpc>
                <a:spcPct val="85000"/>
              </a:lnSpc>
              <a:defRPr/>
            </a:lvl4pPr>
            <a:lvl5pPr>
              <a:lnSpc>
                <a:spcPct val="85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71298"/>
            <a:ext cx="3638550" cy="212103"/>
          </a:xfrm>
          <a:prstGeom prst="rect">
            <a:avLst/>
          </a:prstGeom>
        </p:spPr>
        <p:txBody>
          <a:bodyPr/>
          <a:lstStyle>
            <a:lvl1pPr>
              <a:buNone/>
              <a:defRPr sz="10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 smtClean="0"/>
              <a:t>CLICK TO ADD CLASSIFICATION</a:t>
            </a:r>
            <a:endParaRPr lang="en-US" dirty="0"/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376489" y="-15875"/>
            <a:ext cx="6767512" cy="212103"/>
          </a:xfrm>
          <a:prstGeom prst="rect">
            <a:avLst/>
          </a:prstGeom>
        </p:spPr>
        <p:txBody>
          <a:bodyPr/>
          <a:lstStyle>
            <a:lvl1pPr algn="r">
              <a:buNone/>
              <a:defRPr sz="10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 smtClean="0"/>
              <a:t>CLICK TO ADD CLASSIFICATION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23900" y="190500"/>
            <a:ext cx="8267700" cy="742950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3600" b="1" i="0" u="none">
                <a:solidFill>
                  <a:srgbClr val="1A3049"/>
                </a:solidFill>
                <a:effectLst>
                  <a:innerShdw blurRad="114300">
                    <a:prstClr val="black"/>
                  </a:inn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953000" y="6676725"/>
            <a:ext cx="2057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6"/>
          <p:cNvSpPr txBox="1">
            <a:spLocks noChangeArrowheads="1"/>
          </p:cNvSpPr>
          <p:nvPr userDrawn="1"/>
        </p:nvSpPr>
        <p:spPr>
          <a:xfrm>
            <a:off x="8569326" y="6324600"/>
            <a:ext cx="422275" cy="361950"/>
          </a:xfrm>
          <a:prstGeom prst="rect">
            <a:avLst/>
          </a:prstGeom>
          <a:ln/>
        </p:spPr>
        <p:txBody>
          <a:bodyPr vert="horz" lIns="0" tIns="0" rIns="0" bIns="0" rtlCol="0" anchor="ctr"/>
          <a:lstStyle>
            <a:lvl1pPr algn="ctr">
              <a:defRPr/>
            </a:lvl1pPr>
          </a:lstStyle>
          <a:p>
            <a:pPr>
              <a:defRPr/>
            </a:pPr>
            <a:fld id="{4C53C580-519C-4900-BEFF-ACE80C960344}" type="slidenum">
              <a:rPr lang="en-US" sz="1200" smtClean="0">
                <a:solidFill>
                  <a:srgbClr val="FFFFFF"/>
                </a:solidFill>
                <a:latin typeface="Calibri"/>
              </a:rPr>
              <a:pPr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1768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116541"/>
            <a:ext cx="7162799" cy="75303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2330"/>
            <a:ext cx="8229600" cy="51938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70620" y="6669743"/>
            <a:ext cx="1541931" cy="188259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03585" y="6669743"/>
            <a:ext cx="2218765" cy="188259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7153" y="6660777"/>
            <a:ext cx="546847" cy="197224"/>
          </a:xfrm>
          <a:prstGeom prst="rect">
            <a:avLst/>
          </a:prstGeom>
        </p:spPr>
        <p:txBody>
          <a:bodyPr/>
          <a:lstStyle/>
          <a:p>
            <a:fld id="{79ADEFD4-29B2-41A5-9324-9128824C3ACA}" type="slidenum">
              <a:rPr lang="en-US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1" y="6633882"/>
            <a:ext cx="4984376" cy="2495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00B050"/>
                </a:solidFill>
              </a:defRPr>
            </a:lvl1pPr>
          </a:lstStyle>
          <a:p>
            <a:pPr lvl="0"/>
            <a:r>
              <a:rPr lang="en-US" dirty="0" smtClean="0"/>
              <a:t>CLICK TO ADD CLASSIFICATION</a:t>
            </a:r>
            <a:endParaRPr lang="en-US" dirty="0"/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376489" y="-15875"/>
            <a:ext cx="6767512" cy="2121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1" baseline="0">
                <a:solidFill>
                  <a:srgbClr val="00B050"/>
                </a:solidFill>
              </a:defRPr>
            </a:lvl1pPr>
          </a:lstStyle>
          <a:p>
            <a:pPr lvl="0"/>
            <a:r>
              <a:rPr lang="en-US" dirty="0" smtClean="0"/>
              <a:t>CLICK TO ADD CLASSIFICATION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151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26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443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03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538" y="38100"/>
            <a:ext cx="7304261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238D202-4029-4743-8AA5-082D849F07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949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8260" y="6485822"/>
            <a:ext cx="2133600" cy="365125"/>
          </a:xfrm>
        </p:spPr>
        <p:txBody>
          <a:bodyPr/>
          <a:lstStyle/>
          <a:p>
            <a:fld id="{E238D202-4029-4743-8AA5-082D849F07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586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538" y="38100"/>
            <a:ext cx="7304261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D202-4029-4743-8AA5-082D849F07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6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538" y="38100"/>
            <a:ext cx="7304261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D202-4029-4743-8AA5-082D849F07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399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538" y="38100"/>
            <a:ext cx="7304261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238D202-4029-4743-8AA5-082D849F07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464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238D202-4029-4743-8AA5-082D849F07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141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626" y="1391478"/>
            <a:ext cx="8368748" cy="473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3B215959-81DF-4883-B5F7-9279F6214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667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D202-4029-4743-8AA5-082D849F07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125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D202-4029-4743-8AA5-082D849F07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32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D202-4029-4743-8AA5-082D849F07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889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D202-4029-4743-8AA5-082D849F07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328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82153"/>
            <a:ext cx="8763000" cy="4649788"/>
          </a:xfrm>
        </p:spPr>
        <p:txBody>
          <a:bodyPr/>
          <a:lstStyle>
            <a:lvl1pPr marL="228600" indent="-228600">
              <a:lnSpc>
                <a:spcPct val="85000"/>
              </a:lnSpc>
              <a:spcBef>
                <a:spcPts val="1400"/>
              </a:spcBef>
              <a:defRPr sz="2600"/>
            </a:lvl1pPr>
            <a:lvl2pPr marL="571500" indent="-285750">
              <a:lnSpc>
                <a:spcPct val="85000"/>
              </a:lnSpc>
              <a:spcBef>
                <a:spcPts val="300"/>
              </a:spcBef>
              <a:defRPr sz="2000"/>
            </a:lvl2pPr>
            <a:lvl3pPr marL="971550" indent="-171450">
              <a:lnSpc>
                <a:spcPct val="85000"/>
              </a:lnSpc>
              <a:spcBef>
                <a:spcPts val="300"/>
              </a:spcBef>
              <a:defRPr sz="2000"/>
            </a:lvl3pPr>
            <a:lvl4pPr>
              <a:lnSpc>
                <a:spcPct val="85000"/>
              </a:lnSpc>
              <a:defRPr/>
            </a:lvl4pPr>
            <a:lvl5pPr>
              <a:lnSpc>
                <a:spcPct val="85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71296"/>
            <a:ext cx="3638550" cy="212103"/>
          </a:xfrm>
        </p:spPr>
        <p:txBody>
          <a:bodyPr/>
          <a:lstStyle>
            <a:lvl1pPr>
              <a:buNone/>
              <a:defRPr sz="10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 smtClean="0"/>
              <a:t>CLICK TO ADD CLASSIFICATION</a:t>
            </a:r>
            <a:endParaRPr lang="en-US" dirty="0"/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376488" y="-15875"/>
            <a:ext cx="6767512" cy="212103"/>
          </a:xfrm>
        </p:spPr>
        <p:txBody>
          <a:bodyPr/>
          <a:lstStyle>
            <a:lvl1pPr algn="r">
              <a:buNone/>
              <a:defRPr sz="10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 smtClean="0"/>
              <a:t>CLICK TO ADD CLASSIFICATION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23900" y="190500"/>
            <a:ext cx="8267700" cy="742950"/>
          </a:xfrm>
        </p:spPr>
        <p:txBody>
          <a:bodyPr/>
          <a:lstStyle>
            <a:lvl1pPr algn="l">
              <a:lnSpc>
                <a:spcPct val="80000"/>
              </a:lnSpc>
              <a:defRPr sz="3600" b="1" i="0" u="none">
                <a:solidFill>
                  <a:srgbClr val="1A3049"/>
                </a:solidFill>
                <a:effectLst>
                  <a:innerShdw blurRad="114300">
                    <a:prstClr val="black"/>
                  </a:inn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953000" y="6676725"/>
            <a:ext cx="2057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6"/>
          <p:cNvSpPr txBox="1">
            <a:spLocks noChangeArrowheads="1"/>
          </p:cNvSpPr>
          <p:nvPr userDrawn="1"/>
        </p:nvSpPr>
        <p:spPr>
          <a:xfrm>
            <a:off x="8569325" y="6324600"/>
            <a:ext cx="422275" cy="361950"/>
          </a:xfrm>
          <a:prstGeom prst="rect">
            <a:avLst/>
          </a:prstGeom>
          <a:ln/>
        </p:spPr>
        <p:txBody>
          <a:bodyPr vert="horz" lIns="0" tIns="0" rIns="0" bIns="0" rtlCol="0" anchor="ctr"/>
          <a:lstStyle>
            <a:lvl1pPr algn="ctr">
              <a:defRPr/>
            </a:lvl1pPr>
          </a:lstStyle>
          <a:p>
            <a:pPr>
              <a:defRPr/>
            </a:pPr>
            <a:fld id="{4C53C580-519C-4900-BEFF-ACE80C960344}" type="slidenum">
              <a:rPr lang="en-US" sz="1200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730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443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9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538" y="38100"/>
            <a:ext cx="7304261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238D202-4029-4743-8AA5-082D849F07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811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8260" y="6485822"/>
            <a:ext cx="2133600" cy="365125"/>
          </a:xfrm>
        </p:spPr>
        <p:txBody>
          <a:bodyPr/>
          <a:lstStyle/>
          <a:p>
            <a:fld id="{E238D202-4029-4743-8AA5-082D849F07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439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538" y="38100"/>
            <a:ext cx="7304261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D202-4029-4743-8AA5-082D849F07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834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538" y="38100"/>
            <a:ext cx="7304261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D202-4029-4743-8AA5-082D849F07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49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5959-81DF-4883-B5F7-9279F6214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654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538" y="38100"/>
            <a:ext cx="7304261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238D202-4029-4743-8AA5-082D849F07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1478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238D202-4029-4743-8AA5-082D849F07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644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D202-4029-4743-8AA5-082D849F07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752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D202-4029-4743-8AA5-082D849F07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257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D202-4029-4743-8AA5-082D849F07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9331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D202-4029-4743-8AA5-082D849F07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3501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82153"/>
            <a:ext cx="8763000" cy="4649788"/>
          </a:xfrm>
        </p:spPr>
        <p:txBody>
          <a:bodyPr/>
          <a:lstStyle>
            <a:lvl1pPr marL="228600" indent="-228600">
              <a:lnSpc>
                <a:spcPct val="85000"/>
              </a:lnSpc>
              <a:spcBef>
                <a:spcPts val="1400"/>
              </a:spcBef>
              <a:defRPr sz="2600"/>
            </a:lvl1pPr>
            <a:lvl2pPr marL="571500" indent="-285750">
              <a:lnSpc>
                <a:spcPct val="85000"/>
              </a:lnSpc>
              <a:spcBef>
                <a:spcPts val="300"/>
              </a:spcBef>
              <a:defRPr sz="2000"/>
            </a:lvl2pPr>
            <a:lvl3pPr marL="971550" indent="-171450">
              <a:lnSpc>
                <a:spcPct val="85000"/>
              </a:lnSpc>
              <a:spcBef>
                <a:spcPts val="300"/>
              </a:spcBef>
              <a:defRPr sz="2000"/>
            </a:lvl3pPr>
            <a:lvl4pPr>
              <a:lnSpc>
                <a:spcPct val="85000"/>
              </a:lnSpc>
              <a:defRPr/>
            </a:lvl4pPr>
            <a:lvl5pPr>
              <a:lnSpc>
                <a:spcPct val="85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71296"/>
            <a:ext cx="3638550" cy="212103"/>
          </a:xfrm>
        </p:spPr>
        <p:txBody>
          <a:bodyPr/>
          <a:lstStyle>
            <a:lvl1pPr>
              <a:buNone/>
              <a:defRPr sz="10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 smtClean="0"/>
              <a:t>CLICK TO ADD CLASSIFICATION</a:t>
            </a:r>
            <a:endParaRPr lang="en-US" dirty="0"/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376488" y="-15875"/>
            <a:ext cx="6767512" cy="212103"/>
          </a:xfrm>
        </p:spPr>
        <p:txBody>
          <a:bodyPr/>
          <a:lstStyle>
            <a:lvl1pPr algn="r">
              <a:buNone/>
              <a:defRPr sz="10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 smtClean="0"/>
              <a:t>CLICK TO ADD CLASSIFICATION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23900" y="190500"/>
            <a:ext cx="8267700" cy="742950"/>
          </a:xfrm>
        </p:spPr>
        <p:txBody>
          <a:bodyPr/>
          <a:lstStyle>
            <a:lvl1pPr algn="l">
              <a:lnSpc>
                <a:spcPct val="80000"/>
              </a:lnSpc>
              <a:defRPr sz="3600" b="1" i="0" u="none">
                <a:solidFill>
                  <a:srgbClr val="1A3049"/>
                </a:solidFill>
                <a:effectLst>
                  <a:innerShdw blurRad="114300">
                    <a:prstClr val="black"/>
                  </a:inn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953000" y="6676725"/>
            <a:ext cx="2057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6"/>
          <p:cNvSpPr txBox="1">
            <a:spLocks noChangeArrowheads="1"/>
          </p:cNvSpPr>
          <p:nvPr userDrawn="1"/>
        </p:nvSpPr>
        <p:spPr>
          <a:xfrm>
            <a:off x="8569325" y="6324600"/>
            <a:ext cx="422275" cy="361950"/>
          </a:xfrm>
          <a:prstGeom prst="rect">
            <a:avLst/>
          </a:prstGeom>
          <a:ln/>
        </p:spPr>
        <p:txBody>
          <a:bodyPr vert="horz" lIns="0" tIns="0" rIns="0" bIns="0" rtlCol="0" anchor="ctr"/>
          <a:lstStyle>
            <a:lvl1pPr algn="ctr">
              <a:defRPr/>
            </a:lvl1pPr>
          </a:lstStyle>
          <a:p>
            <a:pPr>
              <a:defRPr/>
            </a:pPr>
            <a:fld id="{4C53C580-519C-4900-BEFF-ACE80C960344}" type="slidenum">
              <a:rPr lang="en-US" sz="1200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920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443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63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538" y="38100"/>
            <a:ext cx="7304261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238D202-4029-4743-8AA5-082D849F07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1377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8260" y="6485822"/>
            <a:ext cx="2133600" cy="365125"/>
          </a:xfrm>
        </p:spPr>
        <p:txBody>
          <a:bodyPr/>
          <a:lstStyle/>
          <a:p>
            <a:fld id="{E238D202-4029-4743-8AA5-082D849F07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09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5959-81DF-4883-B5F7-9279F6214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1242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538" y="38100"/>
            <a:ext cx="7304261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D202-4029-4743-8AA5-082D849F07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3889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538" y="38100"/>
            <a:ext cx="7304261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D202-4029-4743-8AA5-082D849F07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2098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538" y="38100"/>
            <a:ext cx="7304261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238D202-4029-4743-8AA5-082D849F07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657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238D202-4029-4743-8AA5-082D849F07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182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D202-4029-4743-8AA5-082D849F07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158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D202-4029-4743-8AA5-082D849F07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8317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D202-4029-4743-8AA5-082D849F07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9358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D202-4029-4743-8AA5-082D849F07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8616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82153"/>
            <a:ext cx="8763000" cy="4649788"/>
          </a:xfrm>
        </p:spPr>
        <p:txBody>
          <a:bodyPr/>
          <a:lstStyle>
            <a:lvl1pPr marL="228600" indent="-228600">
              <a:lnSpc>
                <a:spcPct val="85000"/>
              </a:lnSpc>
              <a:spcBef>
                <a:spcPts val="1400"/>
              </a:spcBef>
              <a:defRPr sz="2600"/>
            </a:lvl1pPr>
            <a:lvl2pPr marL="571500" indent="-285750">
              <a:lnSpc>
                <a:spcPct val="85000"/>
              </a:lnSpc>
              <a:spcBef>
                <a:spcPts val="300"/>
              </a:spcBef>
              <a:defRPr sz="2000"/>
            </a:lvl2pPr>
            <a:lvl3pPr marL="971550" indent="-171450">
              <a:lnSpc>
                <a:spcPct val="85000"/>
              </a:lnSpc>
              <a:spcBef>
                <a:spcPts val="300"/>
              </a:spcBef>
              <a:defRPr sz="2000"/>
            </a:lvl3pPr>
            <a:lvl4pPr>
              <a:lnSpc>
                <a:spcPct val="85000"/>
              </a:lnSpc>
              <a:defRPr/>
            </a:lvl4pPr>
            <a:lvl5pPr>
              <a:lnSpc>
                <a:spcPct val="85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71296"/>
            <a:ext cx="3638550" cy="212103"/>
          </a:xfrm>
        </p:spPr>
        <p:txBody>
          <a:bodyPr/>
          <a:lstStyle>
            <a:lvl1pPr>
              <a:buNone/>
              <a:defRPr sz="10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 smtClean="0"/>
              <a:t>CLICK TO ADD CLASSIFICATION</a:t>
            </a:r>
            <a:endParaRPr lang="en-US" dirty="0"/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376488" y="-15875"/>
            <a:ext cx="6767512" cy="212103"/>
          </a:xfrm>
        </p:spPr>
        <p:txBody>
          <a:bodyPr/>
          <a:lstStyle>
            <a:lvl1pPr algn="r">
              <a:buNone/>
              <a:defRPr sz="10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 smtClean="0"/>
              <a:t>CLICK TO ADD CLASSIFICATION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23900" y="190500"/>
            <a:ext cx="8267700" cy="742950"/>
          </a:xfrm>
        </p:spPr>
        <p:txBody>
          <a:bodyPr/>
          <a:lstStyle>
            <a:lvl1pPr algn="l">
              <a:lnSpc>
                <a:spcPct val="80000"/>
              </a:lnSpc>
              <a:defRPr sz="3600" b="1" i="0" u="none">
                <a:solidFill>
                  <a:srgbClr val="1A3049"/>
                </a:solidFill>
                <a:effectLst>
                  <a:innerShdw blurRad="114300">
                    <a:prstClr val="black"/>
                  </a:inn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953000" y="6676725"/>
            <a:ext cx="2057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6"/>
          <p:cNvSpPr txBox="1">
            <a:spLocks noChangeArrowheads="1"/>
          </p:cNvSpPr>
          <p:nvPr userDrawn="1"/>
        </p:nvSpPr>
        <p:spPr>
          <a:xfrm>
            <a:off x="8569325" y="6324600"/>
            <a:ext cx="422275" cy="361950"/>
          </a:xfrm>
          <a:prstGeom prst="rect">
            <a:avLst/>
          </a:prstGeom>
          <a:ln/>
        </p:spPr>
        <p:txBody>
          <a:bodyPr vert="horz" lIns="0" tIns="0" rIns="0" bIns="0" rtlCol="0" anchor="ctr"/>
          <a:lstStyle>
            <a:lvl1pPr algn="ctr">
              <a:defRPr/>
            </a:lvl1pPr>
          </a:lstStyle>
          <a:p>
            <a:pPr>
              <a:defRPr/>
            </a:pPr>
            <a:fld id="{4C53C580-519C-4900-BEFF-ACE80C960344}" type="slidenum">
              <a:rPr lang="en-US" sz="1200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19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443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 rot="19473151">
            <a:off x="2325512" y="2428893"/>
            <a:ext cx="414248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>
                <a:solidFill>
                  <a:prstClr val="white">
                    <a:lumMod val="95000"/>
                  </a:prstClr>
                </a:solidFill>
              </a:rPr>
              <a:t>DRAFT</a:t>
            </a:r>
            <a:endParaRPr lang="en-US" sz="11500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043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5959-81DF-4883-B5F7-9279F6214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283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538" y="38100"/>
            <a:ext cx="7304261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3093-7B38-41C2-AF69-30A2652258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6994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3093-7B38-41C2-AF69-30A2652258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pl_small_shield_blu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626" y="6310616"/>
            <a:ext cx="443824" cy="454308"/>
          </a:xfrm>
          <a:prstGeom prst="rect">
            <a:avLst/>
          </a:prstGeom>
        </p:spPr>
      </p:pic>
      <p:pic>
        <p:nvPicPr>
          <p:cNvPr id="8" name="Picture 7" descr="LL_Logo_alone_blu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1719" y="6356350"/>
            <a:ext cx="382721" cy="37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41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538" y="38100"/>
            <a:ext cx="7304261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3093-7B38-41C2-AF69-30A2652258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7477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538" y="38100"/>
            <a:ext cx="7304261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3093-7B38-41C2-AF69-30A2652258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apl_small_shield_blu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626" y="6310616"/>
            <a:ext cx="443824" cy="454308"/>
          </a:xfrm>
          <a:prstGeom prst="rect">
            <a:avLst/>
          </a:prstGeom>
        </p:spPr>
      </p:pic>
      <p:pic>
        <p:nvPicPr>
          <p:cNvPr id="11" name="Picture 10" descr="LL_Logo_alone_blu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1719" y="6356350"/>
            <a:ext cx="382721" cy="37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335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538" y="38100"/>
            <a:ext cx="7304261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3093-7B38-41C2-AF69-30A2652258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810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3093-7B38-41C2-AF69-30A2652258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1758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3093-7B38-41C2-AF69-30A2652258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6578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3093-7B38-41C2-AF69-30A2652258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2770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3093-7B38-41C2-AF69-30A2652258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6676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3093-7B38-41C2-AF69-30A2652258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12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5959-81DF-4883-B5F7-9279F6214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2585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l_small_vertical_blu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3533" y="1536046"/>
            <a:ext cx="5096934" cy="333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473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443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9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538" y="38100"/>
            <a:ext cx="7304261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238D202-4029-4743-8AA5-082D849F07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4867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8260" y="6485822"/>
            <a:ext cx="2133600" cy="365125"/>
          </a:xfrm>
        </p:spPr>
        <p:txBody>
          <a:bodyPr/>
          <a:lstStyle/>
          <a:p>
            <a:fld id="{E238D202-4029-4743-8AA5-082D849F07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4901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538" y="38100"/>
            <a:ext cx="7304261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D202-4029-4743-8AA5-082D849F07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1525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538" y="38100"/>
            <a:ext cx="7304261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D202-4029-4743-8AA5-082D849F07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8275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538" y="38100"/>
            <a:ext cx="7304261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238D202-4029-4743-8AA5-082D849F07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6258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238D202-4029-4743-8AA5-082D849F07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539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D202-4029-4743-8AA5-082D849F07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6553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D202-4029-4743-8AA5-082D849F07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31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5959-81DF-4883-B5F7-9279F6214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2051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D202-4029-4743-8AA5-082D849F07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0867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D202-4029-4743-8AA5-082D849F07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9877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82153"/>
            <a:ext cx="8763000" cy="4649788"/>
          </a:xfrm>
        </p:spPr>
        <p:txBody>
          <a:bodyPr/>
          <a:lstStyle>
            <a:lvl1pPr marL="228600" indent="-228600">
              <a:lnSpc>
                <a:spcPct val="85000"/>
              </a:lnSpc>
              <a:spcBef>
                <a:spcPts val="1400"/>
              </a:spcBef>
              <a:defRPr sz="2600"/>
            </a:lvl1pPr>
            <a:lvl2pPr marL="571500" indent="-285750">
              <a:lnSpc>
                <a:spcPct val="85000"/>
              </a:lnSpc>
              <a:spcBef>
                <a:spcPts val="300"/>
              </a:spcBef>
              <a:defRPr sz="2000"/>
            </a:lvl2pPr>
            <a:lvl3pPr marL="971550" indent="-171450">
              <a:lnSpc>
                <a:spcPct val="85000"/>
              </a:lnSpc>
              <a:spcBef>
                <a:spcPts val="300"/>
              </a:spcBef>
              <a:defRPr sz="2000"/>
            </a:lvl3pPr>
            <a:lvl4pPr>
              <a:lnSpc>
                <a:spcPct val="85000"/>
              </a:lnSpc>
              <a:defRPr/>
            </a:lvl4pPr>
            <a:lvl5pPr>
              <a:lnSpc>
                <a:spcPct val="85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71296"/>
            <a:ext cx="3638550" cy="212103"/>
          </a:xfrm>
        </p:spPr>
        <p:txBody>
          <a:bodyPr/>
          <a:lstStyle>
            <a:lvl1pPr>
              <a:buNone/>
              <a:defRPr sz="10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 smtClean="0"/>
              <a:t>CLICK TO ADD CLASSIFICATION</a:t>
            </a:r>
            <a:endParaRPr lang="en-US" dirty="0"/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376488" y="-15875"/>
            <a:ext cx="6767512" cy="212103"/>
          </a:xfrm>
        </p:spPr>
        <p:txBody>
          <a:bodyPr/>
          <a:lstStyle>
            <a:lvl1pPr algn="r">
              <a:buNone/>
              <a:defRPr sz="10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 smtClean="0"/>
              <a:t>CLICK TO ADD CLASSIFICATION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23900" y="190500"/>
            <a:ext cx="8267700" cy="742950"/>
          </a:xfrm>
        </p:spPr>
        <p:txBody>
          <a:bodyPr/>
          <a:lstStyle>
            <a:lvl1pPr algn="l">
              <a:lnSpc>
                <a:spcPct val="80000"/>
              </a:lnSpc>
              <a:defRPr sz="3600" b="1" i="0" u="none">
                <a:solidFill>
                  <a:srgbClr val="1A3049"/>
                </a:solidFill>
                <a:effectLst>
                  <a:innerShdw blurRad="114300">
                    <a:prstClr val="black"/>
                  </a:inn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953000" y="6676725"/>
            <a:ext cx="2057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6"/>
          <p:cNvSpPr txBox="1">
            <a:spLocks noChangeArrowheads="1"/>
          </p:cNvSpPr>
          <p:nvPr userDrawn="1"/>
        </p:nvSpPr>
        <p:spPr>
          <a:xfrm>
            <a:off x="8569325" y="6324600"/>
            <a:ext cx="422275" cy="361950"/>
          </a:xfrm>
          <a:prstGeom prst="rect">
            <a:avLst/>
          </a:prstGeom>
          <a:ln/>
        </p:spPr>
        <p:txBody>
          <a:bodyPr vert="horz" lIns="0" tIns="0" rIns="0" bIns="0" rtlCol="0" anchor="ctr"/>
          <a:lstStyle>
            <a:lvl1pPr algn="ctr">
              <a:defRPr/>
            </a:lvl1pPr>
          </a:lstStyle>
          <a:p>
            <a:pPr>
              <a:defRPr/>
            </a:pPr>
            <a:fld id="{4C53C580-519C-4900-BEFF-ACE80C960344}" type="slidenum">
              <a:rPr lang="en-US" sz="1200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586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443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 rot="19473151">
            <a:off x="2325512" y="2428893"/>
            <a:ext cx="414248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>
                <a:solidFill>
                  <a:prstClr val="white">
                    <a:lumMod val="95000"/>
                  </a:prstClr>
                </a:solidFill>
              </a:rPr>
              <a:t>DRAFT</a:t>
            </a:r>
            <a:endParaRPr lang="en-US" sz="11500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66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538" y="38100"/>
            <a:ext cx="7304261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3093-7B38-41C2-AF69-30A2652258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355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3093-7B38-41C2-AF69-30A2652258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pl_small_shield_blu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626" y="6310616"/>
            <a:ext cx="443824" cy="454308"/>
          </a:xfrm>
          <a:prstGeom prst="rect">
            <a:avLst/>
          </a:prstGeom>
        </p:spPr>
      </p:pic>
      <p:pic>
        <p:nvPicPr>
          <p:cNvPr id="8" name="Picture 7" descr="LL_Logo_alone_blu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1719" y="6356350"/>
            <a:ext cx="382721" cy="37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356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538" y="38100"/>
            <a:ext cx="7304261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3093-7B38-41C2-AF69-30A2652258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4799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538" y="38100"/>
            <a:ext cx="7304261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3093-7B38-41C2-AF69-30A2652258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apl_small_shield_blu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626" y="6310616"/>
            <a:ext cx="443824" cy="454308"/>
          </a:xfrm>
          <a:prstGeom prst="rect">
            <a:avLst/>
          </a:prstGeom>
        </p:spPr>
      </p:pic>
      <p:pic>
        <p:nvPicPr>
          <p:cNvPr id="11" name="Picture 10" descr="LL_Logo_alone_blu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1719" y="6356350"/>
            <a:ext cx="382721" cy="37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191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538" y="38100"/>
            <a:ext cx="7304261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3093-7B38-41C2-AF69-30A2652258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7576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3093-7B38-41C2-AF69-30A2652258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293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5959-81DF-4883-B5F7-9279F6214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2186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3093-7B38-41C2-AF69-30A2652258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3917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3093-7B38-41C2-AF69-30A2652258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5231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3093-7B38-41C2-AF69-30A2652258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4649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3093-7B38-41C2-AF69-30A2652258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869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l_small_vertical_blu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3533" y="1536046"/>
            <a:ext cx="5096934" cy="333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08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443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 descr="apl_small_vertical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2" b="8895"/>
          <a:stretch/>
        </p:blipFill>
        <p:spPr>
          <a:xfrm>
            <a:off x="3325283" y="4419600"/>
            <a:ext cx="2493433" cy="1517867"/>
          </a:xfrm>
          <a:prstGeom prst="rect">
            <a:avLst/>
          </a:prstGeom>
        </p:spPr>
      </p:pic>
      <p:pic>
        <p:nvPicPr>
          <p:cNvPr id="9" name="Picture 8" descr="LL_Logo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029" y="6324600"/>
            <a:ext cx="3711941" cy="3739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931" y="5867647"/>
            <a:ext cx="846137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7911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5959-81DF-4883-B5F7-9279F6214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pl_small_shield_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26" y="6310616"/>
            <a:ext cx="443824" cy="454308"/>
          </a:xfrm>
          <a:prstGeom prst="rect">
            <a:avLst/>
          </a:prstGeom>
        </p:spPr>
      </p:pic>
      <p:pic>
        <p:nvPicPr>
          <p:cNvPr id="8" name="Picture 7" descr="LL_Logo_alone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19" y="6356350"/>
            <a:ext cx="382721" cy="37047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658" y="6435769"/>
            <a:ext cx="609600" cy="21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36527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5959-81DF-4883-B5F7-9279F6214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pl_small_shield_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26" y="6310616"/>
            <a:ext cx="443824" cy="454308"/>
          </a:xfrm>
          <a:prstGeom prst="rect">
            <a:avLst/>
          </a:prstGeom>
        </p:spPr>
      </p:pic>
      <p:pic>
        <p:nvPicPr>
          <p:cNvPr id="8" name="Picture 7" descr="LL_Logo_alone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19" y="6356350"/>
            <a:ext cx="382721" cy="37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541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5959-81DF-4883-B5F7-9279F6214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pl_small_shield_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26" y="6310616"/>
            <a:ext cx="443824" cy="454308"/>
          </a:xfrm>
          <a:prstGeom prst="rect">
            <a:avLst/>
          </a:prstGeom>
        </p:spPr>
      </p:pic>
      <p:pic>
        <p:nvPicPr>
          <p:cNvPr id="9" name="Picture 8" descr="LL_Logo_alone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19" y="6356350"/>
            <a:ext cx="382721" cy="37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238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5959-81DF-4883-B5F7-9279F6214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apl_small_shield_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26" y="6310616"/>
            <a:ext cx="443824" cy="454308"/>
          </a:xfrm>
          <a:prstGeom prst="rect">
            <a:avLst/>
          </a:prstGeom>
        </p:spPr>
      </p:pic>
      <p:pic>
        <p:nvPicPr>
          <p:cNvPr id="11" name="Picture 10" descr="LL_Logo_alone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19" y="6356350"/>
            <a:ext cx="382721" cy="37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24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5959-81DF-4883-B5F7-9279F6214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3641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5959-81DF-4883-B5F7-9279F6214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apl_small_shield_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26" y="6310616"/>
            <a:ext cx="443824" cy="454308"/>
          </a:xfrm>
          <a:prstGeom prst="rect">
            <a:avLst/>
          </a:prstGeom>
        </p:spPr>
      </p:pic>
      <p:pic>
        <p:nvPicPr>
          <p:cNvPr id="7" name="Picture 6" descr="LL_Logo_alone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19" y="6356350"/>
            <a:ext cx="382721" cy="37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617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5959-81DF-4883-B5F7-9279F6214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apl_small_shield_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26" y="6310616"/>
            <a:ext cx="443824" cy="454308"/>
          </a:xfrm>
          <a:prstGeom prst="rect">
            <a:avLst/>
          </a:prstGeom>
        </p:spPr>
      </p:pic>
      <p:pic>
        <p:nvPicPr>
          <p:cNvPr id="6" name="Picture 5" descr="LL_Logo_alone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19" y="6356350"/>
            <a:ext cx="382721" cy="37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6742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5959-81DF-4883-B5F7-9279F6214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pl_small_shield_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26" y="6310616"/>
            <a:ext cx="443824" cy="454308"/>
          </a:xfrm>
          <a:prstGeom prst="rect">
            <a:avLst/>
          </a:prstGeom>
        </p:spPr>
      </p:pic>
      <p:pic>
        <p:nvPicPr>
          <p:cNvPr id="9" name="Picture 8" descr="LL_Logo_alone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19" y="6356350"/>
            <a:ext cx="382721" cy="37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689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5959-81DF-4883-B5F7-9279F6214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pl_small_shield_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26" y="6310616"/>
            <a:ext cx="443824" cy="454308"/>
          </a:xfrm>
          <a:prstGeom prst="rect">
            <a:avLst/>
          </a:prstGeom>
        </p:spPr>
      </p:pic>
      <p:pic>
        <p:nvPicPr>
          <p:cNvPr id="9" name="Picture 8" descr="LL_Logo_alone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19" y="6356350"/>
            <a:ext cx="382721" cy="37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938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5959-81DF-4883-B5F7-9279F6214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apl_small_shield_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26" y="6310616"/>
            <a:ext cx="443824" cy="454308"/>
          </a:xfrm>
          <a:prstGeom prst="rect">
            <a:avLst/>
          </a:prstGeom>
        </p:spPr>
      </p:pic>
      <p:pic>
        <p:nvPicPr>
          <p:cNvPr id="10" name="Picture 9" descr="LL_Logo_alone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19" y="6356350"/>
            <a:ext cx="382721" cy="37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79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5959-81DF-4883-B5F7-9279F6214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pl_small_shield_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26" y="6310616"/>
            <a:ext cx="443824" cy="454308"/>
          </a:xfrm>
          <a:prstGeom prst="rect">
            <a:avLst/>
          </a:prstGeom>
        </p:spPr>
      </p:pic>
      <p:pic>
        <p:nvPicPr>
          <p:cNvPr id="8" name="Picture 7" descr="LL_Logo_alone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19" y="6356350"/>
            <a:ext cx="382721" cy="37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8692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l_small_vertical_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533" y="1536046"/>
            <a:ext cx="5096934" cy="333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2730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5959-81DF-4883-B5F7-9279F6214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563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8567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5959-81DF-4883-B5F7-9279F6214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65376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626" y="0"/>
            <a:ext cx="7983374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94" y="1219200"/>
            <a:ext cx="4642606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5959-81DF-4883-B5F7-9279F6214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236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108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rgbClr val="3D6AA1"/>
              </a:gs>
              <a:gs pos="100000">
                <a:srgbClr val="7099C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600px-United_States_Department_of_Defense_Seal_svg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21" y="89941"/>
            <a:ext cx="1040707" cy="990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0627" y="38100"/>
            <a:ext cx="752617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B215959-81DF-4883-B5F7-9279F6214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17654" y="6548423"/>
            <a:ext cx="6632542" cy="2000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700" b="0" dirty="0" smtClean="0">
                <a:solidFill>
                  <a:schemeClr val="tx1"/>
                </a:solidFill>
              </a:rPr>
              <a:t>Distribution Statement</a:t>
            </a:r>
            <a:r>
              <a:rPr lang="en-US" sz="700" b="0" baseline="0" dirty="0" smtClean="0">
                <a:solidFill>
                  <a:schemeClr val="tx1"/>
                </a:solidFill>
              </a:rPr>
              <a:t> A – Approved for public release by DOPSR; SR# </a:t>
            </a:r>
            <a:r>
              <a:rPr lang="en-US" sz="700" b="0" baseline="0" dirty="0" smtClean="0">
                <a:solidFill>
                  <a:schemeClr val="tx1"/>
                </a:solidFill>
              </a:rPr>
              <a:t>16-S-2360 </a:t>
            </a:r>
            <a:r>
              <a:rPr lang="en-US" sz="700" b="0" baseline="0" dirty="0" smtClean="0">
                <a:solidFill>
                  <a:schemeClr val="tx1"/>
                </a:solidFill>
              </a:rPr>
              <a:t>applies. Distribution is unlimited.</a:t>
            </a:r>
            <a:endParaRPr lang="en-US" sz="7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19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rgbClr val="3D6AA1"/>
              </a:gs>
              <a:gs pos="100000">
                <a:srgbClr val="7099C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600px-United_States_Department_of_Defense_Seal_svg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19920" y="89941"/>
            <a:ext cx="1040707" cy="990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0626" y="0"/>
            <a:ext cx="7983374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" y="1219201"/>
            <a:ext cx="9143999" cy="4784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854075" lvl="4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2736" y="6492875"/>
            <a:ext cx="48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B215959-81DF-4883-B5F7-9279F6214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12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85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"/>
          <p:cNvGrpSpPr>
            <a:grpSpLocks/>
          </p:cNvGrpSpPr>
          <p:nvPr userDrawn="1"/>
        </p:nvGrpSpPr>
        <p:grpSpPr bwMode="auto">
          <a:xfrm>
            <a:off x="0" y="6419850"/>
            <a:ext cx="9144000" cy="44450"/>
            <a:chOff x="0" y="6172200"/>
            <a:chExt cx="9144000" cy="44668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6216868"/>
              <a:ext cx="914400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6172200"/>
              <a:ext cx="9144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gular Pentagon 13"/>
          <p:cNvSpPr/>
          <p:nvPr userDrawn="1"/>
        </p:nvSpPr>
        <p:spPr>
          <a:xfrm>
            <a:off x="8686800" y="6248400"/>
            <a:ext cx="381000" cy="381000"/>
          </a:xfrm>
          <a:prstGeom prst="pentagon">
            <a:avLst/>
          </a:prstGeom>
          <a:solidFill>
            <a:schemeClr val="tx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8681957" y="6315077"/>
            <a:ext cx="39946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fld id="{751B2007-90FA-4CC7-84A2-3248302C348A}" type="slidenum">
              <a:rPr lang="en-US" sz="1400" b="1">
                <a:solidFill>
                  <a:prstClr val="white"/>
                </a:solidFill>
                <a:latin typeface="Calibri"/>
              </a:rPr>
              <a:pPr algn="ctr">
                <a:defRPr/>
              </a:pPr>
              <a:t>‹#›</a:t>
            </a:fld>
            <a:endParaRPr lang="en-US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ubtitle 10"/>
          <p:cNvSpPr txBox="1">
            <a:spLocks/>
          </p:cNvSpPr>
          <p:nvPr userDrawn="1"/>
        </p:nvSpPr>
        <p:spPr bwMode="auto">
          <a:xfrm>
            <a:off x="1752600" y="6464300"/>
            <a:ext cx="5638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“AMERICA’S ARMY:  THE STRENGTH OF THE NATION”</a:t>
            </a:r>
          </a:p>
        </p:txBody>
      </p:sp>
      <p:grpSp>
        <p:nvGrpSpPr>
          <p:cNvPr id="3" name="Group 38"/>
          <p:cNvGrpSpPr>
            <a:grpSpLocks/>
          </p:cNvGrpSpPr>
          <p:nvPr userDrawn="1"/>
        </p:nvGrpSpPr>
        <p:grpSpPr bwMode="auto">
          <a:xfrm>
            <a:off x="0" y="942975"/>
            <a:ext cx="9144000" cy="20638"/>
            <a:chOff x="0" y="5541574"/>
            <a:chExt cx="9144000" cy="21026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5562600"/>
              <a:ext cx="914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5541574"/>
              <a:ext cx="9144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" descr="\\belv05ucyberh\Arcyber_Home2\stanley.malloy\Downloads\USARMY_2D_2C_LE_NS_PS_small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6514" y="36513"/>
            <a:ext cx="573087" cy="84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9"/>
          <p:cNvGrpSpPr/>
          <p:nvPr userDrawn="1"/>
        </p:nvGrpSpPr>
        <p:grpSpPr>
          <a:xfrm>
            <a:off x="7977905" y="46180"/>
            <a:ext cx="1133764" cy="922460"/>
            <a:chOff x="7848600" y="55416"/>
            <a:chExt cx="1133764" cy="922460"/>
          </a:xfrm>
        </p:grpSpPr>
        <p:pic>
          <p:nvPicPr>
            <p:cNvPr id="7" name="Picture 6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 l="61750" t="14222" r="25750" b="29778"/>
            <a:stretch>
              <a:fillRect/>
            </a:stretch>
          </p:blipFill>
          <p:spPr bwMode="auto">
            <a:xfrm>
              <a:off x="8506217" y="55416"/>
              <a:ext cx="476147" cy="64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6" descr="ARFOCYBER1.png"/>
            <p:cNvPicPr>
              <a:picLocks noChangeAspect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848600" y="98670"/>
              <a:ext cx="816448" cy="879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8370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rgbClr val="3D6AA1"/>
              </a:gs>
              <a:gs pos="100000">
                <a:srgbClr val="7099C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600px-United_States_Department_of_Defense_Seal_svg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20" y="89941"/>
            <a:ext cx="1040707" cy="990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0626" y="38100"/>
            <a:ext cx="752617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8D202-4029-4743-8AA5-082D849F07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97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2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rgbClr val="3D6AA1"/>
              </a:gs>
              <a:gs pos="100000">
                <a:srgbClr val="7099C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600px-United_States_Department_of_Defense_Seal_svg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20" y="89941"/>
            <a:ext cx="1040707" cy="990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0626" y="38100"/>
            <a:ext cx="752617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8D202-4029-4743-8AA5-082D849F07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2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2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rgbClr val="3D6AA1"/>
              </a:gs>
              <a:gs pos="100000">
                <a:srgbClr val="7099C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600px-United_States_Department_of_Defense_Seal_svg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20" y="89941"/>
            <a:ext cx="1040707" cy="990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0626" y="38100"/>
            <a:ext cx="752617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8D202-4029-4743-8AA5-082D849F07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694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2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rgbClr val="3D6AA1"/>
              </a:gs>
              <a:gs pos="100000">
                <a:srgbClr val="7099C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600px-United_States_Department_of_Defense_Seal_svg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9920" y="89941"/>
            <a:ext cx="1040707" cy="990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0626" y="38100"/>
            <a:ext cx="752617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E3093-7B38-41C2-AF69-30A2652258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0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2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rgbClr val="3D6AA1"/>
              </a:gs>
              <a:gs pos="100000">
                <a:srgbClr val="7099C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600px-United_States_Department_of_Defense_Seal_svg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20" y="89941"/>
            <a:ext cx="1040707" cy="990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0626" y="38100"/>
            <a:ext cx="752617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8D202-4029-4743-8AA5-082D849F07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70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2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rgbClr val="3D6AA1"/>
              </a:gs>
              <a:gs pos="100000">
                <a:srgbClr val="7099C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600px-United_States_Department_of_Defense_Seal_svg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9920" y="89941"/>
            <a:ext cx="1040707" cy="990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0626" y="38100"/>
            <a:ext cx="752617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E3093-7B38-41C2-AF69-30A2652258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44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2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rgbClr val="3D6AA1"/>
              </a:gs>
              <a:gs pos="100000">
                <a:srgbClr val="7099C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600px-United_States_Department_of_Defense_Seal_svg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9920" y="89941"/>
            <a:ext cx="1040707" cy="990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0626" y="38100"/>
            <a:ext cx="752617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B215959-81DF-4883-B5F7-9279F6214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89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rgbClr val="3D6AA1"/>
              </a:gs>
              <a:gs pos="100000">
                <a:srgbClr val="7099C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600px-United_States_Department_of_Defense_Seal_svg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19920" y="89941"/>
            <a:ext cx="1040707" cy="990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0626" y="0"/>
            <a:ext cx="7983374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" y="1219201"/>
            <a:ext cx="9143999" cy="4784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854075" lvl="4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2736" y="6492875"/>
            <a:ext cx="48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B215959-81DF-4883-B5F7-9279F6214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55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85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9" Type="http://schemas.openxmlformats.org/officeDocument/2006/relationships/image" Target="../media/image63.png"/><Relationship Id="rId21" Type="http://schemas.openxmlformats.org/officeDocument/2006/relationships/image" Target="../media/image45.png"/><Relationship Id="rId34" Type="http://schemas.openxmlformats.org/officeDocument/2006/relationships/image" Target="../media/image58.png"/><Relationship Id="rId42" Type="http://schemas.openxmlformats.org/officeDocument/2006/relationships/image" Target="../media/image66.png"/><Relationship Id="rId47" Type="http://schemas.openxmlformats.org/officeDocument/2006/relationships/image" Target="../media/image71.png"/><Relationship Id="rId50" Type="http://schemas.openxmlformats.org/officeDocument/2006/relationships/image" Target="../media/image74.png"/><Relationship Id="rId55" Type="http://schemas.openxmlformats.org/officeDocument/2006/relationships/image" Target="../media/image79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33" Type="http://schemas.openxmlformats.org/officeDocument/2006/relationships/image" Target="../media/image57.png"/><Relationship Id="rId38" Type="http://schemas.openxmlformats.org/officeDocument/2006/relationships/image" Target="../media/image62.png"/><Relationship Id="rId46" Type="http://schemas.openxmlformats.org/officeDocument/2006/relationships/image" Target="../media/image70.png"/><Relationship Id="rId59" Type="http://schemas.openxmlformats.org/officeDocument/2006/relationships/image" Target="../media/image83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29" Type="http://schemas.openxmlformats.org/officeDocument/2006/relationships/image" Target="../media/image53.png"/><Relationship Id="rId41" Type="http://schemas.openxmlformats.org/officeDocument/2006/relationships/image" Target="../media/image65.png"/><Relationship Id="rId54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32" Type="http://schemas.openxmlformats.org/officeDocument/2006/relationships/image" Target="../media/image56.png"/><Relationship Id="rId37" Type="http://schemas.openxmlformats.org/officeDocument/2006/relationships/image" Target="../media/image61.png"/><Relationship Id="rId40" Type="http://schemas.openxmlformats.org/officeDocument/2006/relationships/image" Target="../media/image64.png"/><Relationship Id="rId45" Type="http://schemas.openxmlformats.org/officeDocument/2006/relationships/image" Target="../media/image69.png"/><Relationship Id="rId53" Type="http://schemas.openxmlformats.org/officeDocument/2006/relationships/image" Target="../media/image77.png"/><Relationship Id="rId58" Type="http://schemas.openxmlformats.org/officeDocument/2006/relationships/image" Target="../media/image82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28" Type="http://schemas.openxmlformats.org/officeDocument/2006/relationships/image" Target="../media/image52.png"/><Relationship Id="rId36" Type="http://schemas.openxmlformats.org/officeDocument/2006/relationships/image" Target="../media/image60.png"/><Relationship Id="rId49" Type="http://schemas.openxmlformats.org/officeDocument/2006/relationships/image" Target="../media/image73.png"/><Relationship Id="rId57" Type="http://schemas.openxmlformats.org/officeDocument/2006/relationships/image" Target="../media/image81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31" Type="http://schemas.openxmlformats.org/officeDocument/2006/relationships/image" Target="../media/image55.png"/><Relationship Id="rId44" Type="http://schemas.openxmlformats.org/officeDocument/2006/relationships/image" Target="../media/image68.png"/><Relationship Id="rId52" Type="http://schemas.openxmlformats.org/officeDocument/2006/relationships/image" Target="../media/image76.png"/><Relationship Id="rId60" Type="http://schemas.openxmlformats.org/officeDocument/2006/relationships/image" Target="../media/image84.jpe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51.png"/><Relationship Id="rId30" Type="http://schemas.openxmlformats.org/officeDocument/2006/relationships/image" Target="../media/image54.png"/><Relationship Id="rId35" Type="http://schemas.openxmlformats.org/officeDocument/2006/relationships/image" Target="../media/image59.png"/><Relationship Id="rId43" Type="http://schemas.openxmlformats.org/officeDocument/2006/relationships/image" Target="../media/image67.png"/><Relationship Id="rId48" Type="http://schemas.openxmlformats.org/officeDocument/2006/relationships/image" Target="../media/image72.png"/><Relationship Id="rId56" Type="http://schemas.openxmlformats.org/officeDocument/2006/relationships/image" Target="../media/image80.png"/><Relationship Id="rId8" Type="http://schemas.openxmlformats.org/officeDocument/2006/relationships/image" Target="../media/image32.png"/><Relationship Id="rId51" Type="http://schemas.openxmlformats.org/officeDocument/2006/relationships/image" Target="../media/image75.png"/><Relationship Id="rId3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13962" y="1686296"/>
            <a:ext cx="7772400" cy="2589311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Cyberspace: </a:t>
            </a:r>
            <a:br>
              <a:rPr lang="en-US" sz="4000" dirty="0" smtClean="0"/>
            </a:br>
            <a:r>
              <a:rPr lang="en-US" sz="4000" dirty="0" smtClean="0"/>
              <a:t>A Contested Operational Environment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200" b="1" cap="small" dirty="0"/>
              <a:t>Microelectronics Integrity Meeting </a:t>
            </a:r>
            <a:r>
              <a:rPr lang="en-US" sz="2200" b="1" cap="small" dirty="0" smtClean="0"/>
              <a:t/>
            </a:r>
            <a:br>
              <a:rPr lang="en-US" sz="2200" b="1" cap="small" dirty="0" smtClean="0"/>
            </a:br>
            <a:r>
              <a:rPr lang="en-US" sz="2200" b="1" cap="small" dirty="0" smtClean="0"/>
              <a:t>26 July 2016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79974" y="6504907"/>
            <a:ext cx="464025" cy="365125"/>
          </a:xfrm>
        </p:spPr>
        <p:txBody>
          <a:bodyPr/>
          <a:lstStyle/>
          <a:p>
            <a:fld id="{3B215959-81DF-4883-B5F7-9279F6214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4420648"/>
            <a:ext cx="6400800" cy="1413224"/>
          </a:xfrm>
        </p:spPr>
        <p:txBody>
          <a:bodyPr>
            <a:normAutofit/>
          </a:bodyPr>
          <a:lstStyle/>
          <a:p>
            <a:r>
              <a:rPr lang="en-US" b="1" dirty="0" smtClean="0"/>
              <a:t>Mr. John Garstka</a:t>
            </a:r>
          </a:p>
          <a:p>
            <a:r>
              <a:rPr lang="en-US" b="1" dirty="0" smtClean="0"/>
              <a:t>Deputy Director for Cyber</a:t>
            </a:r>
            <a:r>
              <a:rPr lang="en-US" b="1" dirty="0"/>
              <a:t> </a:t>
            </a:r>
            <a:r>
              <a:rPr lang="en-US" b="1" dirty="0" smtClean="0"/>
              <a:t>&amp; Space Programs</a:t>
            </a:r>
          </a:p>
          <a:p>
            <a:r>
              <a:rPr lang="en-US" b="1" dirty="0" smtClean="0"/>
              <a:t> ODASD/C3CB, OUSD/AT&amp;L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805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- Commercial  Vehicle: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Lots of Networked CPUs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2"/>
          <a:stretch/>
        </p:blipFill>
        <p:spPr bwMode="auto">
          <a:xfrm>
            <a:off x="1578314" y="1239915"/>
            <a:ext cx="5823177" cy="353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355187" y="4871497"/>
            <a:ext cx="7558048" cy="159149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31775" indent="-2317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lang="en-US" sz="2000" b="1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5938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–"/>
              <a:defRPr lang="en-US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47713" indent="-2317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lang="en-US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27113" indent="-280988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–"/>
              <a:defRPr lang="en-US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19213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60000"/>
              <a:buFont typeface="Wingdings" pitchFamily="2" charset="2"/>
              <a:buChar char="q"/>
              <a:tabLst/>
              <a:defRPr lang="en-US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08138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Helvetica LT Std" pitchFamily="34" charset="0"/>
              <a:buChar char="–"/>
              <a:tabLst/>
              <a:defRPr lang="en-US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5F9E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Small-CPU embedded systems are nearly 100% of the commuting environment</a:t>
            </a:r>
          </a:p>
          <a:p>
            <a:pPr lvl="1" indent="-231775" fontAlgn="auto">
              <a:buClr>
                <a:srgbClr val="005F9E"/>
              </a:buClr>
              <a:buSzPct val="120000"/>
              <a:buFont typeface="Wingdings" pitchFamily="2" charset="2"/>
              <a:buChar char="§"/>
            </a:pPr>
            <a:r>
              <a:rPr lang="en-US" b="0" dirty="0" smtClean="0">
                <a:solidFill>
                  <a:sysClr val="windowText" lastClr="000000"/>
                </a:solidFill>
              </a:rPr>
              <a:t>At least by numbers of CPUs</a:t>
            </a:r>
          </a:p>
          <a:p>
            <a:pPr lvl="1" indent="-231775" fontAlgn="auto">
              <a:buClr>
                <a:srgbClr val="005F9E"/>
              </a:buClr>
              <a:buSzPct val="120000"/>
              <a:buFont typeface="Wingdings" pitchFamily="2" charset="2"/>
              <a:buChar char="§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Often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there is a collection of small CPUs in an embedded system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5F9E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Embedded/CPU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survivability represents unique problems</a:t>
            </a:r>
          </a:p>
          <a:p>
            <a:pPr lvl="1" indent="-231775" fontAlgn="auto">
              <a:buClr>
                <a:srgbClr val="005F9E"/>
              </a:buClr>
              <a:buSzPct val="120000"/>
              <a:buFont typeface="Wingdings" pitchFamily="2" charset="2"/>
              <a:buChar char="§"/>
            </a:pPr>
            <a:r>
              <a:rPr lang="en-US" b="0" baseline="0" dirty="0" smtClean="0">
                <a:solidFill>
                  <a:sysClr val="windowText" lastClr="000000"/>
                </a:solidFill>
              </a:rPr>
              <a:t>Survivability may require more than reliability (fault tolerance)</a:t>
            </a:r>
          </a:p>
          <a:p>
            <a:pPr lvl="1" indent="-231775" fontAlgn="auto">
              <a:buClr>
                <a:srgbClr val="005F9E"/>
              </a:buClr>
              <a:buSzPct val="120000"/>
              <a:buFont typeface="Wingdings" pitchFamily="2" charset="2"/>
              <a:buChar char="§"/>
            </a:pP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Not everything can be treated like a desktop computer or server</a:t>
            </a:r>
          </a:p>
          <a:p>
            <a:pPr lvl="1" indent="-231775" fontAlgn="auto">
              <a:buClr>
                <a:srgbClr val="005F9E"/>
              </a:buClr>
              <a:buSzPct val="120000"/>
              <a:buFont typeface="Wingdings" pitchFamily="2" charset="2"/>
              <a:buChar char="§"/>
            </a:pPr>
            <a:r>
              <a:rPr lang="en-US" b="0" baseline="0" dirty="0" smtClean="0">
                <a:solidFill>
                  <a:sysClr val="windowText" lastClr="000000"/>
                </a:solidFill>
              </a:rPr>
              <a:t>“Connecting” or combining embedded systems</a:t>
            </a:r>
            <a:r>
              <a:rPr lang="en-US" b="0" dirty="0" smtClean="0">
                <a:solidFill>
                  <a:sysClr val="windowText" lastClr="000000"/>
                </a:solidFill>
              </a:rPr>
              <a:t> to general purpose computing is hard to do well 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62555" y="6578210"/>
            <a:ext cx="2938204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>
              <a:spcAft>
                <a:spcPts val="0"/>
              </a:spcAft>
              <a:buClr>
                <a:srgbClr val="FDAA03"/>
              </a:buClr>
            </a:pPr>
            <a:r>
              <a:rPr lang="en-US" sz="1200" dirty="0" smtClean="0">
                <a:solidFill>
                  <a:srgbClr val="00B050"/>
                </a:solidFill>
                <a:latin typeface="Arial" charset="0"/>
              </a:rPr>
              <a:t>UNCLASSIFIED</a:t>
            </a:r>
            <a:endParaRPr lang="en-US" sz="12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79974" y="6504907"/>
            <a:ext cx="464025" cy="365125"/>
          </a:xfrm>
        </p:spPr>
        <p:txBody>
          <a:bodyPr/>
          <a:lstStyle/>
          <a:p>
            <a:fld id="{3B215959-81DF-4883-B5F7-9279F6214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3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Commercial Vehicle:</a:t>
            </a:r>
            <a:br>
              <a:rPr lang="en-US" dirty="0" smtClean="0"/>
            </a:br>
            <a:r>
              <a:rPr lang="en-US" dirty="0" smtClean="0"/>
              <a:t>Cyber Resilience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293" y="1637128"/>
            <a:ext cx="7802900" cy="382281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How to Detect?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How to Protect?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How to minimize effects?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What can be built in?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How can the risk be assessed?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Given system diversity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With limited people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Within real time &amp; SWAP Limits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52" y="1447123"/>
            <a:ext cx="4881666" cy="340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9045" y="5647351"/>
            <a:ext cx="8748307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bliqueBottomLef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 can a operational System of Systems be made resilient when </a:t>
            </a:r>
            <a:r>
              <a:rPr lang="en-US" sz="24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it was </a:t>
            </a:r>
            <a:r>
              <a:rPr lang="en-US" sz="2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 designed that way?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62555" y="6578210"/>
            <a:ext cx="2938204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>
              <a:spcAft>
                <a:spcPts val="0"/>
              </a:spcAft>
              <a:buClr>
                <a:srgbClr val="FDAA03"/>
              </a:buClr>
            </a:pPr>
            <a:r>
              <a:rPr lang="en-US" sz="1200" dirty="0" smtClean="0">
                <a:solidFill>
                  <a:srgbClr val="00B050"/>
                </a:solidFill>
                <a:latin typeface="Arial" charset="0"/>
              </a:rPr>
              <a:t>UNCLASSIFIED</a:t>
            </a:r>
            <a:endParaRPr lang="en-US" sz="12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79974" y="6504907"/>
            <a:ext cx="464025" cy="365125"/>
          </a:xfrm>
        </p:spPr>
        <p:txBody>
          <a:bodyPr/>
          <a:lstStyle/>
          <a:p>
            <a:fld id="{3B215959-81DF-4883-B5F7-9279F6214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79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021" y="118751"/>
            <a:ext cx="8326322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Mapping Cybersecurity to Acquisition</a:t>
            </a:r>
            <a:br>
              <a:rPr lang="en-US" sz="2800" dirty="0" smtClean="0"/>
            </a:br>
            <a:r>
              <a:rPr lang="en-US" sz="2800" dirty="0" smtClean="0"/>
              <a:t>“PM Cybersecurity Guidebook*”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145407"/>
            <a:ext cx="9144000" cy="100103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600" kern="0" dirty="0" smtClean="0">
                <a:solidFill>
                  <a:schemeClr val="tx1"/>
                </a:solidFill>
              </a:rPr>
              <a:t>Policy: </a:t>
            </a:r>
            <a:r>
              <a:rPr lang="en-US" sz="1600" b="0" i="1" kern="0" dirty="0" smtClean="0">
                <a:solidFill>
                  <a:schemeClr val="tx1"/>
                </a:solidFill>
              </a:rPr>
              <a:t>“</a:t>
            </a:r>
            <a:r>
              <a:rPr lang="en-US" sz="1600" b="0" dirty="0">
                <a:solidFill>
                  <a:schemeClr val="tx1"/>
                </a:solidFill>
              </a:rPr>
              <a:t>Cybersecurity requirements must be identified </a:t>
            </a:r>
            <a:r>
              <a:rPr lang="en-US" sz="1600" b="0" dirty="0" smtClean="0">
                <a:solidFill>
                  <a:schemeClr val="tx1"/>
                </a:solidFill>
              </a:rPr>
              <a:t>early and </a:t>
            </a:r>
            <a:r>
              <a:rPr lang="en-US" sz="1600" b="0" dirty="0">
                <a:solidFill>
                  <a:schemeClr val="tx1"/>
                </a:solidFill>
              </a:rPr>
              <a:t>included throughout the lifecycle of systems including acquisition, design, development, developmental testing, operational testing, integration, implementation, operation, upgrade, or replacement of all DoD IT supporting DoD tasks and missions</a:t>
            </a:r>
            <a:r>
              <a:rPr lang="en-US" sz="1600" b="0" dirty="0" smtClean="0">
                <a:solidFill>
                  <a:schemeClr val="tx1"/>
                </a:solidFill>
              </a:rPr>
              <a:t>.</a:t>
            </a:r>
            <a:r>
              <a:rPr lang="en-US" sz="1600" b="0" i="1" kern="0" dirty="0" smtClean="0">
                <a:solidFill>
                  <a:schemeClr val="tx1"/>
                </a:solidFill>
              </a:rPr>
              <a:t>”</a:t>
            </a:r>
            <a:endParaRPr lang="en-US" sz="1600" b="0" i="1" kern="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2" y="2146436"/>
            <a:ext cx="8429105" cy="4327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6282053"/>
            <a:ext cx="899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* </a:t>
            </a:r>
            <a:r>
              <a:rPr lang="en-US" sz="1050" dirty="0"/>
              <a:t>Program Manager’s Guidebook for Integrating the Cybersecurity Risk Management Framework (RMF) into the System Acquisition Lifecycle: https://</a:t>
            </a:r>
            <a:r>
              <a:rPr lang="en-US" sz="1050" dirty="0" smtClean="0"/>
              <a:t>acc.dau.mil/CommunityBrowser.aspx?id=721696</a:t>
            </a:r>
            <a:endParaRPr lang="en-US" sz="1050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79974" y="6504907"/>
            <a:ext cx="464025" cy="365125"/>
          </a:xfrm>
        </p:spPr>
        <p:txBody>
          <a:bodyPr/>
          <a:lstStyle/>
          <a:p>
            <a:fld id="{3B215959-81DF-4883-B5F7-9279F6214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49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374" y="1700236"/>
            <a:ext cx="8661371" cy="4734687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Cyberspace is a </a:t>
            </a:r>
            <a:r>
              <a:rPr lang="en-US" altLang="en-US" sz="2800" b="1" i="1" u="sng" dirty="0"/>
              <a:t>Contested</a:t>
            </a:r>
            <a:r>
              <a:rPr lang="en-US" altLang="en-US" sz="2800" dirty="0"/>
              <a:t> Operational </a:t>
            </a:r>
            <a:r>
              <a:rPr lang="en-US" altLang="en-US" sz="2800" dirty="0" smtClean="0"/>
              <a:t>Domain</a:t>
            </a:r>
          </a:p>
          <a:p>
            <a:r>
              <a:rPr lang="en-US" sz="2800" dirty="0" smtClean="0"/>
              <a:t>DoD Systems need to be able to operate in contested cyber environment</a:t>
            </a:r>
          </a:p>
          <a:p>
            <a:r>
              <a:rPr lang="en-US" sz="2800" dirty="0" smtClean="0"/>
              <a:t>Cyber Resilience is </a:t>
            </a:r>
            <a:r>
              <a:rPr lang="en-US" sz="2800" b="1" i="1" u="sng" dirty="0" smtClean="0"/>
              <a:t>Not Optional</a:t>
            </a:r>
            <a:endParaRPr lang="en-US" sz="2800" b="1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5959-81DF-4883-B5F7-9279F6214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951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141" y="2111438"/>
            <a:ext cx="7802086" cy="2626817"/>
          </a:xfrm>
        </p:spPr>
        <p:txBody>
          <a:bodyPr/>
          <a:lstStyle/>
          <a:p>
            <a:r>
              <a:rPr lang="en-US" sz="3600" dirty="0" smtClean="0"/>
              <a:t>Cyberspace – An Operational Domain</a:t>
            </a:r>
          </a:p>
          <a:p>
            <a:r>
              <a:rPr lang="en-US" sz="3600" dirty="0" smtClean="0"/>
              <a:t>DoD Cyber Strategy</a:t>
            </a:r>
          </a:p>
          <a:p>
            <a:r>
              <a:rPr lang="en-US" sz="3600" dirty="0" smtClean="0"/>
              <a:t>Cyber Resilience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5959-81DF-4883-B5F7-9279F6214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62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867201" y="76200"/>
            <a:ext cx="7526173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Cyberspace is an Operational Domain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5959-81DF-4883-B5F7-9279F6214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91197" y="5537200"/>
            <a:ext cx="4316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“Cyber forces operating in cyberspace”</a:t>
            </a:r>
            <a:endParaRPr lang="en-US" sz="20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1243822" y="2481402"/>
            <a:ext cx="6526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“Non-cyber forces dependent upon cyberspace to operate ”</a:t>
            </a:r>
            <a:endParaRPr lang="en-US" sz="20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883" y="1304834"/>
            <a:ext cx="1489987" cy="11931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725" y="1304759"/>
            <a:ext cx="1427607" cy="118967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9573" y="1297380"/>
            <a:ext cx="1596069" cy="11970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1226" y="1304759"/>
            <a:ext cx="1905411" cy="1189673"/>
          </a:xfrm>
          <a:prstGeom prst="rect">
            <a:avLst/>
          </a:prstGeom>
        </p:spPr>
      </p:pic>
      <p:sp>
        <p:nvSpPr>
          <p:cNvPr id="26" name="Left-Up Arrow 25"/>
          <p:cNvSpPr/>
          <p:nvPr/>
        </p:nvSpPr>
        <p:spPr>
          <a:xfrm>
            <a:off x="6764417" y="2930458"/>
            <a:ext cx="499872" cy="1731264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Left-Up Arrow 83"/>
          <p:cNvSpPr/>
          <p:nvPr/>
        </p:nvSpPr>
        <p:spPr>
          <a:xfrm flipH="1">
            <a:off x="1585043" y="2930458"/>
            <a:ext cx="530177" cy="1731264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7069" y="3169708"/>
            <a:ext cx="3879264" cy="236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7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smtClean="0"/>
              <a:t>Cyberspace </a:t>
            </a:r>
            <a:r>
              <a:rPr lang="en-US" altLang="en-US" sz="2800" dirty="0"/>
              <a:t>i</a:t>
            </a:r>
            <a:r>
              <a:rPr lang="en-US" altLang="en-US" sz="2800" dirty="0" smtClean="0"/>
              <a:t>s a </a:t>
            </a:r>
            <a:r>
              <a:rPr lang="en-US" altLang="en-US" sz="2800" b="1" i="1" u="sng" dirty="0" smtClean="0"/>
              <a:t>Contested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O</a:t>
            </a:r>
            <a:r>
              <a:rPr lang="en-US" altLang="en-US" sz="2800" dirty="0" smtClean="0"/>
              <a:t>perational Domain</a:t>
            </a:r>
          </a:p>
        </p:txBody>
      </p:sp>
      <p:pic>
        <p:nvPicPr>
          <p:cNvPr id="1843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777" y="1333022"/>
            <a:ext cx="3220887" cy="2926080"/>
          </a:xfrm>
          <a:noFill/>
        </p:spPr>
      </p:pic>
      <p:pic>
        <p:nvPicPr>
          <p:cNvPr id="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59" y="3577952"/>
            <a:ext cx="3214841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85405" y="1363320"/>
            <a:ext cx="10556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Deny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03931" y="3721894"/>
            <a:ext cx="16087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Degrade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07609" y="4491335"/>
            <a:ext cx="15047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Destroy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28658" y="2168725"/>
            <a:ext cx="15258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Deceive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40329" y="2953976"/>
            <a:ext cx="14334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Disrupt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52925" y="5314950"/>
            <a:ext cx="4505325" cy="10953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Cyberspace is an operational domain and an increasingly contested environment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79974" y="6504907"/>
            <a:ext cx="464025" cy="365125"/>
          </a:xfrm>
        </p:spPr>
        <p:txBody>
          <a:bodyPr/>
          <a:lstStyle/>
          <a:p>
            <a:fld id="{3B215959-81DF-4883-B5F7-9279F6214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1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021" y="38100"/>
            <a:ext cx="7926779" cy="1143000"/>
          </a:xfrm>
        </p:spPr>
        <p:txBody>
          <a:bodyPr/>
          <a:lstStyle/>
          <a:p>
            <a:r>
              <a:rPr lang="en-US" dirty="0" smtClean="0"/>
              <a:t>“Know Your Adversary”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5959-81DF-4883-B5F7-9279F6214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4" t="45350" r="9004" b="12374"/>
          <a:stretch/>
        </p:blipFill>
        <p:spPr>
          <a:xfrm>
            <a:off x="3325092" y="1662547"/>
            <a:ext cx="5818908" cy="3325090"/>
          </a:xfrm>
          <a:prstGeom prst="rect">
            <a:avLst/>
          </a:prstGeom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78" y="1809798"/>
            <a:ext cx="1839469" cy="262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 bwMode="auto">
          <a:xfrm>
            <a:off x="259898" y="4613101"/>
            <a:ext cx="3278945" cy="1063304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058" tIns="41029" rIns="82058" bIns="41029"/>
          <a:lstStyle/>
          <a:p>
            <a:pPr>
              <a:defRPr/>
            </a:pPr>
            <a:r>
              <a:rPr lang="en-US" sz="1600" b="1" i="1" dirty="0" smtClean="0"/>
              <a:t>“Know yourself, know your enemy”</a:t>
            </a:r>
          </a:p>
          <a:p>
            <a:pPr>
              <a:defRPr/>
            </a:pPr>
            <a:endParaRPr lang="en-US" sz="1600" b="1" i="1" dirty="0" smtClean="0"/>
          </a:p>
          <a:p>
            <a:pPr>
              <a:defRPr/>
            </a:pPr>
            <a:r>
              <a:rPr lang="en-US" sz="1600" b="1" i="1" dirty="0" smtClean="0"/>
              <a:t>        Sun Tzu</a:t>
            </a:r>
          </a:p>
          <a:p>
            <a:pPr>
              <a:defRPr/>
            </a:pPr>
            <a:r>
              <a:rPr lang="en-US" sz="1600" dirty="0">
                <a:solidFill>
                  <a:schemeClr val="tx1">
                    <a:lumMod val="10000"/>
                    <a:lumOff val="90000"/>
                  </a:schemeClr>
                </a:solidFill>
              </a:rPr>
              <a:t/>
            </a:r>
            <a:br>
              <a:rPr lang="en-US" sz="1600" dirty="0">
                <a:solidFill>
                  <a:schemeClr val="tx1">
                    <a:lumMod val="10000"/>
                    <a:lumOff val="90000"/>
                  </a:schemeClr>
                </a:solidFill>
              </a:rPr>
            </a:br>
            <a:endParaRPr lang="en-US" sz="1600" dirty="0">
              <a:solidFill>
                <a:schemeClr val="tx1">
                  <a:lumMod val="10000"/>
                  <a:lumOff val="90000"/>
                </a:schemeClr>
              </a:solidFill>
            </a:endParaRPr>
          </a:p>
          <a:p>
            <a:pPr>
              <a:defRPr/>
            </a:pPr>
            <a:endParaRPr lang="en-US" sz="1600" dirty="0">
              <a:solidFill>
                <a:schemeClr val="tx1">
                  <a:lumMod val="10000"/>
                  <a:lumOff val="90000"/>
                </a:schemeClr>
              </a:solidFill>
            </a:endParaRPr>
          </a:p>
          <a:p>
            <a:pPr>
              <a:defRPr/>
            </a:pPr>
            <a:r>
              <a:rPr lang="en-US" sz="1600" dirty="0">
                <a:solidFill>
                  <a:schemeClr val="tx1">
                    <a:lumMod val="10000"/>
                    <a:lumOff val="90000"/>
                  </a:schemeClr>
                </a:solidFill>
              </a:rPr>
              <a:t>Sun Tzu </a:t>
            </a:r>
          </a:p>
        </p:txBody>
      </p:sp>
    </p:spTree>
    <p:extLst>
      <p:ext uri="{BB962C8B-B14F-4D97-AF65-F5344CB8AC3E}">
        <p14:creationId xmlns:p14="http://schemas.microsoft.com/office/powerpoint/2010/main" val="4070502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DoD Cyber Strategy:</a:t>
            </a:r>
            <a:br>
              <a:rPr lang="en-US" dirty="0" smtClean="0"/>
            </a:br>
            <a:r>
              <a:rPr lang="en-US" dirty="0" smtClean="0"/>
              <a:t>DoD Cyber 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2" y="1569608"/>
            <a:ext cx="8752114" cy="429680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DoD must defend its </a:t>
            </a:r>
            <a:r>
              <a:rPr lang="en-US" sz="2800" b="1" dirty="0" smtClean="0"/>
              <a:t>own networks</a:t>
            </a:r>
            <a:r>
              <a:rPr lang="en-US" sz="2800" b="1" dirty="0"/>
              <a:t>, systems, and </a:t>
            </a:r>
            <a:r>
              <a:rPr lang="en-US" sz="2800" b="1" dirty="0" smtClean="0"/>
              <a:t>information.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/>
              <a:t>DoD </a:t>
            </a:r>
            <a:r>
              <a:rPr lang="en-US" sz="2800" b="1" dirty="0"/>
              <a:t>must be prepared </a:t>
            </a:r>
            <a:r>
              <a:rPr lang="en-US" sz="2800" b="1" dirty="0" smtClean="0"/>
              <a:t>to defend </a:t>
            </a:r>
            <a:r>
              <a:rPr lang="en-US" sz="2800" b="1" dirty="0"/>
              <a:t>the United States and its interests </a:t>
            </a:r>
            <a:r>
              <a:rPr lang="en-US" sz="2800" b="1" dirty="0" smtClean="0"/>
              <a:t>against cyberattacks </a:t>
            </a:r>
            <a:r>
              <a:rPr lang="en-US" sz="2800" b="1" dirty="0"/>
              <a:t>of significant </a:t>
            </a:r>
            <a:r>
              <a:rPr lang="en-US" sz="2800" b="1" dirty="0" smtClean="0"/>
              <a:t>consequence.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I</a:t>
            </a:r>
            <a:r>
              <a:rPr lang="en-US" sz="2800" b="1" dirty="0" smtClean="0"/>
              <a:t>f </a:t>
            </a:r>
            <a:r>
              <a:rPr lang="en-US" sz="2800" b="1" dirty="0"/>
              <a:t>directed by the President or the Secretary of Defense, DoD must be able to </a:t>
            </a:r>
            <a:r>
              <a:rPr lang="en-US" sz="2800" b="1" dirty="0" smtClean="0"/>
              <a:t>provide integrated </a:t>
            </a:r>
            <a:r>
              <a:rPr lang="en-US" sz="2800" b="1" dirty="0"/>
              <a:t>cyber capabilities to support military operations and contingency plans</a:t>
            </a:r>
            <a:r>
              <a:rPr lang="en-US" sz="2800" dirty="0"/>
              <a:t>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5959-81DF-4883-B5F7-9279F6214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507" y="6228009"/>
            <a:ext cx="4263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Source: DoD Cyber Strategy - April 2015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377651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DoD Cyber Strategy:</a:t>
            </a:r>
            <a:br>
              <a:rPr lang="en-US" dirty="0" smtClean="0"/>
            </a:br>
            <a:r>
              <a:rPr lang="en-US" dirty="0" smtClean="0"/>
              <a:t>Strategic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2" y="1569608"/>
            <a:ext cx="8752114" cy="42968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/>
              <a:t>1</a:t>
            </a:r>
            <a:r>
              <a:rPr lang="en-US" sz="2200" b="1" dirty="0"/>
              <a:t>. Build and maintain ready forces and capabilities to conduct cyberspace </a:t>
            </a:r>
            <a:r>
              <a:rPr lang="en-US" sz="2200" b="1" dirty="0" smtClean="0"/>
              <a:t>operations.</a:t>
            </a:r>
            <a:endParaRPr lang="en-US" sz="2200" b="1" dirty="0"/>
          </a:p>
          <a:p>
            <a:pPr marL="0" indent="0">
              <a:buNone/>
            </a:pPr>
            <a:r>
              <a:rPr lang="en-US" sz="2200" b="1" dirty="0"/>
              <a:t>2. Defend the DoD information network, secure DoD data, and mitigate risks to </a:t>
            </a:r>
            <a:r>
              <a:rPr lang="en-US" sz="2200" b="1" dirty="0" smtClean="0"/>
              <a:t>DoD.</a:t>
            </a:r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3. Be prepared to defend the U.S. homeland and U.S. vital interests from disruptive </a:t>
            </a:r>
            <a:r>
              <a:rPr lang="en-US" sz="2200" b="1" dirty="0" smtClean="0"/>
              <a:t>or destructive </a:t>
            </a:r>
            <a:r>
              <a:rPr lang="en-US" sz="2200" b="1" dirty="0"/>
              <a:t>cyberattacks of significant </a:t>
            </a:r>
            <a:r>
              <a:rPr lang="en-US" sz="2200" b="1" dirty="0" smtClean="0"/>
              <a:t>consequence.</a:t>
            </a:r>
            <a:endParaRPr lang="en-US" sz="2200" b="1" dirty="0"/>
          </a:p>
          <a:p>
            <a:pPr marL="0" indent="0">
              <a:buNone/>
            </a:pPr>
            <a:r>
              <a:rPr lang="en-US" sz="2200" b="1" dirty="0"/>
              <a:t>4. Build and maintain viable cyber options and plan to use those options to control </a:t>
            </a:r>
            <a:r>
              <a:rPr lang="en-US" sz="2200" b="1" dirty="0" smtClean="0"/>
              <a:t>conflict escalation </a:t>
            </a:r>
            <a:r>
              <a:rPr lang="en-US" sz="2200" b="1" dirty="0"/>
              <a:t>and to shape the conflict environment at all </a:t>
            </a:r>
            <a:r>
              <a:rPr lang="en-US" sz="2200" b="1" dirty="0" smtClean="0"/>
              <a:t>stages.</a:t>
            </a:r>
            <a:endParaRPr lang="en-US" sz="2200" b="1" dirty="0"/>
          </a:p>
          <a:p>
            <a:pPr marL="0" indent="0">
              <a:buNone/>
            </a:pPr>
            <a:r>
              <a:rPr lang="en-US" sz="2200" b="1" dirty="0"/>
              <a:t>5. Build and maintain robust international alliances and partnerships to deter shared </a:t>
            </a:r>
            <a:r>
              <a:rPr lang="en-US" sz="2200" b="1" dirty="0" smtClean="0"/>
              <a:t>threats and </a:t>
            </a:r>
            <a:r>
              <a:rPr lang="en-US" sz="2200" b="1" dirty="0"/>
              <a:t>increase international security and stability.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5959-81DF-4883-B5F7-9279F6214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507" y="6228009"/>
            <a:ext cx="4263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Source: DoD Cyber Strategy - April 2015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385998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762" y="326075"/>
            <a:ext cx="8081156" cy="1143000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NDAA 16 - Section 1647:</a:t>
            </a:r>
            <a:br>
              <a:rPr lang="en-US" sz="2700" dirty="0" smtClean="0"/>
            </a:br>
            <a:r>
              <a:rPr lang="en-US" sz="2700" dirty="0" smtClean="0"/>
              <a:t>Evaluation of Cyber Vulnerabilities of DoD Weapon Systems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5959-81DF-4883-B5F7-9279F6214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3817782"/>
              </p:ext>
            </p:extLst>
          </p:nvPr>
        </p:nvGraphicFramePr>
        <p:xfrm>
          <a:off x="1216848" y="2113801"/>
          <a:ext cx="6447020" cy="3933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778"/>
                <a:gridCol w="5840242"/>
              </a:tblGrid>
              <a:tr h="39416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Overview</a:t>
                      </a:r>
                      <a:r>
                        <a:rPr lang="en-US" sz="1600" baseline="0" dirty="0" smtClean="0"/>
                        <a:t> of</a:t>
                      </a:r>
                      <a:r>
                        <a:rPr lang="en-US" sz="1600" dirty="0" smtClean="0"/>
                        <a:t> Legislation </a:t>
                      </a:r>
                      <a:endParaRPr lang="en-US" sz="1600" dirty="0">
                        <a:latin typeface="Optim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3219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>
                        <a:latin typeface="Opti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Conduct prioritization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of critical of</a:t>
                      </a:r>
                      <a:r>
                        <a:rPr lang="en-US" sz="1400" baseline="0" dirty="0" smtClean="0"/>
                        <a:t> major weapon systems (WS)</a:t>
                      </a:r>
                      <a:endParaRPr lang="en-US" sz="1400" dirty="0">
                        <a:latin typeface="Optima"/>
                      </a:endParaRPr>
                    </a:p>
                  </a:txBody>
                  <a:tcPr anchor="ctr"/>
                </a:tc>
              </a:tr>
              <a:tr h="5445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>
                        <a:latin typeface="Opti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Develop a strategy</a:t>
                      </a:r>
                      <a:r>
                        <a:rPr lang="en-US" sz="1400" baseline="0" dirty="0" smtClean="0"/>
                        <a:t> for conduct of evaluations in FY16-19</a:t>
                      </a:r>
                      <a:endParaRPr lang="en-US" sz="1400" dirty="0">
                        <a:latin typeface="Optima"/>
                      </a:endParaRPr>
                    </a:p>
                  </a:txBody>
                  <a:tcPr anchor="ctr"/>
                </a:tc>
              </a:tr>
              <a:tr h="70015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>
                        <a:latin typeface="Opti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Develop a funding profile to</a:t>
                      </a:r>
                      <a:r>
                        <a:rPr lang="en-US" sz="1400" baseline="0" dirty="0" smtClean="0"/>
                        <a:t> conduct evaluations</a:t>
                      </a:r>
                      <a:endParaRPr lang="en-US" sz="1400" dirty="0">
                        <a:latin typeface="Optima"/>
                      </a:endParaRPr>
                    </a:p>
                  </a:txBody>
                  <a:tcPr anchor="ctr"/>
                </a:tc>
              </a:tr>
              <a:tr h="8557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>
                        <a:latin typeface="Opti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Develop strategies</a:t>
                      </a:r>
                      <a:r>
                        <a:rPr lang="en-US" sz="1400" baseline="0" dirty="0" smtClean="0"/>
                        <a:t> for mitigating risks of cyber vulnerabilities</a:t>
                      </a:r>
                    </a:p>
                    <a:p>
                      <a:pPr marL="228600" indent="-228600">
                        <a:buFont typeface="+mj-lt"/>
                        <a:buAutoNum type="alphaLcPeriod"/>
                      </a:pPr>
                      <a:r>
                        <a:rPr lang="en-US" sz="1400" baseline="0" dirty="0" smtClean="0"/>
                        <a:t>Plan submission to include current state </a:t>
                      </a:r>
                    </a:p>
                    <a:p>
                      <a:pPr marL="228600" indent="-228600">
                        <a:buFont typeface="+mj-lt"/>
                        <a:buAutoNum type="alphaLcPeriod"/>
                      </a:pPr>
                      <a:r>
                        <a:rPr lang="en-US" sz="1400" baseline="0" dirty="0" smtClean="0"/>
                        <a:t>Qtr’ly report to provide status of ongoing activities</a:t>
                      </a:r>
                      <a:endParaRPr lang="en-US" sz="1400" dirty="0">
                        <a:latin typeface="Optima"/>
                      </a:endParaRPr>
                    </a:p>
                  </a:txBody>
                  <a:tcPr anchor="ctr"/>
                </a:tc>
              </a:tr>
              <a:tr h="388973">
                <a:tc>
                  <a:txBody>
                    <a:bodyPr/>
                    <a:lstStyle/>
                    <a:p>
                      <a:endParaRPr lang="en-US" sz="1400" dirty="0">
                        <a:latin typeface="Opti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Submit plan</a:t>
                      </a:r>
                      <a:r>
                        <a:rPr lang="en-US" sz="1400" baseline="0" dirty="0" smtClean="0"/>
                        <a:t> for evaluations</a:t>
                      </a:r>
                      <a:r>
                        <a:rPr lang="en-US" sz="1400" dirty="0" smtClean="0"/>
                        <a:t> to Congress</a:t>
                      </a:r>
                      <a:endParaRPr lang="en-US" sz="1400" dirty="0">
                        <a:latin typeface="Optima"/>
                      </a:endParaRPr>
                    </a:p>
                  </a:txBody>
                  <a:tcPr anchor="ctr"/>
                </a:tc>
              </a:tr>
              <a:tr h="45557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>
                        <a:latin typeface="Opti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Submit quarterly findings reports IAW section 484 of title 10 United States Code</a:t>
                      </a:r>
                      <a:endParaRPr lang="en-US" sz="1400" dirty="0">
                        <a:latin typeface="Optim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4260" y="1302825"/>
            <a:ext cx="8103455" cy="6771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Optima" pitchFamily="16" charset="0"/>
              </a:rPr>
              <a:t>NDAA 16 Section 1647:</a:t>
            </a:r>
          </a:p>
          <a:p>
            <a:pPr marL="1143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Optima" pitchFamily="16" charset="0"/>
              </a:rPr>
              <a:t>“Not later than 180 days after the date of the enactment of this Act, the Secretary shall submit to the congressional defense committees </a:t>
            </a:r>
            <a:r>
              <a:rPr lang="en-US" sz="1200" u="sng" dirty="0" smtClean="0">
                <a:solidFill>
                  <a:srgbClr val="000000"/>
                </a:solidFill>
                <a:latin typeface="Optima" pitchFamily="16" charset="0"/>
              </a:rPr>
              <a:t>the plan</a:t>
            </a:r>
            <a:r>
              <a:rPr lang="en-US" sz="1200" dirty="0" smtClean="0">
                <a:solidFill>
                  <a:srgbClr val="000000"/>
                </a:solidFill>
                <a:latin typeface="Optima" pitchFamily="16" charset="0"/>
              </a:rPr>
              <a:t> of the Secretary for evaluations of major weapon systems under subsection a.”</a:t>
            </a:r>
            <a:endParaRPr lang="en-US" sz="1200" dirty="0">
              <a:solidFill>
                <a:srgbClr val="000000"/>
              </a:solidFill>
              <a:latin typeface="Optima" pitchFamily="1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762" y="6263635"/>
            <a:ext cx="7260450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“…</a:t>
            </a:r>
            <a:r>
              <a:rPr lang="en-US" sz="1400" b="1" i="1" dirty="0"/>
              <a:t>complete an evaluation of the cyber vulnerabilities of each prioritized weapon system of the </a:t>
            </a:r>
            <a:endParaRPr lang="en-US" sz="1400" b="1" i="1" dirty="0" smtClean="0"/>
          </a:p>
          <a:p>
            <a:pPr algn="ctr"/>
            <a:r>
              <a:rPr lang="en-US" sz="1400" b="1" i="1" dirty="0" smtClean="0"/>
              <a:t>Department </a:t>
            </a:r>
            <a:r>
              <a:rPr lang="en-US" sz="1400" b="1" i="1" dirty="0"/>
              <a:t>of Defense by not later than December 31, 2019</a:t>
            </a:r>
            <a:r>
              <a:rPr lang="en-US" sz="1400" b="1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383560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“Cyber” Resilience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1066800"/>
            <a:ext cx="9217034" cy="5123794"/>
            <a:chOff x="377" y="762000"/>
            <a:chExt cx="9216273" cy="5918727"/>
          </a:xfrm>
        </p:grpSpPr>
        <p:pic>
          <p:nvPicPr>
            <p:cNvPr id="7" name="Picture 6" descr="cyber-bg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" y="891540"/>
              <a:ext cx="9143245" cy="5663731"/>
            </a:xfrm>
            <a:prstGeom prst="rect">
              <a:avLst/>
            </a:prstGeom>
          </p:spPr>
        </p:pic>
        <p:pic>
          <p:nvPicPr>
            <p:cNvPr id="8" name="Picture 7" descr="Commanders-Priorities-Graphic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762000"/>
              <a:ext cx="7497460" cy="591872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057650" y="923925"/>
              <a:ext cx="1371600" cy="639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/>
              <a:r>
                <a:rPr lang="en-US" sz="1500" dirty="0" smtClean="0">
                  <a:solidFill>
                    <a:prstClr val="black"/>
                  </a:solidFill>
                  <a:latin typeface="Calibri"/>
                  <a:cs typeface="Arial" charset="0"/>
                </a:rPr>
                <a:t>Perimeter Analysis</a:t>
              </a:r>
              <a:endParaRPr lang="en-US" sz="1500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62050" y="1390650"/>
              <a:ext cx="2819400" cy="373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/>
              <a:r>
                <a:rPr lang="en-US" sz="1500" dirty="0" smtClean="0">
                  <a:solidFill>
                    <a:prstClr val="black"/>
                  </a:solidFill>
                  <a:latin typeface="Calibri"/>
                  <a:cs typeface="Arial" charset="0"/>
                </a:rPr>
                <a:t>System Engineering Teams</a:t>
              </a:r>
              <a:endParaRPr lang="en-US" sz="1500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52800" y="4800600"/>
              <a:ext cx="2819400" cy="373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/>
              <a:r>
                <a:rPr lang="en-US" sz="1500" dirty="0" smtClean="0">
                  <a:solidFill>
                    <a:prstClr val="black"/>
                  </a:solidFill>
                  <a:latin typeface="Calibri"/>
                  <a:cs typeface="Arial" charset="0"/>
                </a:rPr>
                <a:t>Mission Analysis</a:t>
              </a:r>
              <a:endParaRPr lang="en-US" sz="1500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71625" y="3505200"/>
              <a:ext cx="2209800" cy="639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/>
              <a:r>
                <a:rPr lang="en-US" sz="1500" dirty="0" smtClean="0">
                  <a:solidFill>
                    <a:prstClr val="black"/>
                  </a:solidFill>
                  <a:latin typeface="Calibri"/>
                  <a:cs typeface="Arial" charset="0"/>
                </a:rPr>
                <a:t>Cyber Risk Analysis System Design Teardown</a:t>
              </a:r>
              <a:endParaRPr lang="en-US" sz="1500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24475" y="2876550"/>
              <a:ext cx="2819400" cy="373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/>
              <a:r>
                <a:rPr lang="en-US" sz="1500" dirty="0" smtClean="0">
                  <a:solidFill>
                    <a:prstClr val="black"/>
                  </a:solidFill>
                  <a:latin typeface="Calibri"/>
                  <a:cs typeface="Arial" charset="0"/>
                </a:rPr>
                <a:t>Cyber Contested Environment</a:t>
              </a:r>
              <a:endParaRPr lang="en-US" sz="1500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pic>
          <p:nvPicPr>
            <p:cNvPr id="14" name="Picture 13" descr="trained-and-ready-teams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1552575"/>
              <a:ext cx="2092019" cy="1676136"/>
            </a:xfrm>
            <a:prstGeom prst="rect">
              <a:avLst/>
            </a:prstGeom>
          </p:spPr>
        </p:pic>
        <p:grpSp>
          <p:nvGrpSpPr>
            <p:cNvPr id="15" name="Group 307"/>
            <p:cNvGrpSpPr/>
            <p:nvPr/>
          </p:nvGrpSpPr>
          <p:grpSpPr>
            <a:xfrm>
              <a:off x="894535" y="838200"/>
              <a:ext cx="8322115" cy="5683633"/>
              <a:chOff x="-7397662" y="1371600"/>
              <a:chExt cx="19032975" cy="14838478"/>
            </a:xfrm>
          </p:grpSpPr>
          <p:sp>
            <p:nvSpPr>
              <p:cNvPr id="16" name="AutoShape 9"/>
              <p:cNvSpPr>
                <a:spLocks noChangeArrowheads="1"/>
              </p:cNvSpPr>
              <p:nvPr/>
            </p:nvSpPr>
            <p:spPr bwMode="auto">
              <a:xfrm rot="10800000">
                <a:off x="4162407" y="3394648"/>
                <a:ext cx="720760" cy="891027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en-US" sz="700" b="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7" name="Picture 13" descr="Untitled-1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1325" y="3581400"/>
                <a:ext cx="5559425" cy="2730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22" descr="Untitled-1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4263" y="3735388"/>
                <a:ext cx="4251325" cy="1522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26" descr="Untitled-1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0088" y="4556125"/>
                <a:ext cx="655637" cy="522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31" descr="Untitled-1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6538" y="4756150"/>
                <a:ext cx="595312" cy="498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33" descr="Untitled-1"/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60788" y="4892675"/>
                <a:ext cx="327025" cy="565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34" descr="Untitled-1"/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5538" y="4875213"/>
                <a:ext cx="325437" cy="565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35" descr="Untitled-1"/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64188" y="4772025"/>
                <a:ext cx="590550" cy="496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36" descr="Untitled-1"/>
              <p:cNvPicPr>
                <a:picLocks noChangeAspect="1" noChangeArrowheads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5400" y="4587875"/>
                <a:ext cx="593725" cy="474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5" name="Group 45"/>
              <p:cNvGrpSpPr>
                <a:grpSpLocks/>
              </p:cNvGrpSpPr>
              <p:nvPr/>
            </p:nvGrpSpPr>
            <p:grpSpPr bwMode="auto">
              <a:xfrm>
                <a:off x="6727825" y="3667125"/>
                <a:ext cx="438150" cy="673100"/>
                <a:chOff x="4176" y="1642"/>
                <a:chExt cx="324" cy="499"/>
              </a:xfrm>
            </p:grpSpPr>
            <p:pic>
              <p:nvPicPr>
                <p:cNvPr id="121" name="Picture 43" descr="Untitled-1"/>
                <p:cNvPicPr>
                  <a:picLocks noChangeAspect="1" noChangeArrowheads="1"/>
                </p:cNvPicPr>
                <p:nvPr/>
              </p:nvPicPr>
              <p:blipFill>
                <a:blip r:embed="rId12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04" y="1843"/>
                  <a:ext cx="188" cy="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2" name="Picture 44" descr="Untitled-1"/>
                <p:cNvPicPr>
                  <a:picLocks noChangeAspect="1" noChangeArrowheads="1"/>
                </p:cNvPicPr>
                <p:nvPr/>
              </p:nvPicPr>
              <p:blipFill>
                <a:blip r:embed="rId13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76" y="1642"/>
                  <a:ext cx="324" cy="3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6" name="Picture 18" descr="Untitled-1"/>
              <p:cNvPicPr>
                <a:picLocks noChangeAspect="1" noChangeArrowheads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4113" y="4957763"/>
                <a:ext cx="720725" cy="708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19" descr="Untitled-1"/>
              <p:cNvPicPr>
                <a:picLocks noChangeAspect="1" noChangeArrowheads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5613" y="4422775"/>
                <a:ext cx="561975" cy="61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16" descr="Untitled-1"/>
              <p:cNvPicPr>
                <a:picLocks noChangeAspect="1" noChangeArrowheads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3925" y="5256213"/>
                <a:ext cx="839788" cy="709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38" descr="Untitled-1"/>
              <p:cNvPicPr>
                <a:picLocks noChangeAspect="1" noChangeArrowheads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2063" y="4754563"/>
                <a:ext cx="493712" cy="447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37" descr="Untitled-1"/>
              <p:cNvPicPr>
                <a:picLocks noChangeAspect="1" noChangeArrowheads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788" y="4529138"/>
                <a:ext cx="658812" cy="325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19" descr="Untitled-1"/>
              <p:cNvPicPr>
                <a:picLocks noChangeAspect="1" noChangeArrowheads="1"/>
              </p:cNvPicPr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7888" y="5256213"/>
                <a:ext cx="839787" cy="709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40" descr="Untitled-1"/>
              <p:cNvPicPr>
                <a:picLocks noChangeAspect="1" noChangeArrowheads="1"/>
              </p:cNvPicPr>
              <p:nvPr/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0450" y="5000625"/>
                <a:ext cx="495300" cy="4778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20" descr="Untitled-1"/>
              <p:cNvPicPr>
                <a:picLocks noChangeAspect="1" noChangeArrowheads="1"/>
              </p:cNvPicPr>
              <p:nvPr/>
            </p:nvPicPr>
            <p:blipFill>
              <a:blip r:embed="rId21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46763" y="4957763"/>
                <a:ext cx="720725" cy="708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41" descr="Untitled-1"/>
              <p:cNvPicPr>
                <a:picLocks noChangeAspect="1" noChangeArrowheads="1"/>
              </p:cNvPicPr>
              <p:nvPr/>
            </p:nvPicPr>
            <p:blipFill>
              <a:blip r:embed="rId22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6775" y="4711700"/>
                <a:ext cx="503238" cy="458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Picture 21" descr="Untitled-1"/>
              <p:cNvPicPr>
                <a:picLocks noChangeAspect="1" noChangeArrowheads="1"/>
              </p:cNvPicPr>
              <p:nvPr/>
            </p:nvPicPr>
            <p:blipFill>
              <a:blip r:embed="rId2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00825" y="4306888"/>
                <a:ext cx="652463" cy="727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" name="Picture 42" descr="Untitled-1"/>
              <p:cNvPicPr>
                <a:picLocks noChangeAspect="1" noChangeArrowheads="1"/>
              </p:cNvPicPr>
              <p:nvPr/>
            </p:nvPicPr>
            <p:blipFill>
              <a:blip r:embed="rId2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86550" y="4105275"/>
                <a:ext cx="857250" cy="790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39" descr="Untitled-1"/>
              <p:cNvPicPr>
                <a:picLocks noChangeAspect="1" noChangeArrowheads="1"/>
              </p:cNvPicPr>
              <p:nvPr/>
            </p:nvPicPr>
            <p:blipFill>
              <a:blip r:embed="rId2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6963" y="4962525"/>
                <a:ext cx="582612" cy="474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" name="Picture 354" descr="Untitled-1"/>
              <p:cNvPicPr>
                <a:picLocks noChangeAspect="1" noChangeArrowheads="1"/>
              </p:cNvPicPr>
              <p:nvPr/>
            </p:nvPicPr>
            <p:blipFill>
              <a:blip r:embed="rId26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8913" y="3908425"/>
                <a:ext cx="3494087" cy="1127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" name="Picture 355" descr="Untitled-1"/>
              <p:cNvPicPr>
                <a:picLocks noChangeAspect="1" noChangeArrowheads="1"/>
              </p:cNvPicPr>
              <p:nvPr/>
            </p:nvPicPr>
            <p:blipFill>
              <a:blip r:embed="rId27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3638" y="3359150"/>
                <a:ext cx="960437" cy="1419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356" descr="Untitled-1"/>
              <p:cNvPicPr>
                <a:picLocks noChangeAspect="1" noChangeArrowheads="1"/>
              </p:cNvPicPr>
              <p:nvPr/>
            </p:nvPicPr>
            <p:blipFill>
              <a:blip r:embed="rId28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2363" y="3951288"/>
                <a:ext cx="2212975" cy="7127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357" descr="Untitled-1"/>
              <p:cNvPicPr>
                <a:picLocks noChangeAspect="1" noChangeArrowheads="1"/>
              </p:cNvPicPr>
              <p:nvPr/>
            </p:nvPicPr>
            <p:blipFill>
              <a:blip r:embed="rId29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9575" y="4305300"/>
                <a:ext cx="681038" cy="303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358" descr="Untitled-1"/>
              <p:cNvPicPr>
                <a:picLocks noChangeAspect="1" noChangeArrowheads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18163" y="4211638"/>
                <a:ext cx="122237" cy="79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" name="Picture 359" descr="Untitled-1"/>
              <p:cNvPicPr>
                <a:picLocks noChangeAspect="1" noChangeArrowheads="1"/>
              </p:cNvPicPr>
              <p:nvPr/>
            </p:nvPicPr>
            <p:blipFill>
              <a:blip r:embed="rId31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8625" y="4090988"/>
                <a:ext cx="165100" cy="90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" name="Picture 360" descr="Untitled-1"/>
              <p:cNvPicPr>
                <a:picLocks noChangeAspect="1" noChangeArrowheads="1"/>
              </p:cNvPicPr>
              <p:nvPr/>
            </p:nvPicPr>
            <p:blipFill>
              <a:blip r:embed="rId31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22913" y="4289425"/>
                <a:ext cx="163512" cy="90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5" name="Group 361"/>
              <p:cNvGrpSpPr>
                <a:grpSpLocks/>
              </p:cNvGrpSpPr>
              <p:nvPr/>
            </p:nvGrpSpPr>
            <p:grpSpPr bwMode="auto">
              <a:xfrm>
                <a:off x="2638425" y="3995738"/>
                <a:ext cx="669925" cy="444500"/>
                <a:chOff x="1658" y="1865"/>
                <a:chExt cx="454" cy="301"/>
              </a:xfrm>
            </p:grpSpPr>
            <p:pic>
              <p:nvPicPr>
                <p:cNvPr id="118" name="Picture 362" descr="Untitled-1"/>
                <p:cNvPicPr>
                  <a:picLocks noChangeAspect="1" noChangeArrowheads="1"/>
                </p:cNvPicPr>
                <p:nvPr/>
              </p:nvPicPr>
              <p:blipFill>
                <a:blip r:embed="rId32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63" y="1961"/>
                  <a:ext cx="198" cy="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9" name="Picture 363" descr="Untitled-1"/>
                <p:cNvPicPr>
                  <a:picLocks noChangeAspect="1" noChangeArrowheads="1"/>
                </p:cNvPicPr>
                <p:nvPr/>
              </p:nvPicPr>
              <p:blipFill>
                <a:blip r:embed="rId33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58" y="1865"/>
                  <a:ext cx="221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0" name="Picture 364" descr="Untitled-1"/>
                <p:cNvPicPr>
                  <a:picLocks noChangeAspect="1" noChangeArrowheads="1"/>
                </p:cNvPicPr>
                <p:nvPr/>
              </p:nvPicPr>
              <p:blipFill>
                <a:blip r:embed="rId34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14" y="1972"/>
                  <a:ext cx="198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46" name="Picture 365" descr="Untitled-1"/>
              <p:cNvPicPr>
                <a:picLocks noChangeAspect="1" noChangeArrowheads="1"/>
              </p:cNvPicPr>
              <p:nvPr/>
            </p:nvPicPr>
            <p:blipFill>
              <a:blip r:embed="rId27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67363" y="3359150"/>
                <a:ext cx="960437" cy="1419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7" name="Group 366"/>
              <p:cNvGrpSpPr>
                <a:grpSpLocks/>
              </p:cNvGrpSpPr>
              <p:nvPr/>
            </p:nvGrpSpPr>
            <p:grpSpPr bwMode="auto">
              <a:xfrm>
                <a:off x="2994025" y="3984625"/>
                <a:ext cx="579438" cy="452438"/>
                <a:chOff x="1310" y="2616"/>
                <a:chExt cx="400" cy="313"/>
              </a:xfrm>
            </p:grpSpPr>
            <p:pic>
              <p:nvPicPr>
                <p:cNvPr id="115" name="Picture 367" descr="Untitled-1"/>
                <p:cNvPicPr>
                  <a:picLocks noChangeAspect="1" noChangeArrowheads="1"/>
                </p:cNvPicPr>
                <p:nvPr/>
              </p:nvPicPr>
              <p:blipFill>
                <a:blip r:embed="rId35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13" y="2709"/>
                  <a:ext cx="157" cy="1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6" name="Picture 368" descr="Untitled-1"/>
                <p:cNvPicPr>
                  <a:picLocks noChangeAspect="1" noChangeArrowheads="1"/>
                </p:cNvPicPr>
                <p:nvPr/>
              </p:nvPicPr>
              <p:blipFill>
                <a:blip r:embed="rId36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10" y="2616"/>
                  <a:ext cx="221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7" name="Picture 369" descr="Untitled-1"/>
                <p:cNvPicPr>
                  <a:picLocks noChangeAspect="1" noChangeArrowheads="1"/>
                </p:cNvPicPr>
                <p:nvPr/>
              </p:nvPicPr>
              <p:blipFill>
                <a:blip r:embed="rId37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12" y="2735"/>
                  <a:ext cx="198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48" name="Line 370"/>
              <p:cNvSpPr>
                <a:spLocks noChangeShapeType="1"/>
              </p:cNvSpPr>
              <p:nvPr/>
            </p:nvSpPr>
            <p:spPr bwMode="auto">
              <a:xfrm>
                <a:off x="3565525" y="4419600"/>
                <a:ext cx="668338" cy="0"/>
              </a:xfrm>
              <a:prstGeom prst="line">
                <a:avLst/>
              </a:prstGeom>
              <a:noFill/>
              <a:ln w="9525">
                <a:solidFill>
                  <a:srgbClr val="5F5F5F"/>
                </a:solidFill>
                <a:prstDash val="sysDot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endParaRPr lang="en-US" sz="700" b="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9" name="Line 371"/>
              <p:cNvSpPr>
                <a:spLocks noChangeShapeType="1"/>
              </p:cNvSpPr>
              <p:nvPr/>
            </p:nvSpPr>
            <p:spPr bwMode="auto">
              <a:xfrm flipV="1">
                <a:off x="3467100" y="4233863"/>
                <a:ext cx="673100" cy="150812"/>
              </a:xfrm>
              <a:prstGeom prst="line">
                <a:avLst/>
              </a:prstGeom>
              <a:noFill/>
              <a:ln w="9525">
                <a:solidFill>
                  <a:srgbClr val="5F5F5F"/>
                </a:solidFill>
                <a:prstDash val="sysDot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endParaRPr lang="en-US" sz="700" b="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pic>
            <p:nvPicPr>
              <p:cNvPr id="50" name="Picture 372" descr="Untitled-1"/>
              <p:cNvPicPr>
                <a:picLocks noChangeAspect="1" noChangeArrowheads="1"/>
              </p:cNvPicPr>
              <p:nvPr/>
            </p:nvPicPr>
            <p:blipFill>
              <a:blip r:embed="rId38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5125" y="4344988"/>
                <a:ext cx="269875" cy="138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" name="Line 373"/>
              <p:cNvSpPr>
                <a:spLocks noChangeShapeType="1"/>
              </p:cNvSpPr>
              <p:nvPr/>
            </p:nvSpPr>
            <p:spPr bwMode="auto">
              <a:xfrm flipV="1">
                <a:off x="4024313" y="4065588"/>
                <a:ext cx="115887" cy="52387"/>
              </a:xfrm>
              <a:prstGeom prst="line">
                <a:avLst/>
              </a:prstGeom>
              <a:noFill/>
              <a:ln w="9525">
                <a:solidFill>
                  <a:srgbClr val="5F5F5F"/>
                </a:solidFill>
                <a:prstDash val="sysDot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endParaRPr lang="en-US" sz="700" b="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2" name="Line 374"/>
              <p:cNvSpPr>
                <a:spLocks noChangeShapeType="1"/>
              </p:cNvSpPr>
              <p:nvPr/>
            </p:nvSpPr>
            <p:spPr bwMode="auto">
              <a:xfrm>
                <a:off x="4289425" y="4068763"/>
                <a:ext cx="112713" cy="36512"/>
              </a:xfrm>
              <a:prstGeom prst="line">
                <a:avLst/>
              </a:prstGeom>
              <a:noFill/>
              <a:ln w="9525">
                <a:solidFill>
                  <a:srgbClr val="5F5F5F"/>
                </a:solidFill>
                <a:prstDash val="sysDot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endParaRPr lang="en-US" sz="700" b="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3" name="Line 375"/>
              <p:cNvSpPr>
                <a:spLocks noChangeShapeType="1"/>
              </p:cNvSpPr>
              <p:nvPr/>
            </p:nvSpPr>
            <p:spPr bwMode="auto">
              <a:xfrm>
                <a:off x="4022725" y="4152900"/>
                <a:ext cx="342900" cy="0"/>
              </a:xfrm>
              <a:prstGeom prst="line">
                <a:avLst/>
              </a:prstGeom>
              <a:noFill/>
              <a:ln w="9525">
                <a:solidFill>
                  <a:srgbClr val="5F5F5F"/>
                </a:solidFill>
                <a:prstDash val="sysDot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endParaRPr lang="en-US" sz="700" b="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pic>
            <p:nvPicPr>
              <p:cNvPr id="54" name="Picture 376" descr="Untitled-1"/>
              <p:cNvPicPr>
                <a:picLocks noChangeAspect="1" noChangeArrowheads="1"/>
              </p:cNvPicPr>
              <p:nvPr/>
            </p:nvPicPr>
            <p:blipFill>
              <a:blip r:embed="rId31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1913" y="4095750"/>
                <a:ext cx="163512" cy="88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5" name="Line 377"/>
              <p:cNvSpPr>
                <a:spLocks noChangeShapeType="1"/>
              </p:cNvSpPr>
              <p:nvPr/>
            </p:nvSpPr>
            <p:spPr bwMode="auto">
              <a:xfrm>
                <a:off x="4016375" y="4170363"/>
                <a:ext cx="325438" cy="98425"/>
              </a:xfrm>
              <a:prstGeom prst="line">
                <a:avLst/>
              </a:prstGeom>
              <a:noFill/>
              <a:ln w="9525">
                <a:solidFill>
                  <a:srgbClr val="5F5F5F"/>
                </a:solidFill>
                <a:prstDash val="sysDot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endParaRPr lang="en-US" sz="700" b="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6" name="Line 378"/>
              <p:cNvSpPr>
                <a:spLocks noChangeShapeType="1"/>
              </p:cNvSpPr>
              <p:nvPr/>
            </p:nvSpPr>
            <p:spPr bwMode="auto">
              <a:xfrm flipV="1">
                <a:off x="4097338" y="4175125"/>
                <a:ext cx="287337" cy="127000"/>
              </a:xfrm>
              <a:prstGeom prst="line">
                <a:avLst/>
              </a:prstGeom>
              <a:noFill/>
              <a:ln w="9525">
                <a:solidFill>
                  <a:srgbClr val="5F5F5F"/>
                </a:solidFill>
                <a:prstDash val="sysDot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endParaRPr lang="en-US" sz="700" b="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pic>
            <p:nvPicPr>
              <p:cNvPr id="57" name="Picture 379" descr="Untitled-1"/>
              <p:cNvPicPr>
                <a:picLocks noChangeAspect="1" noChangeArrowheads="1"/>
              </p:cNvPicPr>
              <p:nvPr/>
            </p:nvPicPr>
            <p:blipFill>
              <a:blip r:embed="rId31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9088" y="4179888"/>
                <a:ext cx="163512" cy="88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8" name="Line 380"/>
              <p:cNvSpPr>
                <a:spLocks noChangeShapeType="1"/>
              </p:cNvSpPr>
              <p:nvPr/>
            </p:nvSpPr>
            <p:spPr bwMode="auto">
              <a:xfrm flipH="1">
                <a:off x="4395788" y="4324350"/>
                <a:ext cx="9525" cy="65088"/>
              </a:xfrm>
              <a:prstGeom prst="line">
                <a:avLst/>
              </a:prstGeom>
              <a:noFill/>
              <a:ln w="9525">
                <a:solidFill>
                  <a:srgbClr val="5F5F5F"/>
                </a:solidFill>
                <a:prstDash val="sysDot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endParaRPr lang="en-US" sz="700" b="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pic>
            <p:nvPicPr>
              <p:cNvPr id="59" name="Picture 381" descr="Untitled-1"/>
              <p:cNvPicPr>
                <a:picLocks noChangeAspect="1" noChangeArrowheads="1"/>
              </p:cNvPicPr>
              <p:nvPr/>
            </p:nvPicPr>
            <p:blipFill>
              <a:blip r:embed="rId31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7050" y="4241800"/>
                <a:ext cx="163513" cy="88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" name="Picture 382" descr="Untitled-1"/>
              <p:cNvPicPr>
                <a:picLocks noChangeAspect="1" noChangeArrowheads="1"/>
              </p:cNvPicPr>
              <p:nvPr/>
            </p:nvPicPr>
            <p:blipFill>
              <a:blip r:embed="rId31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6525" y="4281488"/>
                <a:ext cx="163513" cy="88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" name="Line 383"/>
              <p:cNvSpPr>
                <a:spLocks noChangeShapeType="1"/>
              </p:cNvSpPr>
              <p:nvPr/>
            </p:nvSpPr>
            <p:spPr bwMode="auto">
              <a:xfrm flipV="1">
                <a:off x="5153025" y="4054475"/>
                <a:ext cx="115888" cy="50800"/>
              </a:xfrm>
              <a:prstGeom prst="line">
                <a:avLst/>
              </a:prstGeom>
              <a:noFill/>
              <a:ln w="9525">
                <a:solidFill>
                  <a:srgbClr val="5F5F5F"/>
                </a:solidFill>
                <a:prstDash val="sysDot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endParaRPr lang="en-US" sz="700" b="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2" name="Line 384"/>
              <p:cNvSpPr>
                <a:spLocks noChangeShapeType="1"/>
              </p:cNvSpPr>
              <p:nvPr/>
            </p:nvSpPr>
            <p:spPr bwMode="auto">
              <a:xfrm>
                <a:off x="5418138" y="4056063"/>
                <a:ext cx="112712" cy="38100"/>
              </a:xfrm>
              <a:prstGeom prst="line">
                <a:avLst/>
              </a:prstGeom>
              <a:noFill/>
              <a:ln w="9525">
                <a:solidFill>
                  <a:srgbClr val="5F5F5F"/>
                </a:solidFill>
                <a:prstDash val="sysDot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endParaRPr lang="en-US" sz="700" b="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3" name="Line 385"/>
              <p:cNvSpPr>
                <a:spLocks noChangeShapeType="1"/>
              </p:cNvSpPr>
              <p:nvPr/>
            </p:nvSpPr>
            <p:spPr bwMode="auto">
              <a:xfrm>
                <a:off x="5173663" y="4140200"/>
                <a:ext cx="344487" cy="0"/>
              </a:xfrm>
              <a:prstGeom prst="line">
                <a:avLst/>
              </a:prstGeom>
              <a:noFill/>
              <a:ln w="9525">
                <a:solidFill>
                  <a:srgbClr val="5F5F5F"/>
                </a:solidFill>
                <a:prstDash val="sysDot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endParaRPr lang="en-US" sz="700" b="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4" name="Line 386"/>
              <p:cNvSpPr>
                <a:spLocks noChangeShapeType="1"/>
              </p:cNvSpPr>
              <p:nvPr/>
            </p:nvSpPr>
            <p:spPr bwMode="auto">
              <a:xfrm>
                <a:off x="5106988" y="4319588"/>
                <a:ext cx="11112" cy="80962"/>
              </a:xfrm>
              <a:prstGeom prst="line">
                <a:avLst/>
              </a:prstGeom>
              <a:noFill/>
              <a:ln w="9525">
                <a:solidFill>
                  <a:srgbClr val="5F5F5F"/>
                </a:solidFill>
                <a:prstDash val="sysDot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endParaRPr lang="en-US" sz="700" b="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5" name="Line 387"/>
              <p:cNvSpPr>
                <a:spLocks noChangeShapeType="1"/>
              </p:cNvSpPr>
              <p:nvPr/>
            </p:nvSpPr>
            <p:spPr bwMode="auto">
              <a:xfrm flipV="1">
                <a:off x="5181600" y="4152900"/>
                <a:ext cx="349250" cy="109538"/>
              </a:xfrm>
              <a:prstGeom prst="line">
                <a:avLst/>
              </a:prstGeom>
              <a:noFill/>
              <a:ln w="9525">
                <a:solidFill>
                  <a:srgbClr val="5F5F5F"/>
                </a:solidFill>
                <a:prstDash val="sysDot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endParaRPr lang="en-US" sz="700" b="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6" name="Line 388"/>
              <p:cNvSpPr>
                <a:spLocks noChangeShapeType="1"/>
              </p:cNvSpPr>
              <p:nvPr/>
            </p:nvSpPr>
            <p:spPr bwMode="auto">
              <a:xfrm>
                <a:off x="5381625" y="4241800"/>
                <a:ext cx="239713" cy="0"/>
              </a:xfrm>
              <a:prstGeom prst="line">
                <a:avLst/>
              </a:prstGeom>
              <a:noFill/>
              <a:ln w="9525">
                <a:solidFill>
                  <a:srgbClr val="5F5F5F"/>
                </a:solidFill>
                <a:prstDash val="sysDot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endParaRPr lang="en-US" sz="700" b="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7" name="Line 389"/>
              <p:cNvSpPr>
                <a:spLocks noChangeShapeType="1"/>
              </p:cNvSpPr>
              <p:nvPr/>
            </p:nvSpPr>
            <p:spPr bwMode="auto">
              <a:xfrm>
                <a:off x="5362575" y="4246563"/>
                <a:ext cx="165100" cy="65087"/>
              </a:xfrm>
              <a:prstGeom prst="line">
                <a:avLst/>
              </a:prstGeom>
              <a:noFill/>
              <a:ln w="9525">
                <a:solidFill>
                  <a:srgbClr val="5F5F5F"/>
                </a:solidFill>
                <a:prstDash val="sysDot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endParaRPr lang="en-US" sz="700" b="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8" name="Line 390"/>
              <p:cNvSpPr>
                <a:spLocks noChangeShapeType="1"/>
              </p:cNvSpPr>
              <p:nvPr/>
            </p:nvSpPr>
            <p:spPr bwMode="auto">
              <a:xfrm flipV="1">
                <a:off x="5484813" y="4348163"/>
                <a:ext cx="63500" cy="34925"/>
              </a:xfrm>
              <a:prstGeom prst="line">
                <a:avLst/>
              </a:prstGeom>
              <a:noFill/>
              <a:ln w="9525">
                <a:solidFill>
                  <a:srgbClr val="5F5F5F"/>
                </a:solidFill>
                <a:prstDash val="sysDot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endParaRPr lang="en-US" sz="700" b="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pic>
            <p:nvPicPr>
              <p:cNvPr id="69" name="Picture 391" descr="Untitled-1"/>
              <p:cNvPicPr>
                <a:picLocks noChangeAspect="1" noChangeArrowheads="1"/>
              </p:cNvPicPr>
              <p:nvPr/>
            </p:nvPicPr>
            <p:blipFill>
              <a:blip r:embed="rId38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14900" y="4352925"/>
                <a:ext cx="269875" cy="139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" name="Picture 392" descr="Untitled-1"/>
              <p:cNvPicPr>
                <a:picLocks noChangeAspect="1" noChangeArrowheads="1"/>
              </p:cNvPicPr>
              <p:nvPr/>
            </p:nvPicPr>
            <p:blipFill>
              <a:blip r:embed="rId39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4938" y="4308475"/>
                <a:ext cx="274637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" name="Picture 393" descr="Untitled-1"/>
              <p:cNvPicPr>
                <a:picLocks noChangeAspect="1" noChangeArrowheads="1"/>
              </p:cNvPicPr>
              <p:nvPr/>
            </p:nvPicPr>
            <p:blipFill>
              <a:blip r:embed="rId31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27613" y="4237038"/>
                <a:ext cx="163512" cy="90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" name="Picture 394" descr="Untitled-1"/>
              <p:cNvPicPr>
                <a:picLocks noChangeAspect="1" noChangeArrowheads="1"/>
              </p:cNvPicPr>
              <p:nvPr/>
            </p:nvPicPr>
            <p:blipFill>
              <a:blip r:embed="rId31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0813" y="4170363"/>
                <a:ext cx="163512" cy="90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3" name="Line 398"/>
              <p:cNvSpPr>
                <a:spLocks noChangeShapeType="1"/>
              </p:cNvSpPr>
              <p:nvPr/>
            </p:nvSpPr>
            <p:spPr bwMode="auto">
              <a:xfrm flipV="1">
                <a:off x="4298950" y="4041775"/>
                <a:ext cx="985838" cy="0"/>
              </a:xfrm>
              <a:prstGeom prst="line">
                <a:avLst/>
              </a:prstGeom>
              <a:noFill/>
              <a:ln w="9525">
                <a:solidFill>
                  <a:srgbClr val="5F5F5F"/>
                </a:solidFill>
                <a:prstDash val="sysDot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endParaRPr lang="en-US" sz="700" b="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4" name="Line 399"/>
              <p:cNvSpPr>
                <a:spLocks noChangeShapeType="1"/>
              </p:cNvSpPr>
              <p:nvPr/>
            </p:nvSpPr>
            <p:spPr bwMode="auto">
              <a:xfrm flipV="1">
                <a:off x="4476750" y="4148138"/>
                <a:ext cx="582613" cy="4762"/>
              </a:xfrm>
              <a:prstGeom prst="line">
                <a:avLst/>
              </a:prstGeom>
              <a:noFill/>
              <a:ln w="9525">
                <a:solidFill>
                  <a:srgbClr val="5F5F5F"/>
                </a:solidFill>
                <a:prstDash val="sysDot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endParaRPr lang="en-US" sz="700" b="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pic>
            <p:nvPicPr>
              <p:cNvPr id="75" name="Picture 400" descr="Untitled-1"/>
              <p:cNvPicPr>
                <a:picLocks noChangeAspect="1" noChangeArrowheads="1"/>
              </p:cNvPicPr>
              <p:nvPr/>
            </p:nvPicPr>
            <p:blipFill>
              <a:blip r:embed="rId40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2263" y="4006850"/>
                <a:ext cx="163512" cy="88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" name="Picture 401" descr="Untitled-1"/>
              <p:cNvPicPr>
                <a:picLocks noChangeAspect="1" noChangeArrowheads="1"/>
              </p:cNvPicPr>
              <p:nvPr/>
            </p:nvPicPr>
            <p:blipFill>
              <a:blip r:embed="rId31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4513" y="4103688"/>
                <a:ext cx="163512" cy="90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7" name="Picture 402" descr="Untitled-1"/>
              <p:cNvPicPr>
                <a:picLocks noChangeAspect="1" noChangeArrowheads="1"/>
              </p:cNvPicPr>
              <p:nvPr/>
            </p:nvPicPr>
            <p:blipFill>
              <a:blip r:embed="rId41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3038" y="3994150"/>
                <a:ext cx="161925" cy="87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" name="Picture 403" descr="Untitled-1"/>
              <p:cNvPicPr>
                <a:picLocks noChangeAspect="1" noChangeArrowheads="1"/>
              </p:cNvPicPr>
              <p:nvPr/>
            </p:nvPicPr>
            <p:blipFill>
              <a:blip r:embed="rId31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57775" y="4095750"/>
                <a:ext cx="163513" cy="88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" name="Picture 406" descr="Untitled-1"/>
              <p:cNvPicPr>
                <a:picLocks noChangeAspect="1" noChangeArrowheads="1"/>
              </p:cNvPicPr>
              <p:nvPr/>
            </p:nvPicPr>
            <p:blipFill>
              <a:blip r:embed="rId42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17800" y="2824163"/>
                <a:ext cx="3532188" cy="1138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" name="Picture 407" descr="Untitled-1"/>
              <p:cNvPicPr>
                <a:picLocks noChangeAspect="1" noChangeArrowheads="1"/>
              </p:cNvPicPr>
              <p:nvPr/>
            </p:nvPicPr>
            <p:blipFill>
              <a:blip r:embed="rId4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3400" y="3989388"/>
                <a:ext cx="73025" cy="211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1" name="Picture 408" descr="Untitled-1"/>
              <p:cNvPicPr>
                <a:picLocks noChangeAspect="1" noChangeArrowheads="1"/>
              </p:cNvPicPr>
              <p:nvPr/>
            </p:nvPicPr>
            <p:blipFill>
              <a:blip r:embed="rId4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3888" y="2897188"/>
                <a:ext cx="1069975" cy="407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" name="Picture 409" descr="Untitled-1"/>
              <p:cNvPicPr>
                <a:picLocks noChangeAspect="1" noChangeArrowheads="1"/>
              </p:cNvPicPr>
              <p:nvPr/>
            </p:nvPicPr>
            <p:blipFill>
              <a:blip r:embed="rId4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0113" y="2897188"/>
                <a:ext cx="1069975" cy="407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3" name="Picture 410" descr="Untitled-1"/>
              <p:cNvPicPr>
                <a:picLocks noChangeAspect="1" noChangeArrowheads="1"/>
              </p:cNvPicPr>
              <p:nvPr/>
            </p:nvPicPr>
            <p:blipFill>
              <a:blip r:embed="rId4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8500" y="3248025"/>
                <a:ext cx="1069975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4" name="Picture 411" descr="Untitled-1"/>
              <p:cNvPicPr>
                <a:picLocks noChangeAspect="1" noChangeArrowheads="1"/>
              </p:cNvPicPr>
              <p:nvPr/>
            </p:nvPicPr>
            <p:blipFill>
              <a:blip r:embed="rId4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9313" y="3248025"/>
                <a:ext cx="107156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5" name="Picture 412" descr="Untitled-1"/>
              <p:cNvPicPr>
                <a:picLocks noChangeAspect="1" noChangeArrowheads="1"/>
              </p:cNvPicPr>
              <p:nvPr/>
            </p:nvPicPr>
            <p:blipFill>
              <a:blip r:embed="rId46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7700" y="4111625"/>
                <a:ext cx="111125" cy="317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6" name="Picture 416" descr="Untitled-1"/>
              <p:cNvPicPr>
                <a:picLocks noChangeAspect="1" noChangeArrowheads="1"/>
              </p:cNvPicPr>
              <p:nvPr/>
            </p:nvPicPr>
            <p:blipFill>
              <a:blip r:embed="rId47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6413" y="2251075"/>
                <a:ext cx="969962" cy="1435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7" name="Picture 422" descr="Untitled-1"/>
              <p:cNvPicPr>
                <a:picLocks noChangeAspect="1" noChangeArrowheads="1"/>
              </p:cNvPicPr>
              <p:nvPr/>
            </p:nvPicPr>
            <p:blipFill>
              <a:blip r:embed="rId47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3000" y="2251075"/>
                <a:ext cx="969963" cy="1435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8" name="Oval 97"/>
              <p:cNvSpPr>
                <a:spLocks noChangeArrowheads="1"/>
              </p:cNvSpPr>
              <p:nvPr/>
            </p:nvSpPr>
            <p:spPr bwMode="auto">
              <a:xfrm>
                <a:off x="3213099" y="1371600"/>
                <a:ext cx="2517774" cy="734440"/>
              </a:xfrm>
              <a:prstGeom prst="ellipse">
                <a:avLst/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endParaRPr lang="en-US" sz="7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pic>
            <p:nvPicPr>
              <p:cNvPr id="89" name="Picture 426" descr="Untitled-1"/>
              <p:cNvPicPr>
                <a:picLocks noChangeAspect="1" noChangeArrowheads="1"/>
              </p:cNvPicPr>
              <p:nvPr/>
            </p:nvPicPr>
            <p:blipFill>
              <a:blip r:embed="rId48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2563" y="1600200"/>
                <a:ext cx="3535362" cy="1179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0" name="Picture 427" descr="Untitled-1"/>
              <p:cNvPicPr>
                <a:picLocks noChangeAspect="1" noChangeArrowheads="1"/>
              </p:cNvPicPr>
              <p:nvPr/>
            </p:nvPicPr>
            <p:blipFill>
              <a:blip r:embed="rId49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6488" y="1674813"/>
                <a:ext cx="815975" cy="4048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1" name="Picture 428" descr="Untitled-1"/>
              <p:cNvPicPr>
                <a:picLocks noChangeAspect="1" noChangeArrowheads="1"/>
              </p:cNvPicPr>
              <p:nvPr/>
            </p:nvPicPr>
            <p:blipFill>
              <a:blip r:embed="rId49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3263" y="1674813"/>
                <a:ext cx="815975" cy="4048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" name="Picture 429" descr="Untitled-1"/>
              <p:cNvPicPr>
                <a:picLocks noChangeAspect="1" noChangeArrowheads="1"/>
              </p:cNvPicPr>
              <p:nvPr/>
            </p:nvPicPr>
            <p:blipFill>
              <a:blip r:embed="rId49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2575" y="1876425"/>
                <a:ext cx="815975" cy="404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3" name="Picture 430" descr="Untitled-1"/>
              <p:cNvPicPr>
                <a:picLocks noChangeAspect="1" noChangeArrowheads="1"/>
              </p:cNvPicPr>
              <p:nvPr/>
            </p:nvPicPr>
            <p:blipFill>
              <a:blip r:embed="rId49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7175" y="1876425"/>
                <a:ext cx="815975" cy="404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4" name="Picture 431" descr="Untitled-1"/>
              <p:cNvPicPr>
                <a:picLocks noChangeAspect="1" noChangeArrowheads="1"/>
              </p:cNvPicPr>
              <p:nvPr/>
            </p:nvPicPr>
            <p:blipFill>
              <a:blip r:embed="rId49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6488" y="2051050"/>
                <a:ext cx="815975" cy="404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5" name="Picture 432" descr="Untitled-1"/>
              <p:cNvPicPr>
                <a:picLocks noChangeAspect="1" noChangeArrowheads="1"/>
              </p:cNvPicPr>
              <p:nvPr/>
            </p:nvPicPr>
            <p:blipFill>
              <a:blip r:embed="rId49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3263" y="2041525"/>
                <a:ext cx="815975" cy="404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6" name="Picture 433" descr="Untitled-1"/>
              <p:cNvPicPr>
                <a:picLocks noChangeAspect="1" noChangeArrowheads="1"/>
              </p:cNvPicPr>
              <p:nvPr/>
            </p:nvPicPr>
            <p:blipFill>
              <a:blip r:embed="rId50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1400" y="1844675"/>
                <a:ext cx="339725" cy="404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7" name="Picture 434" descr="Untitled-1"/>
              <p:cNvPicPr>
                <a:picLocks noChangeAspect="1" noChangeArrowheads="1"/>
              </p:cNvPicPr>
              <p:nvPr/>
            </p:nvPicPr>
            <p:blipFill>
              <a:blip r:embed="rId51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1338" y="1997075"/>
                <a:ext cx="314325" cy="50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8" name="Picture 435" descr="Untitled-1"/>
              <p:cNvPicPr>
                <a:picLocks noChangeAspect="1" noChangeArrowheads="1"/>
              </p:cNvPicPr>
              <p:nvPr/>
            </p:nvPicPr>
            <p:blipFill>
              <a:blip r:embed="rId52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8150" y="1738313"/>
                <a:ext cx="485775" cy="403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9" name="Picture 436" descr="Untitled-1"/>
              <p:cNvPicPr>
                <a:picLocks noChangeAspect="1" noChangeArrowheads="1"/>
              </p:cNvPicPr>
              <p:nvPr/>
            </p:nvPicPr>
            <p:blipFill>
              <a:blip r:embed="rId5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76838" y="2044700"/>
                <a:ext cx="517525" cy="4556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" name="Picture 437" descr="Untitled-1"/>
              <p:cNvPicPr>
                <a:picLocks noChangeAspect="1" noChangeArrowheads="1"/>
              </p:cNvPicPr>
              <p:nvPr/>
            </p:nvPicPr>
            <p:blipFill>
              <a:blip r:embed="rId5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2000" y="2165350"/>
                <a:ext cx="468313" cy="339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1" name="TextBox 100"/>
              <p:cNvSpPr txBox="1"/>
              <p:nvPr/>
            </p:nvSpPr>
            <p:spPr>
              <a:xfrm>
                <a:off x="3592134" y="2480268"/>
                <a:ext cx="1791808" cy="187677"/>
              </a:xfrm>
              <a:prstGeom prst="rect">
                <a:avLst/>
              </a:prstGeom>
              <a:noFill/>
            </p:spPr>
            <p:txBody>
              <a:bodyPr spcFirstLastPara="1" wrap="none">
                <a:prstTxWarp prst="textArchDown">
                  <a:avLst>
                    <a:gd name="adj" fmla="val 959420"/>
                  </a:avLst>
                </a:prstTxWarp>
                <a:spAutoFit/>
              </a:bodyPr>
              <a:lstStyle/>
              <a:p>
                <a:pPr defTabSz="91415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dirty="0">
                    <a:solidFill>
                      <a:srgbClr val="000000"/>
                    </a:solidFill>
                    <a:latin typeface="Calibri"/>
                    <a:cs typeface="Arial" charset="0"/>
                  </a:rPr>
                  <a:t>Share</a:t>
                </a: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3179935" y="3571888"/>
                <a:ext cx="2616207" cy="298437"/>
              </a:xfrm>
              <a:prstGeom prst="rect">
                <a:avLst/>
              </a:prstGeom>
              <a:noFill/>
            </p:spPr>
            <p:txBody>
              <a:bodyPr spcFirstLastPara="1" wrap="none">
                <a:prstTxWarp prst="textArchDown">
                  <a:avLst>
                    <a:gd name="adj" fmla="val 421490"/>
                  </a:avLst>
                </a:prstTxWarp>
                <a:spAutoFit/>
              </a:bodyPr>
              <a:lstStyle/>
              <a:p>
                <a:pPr algn="ctr" defTabSz="91415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dirty="0">
                    <a:solidFill>
                      <a:srgbClr val="000000"/>
                    </a:solidFill>
                    <a:latin typeface="Calibri"/>
                    <a:cs typeface="Arial" charset="0"/>
                  </a:rPr>
                  <a:t>Access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3111864" y="5449834"/>
                <a:ext cx="3477680" cy="756929"/>
              </a:xfrm>
              <a:prstGeom prst="rect">
                <a:avLst/>
              </a:prstGeom>
              <a:noFill/>
            </p:spPr>
            <p:txBody>
              <a:bodyPr spcFirstLastPara="1" wrap="none">
                <a:prstTxWarp prst="textArchDown">
                  <a:avLst>
                    <a:gd name="adj" fmla="val 633543"/>
                  </a:avLst>
                </a:prstTxWarp>
                <a:spAutoFit/>
              </a:bodyPr>
              <a:lstStyle/>
              <a:p>
                <a:pPr defTabSz="91415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dirty="0">
                    <a:solidFill>
                      <a:srgbClr val="000000"/>
                    </a:solidFill>
                    <a:latin typeface="Calibri"/>
                    <a:cs typeface="Arial" charset="0"/>
                  </a:rPr>
                  <a:t>  Operational Environment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3200400" y="4663605"/>
                <a:ext cx="2616207" cy="298437"/>
              </a:xfrm>
              <a:prstGeom prst="rect">
                <a:avLst/>
              </a:prstGeom>
              <a:noFill/>
            </p:spPr>
            <p:txBody>
              <a:bodyPr spcFirstLastPara="1" wrap="none">
                <a:prstTxWarp prst="textArchDown">
                  <a:avLst>
                    <a:gd name="adj" fmla="val 421490"/>
                  </a:avLst>
                </a:prstTxWarp>
                <a:spAutoFit/>
              </a:bodyPr>
              <a:lstStyle/>
              <a:p>
                <a:pPr algn="ctr" defTabSz="91415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dirty="0">
                    <a:solidFill>
                      <a:srgbClr val="000000"/>
                    </a:solidFill>
                    <a:latin typeface="Calibri"/>
                    <a:cs typeface="Arial" charset="0"/>
                  </a:rPr>
                  <a:t>Connect</a:t>
                </a:r>
              </a:p>
            </p:txBody>
          </p:sp>
          <p:pic>
            <p:nvPicPr>
              <p:cNvPr id="105" name="Picture 415" descr="Untitled-1"/>
              <p:cNvPicPr>
                <a:picLocks noChangeAspect="1" noChangeArrowheads="1"/>
              </p:cNvPicPr>
              <p:nvPr/>
            </p:nvPicPr>
            <p:blipFill>
              <a:blip r:embed="rId5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2400" y="4005263"/>
                <a:ext cx="146050" cy="4238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6" name="Picture 415" descr="Untitled-1"/>
              <p:cNvPicPr>
                <a:picLocks noChangeAspect="1" noChangeArrowheads="1"/>
              </p:cNvPicPr>
              <p:nvPr/>
            </p:nvPicPr>
            <p:blipFill>
              <a:blip r:embed="rId5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6800" y="3971925"/>
                <a:ext cx="146050" cy="422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7" name="TextBox 106"/>
              <p:cNvSpPr txBox="1"/>
              <p:nvPr/>
            </p:nvSpPr>
            <p:spPr>
              <a:xfrm>
                <a:off x="2755555" y="4355674"/>
                <a:ext cx="3334729" cy="312145"/>
              </a:xfrm>
              <a:prstGeom prst="rect">
                <a:avLst/>
              </a:prstGeom>
              <a:noFill/>
            </p:spPr>
            <p:txBody>
              <a:bodyPr spcFirstLastPara="1" wrap="none">
                <a:prstTxWarp prst="textArchDown">
                  <a:avLst>
                    <a:gd name="adj" fmla="val 421490"/>
                  </a:avLst>
                </a:prstTxWarp>
                <a:spAutoFit/>
              </a:bodyPr>
              <a:lstStyle/>
              <a:p>
                <a:pPr algn="ctr" defTabSz="91415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dirty="0">
                    <a:solidFill>
                      <a:srgbClr val="000000"/>
                    </a:solidFill>
                    <a:latin typeface="Calibri"/>
                    <a:cs typeface="Arial" charset="0"/>
                  </a:rPr>
                  <a:t>Virtual Single Network</a:t>
                </a:r>
              </a:p>
            </p:txBody>
          </p:sp>
          <p:sp>
            <p:nvSpPr>
              <p:cNvPr id="108" name="Text Box 463"/>
              <p:cNvSpPr txBox="1">
                <a:spLocks noChangeArrowheads="1"/>
              </p:cNvSpPr>
              <p:nvPr/>
            </p:nvSpPr>
            <p:spPr bwMode="auto">
              <a:xfrm>
                <a:off x="1129606" y="3124201"/>
                <a:ext cx="1461196" cy="9281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1" hangingPunct="1"/>
                <a:r>
                  <a:rPr lang="en-US" sz="700" dirty="0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Links &amp;</a:t>
                </a:r>
              </a:p>
              <a:p>
                <a:pPr algn="ctr" eaLnBrk="1" hangingPunct="1"/>
                <a:r>
                  <a:rPr lang="en-US" sz="700" dirty="0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Networks</a:t>
                </a:r>
                <a:endParaRPr lang="en-US" sz="70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9" name="Text Box 466"/>
              <p:cNvSpPr txBox="1">
                <a:spLocks noChangeArrowheads="1"/>
              </p:cNvSpPr>
              <p:nvPr/>
            </p:nvSpPr>
            <p:spPr bwMode="auto">
              <a:xfrm>
                <a:off x="6335012" y="3352800"/>
                <a:ext cx="1807986" cy="60332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700" dirty="0" smtClean="0">
                    <a:solidFill>
                      <a:prstClr val="white"/>
                    </a:solidFill>
                    <a:latin typeface="Arial" charset="0"/>
                    <a:cs typeface="Arial" charset="0"/>
                  </a:rPr>
                  <a:t>Dependencies</a:t>
                </a:r>
                <a:endParaRPr lang="en-US" sz="700" dirty="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0" name="Picture 47" descr="Untitled-1"/>
              <p:cNvPicPr>
                <a:picLocks noChangeAspect="1" noChangeArrowheads="1"/>
              </p:cNvPicPr>
              <p:nvPr/>
            </p:nvPicPr>
            <p:blipFill>
              <a:blip r:embed="rId56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42000" y="2227263"/>
                <a:ext cx="773113" cy="2620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1" name="Picture 46" descr="Untitled-1"/>
              <p:cNvPicPr>
                <a:picLocks noChangeAspect="1" noChangeArrowheads="1"/>
              </p:cNvPicPr>
              <p:nvPr/>
            </p:nvPicPr>
            <p:blipFill>
              <a:blip r:embed="rId57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5375" y="2238375"/>
                <a:ext cx="793750" cy="2603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2" name="Text Box 466"/>
              <p:cNvSpPr txBox="1">
                <a:spLocks noChangeArrowheads="1"/>
              </p:cNvSpPr>
              <p:nvPr/>
            </p:nvSpPr>
            <p:spPr bwMode="auto">
              <a:xfrm>
                <a:off x="4193749" y="13861923"/>
                <a:ext cx="3593353" cy="22276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1" hangingPunct="1"/>
                <a:r>
                  <a:rPr lang="en-US" sz="1400" dirty="0" smtClean="0">
                    <a:solidFill>
                      <a:prstClr val="white"/>
                    </a:solidFill>
                    <a:latin typeface="Arial" charset="0"/>
                    <a:cs typeface="Arial" charset="0"/>
                  </a:rPr>
                  <a:t>Identify the Highest Priority </a:t>
                </a:r>
              </a:p>
              <a:p>
                <a:pPr algn="ctr" eaLnBrk="1" hangingPunct="1"/>
                <a:r>
                  <a:rPr lang="en-US" sz="1400" dirty="0" smtClean="0">
                    <a:solidFill>
                      <a:prstClr val="white"/>
                    </a:solidFill>
                    <a:latin typeface="Arial" charset="0"/>
                    <a:cs typeface="Arial" charset="0"/>
                  </a:rPr>
                  <a:t>Systems </a:t>
                </a:r>
                <a:endParaRPr lang="en-US" sz="1400" dirty="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3" name="Text Box 466"/>
              <p:cNvSpPr txBox="1">
                <a:spLocks noChangeArrowheads="1"/>
              </p:cNvSpPr>
              <p:nvPr/>
            </p:nvSpPr>
            <p:spPr bwMode="auto">
              <a:xfrm>
                <a:off x="8506771" y="8334438"/>
                <a:ext cx="3128542" cy="22276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1" hangingPunct="1"/>
                <a:r>
                  <a:rPr lang="en-US" sz="1400" dirty="0" smtClean="0">
                    <a:solidFill>
                      <a:prstClr val="white"/>
                    </a:solidFill>
                    <a:latin typeface="Arial" charset="0"/>
                    <a:cs typeface="Arial" charset="0"/>
                  </a:rPr>
                  <a:t>More than Network Disruption</a:t>
                </a:r>
                <a:endParaRPr lang="en-US" sz="1400" dirty="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4" name="Text Box 466"/>
              <p:cNvSpPr txBox="1">
                <a:spLocks noChangeArrowheads="1"/>
              </p:cNvSpPr>
              <p:nvPr/>
            </p:nvSpPr>
            <p:spPr bwMode="auto">
              <a:xfrm>
                <a:off x="-7397662" y="14632160"/>
                <a:ext cx="3443077" cy="15779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1" hangingPunct="1"/>
                <a:r>
                  <a:rPr lang="en-US" sz="1400" dirty="0" smtClean="0">
                    <a:solidFill>
                      <a:prstClr val="white"/>
                    </a:solidFill>
                    <a:latin typeface="Arial" charset="0"/>
                    <a:cs typeface="Arial" charset="0"/>
                  </a:rPr>
                  <a:t>Look Deep Into a system design</a:t>
                </a:r>
                <a:endParaRPr lang="en-US" sz="1400" dirty="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603" y="4886148"/>
            <a:ext cx="2068197" cy="128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2"/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814" y="3200281"/>
            <a:ext cx="1833089" cy="117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09273" y="4029700"/>
            <a:ext cx="2075519" cy="1491057"/>
            <a:chOff x="381000" y="1496568"/>
            <a:chExt cx="3848100" cy="3848100"/>
          </a:xfrm>
        </p:grpSpPr>
        <p:pic>
          <p:nvPicPr>
            <p:cNvPr id="126" name="Picture 125" descr="600px-Systems_engineering_application_projects_collage.jpg"/>
            <p:cNvPicPr>
              <a:picLocks noChangeAspect="1"/>
            </p:cNvPicPr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81000" y="1496568"/>
              <a:ext cx="3848100" cy="3848100"/>
            </a:xfrm>
            <a:prstGeom prst="rect">
              <a:avLst/>
            </a:prstGeom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  <p:sp>
          <p:nvSpPr>
            <p:cNvPr id="127" name="Rectangle 126"/>
            <p:cNvSpPr/>
            <p:nvPr/>
          </p:nvSpPr>
          <p:spPr>
            <a:xfrm>
              <a:off x="400050" y="1515618"/>
              <a:ext cx="3810000" cy="3810000"/>
            </a:xfrm>
            <a:prstGeom prst="rect">
              <a:avLst/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 dirty="0">
                <a:solidFill>
                  <a:prstClr val="white"/>
                </a:solidFill>
              </a:endParaRPr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5762555" y="6578210"/>
            <a:ext cx="2938204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>
              <a:spcAft>
                <a:spcPts val="0"/>
              </a:spcAft>
              <a:buClr>
                <a:srgbClr val="FDAA03"/>
              </a:buClr>
            </a:pPr>
            <a:r>
              <a:rPr lang="en-US" sz="1200" dirty="0" smtClean="0">
                <a:solidFill>
                  <a:srgbClr val="00B050"/>
                </a:solidFill>
                <a:latin typeface="Arial" charset="0"/>
              </a:rPr>
              <a:t>UNCLASSIFIED</a:t>
            </a:r>
            <a:endParaRPr lang="en-US" sz="12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13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79974" y="6504907"/>
            <a:ext cx="464025" cy="365125"/>
          </a:xfrm>
        </p:spPr>
        <p:txBody>
          <a:bodyPr/>
          <a:lstStyle/>
          <a:p>
            <a:fld id="{3B215959-81DF-4883-B5F7-9279F6214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86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T&amp;L theme no ct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T&amp;L-APL-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chemeClr val="tx1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Cyber slides for John Garstka 27 Feb 2015.pptx.potx" id="{630F9DE1-F15E-40B1-B614-22E49E560599}" vid="{6F2FAC66-FEE1-4CD9-8A7F-1894BEAF63A8}"/>
    </a:ext>
  </a:extLst>
</a:theme>
</file>

<file path=ppt/theme/theme3.xml><?xml version="1.0" encoding="utf-8"?>
<a:theme xmlns:a="http://schemas.openxmlformats.org/drawingml/2006/main" name="1_AT&amp;L-APL-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chemeClr val="tx1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Cyber slides for John Garstka 27 Feb 2015.pptx.potx" id="{630F9DE1-F15E-40B1-B614-22E49E560599}" vid="{6F2FAC66-FEE1-4CD9-8A7F-1894BEAF63A8}"/>
    </a:ext>
  </a:extLst>
</a:theme>
</file>

<file path=ppt/theme/theme4.xml><?xml version="1.0" encoding="utf-8"?>
<a:theme xmlns:a="http://schemas.openxmlformats.org/drawingml/2006/main" name="2_AT&amp;L-APL-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chemeClr val="tx1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Cyber slides for John Garstka 27 Feb 2015.pptx.potx" id="{630F9DE1-F15E-40B1-B614-22E49E560599}" vid="{6F2FAC66-FEE1-4CD9-8A7F-1894BEAF63A8}"/>
    </a:ext>
  </a:extLst>
</a:theme>
</file>

<file path=ppt/theme/theme5.xml><?xml version="1.0" encoding="utf-8"?>
<a:theme xmlns:a="http://schemas.openxmlformats.org/drawingml/2006/main" name="10_AT&amp;L-APL-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chemeClr val="tx1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AT&amp;L-APL-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chemeClr val="tx1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Cyber slides for John Garstka 27 Feb 2015.pptx.potx" id="{630F9DE1-F15E-40B1-B614-22E49E560599}" vid="{6F2FAC66-FEE1-4CD9-8A7F-1894BEAF63A8}"/>
    </a:ext>
  </a:extLst>
</a:theme>
</file>

<file path=ppt/theme/theme7.xml><?xml version="1.0" encoding="utf-8"?>
<a:theme xmlns:a="http://schemas.openxmlformats.org/drawingml/2006/main" name="4_AT&amp;L-APL-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AT&amp;L Late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9682</TotalTime>
  <Words>853</Words>
  <Application>Microsoft Office PowerPoint</Application>
  <PresentationFormat>On-screen Show (4:3)</PresentationFormat>
  <Paragraphs>125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1_AT&amp;L theme no ctr</vt:lpstr>
      <vt:lpstr>AT&amp;L-APL-LL</vt:lpstr>
      <vt:lpstr>1_AT&amp;L-APL-LL</vt:lpstr>
      <vt:lpstr>2_AT&amp;L-APL-LL</vt:lpstr>
      <vt:lpstr>10_AT&amp;L-APL-LL</vt:lpstr>
      <vt:lpstr>3_AT&amp;L-APL-LL</vt:lpstr>
      <vt:lpstr>4_AT&amp;L-APL-LL</vt:lpstr>
      <vt:lpstr>AT&amp;L Latest</vt:lpstr>
      <vt:lpstr>Custom Design</vt:lpstr>
      <vt:lpstr>1_Custom Design</vt:lpstr>
      <vt:lpstr>2_Office Theme</vt:lpstr>
      <vt:lpstr>Cyberspace:  A Contested Operational Environment   Microelectronics Integrity Meeting  26 July 2016 </vt:lpstr>
      <vt:lpstr>Outline</vt:lpstr>
      <vt:lpstr>Cyberspace is an Operational Domain</vt:lpstr>
      <vt:lpstr>Cyberspace is a Contested Operational Domain</vt:lpstr>
      <vt:lpstr>“Know Your Adversary”</vt:lpstr>
      <vt:lpstr>DoD Cyber Strategy: DoD Cyber Missions</vt:lpstr>
      <vt:lpstr>DoD Cyber Strategy: Strategic Goals</vt:lpstr>
      <vt:lpstr>NDAA 16 - Section 1647: Evaluation of Cyber Vulnerabilities of DoD Weapon Systems </vt:lpstr>
      <vt:lpstr>Assessing “Cyber” Resilience</vt:lpstr>
      <vt:lpstr>Example - Commercial  Vehicle: Lots of Networked CPUs</vt:lpstr>
      <vt:lpstr>Example – Commercial Vehicle: Cyber Resilience Challenge</vt:lpstr>
      <vt:lpstr>Mapping Cybersecurity to Acquisition “PM Cybersecurity Guidebook*”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we are going with Cyber SA EoA Phase II?</dc:title>
  <dc:creator>AerPotentia</dc:creator>
  <cp:lastModifiedBy>Jane Mccullough</cp:lastModifiedBy>
  <cp:revision>270</cp:revision>
  <cp:lastPrinted>2015-10-28T17:39:30Z</cp:lastPrinted>
  <dcterms:created xsi:type="dcterms:W3CDTF">2015-09-01T19:03:24Z</dcterms:created>
  <dcterms:modified xsi:type="dcterms:W3CDTF">2016-07-18T13:09:08Z</dcterms:modified>
</cp:coreProperties>
</file>