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</p:sldMasterIdLst>
  <p:notesMasterIdLst>
    <p:notesMasterId r:id="rId12"/>
  </p:notesMasterIdLst>
  <p:handoutMasterIdLst>
    <p:handoutMasterId r:id="rId13"/>
  </p:handoutMasterIdLst>
  <p:sldIdLst>
    <p:sldId id="563" r:id="rId2"/>
    <p:sldId id="579" r:id="rId3"/>
    <p:sldId id="580" r:id="rId4"/>
    <p:sldId id="583" r:id="rId5"/>
    <p:sldId id="584" r:id="rId6"/>
    <p:sldId id="585" r:id="rId7"/>
    <p:sldId id="586" r:id="rId8"/>
    <p:sldId id="587" r:id="rId9"/>
    <p:sldId id="598" r:id="rId10"/>
    <p:sldId id="594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00"/>
    <a:srgbClr val="FFFF99"/>
    <a:srgbClr val="339966"/>
    <a:srgbClr val="669900"/>
    <a:srgbClr val="FFFF66"/>
    <a:srgbClr val="3366FF"/>
    <a:srgbClr val="0066FF"/>
    <a:srgbClr val="9A00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08" autoAdjust="0"/>
    <p:restoredTop sz="89317" autoAdjust="0"/>
  </p:normalViewPr>
  <p:slideViewPr>
    <p:cSldViewPr>
      <p:cViewPr>
        <p:scale>
          <a:sx n="100" d="100"/>
          <a:sy n="100" d="100"/>
        </p:scale>
        <p:origin x="-306" y="-210"/>
      </p:cViewPr>
      <p:guideLst>
        <p:guide orient="horz" pos="816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>
      <p:cViewPr>
        <p:scale>
          <a:sx n="110" d="100"/>
          <a:sy n="110" d="100"/>
        </p:scale>
        <p:origin x="-1272" y="139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9D47C-E635-4037-95EA-35F895C346AA}" type="datetimeFigureOut">
              <a:rPr lang="en-US" smtClean="0"/>
              <a:t>8/1/2016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C0CD3-4268-43F6-9380-C1A3A7C03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58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E970BE6-84F2-4E54-B0ED-C935B84B71BD}" type="datetimeFigureOut">
              <a:rPr lang="en-US" smtClean="0"/>
              <a:t>8/1/2016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EBA06BA-BA01-4C1B-8067-E506B8F3A7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981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4538" indent="-285750" defTabSz="941388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6175" indent="-228600" defTabSz="941388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4963" indent="-228600" defTabSz="941388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63750" indent="-228600" defTabSz="941388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2095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815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3535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9255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794EA7C8-4D2D-4D8D-8F40-DD15ED0D1AB6}" type="slidenum">
              <a:rPr lang="en-US" altLang="en-US" sz="1200" smtClean="0">
                <a:solidFill>
                  <a:schemeClr val="hlink"/>
                </a:solidFill>
              </a:rPr>
              <a:pPr/>
              <a:t>1</a:t>
            </a:fld>
            <a:endParaRPr lang="en-US" altLang="en-US" sz="1200" dirty="0" smtClean="0">
              <a:solidFill>
                <a:schemeClr val="hlink"/>
              </a:solidFill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A06BA-BA01-4C1B-8067-E506B8F3A7E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225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D55DD-68DB-4D4C-B114-A79B5C43B98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85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A06BA-BA01-4C1B-8067-E506B8F3A7E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862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D55DD-68DB-4D4C-B114-A79B5C43B98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35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D55DD-68DB-4D4C-B114-A79B5C43B98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169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D55DD-68DB-4D4C-B114-A79B5C43B98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b="1" dirty="0">
              <a:solidFill>
                <a:schemeClr val="tx1">
                  <a:alpha val="62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A06BA-BA01-4C1B-8067-E506B8F3A7E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020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D55DD-68DB-4D4C-B114-A79B5C43B980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4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A06BA-BA01-4C1B-8067-E506B8F3A7E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190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5CD5C5-B8FF-4C8B-B37E-B22757A21D0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12663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-42862" y="6578600"/>
            <a:ext cx="1905002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AB2455-025D-45C6-98AE-AED000B1B45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90316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01" y="0"/>
            <a:ext cx="20193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1" y="0"/>
            <a:ext cx="59055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-42862" y="6578600"/>
            <a:ext cx="1905002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1332DB-7CC2-4280-8934-19A54ECB95B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93099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81000" y="1143000"/>
            <a:ext cx="8077200" cy="4953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-42862" y="6578600"/>
            <a:ext cx="1905002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8778A4-965A-423F-89D5-48820A4D808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17930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172200" y="6248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C207EAE-7A56-41FA-8E50-CF63DB3143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641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162800" cy="6858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7772400" cy="5029200"/>
          </a:xfrm>
        </p:spPr>
        <p:txBody>
          <a:bodyPr/>
          <a:lstStyle>
            <a:lvl1pPr>
              <a:spcBef>
                <a:spcPts val="500"/>
              </a:spcBef>
              <a:defRPr sz="2000"/>
            </a:lvl1pPr>
            <a:lvl2pPr>
              <a:spcBef>
                <a:spcPts val="0"/>
              </a:spcBef>
              <a:defRPr sz="1800" b="0"/>
            </a:lvl2pPr>
            <a:lvl3pPr>
              <a:spcBef>
                <a:spcPts val="0"/>
              </a:spcBef>
              <a:defRPr sz="1600" b="0"/>
            </a:lvl3pPr>
            <a:lvl4pPr>
              <a:spcBef>
                <a:spcPts val="0"/>
              </a:spcBef>
              <a:defRPr sz="1400" b="0"/>
            </a:lvl4pPr>
            <a:lvl5pPr>
              <a:spcBef>
                <a:spcPts val="0"/>
              </a:spcBef>
              <a:defRPr sz="1200"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AA0E20-E717-4262-B4B8-53526D3A47F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63392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E29B9F-B9F2-4BF4-80D2-004FA9E36BB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3467100" y="15922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</a:rPr>
              <a:t>UNCLASSIFIED - FOUO</a:t>
            </a:r>
          </a:p>
        </p:txBody>
      </p:sp>
    </p:spTree>
    <p:extLst>
      <p:ext uri="{BB962C8B-B14F-4D97-AF65-F5344CB8AC3E}">
        <p14:creationId xmlns:p14="http://schemas.microsoft.com/office/powerpoint/2010/main" val="23277294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"/>
            <a:ext cx="7162800" cy="10287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-42862" y="6578600"/>
            <a:ext cx="1905002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51244D-9240-4D87-A5BF-CBE9556295B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42730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922"/>
            <a:ext cx="7239000" cy="103663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-42862" y="6578600"/>
            <a:ext cx="1905002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8448A3-7B0E-42DF-B5DC-9066BB47AA4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19117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-42862" y="6578600"/>
            <a:ext cx="1905002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07A02A-B477-40EC-A6F8-FD34738C08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03551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-42862" y="6578600"/>
            <a:ext cx="1905002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653A41-83AD-409E-807B-DD93EE7EBBF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68345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-42862" y="6578600"/>
            <a:ext cx="1905002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274219-F7A7-4F01-A845-9B9EAD7BCD8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12736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-42862" y="6578600"/>
            <a:ext cx="1905002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04B337-D25E-4E62-86F6-3E25F18EC50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605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7" r="-3168" b="1788"/>
          <a:stretch/>
        </p:blipFill>
        <p:spPr>
          <a:xfrm>
            <a:off x="8178878" y="0"/>
            <a:ext cx="1005840" cy="100584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0"/>
            <a:ext cx="73152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58051" y="6572250"/>
            <a:ext cx="19050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i="1"/>
            </a:lvl1pPr>
          </a:lstStyle>
          <a:p>
            <a:fld id="{4A7403DD-02EE-48A6-ABAC-33395FF0A1B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0" y="1025525"/>
            <a:ext cx="9142413" cy="0"/>
          </a:xfrm>
          <a:prstGeom prst="line">
            <a:avLst/>
          </a:prstGeom>
          <a:noFill/>
          <a:ln w="28575">
            <a:solidFill>
              <a:srgbClr val="032AA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1589" y="981075"/>
            <a:ext cx="9142412" cy="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 i="1" dirty="0">
              <a:solidFill>
                <a:srgbClr val="000000"/>
              </a:solidFill>
            </a:endParaRPr>
          </a:p>
        </p:txBody>
      </p:sp>
      <p:pic>
        <p:nvPicPr>
          <p:cNvPr id="1032" name="Picture 8" descr="DoD Seal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41388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1709740" y="5314952"/>
            <a:ext cx="184731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sz="3600" dirty="0" smtClean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89" y="6550223"/>
            <a:ext cx="91408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ＭＳ Ｐゴシック" pitchFamily="1" charset="-128"/>
                <a:cs typeface="+mn-cs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2764033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+mj-lt"/>
          <a:ea typeface="ＭＳ Ｐゴシック" pitchFamily="1" charset="-128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1" charset="-128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1" charset="-128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1" charset="-128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1" charset="-128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0">
          <a:solidFill>
            <a:schemeClr val="tx1"/>
          </a:solidFill>
          <a:latin typeface="+mn-lt"/>
          <a:ea typeface="ＭＳ Ｐゴシック" pitchFamily="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−"/>
        <a:defRPr b="0">
          <a:solidFill>
            <a:schemeClr val="tx1"/>
          </a:solidFill>
          <a:latin typeface="+mn-lt"/>
          <a:ea typeface="ＭＳ Ｐゴシック" pitchFamily="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0">
          <a:solidFill>
            <a:schemeClr val="tx1"/>
          </a:solidFill>
          <a:latin typeface="+mn-lt"/>
          <a:ea typeface="ＭＳ Ｐゴシック" pitchFamily="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b="0">
          <a:solidFill>
            <a:schemeClr val="tx1"/>
          </a:solidFill>
          <a:latin typeface="+mn-lt"/>
          <a:ea typeface="ＭＳ Ｐゴシック" pitchFamily="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://www.cmst.be/projects/flexible.html" TargetMode="Externa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78000"/>
            <a:ext cx="7772400" cy="1470025"/>
          </a:xfrm>
        </p:spPr>
        <p:txBody>
          <a:bodyPr anchor="t"/>
          <a:lstStyle/>
          <a:p>
            <a:pPr eaLnBrk="1" hangingPunct="1"/>
            <a:r>
              <a:rPr lang="en-US" altLang="en-US" dirty="0" smtClean="0"/>
              <a:t>Manufacturing &amp; Industrial Base Policy Perspectives</a:t>
            </a:r>
            <a:endParaRPr lang="en-US" altLang="en-US" sz="2400" i="1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anchor="b"/>
          <a:lstStyle/>
          <a:p>
            <a:pPr eaLnBrk="1" hangingPunct="1"/>
            <a:endParaRPr lang="en-US" altLang="en-US" sz="2400" i="1" dirty="0" smtClean="0"/>
          </a:p>
          <a:p>
            <a:pPr eaLnBrk="1" hangingPunct="1"/>
            <a:endParaRPr lang="en-US" altLang="en-US" sz="2400" i="1" dirty="0" smtClean="0"/>
          </a:p>
          <a:p>
            <a:pPr eaLnBrk="1" hangingPunct="1"/>
            <a:r>
              <a:rPr lang="en-US" altLang="en-US" sz="2400" i="1" dirty="0" smtClean="0"/>
              <a:t>July 27, 2016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019175" y="5746750"/>
            <a:ext cx="73072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35000"/>
              </a:spcBef>
            </a:pPr>
            <a:r>
              <a:rPr lang="en-US" altLang="en-US" sz="1600" dirty="0"/>
              <a:t>Under Secretary of Defense for Acquisition, Technology and Logistics</a:t>
            </a:r>
            <a:endParaRPr lang="en-US" altLang="en-US" sz="1600" dirty="0">
              <a:solidFill>
                <a:schemeClr val="tx2"/>
              </a:solidFill>
            </a:endParaRP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1898650" y="5961063"/>
            <a:ext cx="56451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342900" indent="-342900"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 i="1" dirty="0">
                <a:solidFill>
                  <a:schemeClr val="bg2"/>
                </a:solidFill>
              </a:rPr>
              <a:t>USD(AT&amp;L)  Manufacturing and Industrial Base Policy</a:t>
            </a:r>
          </a:p>
        </p:txBody>
      </p:sp>
      <p:pic>
        <p:nvPicPr>
          <p:cNvPr id="3078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248025"/>
            <a:ext cx="1633538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49606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Leading DoD relationships with industrial associations</a:t>
            </a:r>
          </a:p>
          <a:p>
            <a:r>
              <a:rPr lang="en-US" sz="2400" dirty="0" smtClean="0"/>
              <a:t>Working with our industry partners to sustain the health of the Defense industrial base</a:t>
            </a:r>
          </a:p>
          <a:p>
            <a:pPr lvl="1"/>
            <a:r>
              <a:rPr lang="en-US" sz="2000" dirty="0" smtClean="0"/>
              <a:t>Promoting innovation</a:t>
            </a:r>
          </a:p>
          <a:p>
            <a:pPr lvl="1"/>
            <a:r>
              <a:rPr lang="en-US" sz="2000" dirty="0" smtClean="0"/>
              <a:t>Investing in technology</a:t>
            </a:r>
          </a:p>
          <a:p>
            <a:pPr lvl="1"/>
            <a:r>
              <a:rPr lang="en-US" sz="2000" dirty="0" smtClean="0"/>
              <a:t>Preserving capability &amp; capacity</a:t>
            </a:r>
          </a:p>
          <a:p>
            <a:pPr lvl="1"/>
            <a:r>
              <a:rPr lang="en-US" sz="2000" dirty="0" smtClean="0"/>
              <a:t>Leveraging commercial / non-traditional suppliers</a:t>
            </a:r>
          </a:p>
          <a:p>
            <a:pPr marL="0" indent="0" algn="ctr">
              <a:buNone/>
            </a:pPr>
            <a:endParaRPr lang="en-US" sz="2400" u="sng" dirty="0" smtClean="0"/>
          </a:p>
          <a:p>
            <a:pPr marL="0" indent="0" algn="ctr">
              <a:buNone/>
            </a:pPr>
            <a:endParaRPr lang="en-US" sz="2400" u="sng" dirty="0" smtClean="0"/>
          </a:p>
          <a:p>
            <a:pPr marL="0" indent="0" algn="ctr">
              <a:buNone/>
            </a:pPr>
            <a:r>
              <a:rPr lang="en-US" sz="2400" u="sng" dirty="0" smtClean="0"/>
              <a:t>Contact Information</a:t>
            </a:r>
          </a:p>
          <a:p>
            <a:pPr marL="0" indent="0" algn="ctr">
              <a:buClrTx/>
              <a:buNone/>
            </a:pPr>
            <a:r>
              <a:rPr lang="en-US" sz="2400" dirty="0" smtClean="0"/>
              <a:t>Robert Irie, (robert.e.irie.civ@mail.mil)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0" indent="0" algn="ctr">
              <a:buNone/>
            </a:pPr>
            <a:endParaRPr lang="en-US" sz="2400" u="sn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001871" y="6484051"/>
            <a:ext cx="1066800" cy="323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631A745-3CA4-8644-93D2-CA26CFDD6AE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Industry Outreach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784495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3400" y="990600"/>
            <a:ext cx="46482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002060"/>
                </a:solidFill>
              </a:rPr>
              <a:t>2011, USC Section 139c of Title 10 </a:t>
            </a:r>
          </a:p>
          <a:p>
            <a:pPr algn="ctr"/>
            <a:r>
              <a:rPr lang="en-US" sz="1600" dirty="0" smtClean="0">
                <a:solidFill>
                  <a:srgbClr val="002060"/>
                </a:solidFill>
              </a:rPr>
              <a:t>Established Deputy Assistant </a:t>
            </a:r>
          </a:p>
          <a:p>
            <a:pPr algn="ctr"/>
            <a:r>
              <a:rPr lang="en-US" sz="1600" dirty="0" smtClean="0">
                <a:solidFill>
                  <a:srgbClr val="002060"/>
                </a:solidFill>
              </a:rPr>
              <a:t>Secretary of Defense for </a:t>
            </a:r>
          </a:p>
          <a:p>
            <a:pPr algn="ctr"/>
            <a:r>
              <a:rPr lang="en-US" sz="1600" dirty="0" smtClean="0">
                <a:solidFill>
                  <a:srgbClr val="002060"/>
                </a:solidFill>
              </a:rPr>
              <a:t>Manufacturing and Industrial Base Policy </a:t>
            </a:r>
          </a:p>
          <a:p>
            <a:pPr algn="ctr"/>
            <a:r>
              <a:rPr lang="en-US" sz="1600" dirty="0" smtClean="0">
                <a:solidFill>
                  <a:srgbClr val="002060"/>
                </a:solidFill>
              </a:rPr>
              <a:t>DASD (MIBP)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Principal advisor to USD (AT&amp;L) for: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</a:rPr>
              <a:t>DoD policies for the maintenance of the US </a:t>
            </a:r>
            <a:r>
              <a:rPr lang="en-US" sz="1600" dirty="0">
                <a:solidFill>
                  <a:srgbClr val="002060"/>
                </a:solidFill>
              </a:rPr>
              <a:t>d</a:t>
            </a:r>
            <a:r>
              <a:rPr lang="en-US" sz="1600" dirty="0" smtClean="0">
                <a:solidFill>
                  <a:srgbClr val="002060"/>
                </a:solidFill>
              </a:rPr>
              <a:t>efense industrial base (IB)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</a:rPr>
              <a:t>Budget matters related to the IB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</a:rPr>
              <a:t>Anticipating and closing gaps in manufacturing capabilities or defense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</a:rPr>
              <a:t>Assessing impacts related to mergers, acquisitions, and divestitures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</a:rPr>
              <a:t>Monitoring and assessing impact of foreign investments in the US.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</a:rPr>
              <a:t>Executing authorities under Sections 2501and 2505 U.S.C. Title </a:t>
            </a:r>
            <a:r>
              <a:rPr lang="en-US" sz="1600" dirty="0" smtClean="0">
                <a:solidFill>
                  <a:srgbClr val="002060"/>
                </a:solidFill>
              </a:rPr>
              <a:t>10</a:t>
            </a:r>
            <a:endParaRPr lang="en-US" dirty="0" smtClean="0">
              <a:solidFill>
                <a:srgbClr val="00206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Authority and Organization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68FDE281-8D86-F04B-BAA8-296E39F6A5CD}" type="slidenum">
              <a:rPr lang="en-US" smtClean="0">
                <a:ea typeface="+mn-ea"/>
              </a:rPr>
              <a:pPr>
                <a:defRPr/>
              </a:pPr>
              <a:t>2</a:t>
            </a:fld>
            <a:endParaRPr lang="en-US" dirty="0">
              <a:ea typeface="+mn-ea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0" y="1676400"/>
            <a:ext cx="0" cy="3581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838200" y="1524000"/>
            <a:ext cx="28956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838200" y="2959655"/>
            <a:ext cx="289560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838200" y="4419600"/>
            <a:ext cx="2895600" cy="8382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838200" y="1524000"/>
            <a:ext cx="2895600" cy="923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Secretary of Defense</a:t>
            </a:r>
          </a:p>
          <a:p>
            <a:pPr algn="ctr"/>
            <a:r>
              <a:rPr lang="en-US" dirty="0" smtClean="0"/>
              <a:t>Deputy Secretary of Defense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65094" y="3092824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USD (AT&amp;L)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PDUSD (AT&amp;L)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5094" y="4640125"/>
            <a:ext cx="2868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DASD (MIBP)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72613" y="5795987"/>
            <a:ext cx="7455310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chemeClr val="bg1"/>
                </a:solidFill>
              </a:rPr>
              <a:t>MIBP Mission: Support access to robust, secure and innovative industrial capabilities to fulfill short- and long-term National Security requirements</a:t>
            </a:r>
          </a:p>
        </p:txBody>
      </p:sp>
    </p:spTree>
    <p:extLst>
      <p:ext uri="{BB962C8B-B14F-4D97-AF65-F5344CB8AC3E}">
        <p14:creationId xmlns:p14="http://schemas.microsoft.com/office/powerpoint/2010/main" val="130539557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</a:t>
            </a:r>
            <a:br>
              <a:rPr lang="en-US" dirty="0" smtClean="0"/>
            </a:br>
            <a:r>
              <a:rPr lang="en-US" dirty="0" smtClean="0"/>
              <a:t>Roles and Responsibilities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371600"/>
            <a:ext cx="2420470" cy="5029200"/>
          </a:xfrm>
        </p:spPr>
        <p:txBody>
          <a:bodyPr/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2400" u="sng" dirty="0"/>
              <a:t>Mission</a:t>
            </a:r>
            <a:r>
              <a:rPr lang="en-US" sz="2400" dirty="0"/>
              <a:t>:  </a:t>
            </a:r>
          </a:p>
          <a:p>
            <a:pPr marL="287337" lvl="1" indent="0" algn="ctr">
              <a:lnSpc>
                <a:spcPct val="110000"/>
              </a:lnSpc>
              <a:buNone/>
            </a:pPr>
            <a:r>
              <a:rPr lang="en-US" sz="2000" b="0" dirty="0">
                <a:solidFill>
                  <a:srgbClr val="002060"/>
                </a:solidFill>
              </a:rPr>
              <a:t>Ensure</a:t>
            </a:r>
            <a:r>
              <a:rPr lang="en-US" sz="2000" b="0" dirty="0"/>
              <a:t> robust, secure, </a:t>
            </a:r>
            <a:r>
              <a:rPr lang="en-US" sz="2000" b="0" dirty="0">
                <a:solidFill>
                  <a:srgbClr val="002060"/>
                </a:solidFill>
              </a:rPr>
              <a:t>resilient</a:t>
            </a:r>
            <a:r>
              <a:rPr lang="en-US" sz="2000" b="0" dirty="0"/>
              <a:t>, and innovative industrial capabilities upon which the Department of Defense can rely to fulfill the Warfighter’s requirements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631A745-3CA4-8644-93D2-CA26CFDD6AE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572870" y="2002092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 </a:t>
            </a:r>
            <a:endParaRPr lang="en-US" sz="1000" dirty="0"/>
          </a:p>
        </p:txBody>
      </p:sp>
      <p:sp>
        <p:nvSpPr>
          <p:cNvPr id="2" name="Can 1"/>
          <p:cNvSpPr/>
          <p:nvPr/>
        </p:nvSpPr>
        <p:spPr>
          <a:xfrm>
            <a:off x="2572870" y="4953000"/>
            <a:ext cx="6477000" cy="1600200"/>
          </a:xfrm>
          <a:prstGeom prst="ca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Business Intelligence and Analytics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Develop and utilize business intelligence tools and capabilities to proactively assess the industrial 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Operate as a shared service for MIBP and other customers</a:t>
            </a:r>
          </a:p>
        </p:txBody>
      </p:sp>
      <p:sp>
        <p:nvSpPr>
          <p:cNvPr id="14" name="Can 13"/>
          <p:cNvSpPr/>
          <p:nvPr/>
        </p:nvSpPr>
        <p:spPr>
          <a:xfrm>
            <a:off x="2667000" y="1219201"/>
            <a:ext cx="2362200" cy="4092948"/>
          </a:xfrm>
          <a:prstGeom prst="can">
            <a:avLst>
              <a:gd name="adj" fmla="val 16129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Advanced Manufacturing Capabilities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Create, expand, or preserve domestic industrial manufacturing capabilities to meet national defense requirements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Invest in cross-cutting, multi-system-benefit manufacturing R&amp;D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Establish national public-private partnerships to spur innovation in U.S. manufacturing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/>
          </a:p>
          <a:p>
            <a:pPr algn="ctr"/>
            <a:r>
              <a:rPr lang="en-US" sz="1000" b="1" dirty="0"/>
              <a:t>Programs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Defense Production Act Titles I, III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U.S. Code Title 10 Section 2521, Defense Manufacturing Technology Program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North American Technology and Industrial Base Organization (NATIBO)</a:t>
            </a:r>
          </a:p>
        </p:txBody>
      </p:sp>
      <p:sp>
        <p:nvSpPr>
          <p:cNvPr id="15" name="Can 14"/>
          <p:cNvSpPr/>
          <p:nvPr/>
        </p:nvSpPr>
        <p:spPr>
          <a:xfrm>
            <a:off x="5105400" y="1219201"/>
            <a:ext cx="1955533" cy="4092947"/>
          </a:xfrm>
          <a:prstGeom prst="can">
            <a:avLst>
              <a:gd name="adj" fmla="val 20129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Industrial Base Assessments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Conduct detailed analyses of the defense industrial base to identify fragile capabilities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Lead DoD in all matters relating to mergers, acquisitions, and divestitures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Draft company and industrial base sector assessments, Reports to Congress, </a:t>
            </a:r>
            <a:r>
              <a:rPr lang="en-US" sz="1100" dirty="0" err="1"/>
              <a:t>etc</a:t>
            </a:r>
            <a:endParaRPr lang="en-US" dirty="0"/>
          </a:p>
        </p:txBody>
      </p:sp>
      <p:sp>
        <p:nvSpPr>
          <p:cNvPr id="16" name="Can 15"/>
          <p:cNvSpPr/>
          <p:nvPr/>
        </p:nvSpPr>
        <p:spPr>
          <a:xfrm>
            <a:off x="7162800" y="1219201"/>
            <a:ext cx="1866500" cy="4076697"/>
          </a:xfrm>
          <a:prstGeom prst="can">
            <a:avLst>
              <a:gd name="adj" fmla="val 1989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Global Markets </a:t>
            </a:r>
          </a:p>
          <a:p>
            <a:pPr algn="ctr"/>
            <a:r>
              <a:rPr lang="en-US" b="1" dirty="0"/>
              <a:t>and Investments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Analyze the national security implications of foreign investments in the U.S.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Proactively assess global market trends related to the defense industrial base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/>
          </a:p>
          <a:p>
            <a:pPr algn="ctr"/>
            <a:r>
              <a:rPr lang="en-US" sz="1100" b="1" dirty="0"/>
              <a:t>Program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Defense Production Act Title VII</a:t>
            </a:r>
          </a:p>
        </p:txBody>
      </p:sp>
    </p:spTree>
    <p:extLst>
      <p:ext uri="{BB962C8B-B14F-4D97-AF65-F5344CB8AC3E}">
        <p14:creationId xmlns:p14="http://schemas.microsoft.com/office/powerpoint/2010/main" val="2443224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410200" y="2590800"/>
            <a:ext cx="3657600" cy="4191000"/>
          </a:xfrm>
          <a:prstGeom prst="round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676451"/>
            <a:ext cx="1524000" cy="1143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29768" y="6043136"/>
            <a:ext cx="1371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063" indent="-119063" algn="ctr">
              <a:spcBef>
                <a:spcPts val="0"/>
              </a:spcBef>
              <a:buFont typeface="Arial" pitchFamily="34" charset="0"/>
              <a:buNone/>
            </a:pPr>
            <a:r>
              <a:rPr lang="en-US" sz="1400" b="1" i="1" dirty="0" smtClean="0">
                <a:solidFill>
                  <a:srgbClr val="002060"/>
                </a:solidFill>
              </a:rPr>
              <a:t>ALON</a:t>
            </a:r>
          </a:p>
          <a:p>
            <a:pPr marL="119063" indent="-119063" algn="ctr">
              <a:spcBef>
                <a:spcPts val="0"/>
              </a:spcBef>
              <a:buFont typeface="Arial" pitchFamily="34" charset="0"/>
              <a:buNone/>
            </a:pPr>
            <a:r>
              <a:rPr lang="en-US" sz="1400" b="1" i="1" dirty="0" smtClean="0">
                <a:solidFill>
                  <a:srgbClr val="002060"/>
                </a:solidFill>
              </a:rPr>
              <a:t>Transparent</a:t>
            </a:r>
          </a:p>
          <a:p>
            <a:pPr marL="119063" indent="-119063" algn="ctr">
              <a:spcBef>
                <a:spcPts val="0"/>
              </a:spcBef>
              <a:buFont typeface="Arial" pitchFamily="34" charset="0"/>
              <a:buNone/>
            </a:pPr>
            <a:r>
              <a:rPr lang="en-US" sz="1400" b="1" i="1" dirty="0" smtClean="0">
                <a:solidFill>
                  <a:srgbClr val="002060"/>
                </a:solidFill>
              </a:rPr>
              <a:t>Armor</a:t>
            </a:r>
            <a:endParaRPr lang="en-US" sz="1400" b="1" i="1" dirty="0">
              <a:solidFill>
                <a:srgbClr val="002060"/>
              </a:solidFill>
            </a:endParaRPr>
          </a:p>
        </p:txBody>
      </p:sp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334000"/>
            <a:ext cx="1371600" cy="1459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Manufacturing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dirty="0">
                <a:solidFill>
                  <a:srgbClr val="FDE067"/>
                </a:solidFill>
              </a:rPr>
              <a:t>Title III Program Director</a:t>
            </a:r>
          </a:p>
          <a:p>
            <a:pPr marL="0" indent="0" algn="ctr">
              <a:buNone/>
            </a:pPr>
            <a:r>
              <a:rPr lang="en-US" sz="1400" dirty="0" smtClean="0">
                <a:solidFill>
                  <a:srgbClr val="FDE067"/>
                </a:solidFill>
              </a:rPr>
              <a:t>Melinda Woods</a:t>
            </a:r>
            <a:endParaRPr lang="en-US" sz="1400" dirty="0">
              <a:solidFill>
                <a:srgbClr val="FDE067"/>
              </a:solidFill>
            </a:endParaRPr>
          </a:p>
          <a:p>
            <a:pPr marL="0" indent="0" algn="ctr">
              <a:buNone/>
            </a:pPr>
            <a:r>
              <a:rPr lang="en-US" sz="1400" dirty="0" smtClean="0">
                <a:solidFill>
                  <a:srgbClr val="FDE067"/>
                </a:solidFill>
              </a:rPr>
              <a:t>Melinda.k.woods.civ@mail.mil</a:t>
            </a:r>
            <a:endParaRPr lang="en-US" sz="1400" dirty="0">
              <a:solidFill>
                <a:srgbClr val="FDE067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68FDE281-8D86-F04B-BAA8-296E39F6A5CD}" type="slidenum">
              <a:rPr lang="en-US" smtClean="0">
                <a:ea typeface="+mn-ea"/>
              </a:rPr>
              <a:pPr>
                <a:defRPr/>
              </a:pPr>
              <a:t>4</a:t>
            </a:fld>
            <a:endParaRPr lang="en-US" dirty="0">
              <a:ea typeface="+mn-ea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580" y="1283494"/>
            <a:ext cx="8999220" cy="123110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cmpd="thickThin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Clr>
                <a:srgbClr val="FFFFFF"/>
              </a:buClr>
              <a:buNone/>
              <a:defRPr/>
            </a:pPr>
            <a:r>
              <a:rPr lang="en-US" altLang="en-US" sz="2000" b="1" u="sng" dirty="0" smtClean="0">
                <a:solidFill>
                  <a:srgbClr val="002060"/>
                </a:solidFill>
              </a:rPr>
              <a:t>DPA Title III – Expansion </a:t>
            </a:r>
            <a:r>
              <a:rPr lang="en-US" altLang="en-US" sz="2000" b="1" u="sng" dirty="0">
                <a:solidFill>
                  <a:srgbClr val="002060"/>
                </a:solidFill>
              </a:rPr>
              <a:t>of Productive Capacity and </a:t>
            </a:r>
            <a:r>
              <a:rPr lang="en-US" altLang="en-US" sz="2000" b="1" u="sng" dirty="0" smtClean="0">
                <a:solidFill>
                  <a:srgbClr val="002060"/>
                </a:solidFill>
              </a:rPr>
              <a:t>Supply</a:t>
            </a:r>
          </a:p>
          <a:p>
            <a:pPr marL="0" indent="0" algn="ctr">
              <a:spcBef>
                <a:spcPts val="0"/>
              </a:spcBef>
              <a:buClr>
                <a:srgbClr val="FFFFFF"/>
              </a:buClr>
              <a:buNone/>
              <a:defRPr/>
            </a:pPr>
            <a:r>
              <a:rPr lang="en-US" b="1" dirty="0" smtClean="0">
                <a:solidFill>
                  <a:srgbClr val="002060"/>
                </a:solidFill>
              </a:rPr>
              <a:t>Authorizes </a:t>
            </a:r>
            <a:r>
              <a:rPr lang="en-US" b="1" dirty="0">
                <a:solidFill>
                  <a:srgbClr val="002060"/>
                </a:solidFill>
              </a:rPr>
              <a:t>use of unique economic </a:t>
            </a:r>
            <a:r>
              <a:rPr lang="en-US" b="1" dirty="0" smtClean="0">
                <a:solidFill>
                  <a:srgbClr val="002060"/>
                </a:solidFill>
              </a:rPr>
              <a:t>incentives to </a:t>
            </a:r>
            <a:r>
              <a:rPr lang="en-US" b="1" dirty="0">
                <a:solidFill>
                  <a:srgbClr val="002060"/>
                </a:solidFill>
              </a:rPr>
              <a:t>create, expand or </a:t>
            </a:r>
            <a:r>
              <a:rPr lang="en-US" b="1" dirty="0" smtClean="0">
                <a:solidFill>
                  <a:srgbClr val="002060"/>
                </a:solidFill>
              </a:rPr>
              <a:t>preserve domestic industrial </a:t>
            </a:r>
            <a:r>
              <a:rPr lang="en-US" b="1" dirty="0">
                <a:solidFill>
                  <a:srgbClr val="002060"/>
                </a:solidFill>
              </a:rPr>
              <a:t>manufacturing </a:t>
            </a:r>
            <a:r>
              <a:rPr lang="en-US" b="1" dirty="0" smtClean="0">
                <a:solidFill>
                  <a:srgbClr val="002060"/>
                </a:solidFill>
              </a:rPr>
              <a:t>capabilities for industrial resources, technologies, and materials needed to </a:t>
            </a:r>
            <a:r>
              <a:rPr lang="en-US" b="1" dirty="0">
                <a:solidFill>
                  <a:srgbClr val="002060"/>
                </a:solidFill>
              </a:rPr>
              <a:t>meet national defense </a:t>
            </a:r>
            <a:r>
              <a:rPr lang="en-US" b="1" dirty="0" smtClean="0">
                <a:solidFill>
                  <a:srgbClr val="002060"/>
                </a:solidFill>
              </a:rPr>
              <a:t>requirements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62600" y="2590800"/>
            <a:ext cx="35814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sng" dirty="0">
                <a:solidFill>
                  <a:schemeClr val="bg1"/>
                </a:solidFill>
              </a:rPr>
              <a:t>Fast Facts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Enacted </a:t>
            </a:r>
            <a:r>
              <a:rPr lang="en-US" sz="1600" dirty="0">
                <a:solidFill>
                  <a:schemeClr val="bg1"/>
                </a:solidFill>
              </a:rPr>
              <a:t>in 1950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Not a permanent authority.  (</a:t>
            </a:r>
            <a:r>
              <a:rPr lang="en-US" sz="1600" dirty="0" smtClean="0">
                <a:solidFill>
                  <a:schemeClr val="bg1"/>
                </a:solidFill>
              </a:rPr>
              <a:t>Reauthorized thru Sept 30, 2019)</a:t>
            </a:r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bg1"/>
                </a:solidFill>
              </a:rPr>
              <a:t>Economic Incentives:</a:t>
            </a:r>
          </a:p>
          <a:p>
            <a:pPr marL="742950" lvl="1" indent="-285750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-"/>
              <a:defRPr/>
            </a:pPr>
            <a:r>
              <a:rPr lang="en-US" sz="1600" kern="0" dirty="0">
                <a:solidFill>
                  <a:schemeClr val="bg1"/>
                </a:solidFill>
              </a:rPr>
              <a:t>Purchases</a:t>
            </a:r>
          </a:p>
          <a:p>
            <a:pPr marL="742950" lvl="1" indent="-285750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-"/>
              <a:defRPr/>
            </a:pPr>
            <a:r>
              <a:rPr lang="en-US" sz="1600" kern="0" dirty="0">
                <a:solidFill>
                  <a:schemeClr val="bg1"/>
                </a:solidFill>
              </a:rPr>
              <a:t>Purchase commitments</a:t>
            </a:r>
          </a:p>
          <a:p>
            <a:pPr marL="742950" lvl="1" indent="-285750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-"/>
              <a:defRPr/>
            </a:pPr>
            <a:r>
              <a:rPr lang="en-US" sz="1600" kern="0" dirty="0">
                <a:solidFill>
                  <a:schemeClr val="bg1"/>
                </a:solidFill>
              </a:rPr>
              <a:t>Production equipment installation</a:t>
            </a:r>
          </a:p>
          <a:p>
            <a:pPr marL="285750" indent="-285750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schemeClr val="bg1"/>
                </a:solidFill>
              </a:rPr>
              <a:t>Contracting activities/ technical projects managed by the </a:t>
            </a:r>
            <a:r>
              <a:rPr lang="en-US" sz="1600" kern="0" dirty="0" smtClean="0">
                <a:solidFill>
                  <a:schemeClr val="bg1"/>
                </a:solidFill>
              </a:rPr>
              <a:t>Air </a:t>
            </a:r>
            <a:r>
              <a:rPr lang="en-US" sz="1600" kern="0" dirty="0">
                <a:solidFill>
                  <a:schemeClr val="bg1"/>
                </a:solidFill>
              </a:rPr>
              <a:t>Force</a:t>
            </a:r>
            <a:r>
              <a:rPr lang="en-US" sz="1400" kern="0" dirty="0">
                <a:solidFill>
                  <a:schemeClr val="bg1"/>
                </a:solidFill>
              </a:rPr>
              <a:t>. </a:t>
            </a:r>
            <a:endParaRPr lang="en-US" sz="1400" kern="0" dirty="0" smtClean="0">
              <a:solidFill>
                <a:schemeClr val="bg1"/>
              </a:solidFill>
            </a:endParaRPr>
          </a:p>
          <a:p>
            <a:pPr marL="285750" indent="-285750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solidFill>
                  <a:schemeClr val="bg1"/>
                </a:solidFill>
              </a:rPr>
              <a:t>http://</a:t>
            </a:r>
            <a:r>
              <a:rPr lang="en-US" sz="1400" kern="0" dirty="0" smtClean="0">
                <a:solidFill>
                  <a:schemeClr val="bg1"/>
                </a:solidFill>
              </a:rPr>
              <a:t>www.dpatitle3.com</a:t>
            </a:r>
            <a:endParaRPr lang="en-US" sz="1400" kern="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4800" y="2732544"/>
            <a:ext cx="488442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47663" algn="l"/>
              </a:tabLst>
            </a:pPr>
            <a:r>
              <a:rPr lang="en-US" sz="1600" b="1" dirty="0" smtClean="0">
                <a:solidFill>
                  <a:srgbClr val="002060"/>
                </a:solidFill>
              </a:rPr>
              <a:t>We </a:t>
            </a:r>
            <a:r>
              <a:rPr lang="en-US" sz="1600" b="1" i="1" dirty="0" smtClean="0">
                <a:solidFill>
                  <a:srgbClr val="002060"/>
                </a:solidFill>
              </a:rPr>
              <a:t>ARE NOT</a:t>
            </a:r>
            <a:r>
              <a:rPr lang="en-US" sz="1600" b="1" dirty="0" smtClean="0">
                <a:solidFill>
                  <a:srgbClr val="002060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347663" algn="l"/>
              </a:tabLst>
            </a:pPr>
            <a:r>
              <a:rPr lang="en-US" sz="1600" dirty="0" smtClean="0">
                <a:solidFill>
                  <a:srgbClr val="002060"/>
                </a:solidFill>
              </a:rPr>
              <a:t>R&amp;D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347663" algn="l"/>
              </a:tabLst>
            </a:pPr>
            <a:r>
              <a:rPr lang="en-US" sz="1600" dirty="0" smtClean="0">
                <a:solidFill>
                  <a:srgbClr val="002060"/>
                </a:solidFill>
              </a:rPr>
              <a:t>Buying supplies, parts, or systems</a:t>
            </a:r>
            <a:endParaRPr lang="en-US" sz="1600" dirty="0">
              <a:solidFill>
                <a:srgbClr val="002060"/>
              </a:solidFill>
            </a:endParaRPr>
          </a:p>
          <a:p>
            <a:pPr marL="0" lvl="0" indent="0">
              <a:buNone/>
              <a:tabLst>
                <a:tab pos="347663" algn="l"/>
              </a:tabLst>
            </a:pPr>
            <a:endParaRPr lang="en-US" sz="1400" b="1" i="1" dirty="0" smtClean="0">
              <a:solidFill>
                <a:srgbClr val="002060"/>
              </a:solidFill>
            </a:endParaRPr>
          </a:p>
          <a:p>
            <a:pPr marL="0" lvl="0" indent="0">
              <a:buNone/>
              <a:tabLst>
                <a:tab pos="347663" algn="l"/>
              </a:tabLst>
            </a:pPr>
            <a:r>
              <a:rPr lang="en-US" sz="1600" b="1" dirty="0" smtClean="0">
                <a:solidFill>
                  <a:srgbClr val="002060"/>
                </a:solidFill>
              </a:rPr>
              <a:t>We </a:t>
            </a:r>
            <a:r>
              <a:rPr lang="en-US" sz="1600" b="1" i="1" dirty="0">
                <a:solidFill>
                  <a:srgbClr val="002060"/>
                </a:solidFill>
              </a:rPr>
              <a:t>ARE</a:t>
            </a:r>
            <a:r>
              <a:rPr lang="en-US" sz="1600" b="1" dirty="0" smtClean="0">
                <a:solidFill>
                  <a:srgbClr val="002060"/>
                </a:solidFill>
              </a:rPr>
              <a:t>:</a:t>
            </a:r>
          </a:p>
          <a:p>
            <a:pPr marL="285750" lvl="0" indent="-285750">
              <a:buFont typeface="Arial" panose="020B0604020202020204" pitchFamily="34" charset="0"/>
              <a:buChar char="•"/>
              <a:tabLst>
                <a:tab pos="347663" algn="l"/>
              </a:tabLst>
            </a:pPr>
            <a:r>
              <a:rPr lang="en-US" sz="1600" dirty="0" smtClean="0">
                <a:solidFill>
                  <a:srgbClr val="002060"/>
                </a:solidFill>
              </a:rPr>
              <a:t>Paying companies to create, expand, or modernize production capacity</a:t>
            </a:r>
          </a:p>
          <a:p>
            <a:pPr marL="285750" lvl="0" indent="-285750">
              <a:buFont typeface="Arial" panose="020B0604020202020204" pitchFamily="34" charset="0"/>
              <a:buChar char="•"/>
              <a:tabLst>
                <a:tab pos="347663" algn="l"/>
              </a:tabLst>
            </a:pPr>
            <a:r>
              <a:rPr lang="en-US" sz="1600" dirty="0" smtClean="0">
                <a:solidFill>
                  <a:srgbClr val="002060"/>
                </a:solidFill>
              </a:rPr>
              <a:t>Buying and managing government-owned production equipment integral to a company’s business</a:t>
            </a:r>
          </a:p>
        </p:txBody>
      </p:sp>
      <p:sp>
        <p:nvSpPr>
          <p:cNvPr id="20" name="Subtitle 2"/>
          <p:cNvSpPr txBox="1">
            <a:spLocks/>
          </p:cNvSpPr>
          <p:nvPr/>
        </p:nvSpPr>
        <p:spPr bwMode="auto">
          <a:xfrm>
            <a:off x="5715000" y="5867400"/>
            <a:ext cx="3013075" cy="876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ts val="5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defRPr>
            </a:lvl1pPr>
            <a:lvl2pPr marL="742950" indent="-285750" algn="l" rtl="0" eaLnBrk="0" fontAlgn="base" hangingPunct="0">
              <a:spcBef>
                <a:spcPts val="0"/>
              </a:spcBef>
              <a:spcAft>
                <a:spcPct val="0"/>
              </a:spcAft>
              <a:buChar char="–"/>
              <a:defRPr sz="1800" b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2pPr>
            <a:lvl3pPr marL="1143000" indent="-228600" algn="l" rtl="0" eaLnBrk="0" fontAlgn="base" hangingPunct="0">
              <a:spcBef>
                <a:spcPts val="0"/>
              </a:spcBef>
              <a:spcAft>
                <a:spcPct val="0"/>
              </a:spcAft>
              <a:buFont typeface="Times New Roman" pitchFamily="18" charset="0"/>
              <a:buChar char="−"/>
              <a:defRPr sz="1600" b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3pPr>
            <a:lvl4pPr marL="1600200" indent="-228600" algn="l" rtl="0" eaLnBrk="0" fontAlgn="base" hangingPunct="0">
              <a:spcBef>
                <a:spcPts val="0"/>
              </a:spcBef>
              <a:spcAft>
                <a:spcPct val="0"/>
              </a:spcAft>
              <a:buChar char="–"/>
              <a:defRPr sz="1400" b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4pPr>
            <a:lvl5pPr marL="2057400" indent="-228600" algn="l" rtl="0" eaLnBrk="0" fontAlgn="base" hangingPunct="0">
              <a:spcBef>
                <a:spcPts val="0"/>
              </a:spcBef>
              <a:spcAft>
                <a:spcPct val="0"/>
              </a:spcAft>
              <a:buChar char="»"/>
              <a:defRPr sz="1200" b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1400" b="1" kern="0" dirty="0" smtClean="0">
                <a:solidFill>
                  <a:srgbClr val="FDE067"/>
                </a:solidFill>
              </a:rPr>
              <a:t>Title III Program Director</a:t>
            </a:r>
          </a:p>
          <a:p>
            <a:pPr marL="0" indent="0" algn="ctr">
              <a:buFontTx/>
              <a:buNone/>
            </a:pPr>
            <a:r>
              <a:rPr lang="en-US" sz="1400" b="1" kern="0" dirty="0" smtClean="0">
                <a:solidFill>
                  <a:srgbClr val="FDE067"/>
                </a:solidFill>
              </a:rPr>
              <a:t>Melinda Woods</a:t>
            </a:r>
          </a:p>
          <a:p>
            <a:pPr marL="0" indent="0" algn="ctr">
              <a:buFontTx/>
              <a:buNone/>
            </a:pPr>
            <a:r>
              <a:rPr lang="en-US" sz="1400" b="1" kern="0" dirty="0" smtClean="0">
                <a:solidFill>
                  <a:srgbClr val="FDE067"/>
                </a:solidFill>
              </a:rPr>
              <a:t>Melinda.k.woods.civ@mail.mil</a:t>
            </a:r>
            <a:endParaRPr lang="en-US" sz="1400" b="1" kern="0" dirty="0">
              <a:solidFill>
                <a:srgbClr val="FDE0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56841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721058"/>
            <a:ext cx="1595945" cy="1060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5791200" y="2579004"/>
            <a:ext cx="3276600" cy="4278996"/>
          </a:xfrm>
          <a:prstGeom prst="round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Manufacturing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dirty="0" smtClean="0">
                <a:solidFill>
                  <a:srgbClr val="FDE067"/>
                </a:solidFill>
              </a:rPr>
              <a:t>Acting Program </a:t>
            </a:r>
            <a:r>
              <a:rPr lang="en-US" sz="1400" dirty="0">
                <a:solidFill>
                  <a:srgbClr val="FDE067"/>
                </a:solidFill>
              </a:rPr>
              <a:t>Director</a:t>
            </a:r>
          </a:p>
          <a:p>
            <a:pPr marL="0" indent="0" algn="ctr">
              <a:buNone/>
            </a:pPr>
            <a:r>
              <a:rPr lang="en-US" sz="1400" dirty="0" smtClean="0">
                <a:solidFill>
                  <a:srgbClr val="FDE067"/>
                </a:solidFill>
              </a:rPr>
              <a:t>Tracy Frost</a:t>
            </a:r>
            <a:endParaRPr lang="en-US" sz="1400" dirty="0">
              <a:solidFill>
                <a:srgbClr val="FDE067"/>
              </a:solidFill>
            </a:endParaRPr>
          </a:p>
          <a:p>
            <a:pPr marL="0" indent="0" algn="ctr">
              <a:buNone/>
            </a:pPr>
            <a:r>
              <a:rPr lang="en-US" sz="1400" dirty="0" smtClean="0">
                <a:solidFill>
                  <a:srgbClr val="FDE067"/>
                </a:solidFill>
              </a:rPr>
              <a:t>Tracy.g.frost.civ@mail.mil</a:t>
            </a:r>
            <a:endParaRPr lang="en-US" sz="1400" dirty="0">
              <a:solidFill>
                <a:srgbClr val="FDE067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68FDE281-8D86-F04B-BAA8-296E39F6A5CD}" type="slidenum">
              <a:rPr lang="en-US" smtClean="0">
                <a:ea typeface="+mn-ea"/>
              </a:rPr>
              <a:pPr>
                <a:defRPr/>
              </a:pPr>
              <a:t>5</a:t>
            </a:fld>
            <a:endParaRPr lang="en-US" dirty="0">
              <a:ea typeface="+mn-e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" y="1295400"/>
            <a:ext cx="8991600" cy="9541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cmpd="thickThin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Clr>
                <a:srgbClr val="FFFFFF"/>
              </a:buClr>
              <a:buNone/>
              <a:defRPr/>
            </a:pPr>
            <a:r>
              <a:rPr lang="en-US" altLang="en-US" sz="2000" b="1" u="sng" dirty="0" smtClean="0">
                <a:solidFill>
                  <a:srgbClr val="002060"/>
                </a:solidFill>
              </a:rPr>
              <a:t>Manufacturing Technology (ManTech)</a:t>
            </a:r>
          </a:p>
          <a:p>
            <a:pPr marL="0" indent="0" algn="ctr">
              <a:spcBef>
                <a:spcPts val="0"/>
              </a:spcBef>
              <a:buClr>
                <a:srgbClr val="FFFFFF"/>
              </a:buClr>
              <a:buNone/>
              <a:defRPr/>
            </a:pPr>
            <a:r>
              <a:rPr lang="en-US" b="1" dirty="0" smtClean="0">
                <a:solidFill>
                  <a:srgbClr val="002060"/>
                </a:solidFill>
              </a:rPr>
              <a:t>Anticipates and closes gaps in manufacturing capabilities for affordable, timely, and low-risk development, production, and sustainment of defense systems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91200" y="2590800"/>
            <a:ext cx="32766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sng" dirty="0">
                <a:solidFill>
                  <a:schemeClr val="bg1"/>
                </a:solidFill>
              </a:rPr>
              <a:t>Fast Facts</a:t>
            </a:r>
          </a:p>
          <a:p>
            <a:pPr marL="285750" indent="-285750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sz="1600" kern="0" dirty="0" smtClean="0">
                <a:solidFill>
                  <a:schemeClr val="bg1"/>
                </a:solidFill>
              </a:rPr>
              <a:t>ManTech focuses on the development of early stage (TRL 1,2,3) advanced manufacturing technologies and processes</a:t>
            </a:r>
          </a:p>
          <a:p>
            <a:pPr marL="285750" indent="-285750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sz="1600" kern="0" dirty="0" smtClean="0">
                <a:solidFill>
                  <a:schemeClr val="bg1"/>
                </a:solidFill>
              </a:rPr>
              <a:t>ManTech programs across </a:t>
            </a:r>
            <a:r>
              <a:rPr lang="en-US" sz="1600" kern="0" dirty="0">
                <a:solidFill>
                  <a:schemeClr val="bg1"/>
                </a:solidFill>
              </a:rPr>
              <a:t>the </a:t>
            </a:r>
            <a:r>
              <a:rPr lang="en-US" sz="1600" kern="0" dirty="0" smtClean="0">
                <a:solidFill>
                  <a:schemeClr val="bg1"/>
                </a:solidFill>
              </a:rPr>
              <a:t>DoD: </a:t>
            </a:r>
            <a:r>
              <a:rPr lang="en-US" sz="1600" kern="0" dirty="0">
                <a:solidFill>
                  <a:schemeClr val="bg1"/>
                </a:solidFill>
              </a:rPr>
              <a:t>participating Defense Agencies, and </a:t>
            </a:r>
            <a:r>
              <a:rPr lang="en-US" sz="1600" kern="0" dirty="0" smtClean="0">
                <a:solidFill>
                  <a:schemeClr val="bg1"/>
                </a:solidFill>
              </a:rPr>
              <a:t>OSD  </a:t>
            </a:r>
          </a:p>
          <a:p>
            <a:pPr marL="285750" indent="-285750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sz="1600" kern="0" dirty="0" smtClean="0">
                <a:solidFill>
                  <a:schemeClr val="bg1"/>
                </a:solidFill>
              </a:rPr>
              <a:t>FY 2011 NDAA transferred oversight responsibilities of ManTech to DASD(MIBP)</a:t>
            </a:r>
          </a:p>
          <a:p>
            <a:pPr marL="285750" indent="-285750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schemeClr val="bg1"/>
                </a:solidFill>
              </a:rPr>
              <a:t>https://</a:t>
            </a:r>
            <a:r>
              <a:rPr lang="en-US" sz="1600" kern="0" dirty="0" smtClean="0">
                <a:solidFill>
                  <a:schemeClr val="bg1"/>
                </a:solidFill>
              </a:rPr>
              <a:t>www.dodmantech.com</a:t>
            </a:r>
          </a:p>
          <a:p>
            <a:pPr marL="285750" indent="-285750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endParaRPr lang="en-US" sz="1600" kern="0" dirty="0" smtClean="0">
              <a:solidFill>
                <a:schemeClr val="bg1"/>
              </a:solidFill>
            </a:endParaRPr>
          </a:p>
          <a:p>
            <a:pPr marL="285750" indent="-285750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endParaRPr lang="en-US" sz="1600" kern="0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buClr>
                <a:schemeClr val="bg1"/>
              </a:buClr>
              <a:defRPr/>
            </a:pPr>
            <a:r>
              <a:rPr lang="en-US" sz="1400" kern="0" dirty="0" smtClean="0">
                <a:solidFill>
                  <a:schemeClr val="bg1"/>
                </a:solidFill>
              </a:rPr>
              <a:t> </a:t>
            </a:r>
            <a:endParaRPr lang="en-US" sz="1400" kern="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2667000"/>
            <a:ext cx="5105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47663" algn="l"/>
              </a:tabLst>
            </a:pPr>
            <a:r>
              <a:rPr lang="en-US" sz="1600" b="1" i="1" dirty="0" smtClean="0">
                <a:solidFill>
                  <a:srgbClr val="002060"/>
                </a:solidFill>
              </a:rPr>
              <a:t>Strategic Thrusts: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347663" algn="l"/>
              </a:tabLst>
            </a:pPr>
            <a:r>
              <a:rPr lang="en-US" sz="1600" dirty="0" smtClean="0">
                <a:solidFill>
                  <a:srgbClr val="002060"/>
                </a:solidFill>
              </a:rPr>
              <a:t>Responsive manufacturing technology investments  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347663" algn="l"/>
              </a:tabLst>
            </a:pPr>
            <a:r>
              <a:rPr lang="en-US" sz="1600" dirty="0" smtClean="0">
                <a:solidFill>
                  <a:srgbClr val="002060"/>
                </a:solidFill>
              </a:rPr>
              <a:t>Active support for </a:t>
            </a: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347663" algn="l"/>
              </a:tabLst>
            </a:pPr>
            <a:r>
              <a:rPr lang="en-US" sz="1600" dirty="0" smtClean="0">
                <a:solidFill>
                  <a:srgbClr val="002060"/>
                </a:solidFill>
              </a:rPr>
              <a:t>Collaborative manufacturing enterprise</a:t>
            </a: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347663" algn="l"/>
              </a:tabLst>
            </a:pPr>
            <a:r>
              <a:rPr lang="en-US" sz="1600" dirty="0" smtClean="0">
                <a:solidFill>
                  <a:srgbClr val="002060"/>
                </a:solidFill>
              </a:rPr>
              <a:t>Strong institutional focus on manufacturability</a:t>
            </a: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347663" algn="l"/>
              </a:tabLst>
            </a:pPr>
            <a:r>
              <a:rPr lang="en-US" sz="1600" dirty="0" smtClean="0">
                <a:solidFill>
                  <a:srgbClr val="002060"/>
                </a:solidFill>
              </a:rPr>
              <a:t>Strong manufacturing process maturity</a:t>
            </a: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347663" algn="l"/>
              </a:tabLst>
            </a:pPr>
            <a:r>
              <a:rPr lang="en-US" sz="1600" dirty="0" smtClean="0">
                <a:solidFill>
                  <a:srgbClr val="002060"/>
                </a:solidFill>
              </a:rPr>
              <a:t>Healthy, sufficient, and effective defense manufacturing infrastructure and workforce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65" r="14546"/>
          <a:stretch/>
        </p:blipFill>
        <p:spPr>
          <a:xfrm>
            <a:off x="76200" y="5181600"/>
            <a:ext cx="1751228" cy="1143000"/>
          </a:xfrm>
          <a:prstGeom prst="rect">
            <a:avLst/>
          </a:prstGeom>
        </p:spPr>
      </p:pic>
      <p:pic>
        <p:nvPicPr>
          <p:cNvPr id="14" name="Picture 6" descr="http://www.cmst.be/projects/img9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742" y="5257800"/>
            <a:ext cx="1126658" cy="92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357813"/>
            <a:ext cx="1574800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Subtitle 2"/>
          <p:cNvSpPr txBox="1">
            <a:spLocks/>
          </p:cNvSpPr>
          <p:nvPr/>
        </p:nvSpPr>
        <p:spPr bwMode="auto">
          <a:xfrm>
            <a:off x="6019800" y="5917406"/>
            <a:ext cx="2936875" cy="864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ts val="5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defRPr>
            </a:lvl1pPr>
            <a:lvl2pPr marL="742950" indent="-285750" algn="l" rtl="0" eaLnBrk="0" fontAlgn="base" hangingPunct="0">
              <a:spcBef>
                <a:spcPts val="0"/>
              </a:spcBef>
              <a:spcAft>
                <a:spcPct val="0"/>
              </a:spcAft>
              <a:buChar char="–"/>
              <a:defRPr sz="1800" b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2pPr>
            <a:lvl3pPr marL="1143000" indent="-228600" algn="l" rtl="0" eaLnBrk="0" fontAlgn="base" hangingPunct="0">
              <a:spcBef>
                <a:spcPts val="0"/>
              </a:spcBef>
              <a:spcAft>
                <a:spcPct val="0"/>
              </a:spcAft>
              <a:buFont typeface="Times New Roman" pitchFamily="18" charset="0"/>
              <a:buChar char="−"/>
              <a:defRPr sz="1600" b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3pPr>
            <a:lvl4pPr marL="1600200" indent="-228600" algn="l" rtl="0" eaLnBrk="0" fontAlgn="base" hangingPunct="0">
              <a:spcBef>
                <a:spcPts val="0"/>
              </a:spcBef>
              <a:spcAft>
                <a:spcPct val="0"/>
              </a:spcAft>
              <a:buChar char="–"/>
              <a:defRPr sz="1400" b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4pPr>
            <a:lvl5pPr marL="2057400" indent="-228600" algn="l" rtl="0" eaLnBrk="0" fontAlgn="base" hangingPunct="0">
              <a:spcBef>
                <a:spcPts val="0"/>
              </a:spcBef>
              <a:spcAft>
                <a:spcPct val="0"/>
              </a:spcAft>
              <a:buChar char="»"/>
              <a:defRPr sz="1200" b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1400" b="1" kern="0" dirty="0" smtClean="0">
                <a:solidFill>
                  <a:srgbClr val="FDE067"/>
                </a:solidFill>
              </a:rPr>
              <a:t>Acting Program Director</a:t>
            </a:r>
          </a:p>
          <a:p>
            <a:pPr marL="0" indent="0" algn="ctr">
              <a:buFontTx/>
              <a:buNone/>
            </a:pPr>
            <a:r>
              <a:rPr lang="en-US" sz="1400" b="1" kern="0" dirty="0" smtClean="0">
                <a:solidFill>
                  <a:srgbClr val="FDE067"/>
                </a:solidFill>
              </a:rPr>
              <a:t>Tracy Frost</a:t>
            </a:r>
          </a:p>
          <a:p>
            <a:pPr marL="0" indent="0" algn="ctr">
              <a:buFontTx/>
              <a:buNone/>
            </a:pPr>
            <a:r>
              <a:rPr lang="en-US" sz="1400" b="1" kern="0" dirty="0" smtClean="0">
                <a:solidFill>
                  <a:srgbClr val="FDE067"/>
                </a:solidFill>
              </a:rPr>
              <a:t>Tracy.g.frost.civ@mail.mil</a:t>
            </a:r>
            <a:endParaRPr lang="en-US" sz="1400" b="1" kern="0" dirty="0">
              <a:solidFill>
                <a:srgbClr val="FDE0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36104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191000" y="2514600"/>
            <a:ext cx="4876800" cy="4267200"/>
          </a:xfrm>
          <a:prstGeom prst="round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Manufacturing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dirty="0" smtClean="0">
                <a:solidFill>
                  <a:srgbClr val="FDE067"/>
                </a:solidFill>
              </a:rPr>
              <a:t>Acting Program </a:t>
            </a:r>
            <a:r>
              <a:rPr lang="en-US" sz="1400" dirty="0">
                <a:solidFill>
                  <a:srgbClr val="FDE067"/>
                </a:solidFill>
              </a:rPr>
              <a:t>Director</a:t>
            </a:r>
          </a:p>
          <a:p>
            <a:pPr marL="0" indent="0" algn="ctr">
              <a:buNone/>
            </a:pPr>
            <a:r>
              <a:rPr lang="en-US" sz="1400" dirty="0">
                <a:solidFill>
                  <a:srgbClr val="FDE067"/>
                </a:solidFill>
              </a:rPr>
              <a:t>Tracy Frost</a:t>
            </a:r>
          </a:p>
          <a:p>
            <a:pPr marL="0" indent="0" algn="ctr">
              <a:buNone/>
            </a:pPr>
            <a:r>
              <a:rPr lang="en-US" sz="1400" dirty="0">
                <a:solidFill>
                  <a:srgbClr val="FDE067"/>
                </a:solidFill>
              </a:rPr>
              <a:t>Tracy.g.frost.civ@mail.mil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68FDE281-8D86-F04B-BAA8-296E39F6A5CD}" type="slidenum">
              <a:rPr lang="en-US" smtClean="0">
                <a:ea typeface="+mn-ea"/>
              </a:rPr>
              <a:pPr>
                <a:defRPr/>
              </a:pPr>
              <a:t>6</a:t>
            </a:fld>
            <a:endParaRPr lang="en-US" dirty="0">
              <a:ea typeface="+mn-e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" y="1296650"/>
            <a:ext cx="8991600" cy="10926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cmpd="thickThin">
            <a:noFill/>
          </a:ln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000" b="1" u="sng" dirty="0" smtClean="0">
                <a:solidFill>
                  <a:srgbClr val="002060"/>
                </a:solidFill>
              </a:rPr>
              <a:t>DoD Manufacturing </a:t>
            </a:r>
            <a:r>
              <a:rPr lang="en-US" sz="2000" b="1" u="sng" dirty="0">
                <a:solidFill>
                  <a:srgbClr val="002060"/>
                </a:solidFill>
              </a:rPr>
              <a:t>Innovation Institutes </a:t>
            </a:r>
            <a:r>
              <a:rPr lang="en-US" sz="2000" b="1" u="sng" dirty="0" smtClean="0">
                <a:solidFill>
                  <a:srgbClr val="002060"/>
                </a:solidFill>
              </a:rPr>
              <a:t>(MIIs)</a:t>
            </a:r>
          </a:p>
          <a:p>
            <a:pPr marL="0" indent="0" algn="ctr">
              <a:buNone/>
            </a:pPr>
            <a:r>
              <a:rPr lang="en-US" sz="1500" b="1" dirty="0" smtClean="0">
                <a:solidFill>
                  <a:srgbClr val="002060"/>
                </a:solidFill>
              </a:rPr>
              <a:t>Strengthening </a:t>
            </a:r>
            <a:r>
              <a:rPr lang="en-US" sz="1500" b="1" dirty="0">
                <a:solidFill>
                  <a:srgbClr val="002060"/>
                </a:solidFill>
              </a:rPr>
              <a:t>the innovation, performance, and competitiveness </a:t>
            </a:r>
            <a:r>
              <a:rPr lang="en-US" sz="1500" b="1" dirty="0" smtClean="0">
                <a:solidFill>
                  <a:srgbClr val="002060"/>
                </a:solidFill>
              </a:rPr>
              <a:t>of </a:t>
            </a:r>
            <a:r>
              <a:rPr lang="en-US" sz="1500" b="1" dirty="0">
                <a:solidFill>
                  <a:srgbClr val="002060"/>
                </a:solidFill>
              </a:rPr>
              <a:t>the U.S. manufacturing base </a:t>
            </a:r>
            <a:r>
              <a:rPr lang="en-US" sz="1500" b="1" dirty="0" smtClean="0">
                <a:solidFill>
                  <a:srgbClr val="002060"/>
                </a:solidFill>
              </a:rPr>
              <a:t>by bridging </a:t>
            </a:r>
            <a:r>
              <a:rPr lang="en-US" sz="1500" b="1" dirty="0">
                <a:solidFill>
                  <a:srgbClr val="002060"/>
                </a:solidFill>
              </a:rPr>
              <a:t>the current gap between basic research and product </a:t>
            </a:r>
            <a:r>
              <a:rPr lang="en-US" sz="1500" b="1" dirty="0" smtClean="0">
                <a:solidFill>
                  <a:srgbClr val="002060"/>
                </a:solidFill>
              </a:rPr>
              <a:t>development/fielding and providing DoD with </a:t>
            </a:r>
            <a:r>
              <a:rPr lang="en-US" sz="1500" b="1" dirty="0">
                <a:solidFill>
                  <a:srgbClr val="002060"/>
                </a:solidFill>
              </a:rPr>
              <a:t>access to key, domestic enabling </a:t>
            </a:r>
            <a:r>
              <a:rPr lang="en-US" sz="1500" b="1" dirty="0" smtClean="0">
                <a:solidFill>
                  <a:srgbClr val="002060"/>
                </a:solidFill>
              </a:rPr>
              <a:t>technologies</a:t>
            </a:r>
            <a:endParaRPr lang="en-US" sz="1500" b="1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91000" y="2514600"/>
            <a:ext cx="4876800" cy="3716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sng" dirty="0">
                <a:solidFill>
                  <a:schemeClr val="bg1"/>
                </a:solidFill>
              </a:rPr>
              <a:t>Fast Facts</a:t>
            </a:r>
          </a:p>
          <a:p>
            <a:pPr marL="285750" indent="-285750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sz="1550" kern="0" dirty="0" smtClean="0">
                <a:solidFill>
                  <a:schemeClr val="bg1"/>
                </a:solidFill>
              </a:rPr>
              <a:t>Public-private partnership (led by non-profit) </a:t>
            </a:r>
          </a:p>
          <a:p>
            <a:pPr marL="285750" indent="-285750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sz="1550" kern="0" dirty="0" smtClean="0">
                <a:solidFill>
                  <a:schemeClr val="bg1"/>
                </a:solidFill>
              </a:rPr>
              <a:t>Minimum </a:t>
            </a:r>
            <a:r>
              <a:rPr lang="en-US" sz="1550" kern="0" dirty="0">
                <a:solidFill>
                  <a:schemeClr val="bg1"/>
                </a:solidFill>
              </a:rPr>
              <a:t>1:1 cost share </a:t>
            </a:r>
            <a:r>
              <a:rPr lang="en-US" sz="1550" kern="0" dirty="0" smtClean="0">
                <a:solidFill>
                  <a:schemeClr val="bg1"/>
                </a:solidFill>
              </a:rPr>
              <a:t>(Govt. </a:t>
            </a:r>
            <a:r>
              <a:rPr lang="en-US" sz="1550" kern="0" dirty="0">
                <a:solidFill>
                  <a:schemeClr val="bg1"/>
                </a:solidFill>
              </a:rPr>
              <a:t>and </a:t>
            </a:r>
            <a:r>
              <a:rPr lang="en-US" sz="1550" kern="0" dirty="0" smtClean="0">
                <a:solidFill>
                  <a:schemeClr val="bg1"/>
                </a:solidFill>
              </a:rPr>
              <a:t>Industry)</a:t>
            </a:r>
            <a:endParaRPr lang="en-US" sz="1550" kern="0" dirty="0">
              <a:solidFill>
                <a:schemeClr val="bg1"/>
              </a:solidFill>
            </a:endParaRPr>
          </a:p>
          <a:p>
            <a:pPr marL="285750" indent="-285750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sz="1550" kern="0" dirty="0" smtClean="0">
                <a:solidFill>
                  <a:schemeClr val="bg1"/>
                </a:solidFill>
              </a:rPr>
              <a:t>Self-sufficient </a:t>
            </a:r>
            <a:r>
              <a:rPr lang="en-US" sz="1550" kern="0" dirty="0">
                <a:solidFill>
                  <a:schemeClr val="bg1"/>
                </a:solidFill>
              </a:rPr>
              <a:t>after 5 </a:t>
            </a:r>
            <a:r>
              <a:rPr lang="en-US" sz="1550" kern="0" dirty="0" smtClean="0">
                <a:solidFill>
                  <a:schemeClr val="bg1"/>
                </a:solidFill>
              </a:rPr>
              <a:t>years</a:t>
            </a:r>
            <a:endParaRPr lang="en-US" sz="1550" kern="0" dirty="0">
              <a:solidFill>
                <a:schemeClr val="bg1"/>
              </a:solidFill>
            </a:endParaRPr>
          </a:p>
          <a:p>
            <a:pPr marL="285750" indent="-285750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sz="1550" kern="0" dirty="0">
                <a:solidFill>
                  <a:schemeClr val="bg1"/>
                </a:solidFill>
              </a:rPr>
              <a:t>Federal investment </a:t>
            </a:r>
            <a:r>
              <a:rPr lang="en-US" sz="1550" kern="0" dirty="0" smtClean="0">
                <a:solidFill>
                  <a:schemeClr val="bg1"/>
                </a:solidFill>
              </a:rPr>
              <a:t>range $55M </a:t>
            </a:r>
            <a:r>
              <a:rPr lang="en-US" sz="1550" kern="0" dirty="0">
                <a:solidFill>
                  <a:schemeClr val="bg1"/>
                </a:solidFill>
              </a:rPr>
              <a:t>- $</a:t>
            </a:r>
            <a:r>
              <a:rPr lang="en-US" sz="1550" kern="0" dirty="0" smtClean="0">
                <a:solidFill>
                  <a:schemeClr val="bg1"/>
                </a:solidFill>
              </a:rPr>
              <a:t>110M</a:t>
            </a:r>
            <a:endParaRPr lang="en-US" sz="1550" kern="0" dirty="0">
              <a:solidFill>
                <a:schemeClr val="bg1"/>
              </a:solidFill>
            </a:endParaRPr>
          </a:p>
          <a:p>
            <a:pPr marL="285750" indent="-285750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sz="1550" kern="0" dirty="0">
                <a:solidFill>
                  <a:schemeClr val="bg1"/>
                </a:solidFill>
              </a:rPr>
              <a:t>5 year Cooperative Agreement </a:t>
            </a:r>
            <a:endParaRPr lang="en-US" sz="1550" kern="0" dirty="0" smtClean="0">
              <a:solidFill>
                <a:schemeClr val="bg1"/>
              </a:solidFill>
            </a:endParaRPr>
          </a:p>
          <a:p>
            <a:pPr marL="285750" indent="-285750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sz="1550" kern="0" dirty="0" err="1" smtClean="0">
                <a:solidFill>
                  <a:schemeClr val="bg1"/>
                </a:solidFill>
              </a:rPr>
              <a:t>Addt’l</a:t>
            </a:r>
            <a:r>
              <a:rPr lang="en-US" sz="1550" kern="0" dirty="0" smtClean="0">
                <a:solidFill>
                  <a:schemeClr val="bg1"/>
                </a:solidFill>
              </a:rPr>
              <a:t> </a:t>
            </a:r>
            <a:r>
              <a:rPr lang="en-US" sz="1550" kern="0" dirty="0">
                <a:solidFill>
                  <a:schemeClr val="bg1"/>
                </a:solidFill>
              </a:rPr>
              <a:t>2 years to complete funded projects </a:t>
            </a:r>
          </a:p>
          <a:p>
            <a:pPr marL="285750" indent="-285750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sz="1550" kern="0" dirty="0" smtClean="0">
                <a:solidFill>
                  <a:schemeClr val="bg1"/>
                </a:solidFill>
              </a:rPr>
              <a:t>Regional </a:t>
            </a:r>
            <a:r>
              <a:rPr lang="en-US" sz="1550" kern="0" dirty="0">
                <a:solidFill>
                  <a:schemeClr val="bg1"/>
                </a:solidFill>
              </a:rPr>
              <a:t>hubs of manufacturing </a:t>
            </a:r>
            <a:r>
              <a:rPr lang="en-US" sz="1550" kern="0" dirty="0" smtClean="0">
                <a:solidFill>
                  <a:schemeClr val="bg1"/>
                </a:solidFill>
              </a:rPr>
              <a:t>excellence</a:t>
            </a:r>
          </a:p>
          <a:p>
            <a:pPr marL="285750" indent="-285750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sz="1550" kern="0" dirty="0">
                <a:solidFill>
                  <a:schemeClr val="bg1"/>
                </a:solidFill>
              </a:rPr>
              <a:t>Invest in applied </a:t>
            </a:r>
            <a:r>
              <a:rPr lang="en-US" sz="1550" kern="0" dirty="0" smtClean="0">
                <a:solidFill>
                  <a:schemeClr val="bg1"/>
                </a:solidFill>
              </a:rPr>
              <a:t>research</a:t>
            </a:r>
          </a:p>
          <a:p>
            <a:pPr marL="285750" indent="-285750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sz="1550" kern="0" dirty="0" smtClean="0">
                <a:solidFill>
                  <a:schemeClr val="bg1"/>
                </a:solidFill>
              </a:rPr>
              <a:t>Industrially-relevant </a:t>
            </a:r>
            <a:r>
              <a:rPr lang="en-US" sz="1550" kern="0" dirty="0">
                <a:solidFill>
                  <a:schemeClr val="bg1"/>
                </a:solidFill>
              </a:rPr>
              <a:t>manufacturing </a:t>
            </a:r>
            <a:r>
              <a:rPr lang="en-US" sz="1550" kern="0" dirty="0" smtClean="0">
                <a:solidFill>
                  <a:schemeClr val="bg1"/>
                </a:solidFill>
              </a:rPr>
              <a:t>technologies broad </a:t>
            </a:r>
            <a:r>
              <a:rPr lang="en-US" sz="1550" kern="0" dirty="0">
                <a:solidFill>
                  <a:schemeClr val="bg1"/>
                </a:solidFill>
              </a:rPr>
              <a:t>application; accelerate innovation; bridge the gap between basic research and product development/fielding (TRL/MRL 4-7</a:t>
            </a:r>
            <a:r>
              <a:rPr lang="en-US" sz="1550" kern="0" dirty="0" smtClean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sz="1550" kern="0" dirty="0">
                <a:solidFill>
                  <a:schemeClr val="bg1"/>
                </a:solidFill>
              </a:rPr>
              <a:t>https://www.dodmantech.com/Institutes/</a:t>
            </a:r>
          </a:p>
          <a:p>
            <a:pPr marL="285750" indent="-285750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endParaRPr lang="en-US" sz="1600" kern="0" dirty="0">
              <a:solidFill>
                <a:schemeClr val="bg1"/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740015" y="2870840"/>
            <a:ext cx="3581400" cy="2678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−"/>
              <a:defRPr b="1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ts val="7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1146175" algn="l"/>
              </a:tabLst>
            </a:pPr>
            <a:r>
              <a:rPr lang="en-US" sz="1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America </a:t>
            </a:r>
            <a:r>
              <a:rPr lang="en-US" sz="1400" b="1" dirty="0">
                <a:solidFill>
                  <a:srgbClr val="002060"/>
                </a:solidFill>
                <a:cs typeface="Times New Roman" panose="02020603050405020304" pitchFamily="18" charset="0"/>
              </a:rPr>
              <a:t>Makes  </a:t>
            </a:r>
            <a:endParaRPr lang="en-US" sz="1400" b="1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>
              <a:lnSpc>
                <a:spcPts val="7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1146175" algn="l"/>
              </a:tabLst>
            </a:pPr>
            <a:r>
              <a:rPr lang="en-US" sz="1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Est. AUG 2012  </a:t>
            </a:r>
            <a:r>
              <a:rPr lang="en-US" sz="1100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(Youngstown</a:t>
            </a:r>
            <a:r>
              <a:rPr lang="en-US" sz="1100" i="1" dirty="0">
                <a:solidFill>
                  <a:srgbClr val="002060"/>
                </a:solidFill>
                <a:cs typeface="Times New Roman" panose="02020603050405020304" pitchFamily="18" charset="0"/>
              </a:rPr>
              <a:t>, OH)</a:t>
            </a:r>
            <a:endParaRPr lang="en-US" sz="12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>
              <a:lnSpc>
                <a:spcPts val="7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1146175" algn="l"/>
              </a:tabLst>
            </a:pPr>
            <a:endParaRPr lang="en-US" sz="1400" b="1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>
              <a:lnSpc>
                <a:spcPts val="7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1146175" algn="l"/>
              </a:tabLst>
            </a:pPr>
            <a:r>
              <a:rPr lang="en-US" sz="1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Digital </a:t>
            </a:r>
            <a:r>
              <a:rPr lang="en-US" sz="1400" b="1" dirty="0">
                <a:solidFill>
                  <a:srgbClr val="002060"/>
                </a:solidFill>
                <a:cs typeface="Times New Roman" panose="02020603050405020304" pitchFamily="18" charset="0"/>
              </a:rPr>
              <a:t>Manufacturing and </a:t>
            </a:r>
            <a:r>
              <a:rPr lang="en-US" sz="1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Design</a:t>
            </a:r>
          </a:p>
          <a:p>
            <a:pPr marL="0" indent="0">
              <a:lnSpc>
                <a:spcPts val="7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1146175" algn="l"/>
              </a:tabLst>
            </a:pPr>
            <a:r>
              <a:rPr lang="en-US" sz="1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Innovation </a:t>
            </a:r>
            <a:r>
              <a:rPr lang="en-US" sz="1400" b="1" dirty="0">
                <a:solidFill>
                  <a:srgbClr val="002060"/>
                </a:solidFill>
                <a:cs typeface="Times New Roman" panose="02020603050405020304" pitchFamily="18" charset="0"/>
              </a:rPr>
              <a:t>Institute (DMDII) </a:t>
            </a:r>
            <a:endParaRPr lang="en-US" sz="1400" b="1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>
              <a:lnSpc>
                <a:spcPts val="7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1146175" algn="l"/>
              </a:tabLst>
            </a:pPr>
            <a:r>
              <a:rPr lang="en-US" sz="1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Est</a:t>
            </a:r>
            <a:r>
              <a:rPr lang="en-US" sz="1200" dirty="0">
                <a:solidFill>
                  <a:srgbClr val="002060"/>
                </a:solidFill>
                <a:cs typeface="Times New Roman" panose="02020603050405020304" pitchFamily="18" charset="0"/>
              </a:rPr>
              <a:t>. FEB </a:t>
            </a:r>
            <a:r>
              <a:rPr lang="en-US" sz="1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2014 </a:t>
            </a:r>
            <a:r>
              <a:rPr lang="en-US" sz="11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1100" dirty="0">
                <a:solidFill>
                  <a:srgbClr val="002060"/>
                </a:solidFill>
                <a:cs typeface="Times New Roman" panose="02020603050405020304" pitchFamily="18" charset="0"/>
              </a:rPr>
              <a:t>(Chicago, IL)           </a:t>
            </a:r>
            <a:r>
              <a:rPr lang="en-US" sz="1400" dirty="0">
                <a:solidFill>
                  <a:srgbClr val="002060"/>
                </a:solidFill>
              </a:rPr>
              <a:t> </a:t>
            </a:r>
            <a:r>
              <a:rPr lang="en-US" sz="1400" dirty="0">
                <a:solidFill>
                  <a:srgbClr val="002060"/>
                </a:solidFill>
                <a:cs typeface="Times New Roman" panose="02020603050405020304" pitchFamily="18" charset="0"/>
              </a:rPr>
              <a:t>	 	</a:t>
            </a:r>
          </a:p>
          <a:p>
            <a:pPr marL="0" indent="0">
              <a:lnSpc>
                <a:spcPts val="7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1146175" algn="l"/>
              </a:tabLst>
            </a:pPr>
            <a:r>
              <a:rPr lang="en-US" sz="1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Lightweight </a:t>
            </a:r>
            <a:r>
              <a:rPr lang="en-US" sz="1400" b="1" dirty="0">
                <a:solidFill>
                  <a:srgbClr val="002060"/>
                </a:solidFill>
                <a:cs typeface="Times New Roman" panose="02020603050405020304" pitchFamily="18" charset="0"/>
              </a:rPr>
              <a:t>Innovations </a:t>
            </a:r>
            <a:r>
              <a:rPr lang="en-US" sz="1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For</a:t>
            </a:r>
          </a:p>
          <a:p>
            <a:pPr marL="0" indent="0">
              <a:lnSpc>
                <a:spcPts val="7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1146175" algn="l"/>
              </a:tabLst>
            </a:pPr>
            <a:r>
              <a:rPr lang="en-US" sz="1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Tomorrow (</a:t>
            </a:r>
            <a:r>
              <a:rPr lang="en-US" sz="1400" b="1" dirty="0">
                <a:solidFill>
                  <a:srgbClr val="002060"/>
                </a:solidFill>
                <a:cs typeface="Times New Roman" panose="02020603050405020304" pitchFamily="18" charset="0"/>
              </a:rPr>
              <a:t>LIFT</a:t>
            </a:r>
            <a:r>
              <a:rPr lang="en-US" sz="1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ts val="7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1146175" algn="l"/>
              </a:tabLst>
            </a:pPr>
            <a:r>
              <a:rPr lang="en-US" sz="1200" dirty="0">
                <a:solidFill>
                  <a:srgbClr val="002060"/>
                </a:solidFill>
                <a:cs typeface="Times New Roman" panose="02020603050405020304" pitchFamily="18" charset="0"/>
              </a:rPr>
              <a:t>Est. FEB 2014  </a:t>
            </a:r>
            <a:r>
              <a:rPr lang="en-US" sz="1100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(</a:t>
            </a:r>
            <a:r>
              <a:rPr lang="en-US" sz="1100" i="1" dirty="0">
                <a:solidFill>
                  <a:srgbClr val="002060"/>
                </a:solidFill>
                <a:cs typeface="Times New Roman" panose="02020603050405020304" pitchFamily="18" charset="0"/>
              </a:rPr>
              <a:t>Detroit, MI</a:t>
            </a:r>
            <a:r>
              <a:rPr lang="en-US" sz="1100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)</a:t>
            </a:r>
            <a:r>
              <a:rPr lang="en-US" sz="1400" dirty="0">
                <a:solidFill>
                  <a:srgbClr val="002060"/>
                </a:solidFill>
                <a:cs typeface="Times New Roman" panose="02020603050405020304" pitchFamily="18" charset="0"/>
              </a:rPr>
              <a:t>				</a:t>
            </a:r>
            <a:endParaRPr lang="en-US" sz="14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>
              <a:lnSpc>
                <a:spcPts val="7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1146175" algn="l"/>
              </a:tabLst>
            </a:pPr>
            <a:r>
              <a:rPr lang="en-US" sz="1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Integrated </a:t>
            </a:r>
            <a:r>
              <a:rPr lang="en-US" sz="1400" b="1" dirty="0">
                <a:solidFill>
                  <a:srgbClr val="002060"/>
                </a:solidFill>
                <a:cs typeface="Times New Roman" panose="02020603050405020304" pitchFamily="18" charset="0"/>
              </a:rPr>
              <a:t>Photonics (</a:t>
            </a:r>
            <a:r>
              <a:rPr lang="en-US" sz="1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IP) </a:t>
            </a:r>
            <a:endParaRPr lang="en-US" sz="14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>
              <a:lnSpc>
                <a:spcPts val="7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1146175" algn="l"/>
              </a:tabLst>
            </a:pPr>
            <a:r>
              <a:rPr lang="en-US" sz="1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Est</a:t>
            </a:r>
            <a:r>
              <a:rPr lang="en-US" sz="1200" dirty="0">
                <a:solidFill>
                  <a:srgbClr val="002060"/>
                </a:solidFill>
                <a:cs typeface="Times New Roman" panose="02020603050405020304" pitchFamily="18" charset="0"/>
              </a:rPr>
              <a:t>. JUL </a:t>
            </a:r>
            <a:r>
              <a:rPr lang="en-US" sz="1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2015  </a:t>
            </a:r>
            <a:r>
              <a:rPr lang="en-US" sz="1100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(</a:t>
            </a:r>
            <a:r>
              <a:rPr lang="en-US" sz="1100" i="1" dirty="0">
                <a:solidFill>
                  <a:srgbClr val="002060"/>
                </a:solidFill>
                <a:cs typeface="Times New Roman" panose="02020603050405020304" pitchFamily="18" charset="0"/>
              </a:rPr>
              <a:t>Rochester, NY</a:t>
            </a:r>
            <a:r>
              <a:rPr lang="en-US" sz="1100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)</a:t>
            </a:r>
          </a:p>
          <a:p>
            <a:pPr marL="0" lvl="0" indent="0">
              <a:buNone/>
              <a:tabLst>
                <a:tab pos="1146175" algn="l"/>
              </a:tabLst>
              <a:defRPr/>
            </a:pPr>
            <a:r>
              <a:rPr lang="en-US" sz="1400" b="1" kern="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Fl</a:t>
            </a:r>
            <a:r>
              <a:rPr lang="en-US" sz="1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exible </a:t>
            </a:r>
            <a:r>
              <a:rPr lang="en-US" sz="1400" b="1" dirty="0">
                <a:solidFill>
                  <a:srgbClr val="002060"/>
                </a:solidFill>
                <a:cs typeface="Times New Roman" panose="02020603050405020304" pitchFamily="18" charset="0"/>
              </a:rPr>
              <a:t>Hybrid Electronics (FHE)</a:t>
            </a:r>
          </a:p>
          <a:p>
            <a:pPr marL="0" indent="0">
              <a:lnSpc>
                <a:spcPts val="7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1141413" algn="l"/>
              </a:tabLst>
            </a:pPr>
            <a:r>
              <a:rPr lang="en-US" sz="1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Est</a:t>
            </a:r>
            <a:r>
              <a:rPr lang="en-US" sz="1200" dirty="0">
                <a:solidFill>
                  <a:srgbClr val="002060"/>
                </a:solidFill>
                <a:cs typeface="Times New Roman" panose="02020603050405020304" pitchFamily="18" charset="0"/>
              </a:rPr>
              <a:t>. AUG </a:t>
            </a:r>
            <a:r>
              <a:rPr lang="en-US" sz="1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2015</a:t>
            </a:r>
          </a:p>
          <a:p>
            <a:pPr marL="0" lvl="0" indent="0">
              <a:buNone/>
              <a:tabLst>
                <a:tab pos="1146175" algn="l"/>
              </a:tabLst>
              <a:defRPr/>
            </a:pPr>
            <a:r>
              <a:rPr lang="en-US" sz="1200" b="1" kern="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Revolutionary Fibers and Textiles (RFT</a:t>
            </a:r>
            <a:r>
              <a:rPr lang="en-US" sz="12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)</a:t>
            </a:r>
            <a:endParaRPr lang="en-US" sz="1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>
              <a:lnSpc>
                <a:spcPts val="7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1141413" algn="l"/>
              </a:tabLst>
            </a:pPr>
            <a:r>
              <a:rPr lang="en-US" sz="1100" dirty="0">
                <a:solidFill>
                  <a:srgbClr val="002060"/>
                </a:solidFill>
                <a:cs typeface="Times New Roman" panose="02020603050405020304" pitchFamily="18" charset="0"/>
              </a:rPr>
              <a:t>Est. </a:t>
            </a:r>
            <a:r>
              <a:rPr lang="en-US" sz="11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APR 2016</a:t>
            </a:r>
            <a:endParaRPr lang="en-US" sz="1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>
              <a:lnSpc>
                <a:spcPts val="7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1141413" algn="l"/>
              </a:tabLst>
            </a:pP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3587" y="2501508"/>
            <a:ext cx="2056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  <a:tabLst>
                <a:tab pos="1146175" algn="l"/>
              </a:tabLst>
            </a:pPr>
            <a:r>
              <a:rPr lang="en-US" b="1" i="1" kern="0" dirty="0">
                <a:solidFill>
                  <a:srgbClr val="002060"/>
                </a:solidFill>
                <a:cs typeface="Times New Roman" panose="02020603050405020304" pitchFamily="18" charset="0"/>
              </a:rPr>
              <a:t>Established MIIs</a:t>
            </a:r>
            <a:r>
              <a:rPr lang="en-US" i="1" kern="0" dirty="0">
                <a:solidFill>
                  <a:srgbClr val="002060"/>
                </a:solidFill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3587" y="6002844"/>
            <a:ext cx="4037828" cy="702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  <a:tabLst>
                <a:tab pos="1146175" algn="l"/>
              </a:tabLst>
              <a:defRPr/>
            </a:pPr>
            <a:r>
              <a:rPr lang="en-US" b="1" i="1" kern="0" dirty="0">
                <a:solidFill>
                  <a:srgbClr val="002060"/>
                </a:solidFill>
                <a:cs typeface="Times New Roman" panose="02020603050405020304" pitchFamily="18" charset="0"/>
              </a:rPr>
              <a:t>MIIs in Development: </a:t>
            </a:r>
            <a:r>
              <a:rPr lang="en-US" sz="14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     </a:t>
            </a:r>
            <a:endParaRPr lang="en-US" sz="800" b="1" dirty="0" smtClean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  <a:p>
            <a:pPr eaLnBrk="0" hangingPunct="0">
              <a:lnSpc>
                <a:spcPts val="700"/>
              </a:lnSpc>
              <a:spcBef>
                <a:spcPts val="600"/>
              </a:spcBef>
              <a:spcAft>
                <a:spcPts val="0"/>
              </a:spcAft>
              <a:tabLst>
                <a:tab pos="1141413" algn="l"/>
              </a:tabLst>
            </a:pPr>
            <a:r>
              <a:rPr lang="en-US" sz="14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       Two Additional MIIs </a:t>
            </a:r>
          </a:p>
          <a:p>
            <a:pPr eaLnBrk="0" hangingPunct="0">
              <a:lnSpc>
                <a:spcPts val="700"/>
              </a:lnSpc>
              <a:spcBef>
                <a:spcPts val="600"/>
              </a:spcBef>
              <a:spcAft>
                <a:spcPts val="0"/>
              </a:spcAft>
              <a:tabLst>
                <a:tab pos="1141413" algn="l"/>
              </a:tabLst>
            </a:pPr>
            <a:r>
              <a:rPr lang="en-US" sz="14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4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       </a:t>
            </a:r>
            <a:r>
              <a:rPr lang="en-US" sz="12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Planned for 2016 and 2017</a:t>
            </a:r>
            <a:r>
              <a:rPr lang="en-US" sz="12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	</a:t>
            </a:r>
            <a:endParaRPr lang="en-US" sz="1400" b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870840"/>
            <a:ext cx="663815" cy="36509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476694"/>
            <a:ext cx="626612" cy="3133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19" y="3972241"/>
            <a:ext cx="634487" cy="4758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2" y="4722790"/>
            <a:ext cx="830479" cy="2879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48" y="5235864"/>
            <a:ext cx="836909" cy="228600"/>
          </a:xfrm>
          <a:prstGeom prst="rect">
            <a:avLst/>
          </a:prstGeom>
        </p:spPr>
      </p:pic>
      <p:sp>
        <p:nvSpPr>
          <p:cNvPr id="18" name="Subtitle 2"/>
          <p:cNvSpPr txBox="1">
            <a:spLocks/>
          </p:cNvSpPr>
          <p:nvPr/>
        </p:nvSpPr>
        <p:spPr bwMode="auto">
          <a:xfrm>
            <a:off x="5140325" y="5917406"/>
            <a:ext cx="2936875" cy="864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ts val="5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defRPr>
            </a:lvl1pPr>
            <a:lvl2pPr marL="742950" indent="-285750" algn="l" rtl="0" eaLnBrk="0" fontAlgn="base" hangingPunct="0">
              <a:spcBef>
                <a:spcPts val="0"/>
              </a:spcBef>
              <a:spcAft>
                <a:spcPct val="0"/>
              </a:spcAft>
              <a:buChar char="–"/>
              <a:defRPr sz="1800" b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2pPr>
            <a:lvl3pPr marL="1143000" indent="-228600" algn="l" rtl="0" eaLnBrk="0" fontAlgn="base" hangingPunct="0">
              <a:spcBef>
                <a:spcPts val="0"/>
              </a:spcBef>
              <a:spcAft>
                <a:spcPct val="0"/>
              </a:spcAft>
              <a:buFont typeface="Times New Roman" pitchFamily="18" charset="0"/>
              <a:buChar char="−"/>
              <a:defRPr sz="1600" b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3pPr>
            <a:lvl4pPr marL="1600200" indent="-228600" algn="l" rtl="0" eaLnBrk="0" fontAlgn="base" hangingPunct="0">
              <a:spcBef>
                <a:spcPts val="0"/>
              </a:spcBef>
              <a:spcAft>
                <a:spcPct val="0"/>
              </a:spcAft>
              <a:buChar char="–"/>
              <a:defRPr sz="1400" b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4pPr>
            <a:lvl5pPr marL="2057400" indent="-228600" algn="l" rtl="0" eaLnBrk="0" fontAlgn="base" hangingPunct="0">
              <a:spcBef>
                <a:spcPts val="0"/>
              </a:spcBef>
              <a:spcAft>
                <a:spcPct val="0"/>
              </a:spcAft>
              <a:buChar char="»"/>
              <a:defRPr sz="1200" b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1400" b="1" kern="0" dirty="0" smtClean="0">
                <a:solidFill>
                  <a:srgbClr val="FDE067"/>
                </a:solidFill>
              </a:rPr>
              <a:t>Acting Program Director</a:t>
            </a:r>
          </a:p>
          <a:p>
            <a:pPr marL="0" indent="0" algn="ctr">
              <a:buFontTx/>
              <a:buNone/>
            </a:pPr>
            <a:r>
              <a:rPr lang="en-US" sz="1400" b="1" kern="0" dirty="0" smtClean="0">
                <a:solidFill>
                  <a:srgbClr val="FDE067"/>
                </a:solidFill>
              </a:rPr>
              <a:t>Tracy Frost</a:t>
            </a:r>
          </a:p>
          <a:p>
            <a:pPr marL="0" indent="0" algn="ctr">
              <a:buFontTx/>
              <a:buNone/>
            </a:pPr>
            <a:r>
              <a:rPr lang="en-US" sz="1400" b="1" kern="0" dirty="0" smtClean="0">
                <a:solidFill>
                  <a:srgbClr val="FDE067"/>
                </a:solidFill>
              </a:rPr>
              <a:t>Tracy.g.frost.civ@mail.mil</a:t>
            </a:r>
            <a:endParaRPr lang="en-US" sz="1400" b="1" kern="0" dirty="0">
              <a:solidFill>
                <a:srgbClr val="FDE0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86340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Manufacturing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631A745-3CA4-8644-93D2-CA26CFDD6AE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2765427"/>
            <a:ext cx="4648200" cy="3360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0000"/>
              </a:lnSpc>
              <a:spcBef>
                <a:spcPct val="50000"/>
              </a:spcBef>
            </a:pPr>
            <a:r>
              <a:rPr lang="en-US" b="1" i="1" dirty="0">
                <a:solidFill>
                  <a:schemeClr val="tx2">
                    <a:lumMod val="75000"/>
                  </a:schemeClr>
                </a:solidFill>
              </a:rPr>
              <a:t>Address Industrial Base Vulnerabilities </a:t>
            </a:r>
            <a:endParaRPr lang="en-US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Unique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Capabilities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-– Lifelines and Safe Harbors for critical, unique capabilities with fragile business cases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Design Teams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– Preserving Critical Skills for technological superiority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Industrial Base Supply, Expansion &amp; Competition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– Supporting expansion of Reliable Sources.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486400" y="2579004"/>
            <a:ext cx="3276600" cy="4136121"/>
          </a:xfrm>
          <a:prstGeom prst="round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5638800" y="5638800"/>
            <a:ext cx="2936875" cy="864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87338" indent="-2873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5D801"/>
              </a:buClr>
              <a:buSzPct val="90000"/>
              <a:buFont typeface="Arial" charset="0"/>
              <a:buBlip>
                <a:blip r:embed="rId3"/>
              </a:buBlip>
              <a:defRPr sz="2800" b="1">
                <a:solidFill>
                  <a:srgbClr val="000066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511175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40460"/>
              </a:buClr>
              <a:buSzPct val="85000"/>
              <a:buFont typeface="Arial" charset="0"/>
              <a:buBlip>
                <a:blip r:embed="rId4"/>
              </a:buBlip>
              <a:defRPr sz="2400" b="1">
                <a:solidFill>
                  <a:srgbClr val="000066"/>
                </a:solidFill>
                <a:latin typeface="+mn-lt"/>
                <a:ea typeface="ＭＳ Ｐゴシック" pitchFamily="-109" charset="-128"/>
              </a:defRPr>
            </a:lvl2pPr>
            <a:lvl3pPr marL="627063" indent="-1619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40460"/>
              </a:buClr>
              <a:buSzPct val="85000"/>
              <a:buFont typeface="Arial" charset="0"/>
              <a:buChar char="●"/>
              <a:defRPr sz="2000" b="1">
                <a:solidFill>
                  <a:srgbClr val="000066"/>
                </a:solidFill>
                <a:latin typeface="+mn-lt"/>
                <a:ea typeface="ＭＳ Ｐゴシック" pitchFamily="-109" charset="-128"/>
              </a:defRPr>
            </a:lvl3pPr>
            <a:lvl4pPr marL="798513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40460"/>
              </a:buClr>
              <a:buSzPct val="85000"/>
              <a:buFont typeface="Arial" charset="0"/>
              <a:buChar char="○"/>
              <a:defRPr b="1">
                <a:solidFill>
                  <a:srgbClr val="000066"/>
                </a:solidFill>
                <a:latin typeface="+mn-lt"/>
                <a:ea typeface="ＭＳ Ｐゴシック" pitchFamily="-109" charset="-128"/>
              </a:defRPr>
            </a:lvl4pPr>
            <a:lvl5pPr marL="914400" indent="-1619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40460"/>
              </a:buClr>
              <a:buSzPct val="65000"/>
              <a:buFont typeface="Wingdings" charset="2"/>
              <a:buChar char="n"/>
              <a:defRPr sz="1600" b="1">
                <a:solidFill>
                  <a:srgbClr val="000066"/>
                </a:solidFill>
                <a:latin typeface="+mn-lt"/>
                <a:ea typeface="ＭＳ Ｐゴシック" pitchFamily="-109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40460"/>
              </a:buClr>
              <a:buSzPct val="65000"/>
              <a:buFont typeface="Wingdings" pitchFamily="-109" charset="2"/>
              <a:buChar char="n"/>
              <a:defRPr sz="1600" b="1">
                <a:solidFill>
                  <a:srgbClr val="0E067C"/>
                </a:solidFill>
                <a:latin typeface="+mn-lt"/>
                <a:ea typeface="ＭＳ Ｐゴシック" pitchFamily="-109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40460"/>
              </a:buClr>
              <a:buSzPct val="65000"/>
              <a:buFont typeface="Wingdings" pitchFamily="-109" charset="2"/>
              <a:buChar char="n"/>
              <a:defRPr sz="1600" b="1">
                <a:solidFill>
                  <a:srgbClr val="0E067C"/>
                </a:solidFill>
                <a:latin typeface="+mn-lt"/>
                <a:ea typeface="ＭＳ Ｐゴシック" pitchFamily="-109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40460"/>
              </a:buClr>
              <a:buSzPct val="65000"/>
              <a:buFont typeface="Wingdings" pitchFamily="-109" charset="2"/>
              <a:buChar char="n"/>
              <a:defRPr sz="1600" b="1">
                <a:solidFill>
                  <a:srgbClr val="0E067C"/>
                </a:solidFill>
                <a:latin typeface="+mn-lt"/>
                <a:ea typeface="ＭＳ Ｐゴシック" pitchFamily="-109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40460"/>
              </a:buClr>
              <a:buSzPct val="65000"/>
              <a:buFont typeface="Wingdings" pitchFamily="-109" charset="2"/>
              <a:buChar char="n"/>
              <a:defRPr sz="1600" b="1">
                <a:solidFill>
                  <a:srgbClr val="0E067C"/>
                </a:solidFill>
                <a:latin typeface="+mn-lt"/>
                <a:ea typeface="ＭＳ Ｐゴシック" pitchFamily="-109" charset="-128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1400" kern="0" dirty="0" smtClean="0">
                <a:solidFill>
                  <a:srgbClr val="FDE067"/>
                </a:solidFill>
              </a:rPr>
              <a:t>IBAS Program Director</a:t>
            </a:r>
          </a:p>
          <a:p>
            <a:pPr marL="0" indent="0" algn="ctr">
              <a:buFont typeface="Arial" charset="0"/>
              <a:buNone/>
            </a:pPr>
            <a:r>
              <a:rPr lang="en-US" sz="1400" kern="0" dirty="0" smtClean="0">
                <a:solidFill>
                  <a:srgbClr val="FDE067"/>
                </a:solidFill>
              </a:rPr>
              <a:t>Brad Nelson</a:t>
            </a:r>
          </a:p>
          <a:p>
            <a:pPr marL="0" indent="0" algn="ctr">
              <a:buFont typeface="Arial" charset="0"/>
              <a:buNone/>
            </a:pPr>
            <a:r>
              <a:rPr lang="en-US" sz="1400" kern="0" dirty="0" smtClean="0">
                <a:solidFill>
                  <a:srgbClr val="FDE067"/>
                </a:solidFill>
              </a:rPr>
              <a:t>Bradley.k.nelson2.civ@mail.mil</a:t>
            </a:r>
            <a:endParaRPr lang="en-US" sz="1400" kern="0" dirty="0">
              <a:solidFill>
                <a:srgbClr val="FDE067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86400" y="2654856"/>
            <a:ext cx="32766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sng" dirty="0">
                <a:solidFill>
                  <a:schemeClr val="bg1"/>
                </a:solidFill>
              </a:rPr>
              <a:t>Fast Facts</a:t>
            </a:r>
          </a:p>
          <a:p>
            <a:pPr marL="285750" indent="-285750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sz="1600" kern="0" dirty="0" smtClean="0">
                <a:solidFill>
                  <a:schemeClr val="bg1"/>
                </a:solidFill>
              </a:rPr>
              <a:t>New start in 2014</a:t>
            </a:r>
          </a:p>
          <a:p>
            <a:pPr>
              <a:spcBef>
                <a:spcPts val="0"/>
              </a:spcBef>
              <a:buClr>
                <a:schemeClr val="bg1"/>
              </a:buClr>
              <a:defRPr/>
            </a:pPr>
            <a:r>
              <a:rPr lang="en-US" sz="1600" kern="0" dirty="0" smtClean="0">
                <a:solidFill>
                  <a:schemeClr val="bg1"/>
                </a:solidFill>
              </a:rPr>
              <a:t>  </a:t>
            </a:r>
          </a:p>
          <a:p>
            <a:pPr marL="285750" indent="-285750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sz="1600" kern="0" dirty="0" smtClean="0">
                <a:solidFill>
                  <a:schemeClr val="bg1"/>
                </a:solidFill>
              </a:rPr>
              <a:t>Closely aligned with Fragility and Criticality Program</a:t>
            </a:r>
          </a:p>
          <a:p>
            <a:pPr marL="285750" indent="-285750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endParaRPr lang="en-US" sz="1600" kern="0" dirty="0" smtClean="0">
              <a:solidFill>
                <a:schemeClr val="bg1"/>
              </a:solidFill>
            </a:endParaRPr>
          </a:p>
          <a:p>
            <a:pPr marL="285750" indent="-285750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sz="1600" kern="0" dirty="0" smtClean="0">
                <a:solidFill>
                  <a:schemeClr val="bg1"/>
                </a:solidFill>
              </a:rPr>
              <a:t>RDT&amp;E BA 7 color-of-money for operational systems development and pre-planned product improvement.</a:t>
            </a:r>
          </a:p>
          <a:p>
            <a:pPr marL="285750" indent="-285750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solidFill>
                  <a:schemeClr val="bg1"/>
                </a:solidFill>
              </a:rPr>
              <a:t>http://ibasp-public.ria.army.mil/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200" y="1296650"/>
            <a:ext cx="8991600" cy="86177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cmpd="thickThin">
            <a:noFill/>
          </a:ln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000" b="1" u="sng" dirty="0" smtClean="0">
                <a:solidFill>
                  <a:srgbClr val="002060"/>
                </a:solidFill>
              </a:rPr>
              <a:t>Industrial Base Analysis and Sustainment (IBAS)</a:t>
            </a:r>
          </a:p>
          <a:p>
            <a:pPr marL="0" indent="0" algn="ctr">
              <a:buNone/>
            </a:pPr>
            <a:r>
              <a:rPr lang="en-US" sz="1500" b="1" dirty="0" smtClean="0">
                <a:solidFill>
                  <a:srgbClr val="002060"/>
                </a:solidFill>
              </a:rPr>
              <a:t>Sustain existing Fragile and Critical Industrial Base capabilities with identifiable future needs that are at risk of being lost</a:t>
            </a:r>
            <a:endParaRPr lang="en-US" sz="15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05019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495800" y="2667000"/>
            <a:ext cx="4572000" cy="4114800"/>
          </a:xfrm>
          <a:prstGeom prst="round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buFont typeface="Arial" panose="020B0604020202020204" pitchFamily="34" charset="0"/>
              <a:buChar char="•"/>
            </a:pPr>
            <a:endParaRPr lang="en-US" sz="1400" dirty="0">
              <a:solidFill>
                <a:prstClr val="black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Assessments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dirty="0" smtClean="0">
                <a:solidFill>
                  <a:srgbClr val="FDE067"/>
                </a:solidFill>
              </a:rPr>
              <a:t>Industrial Assessments </a:t>
            </a:r>
            <a:r>
              <a:rPr lang="en-US" sz="1400" dirty="0">
                <a:solidFill>
                  <a:srgbClr val="FDE067"/>
                </a:solidFill>
              </a:rPr>
              <a:t>Director</a:t>
            </a:r>
          </a:p>
          <a:p>
            <a:pPr marL="0" indent="0" algn="ctr">
              <a:buNone/>
            </a:pPr>
            <a:r>
              <a:rPr lang="en-US" sz="1400" dirty="0" smtClean="0">
                <a:solidFill>
                  <a:srgbClr val="FDE067"/>
                </a:solidFill>
              </a:rPr>
              <a:t>Robert </a:t>
            </a:r>
            <a:r>
              <a:rPr lang="en-US" sz="1400" dirty="0">
                <a:solidFill>
                  <a:srgbClr val="FDE067"/>
                </a:solidFill>
              </a:rPr>
              <a:t>Read</a:t>
            </a:r>
          </a:p>
          <a:p>
            <a:pPr marL="0" indent="0" algn="ctr">
              <a:buNone/>
            </a:pPr>
            <a:r>
              <a:rPr lang="en-US" sz="1400" dirty="0" smtClean="0">
                <a:solidFill>
                  <a:srgbClr val="FDE067"/>
                </a:solidFill>
              </a:rPr>
              <a:t>robert.m.read6.civ@mail.mil</a:t>
            </a:r>
            <a:endParaRPr lang="en-US" sz="1400" dirty="0">
              <a:solidFill>
                <a:srgbClr val="FDE067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68FDE281-8D86-F04B-BAA8-296E39F6A5C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6200" y="1295400"/>
            <a:ext cx="8991600" cy="123110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cmpd="thickThin">
            <a:noFill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u="sng" dirty="0" smtClean="0">
                <a:solidFill>
                  <a:srgbClr val="002060"/>
                </a:solidFill>
                <a:ea typeface="ＭＳ Ｐゴシック" pitchFamily="1" charset="-128"/>
              </a:rPr>
              <a:t>Industrial Base Assessments</a:t>
            </a:r>
            <a:endParaRPr lang="en-US" sz="2000" b="1" u="sng" dirty="0">
              <a:solidFill>
                <a:srgbClr val="002060"/>
              </a:solidFill>
              <a:ea typeface="ＭＳ Ｐゴシック" pitchFamily="1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2060"/>
                </a:solidFill>
                <a:ea typeface="ＭＳ Ｐゴシック" pitchFamily="1" charset="-128"/>
                <a:cs typeface="Times New Roman" panose="02020603050405020304" pitchFamily="18" charset="0"/>
              </a:rPr>
              <a:t>Deliver </a:t>
            </a:r>
            <a:r>
              <a:rPr lang="en-US" b="1" dirty="0" smtClean="0">
                <a:solidFill>
                  <a:srgbClr val="002060"/>
                </a:solidFill>
                <a:ea typeface="ＭＳ Ｐゴシック" pitchFamily="1" charset="-128"/>
                <a:cs typeface="Times New Roman" panose="02020603050405020304" pitchFamily="18" charset="0"/>
              </a:rPr>
              <a:t>industrial base assessments and risk-based analysis to </a:t>
            </a:r>
            <a:r>
              <a:rPr lang="en-US" b="1" dirty="0">
                <a:solidFill>
                  <a:srgbClr val="002060"/>
                </a:solidFill>
                <a:ea typeface="ＭＳ Ｐゴシック" pitchFamily="1" charset="-128"/>
                <a:cs typeface="Times New Roman" panose="02020603050405020304" pitchFamily="18" charset="0"/>
              </a:rPr>
              <a:t>decision makers to support robust, secure, innovative, affordable and technologically superior defense industrial capabilities today and in the future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0" y="2585115"/>
            <a:ext cx="4572000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800" b="1" u="sng" dirty="0">
              <a:solidFill>
                <a:prstClr val="white"/>
              </a:solidFill>
              <a:ea typeface="ＭＳ Ｐゴシック" pitchFamily="1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u="sng" dirty="0">
                <a:solidFill>
                  <a:prstClr val="white"/>
                </a:solidFill>
                <a:ea typeface="ＭＳ Ｐゴシック" pitchFamily="1" charset="-128"/>
              </a:rPr>
              <a:t>Fast Facts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 i="1" u="sng" dirty="0">
                <a:solidFill>
                  <a:prstClr val="white"/>
                </a:solidFill>
                <a:ea typeface="ＭＳ Ｐゴシック" pitchFamily="1" charset="-128"/>
                <a:cs typeface="Times New Roman" pitchFamily="18" charset="0"/>
              </a:rPr>
              <a:t>Capabilities </a:t>
            </a:r>
          </a:p>
          <a:p>
            <a:pPr marL="173038" indent="-17303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altLang="en-US" sz="1500" dirty="0">
                <a:solidFill>
                  <a:prstClr val="white"/>
                </a:solidFill>
                <a:ea typeface="ＭＳ Ｐゴシック" pitchFamily="1" charset="-128"/>
                <a:cs typeface="Times New Roman" pitchFamily="18" charset="0"/>
              </a:rPr>
              <a:t>Identify and monitor IB risk</a:t>
            </a:r>
          </a:p>
          <a:p>
            <a:pPr marL="173038" indent="-17303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altLang="en-US" sz="1500" dirty="0">
                <a:solidFill>
                  <a:prstClr val="white"/>
                </a:solidFill>
                <a:ea typeface="ＭＳ Ｐゴシック" pitchFamily="1" charset="-128"/>
                <a:cs typeface="Times New Roman" pitchFamily="18" charset="0"/>
              </a:rPr>
              <a:t>Provide views of IB</a:t>
            </a:r>
          </a:p>
          <a:p>
            <a:pPr marL="173038" indent="-17303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altLang="en-US" sz="1500" dirty="0">
                <a:solidFill>
                  <a:prstClr val="white"/>
                </a:solidFill>
                <a:ea typeface="ＭＳ Ｐゴシック" pitchFamily="1" charset="-128"/>
                <a:cs typeface="Times New Roman" pitchFamily="18" charset="0"/>
              </a:rPr>
              <a:t>Modeling, Predictive and Trend analysis</a:t>
            </a:r>
          </a:p>
          <a:p>
            <a:pPr marL="173038" indent="-17303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altLang="en-US" sz="1500" dirty="0">
                <a:solidFill>
                  <a:prstClr val="white"/>
                </a:solidFill>
                <a:ea typeface="ＭＳ Ｐゴシック" pitchFamily="1" charset="-128"/>
                <a:cs typeface="Times New Roman" pitchFamily="18" charset="0"/>
              </a:rPr>
              <a:t>Assess domestic and global </a:t>
            </a:r>
            <a:r>
              <a:rPr lang="en-US" altLang="en-US" sz="1500" dirty="0" smtClean="0">
                <a:solidFill>
                  <a:prstClr val="white"/>
                </a:solidFill>
                <a:ea typeface="ＭＳ Ｐゴシック" pitchFamily="1" charset="-128"/>
                <a:cs typeface="Times New Roman" pitchFamily="18" charset="0"/>
              </a:rPr>
              <a:t>IB capabilities</a:t>
            </a:r>
            <a:endParaRPr lang="en-US" altLang="en-US" sz="1500" dirty="0">
              <a:solidFill>
                <a:prstClr val="white"/>
              </a:solidFill>
              <a:ea typeface="ＭＳ Ｐゴシック" pitchFamily="1" charset="-128"/>
              <a:cs typeface="Times New Roman" pitchFamily="18" charset="0"/>
            </a:endParaRPr>
          </a:p>
          <a:p>
            <a:pPr marL="173038" indent="-17303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altLang="en-US" sz="1500" dirty="0">
                <a:solidFill>
                  <a:prstClr val="white"/>
                </a:solidFill>
                <a:ea typeface="ＭＳ Ｐゴシック" pitchFamily="1" charset="-128"/>
                <a:cs typeface="Times New Roman" pitchFamily="18" charset="0"/>
              </a:rPr>
              <a:t>Assess </a:t>
            </a:r>
            <a:r>
              <a:rPr lang="en-US" altLang="en-US" sz="1500" dirty="0" smtClean="0">
                <a:solidFill>
                  <a:prstClr val="white"/>
                </a:solidFill>
                <a:ea typeface="ＭＳ Ｐゴシック" pitchFamily="1" charset="-128"/>
                <a:cs typeface="Times New Roman" pitchFamily="18" charset="0"/>
              </a:rPr>
              <a:t>risks </a:t>
            </a:r>
            <a:r>
              <a:rPr lang="en-US" altLang="en-US" sz="1500" dirty="0">
                <a:solidFill>
                  <a:prstClr val="white"/>
                </a:solidFill>
                <a:ea typeface="ＭＳ Ｐゴシック" pitchFamily="1" charset="-128"/>
                <a:cs typeface="Times New Roman" pitchFamily="18" charset="0"/>
              </a:rPr>
              <a:t>from </a:t>
            </a:r>
            <a:r>
              <a:rPr lang="en-US" altLang="en-US" sz="1500" dirty="0" smtClean="0">
                <a:solidFill>
                  <a:prstClr val="white"/>
                </a:solidFill>
                <a:ea typeface="ＭＳ Ｐゴシック" pitchFamily="1" charset="-128"/>
                <a:cs typeface="Times New Roman" pitchFamily="18" charset="0"/>
              </a:rPr>
              <a:t>counterfeiting &amp; obsolescence</a:t>
            </a:r>
            <a:endParaRPr lang="en-US" altLang="en-US" sz="1500" dirty="0">
              <a:solidFill>
                <a:prstClr val="white"/>
              </a:solidFill>
              <a:ea typeface="ＭＳ Ｐゴシック" pitchFamily="1" charset="-128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500" dirty="0">
                <a:solidFill>
                  <a:prstClr val="white"/>
                </a:solidFill>
                <a:ea typeface="ＭＳ Ｐゴシック" pitchFamily="1" charset="-128"/>
                <a:cs typeface="Times New Roman" pitchFamily="18" charset="0"/>
              </a:rPr>
              <a:t> </a:t>
            </a:r>
            <a:r>
              <a:rPr lang="en-US" altLang="en-US" sz="1500" b="1" i="1" u="sng" dirty="0">
                <a:solidFill>
                  <a:prstClr val="white"/>
                </a:solidFill>
                <a:ea typeface="ＭＳ Ｐゴシック" pitchFamily="1" charset="-128"/>
                <a:cs typeface="Times New Roman" pitchFamily="18" charset="0"/>
              </a:rPr>
              <a:t>Products</a:t>
            </a:r>
          </a:p>
          <a:p>
            <a:pPr marL="173038" indent="-17303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altLang="en-US" sz="1500" dirty="0">
                <a:solidFill>
                  <a:prstClr val="white"/>
                </a:solidFill>
                <a:ea typeface="ＭＳ Ｐゴシック" pitchFamily="1" charset="-128"/>
                <a:cs typeface="Times New Roman" pitchFamily="18" charset="0"/>
              </a:rPr>
              <a:t>Industrial Sector Summary </a:t>
            </a:r>
          </a:p>
          <a:p>
            <a:pPr marL="173038" indent="-17303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altLang="en-US" sz="1500" dirty="0">
                <a:solidFill>
                  <a:prstClr val="white"/>
                </a:solidFill>
                <a:ea typeface="ＭＳ Ｐゴシック" pitchFamily="1" charset="-128"/>
                <a:cs typeface="Times New Roman" pitchFamily="18" charset="0"/>
              </a:rPr>
              <a:t>Risk-based analysis</a:t>
            </a:r>
          </a:p>
          <a:p>
            <a:pPr marL="173038" indent="-17303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altLang="en-US" sz="1500" dirty="0">
                <a:solidFill>
                  <a:prstClr val="white"/>
                </a:solidFill>
                <a:ea typeface="ＭＳ Ｐゴシック" pitchFamily="1" charset="-128"/>
                <a:cs typeface="Times New Roman" pitchFamily="18" charset="0"/>
              </a:rPr>
              <a:t>Budget and program impacts on IB</a:t>
            </a:r>
          </a:p>
          <a:p>
            <a:pPr marL="173038" indent="-17303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altLang="en-US" sz="1500" dirty="0">
                <a:solidFill>
                  <a:prstClr val="white"/>
                </a:solidFill>
                <a:ea typeface="ＭＳ Ｐゴシック" pitchFamily="1" charset="-128"/>
                <a:cs typeface="Times New Roman" pitchFamily="18" charset="0"/>
              </a:rPr>
              <a:t>Corporate transaction impact on IB</a:t>
            </a:r>
          </a:p>
          <a:p>
            <a:pPr marL="173038" indent="-17303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altLang="en-US" sz="1500" dirty="0">
                <a:solidFill>
                  <a:prstClr val="white"/>
                </a:solidFill>
                <a:ea typeface="ＭＳ Ｐゴシック" pitchFamily="1" charset="-128"/>
                <a:cs typeface="Times New Roman" pitchFamily="18" charset="0"/>
              </a:rPr>
              <a:t>Financial analysis and company assessment</a:t>
            </a:r>
          </a:p>
          <a:p>
            <a:pPr marL="173038" indent="-17303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altLang="en-US" sz="1500" dirty="0">
                <a:solidFill>
                  <a:prstClr val="white"/>
                </a:solidFill>
                <a:ea typeface="ＭＳ Ｐゴシック" pitchFamily="1" charset="-128"/>
                <a:cs typeface="Times New Roman" pitchFamily="18" charset="0"/>
              </a:rPr>
              <a:t>Fragility/Criticality Sector IB Risk Assessments</a:t>
            </a:r>
          </a:p>
          <a:p>
            <a:pPr marL="285750" indent="-285750" fontAlgn="base">
              <a:spcAft>
                <a:spcPct val="0"/>
              </a:spcAft>
              <a:buClr>
                <a:prstClr val="white"/>
              </a:buClr>
              <a:buFont typeface="Arial" panose="020B0604020202020204" pitchFamily="34" charset="0"/>
              <a:buChar char="•"/>
              <a:defRPr/>
            </a:pPr>
            <a:endParaRPr lang="en-US" sz="1600" kern="0" dirty="0">
              <a:solidFill>
                <a:prstClr val="white"/>
              </a:solidFill>
              <a:ea typeface="ＭＳ Ｐゴシック" pitchFamily="1" charset="-128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50" y="2819400"/>
            <a:ext cx="2976650" cy="2679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TextBox 73"/>
          <p:cNvSpPr txBox="1">
            <a:spLocks noChangeArrowheads="1"/>
          </p:cNvSpPr>
          <p:nvPr/>
        </p:nvSpPr>
        <p:spPr bwMode="auto">
          <a:xfrm>
            <a:off x="152400" y="5562559"/>
            <a:ext cx="4216563" cy="11883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lnSpc>
                <a:spcPct val="95000"/>
              </a:lnSpc>
              <a:spcBef>
                <a:spcPct val="35000"/>
              </a:spcBef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i="1" kern="0" dirty="0">
              <a:solidFill>
                <a:srgbClr val="002060"/>
              </a:solidFill>
              <a:ea typeface="ＭＳ Ｐゴシック" pitchFamily="1" charset="-128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228600" y="5562600"/>
            <a:ext cx="4038600" cy="1112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−"/>
              <a:defRPr b="1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 algn="ctr" defTabSz="457200">
              <a:spcBef>
                <a:spcPct val="30000"/>
              </a:spcBef>
              <a:buFontTx/>
              <a:buNone/>
              <a:defRPr/>
            </a:pPr>
            <a:r>
              <a:rPr lang="en-US" sz="1800" b="0" dirty="0">
                <a:solidFill>
                  <a:srgbClr val="002060"/>
                </a:solidFill>
                <a:latin typeface="Calibri" pitchFamily="-109" charset="0"/>
                <a:ea typeface="ＭＳ Ｐゴシック" pitchFamily="34" charset="-128"/>
              </a:rPr>
              <a:t>Using </a:t>
            </a:r>
            <a:r>
              <a:rPr lang="en-US" sz="1800" dirty="0">
                <a:solidFill>
                  <a:srgbClr val="002060"/>
                </a:solidFill>
                <a:latin typeface="Calibri" pitchFamily="-109" charset="0"/>
                <a:ea typeface="ＭＳ Ｐゴシック" pitchFamily="34" charset="-128"/>
              </a:rPr>
              <a:t>BIG DATA </a:t>
            </a:r>
            <a:r>
              <a:rPr lang="en-US" sz="1800" b="0" dirty="0">
                <a:solidFill>
                  <a:srgbClr val="002060"/>
                </a:solidFill>
                <a:latin typeface="Calibri" pitchFamily="-109" charset="0"/>
                <a:ea typeface="ＭＳ Ｐゴシック" pitchFamily="34" charset="-128"/>
              </a:rPr>
              <a:t>principles </a:t>
            </a:r>
            <a:r>
              <a:rPr lang="en-US" sz="1800" b="0" dirty="0" smtClean="0">
                <a:solidFill>
                  <a:srgbClr val="002060"/>
                </a:solidFill>
                <a:latin typeface="Calibri" pitchFamily="-109" charset="0"/>
                <a:ea typeface="ＭＳ Ｐゴシック" pitchFamily="34" charset="-128"/>
              </a:rPr>
              <a:t>                        to </a:t>
            </a:r>
            <a:r>
              <a:rPr lang="en-US" sz="1800" b="0" dirty="0">
                <a:solidFill>
                  <a:srgbClr val="002060"/>
                </a:solidFill>
                <a:latin typeface="Calibri" pitchFamily="-109" charset="0"/>
                <a:ea typeface="ＭＳ Ｐゴシック" pitchFamily="34" charset="-128"/>
              </a:rPr>
              <a:t>provide more effective and timely predictive analytics </a:t>
            </a:r>
            <a:r>
              <a:rPr lang="en-US" sz="1800" b="0" dirty="0" smtClean="0">
                <a:solidFill>
                  <a:srgbClr val="002060"/>
                </a:solidFill>
                <a:latin typeface="Calibri" pitchFamily="-109" charset="0"/>
                <a:ea typeface="ＭＳ Ｐゴシック" pitchFamily="34" charset="-128"/>
              </a:rPr>
              <a:t>on                           global </a:t>
            </a:r>
            <a:r>
              <a:rPr lang="en-US" sz="1800" b="0" dirty="0">
                <a:solidFill>
                  <a:srgbClr val="002060"/>
                </a:solidFill>
                <a:latin typeface="Calibri" pitchFamily="-109" charset="0"/>
                <a:ea typeface="ＭＳ Ｐゴシック" pitchFamily="34" charset="-128"/>
              </a:rPr>
              <a:t>and domestic IB trends and health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 bwMode="auto">
          <a:xfrm>
            <a:off x="4835526" y="6019800"/>
            <a:ext cx="3927474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0" fontAlgn="base" hangingPunct="0">
              <a:spcBef>
                <a:spcPts val="5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defRPr>
            </a:lvl1pPr>
            <a:lvl2pPr marL="742950" indent="-285750" algn="l" rtl="0" eaLnBrk="0" fontAlgn="base" hangingPunct="0">
              <a:spcBef>
                <a:spcPts val="0"/>
              </a:spcBef>
              <a:spcAft>
                <a:spcPct val="0"/>
              </a:spcAft>
              <a:buChar char="–"/>
              <a:defRPr sz="1800" b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2pPr>
            <a:lvl3pPr marL="1143000" indent="-228600" algn="l" rtl="0" eaLnBrk="0" fontAlgn="base" hangingPunct="0">
              <a:spcBef>
                <a:spcPts val="0"/>
              </a:spcBef>
              <a:spcAft>
                <a:spcPct val="0"/>
              </a:spcAft>
              <a:buFont typeface="Times New Roman" pitchFamily="18" charset="0"/>
              <a:buChar char="−"/>
              <a:defRPr sz="1600" b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3pPr>
            <a:lvl4pPr marL="1600200" indent="-228600" algn="l" rtl="0" eaLnBrk="0" fontAlgn="base" hangingPunct="0">
              <a:spcBef>
                <a:spcPts val="0"/>
              </a:spcBef>
              <a:spcAft>
                <a:spcPct val="0"/>
              </a:spcAft>
              <a:buChar char="–"/>
              <a:defRPr sz="1400" b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4pPr>
            <a:lvl5pPr marL="2057400" indent="-228600" algn="l" rtl="0" eaLnBrk="0" fontAlgn="base" hangingPunct="0">
              <a:spcBef>
                <a:spcPts val="0"/>
              </a:spcBef>
              <a:spcAft>
                <a:spcPct val="0"/>
              </a:spcAft>
              <a:buChar char="»"/>
              <a:defRPr sz="1200" b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1400" b="1" kern="0" dirty="0" smtClean="0">
                <a:solidFill>
                  <a:srgbClr val="FDE067"/>
                </a:solidFill>
              </a:rPr>
              <a:t>Industrial Assessments Director</a:t>
            </a:r>
          </a:p>
          <a:p>
            <a:pPr marL="0" indent="0" algn="ctr">
              <a:buFontTx/>
              <a:buNone/>
            </a:pPr>
            <a:r>
              <a:rPr lang="en-US" sz="1400" b="1" kern="0" dirty="0" smtClean="0">
                <a:solidFill>
                  <a:srgbClr val="FDE067"/>
                </a:solidFill>
              </a:rPr>
              <a:t>Robert Read</a:t>
            </a:r>
          </a:p>
          <a:p>
            <a:pPr marL="0" indent="0" algn="ctr">
              <a:buFontTx/>
              <a:buNone/>
            </a:pPr>
            <a:r>
              <a:rPr lang="en-US" sz="1400" b="1" kern="0" dirty="0" smtClean="0">
                <a:solidFill>
                  <a:srgbClr val="FDE067"/>
                </a:solidFill>
              </a:rPr>
              <a:t>robert.m.read6.civ@mail.mil</a:t>
            </a:r>
            <a:endParaRPr lang="en-US" sz="1400" b="1" kern="0" dirty="0">
              <a:solidFill>
                <a:srgbClr val="FDE0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9553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30187"/>
            <a:r>
              <a:rPr lang="en-US" dirty="0" smtClean="0">
                <a:ea typeface="ＭＳ Ｐゴシック" pitchFamily="34" charset="-128"/>
              </a:rPr>
              <a:t>DoD </a:t>
            </a:r>
            <a:r>
              <a:rPr lang="en-US" dirty="0">
                <a:ea typeface="ＭＳ Ｐゴシック" pitchFamily="34" charset="-128"/>
              </a:rPr>
              <a:t>Executive Agent (EA) for Printed Circuit Board and Interconnect </a:t>
            </a:r>
            <a:r>
              <a:rPr lang="en-US" dirty="0" smtClean="0">
                <a:ea typeface="ＭＳ Ｐゴシック" pitchFamily="34" charset="-128"/>
              </a:rPr>
              <a:t>Technology</a:t>
            </a:r>
          </a:p>
          <a:p>
            <a:pPr marL="630237" lvl="1"/>
            <a:r>
              <a:rPr lang="en-US" dirty="0" smtClean="0">
                <a:ea typeface="ＭＳ Ｐゴシック" pitchFamily="34" charset="-128"/>
              </a:rPr>
              <a:t>DoD </a:t>
            </a:r>
            <a:r>
              <a:rPr lang="en-US" dirty="0">
                <a:ea typeface="ＭＳ Ｐゴシック" pitchFamily="34" charset="-128"/>
              </a:rPr>
              <a:t>Directive 5101.18E, June 12, </a:t>
            </a:r>
            <a:r>
              <a:rPr lang="en-US" dirty="0" smtClean="0">
                <a:ea typeface="ＭＳ Ｐゴシック" pitchFamily="34" charset="-128"/>
              </a:rPr>
              <a:t>2016</a:t>
            </a:r>
          </a:p>
          <a:p>
            <a:pPr marL="630237" lvl="1"/>
            <a:endParaRPr lang="en-US" dirty="0">
              <a:ea typeface="ＭＳ Ｐゴシック" pitchFamily="34" charset="-128"/>
            </a:endParaRPr>
          </a:p>
          <a:p>
            <a:pPr marL="230187"/>
            <a:r>
              <a:rPr lang="en-US" dirty="0" smtClean="0">
                <a:ea typeface="ＭＳ Ｐゴシック" pitchFamily="34" charset="-128"/>
              </a:rPr>
              <a:t>Study </a:t>
            </a:r>
            <a:r>
              <a:rPr lang="en-US" dirty="0">
                <a:ea typeface="ＭＳ Ｐゴシック" pitchFamily="34" charset="-128"/>
              </a:rPr>
              <a:t>of field failures involving counterfeit electronic </a:t>
            </a:r>
            <a:r>
              <a:rPr lang="en-US" dirty="0" smtClean="0">
                <a:ea typeface="ＭＳ Ｐゴシック" pitchFamily="34" charset="-128"/>
              </a:rPr>
              <a:t>parts</a:t>
            </a:r>
          </a:p>
          <a:p>
            <a:pPr marL="630237" lvl="1"/>
            <a:r>
              <a:rPr lang="en-US" dirty="0" smtClean="0">
                <a:ea typeface="ＭＳ Ｐゴシック" pitchFamily="34" charset="-128"/>
              </a:rPr>
              <a:t>Section </a:t>
            </a:r>
            <a:r>
              <a:rPr lang="en-US" dirty="0">
                <a:ea typeface="ＭＳ Ｐゴシック" pitchFamily="34" charset="-128"/>
              </a:rPr>
              <a:t>238(d) National Defense Authorization Act for FY16, due May </a:t>
            </a:r>
            <a:r>
              <a:rPr lang="en-US" dirty="0" smtClean="0">
                <a:ea typeface="ＭＳ Ｐゴシック" pitchFamily="34" charset="-128"/>
              </a:rPr>
              <a:t>2017</a:t>
            </a:r>
          </a:p>
          <a:p>
            <a:pPr marL="630237" lvl="1"/>
            <a:endParaRPr lang="en-US" dirty="0">
              <a:ea typeface="ＭＳ Ｐゴシック" pitchFamily="34" charset="-128"/>
            </a:endParaRPr>
          </a:p>
          <a:p>
            <a:pPr marL="230187"/>
            <a:r>
              <a:rPr lang="en-US" dirty="0">
                <a:ea typeface="ＭＳ Ｐゴシック" pitchFamily="34" charset="-128"/>
              </a:rPr>
              <a:t>Trusted Foundries for </a:t>
            </a:r>
            <a:r>
              <a:rPr lang="en-US" dirty="0" smtClean="0">
                <a:ea typeface="ＭＳ Ｐゴシック" pitchFamily="34" charset="-128"/>
              </a:rPr>
              <a:t>Strategic-Hardened Microelectronics</a:t>
            </a:r>
          </a:p>
          <a:p>
            <a:pPr marL="630237" lvl="1"/>
            <a:r>
              <a:rPr lang="en-US" dirty="0" smtClean="0">
                <a:ea typeface="ＭＳ Ｐゴシック" pitchFamily="34" charset="-128"/>
              </a:rPr>
              <a:t>HASC Report 114-537, National Defense Authorization Act for FY17, due September 2016</a:t>
            </a:r>
          </a:p>
          <a:p>
            <a:pPr marL="630237" lvl="1"/>
            <a:endParaRPr lang="en-US" sz="1600" dirty="0">
              <a:ea typeface="ＭＳ Ｐゴシック" pitchFamily="34" charset="-128"/>
            </a:endParaRPr>
          </a:p>
          <a:p>
            <a:pPr marL="0" indent="0" algn="ctr">
              <a:buNone/>
            </a:pPr>
            <a:endParaRPr lang="en-US" sz="2400" u="sn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001871" y="6484051"/>
            <a:ext cx="1066800" cy="323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631A745-3CA4-8644-93D2-CA26CFDD6AE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Recent &amp; Current</a:t>
            </a:r>
            <a:r>
              <a:rPr lang="en-US" sz="2800" dirty="0" smtClean="0"/>
              <a:t> Activities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480424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FF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E2FF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6FF66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B8FFB8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FF66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CAFFB8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FF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E2FF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18504</TotalTime>
  <Words>1157</Words>
  <Application>Microsoft Office PowerPoint</Application>
  <PresentationFormat>On-screen Show (4:3)</PresentationFormat>
  <Paragraphs>231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Blank Presentation</vt:lpstr>
      <vt:lpstr>Manufacturing &amp; Industrial Base Policy Perspectives</vt:lpstr>
      <vt:lpstr>Authority and Organization</vt:lpstr>
      <vt:lpstr>Mission Roles and Responsibilities</vt:lpstr>
      <vt:lpstr>Manufacturing</vt:lpstr>
      <vt:lpstr>Manufacturing</vt:lpstr>
      <vt:lpstr>Manufacturing</vt:lpstr>
      <vt:lpstr>Manufacturing</vt:lpstr>
      <vt:lpstr>Assessments</vt:lpstr>
      <vt:lpstr>Recent &amp; Current Activities</vt:lpstr>
      <vt:lpstr>Industry Outreach</vt:lpstr>
    </vt:vector>
  </TitlesOfParts>
  <Company>EITSD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Hull</dc:creator>
  <cp:lastModifiedBy>Robert Irie</cp:lastModifiedBy>
  <cp:revision>1465</cp:revision>
  <cp:lastPrinted>2016-07-25T13:14:06Z</cp:lastPrinted>
  <dcterms:created xsi:type="dcterms:W3CDTF">2015-07-29T23:59:21Z</dcterms:created>
  <dcterms:modified xsi:type="dcterms:W3CDTF">2016-08-01T20:15:02Z</dcterms:modified>
</cp:coreProperties>
</file>