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0" r:id="rId2"/>
    <p:sldId id="257" r:id="rId3"/>
    <p:sldId id="323" r:id="rId4"/>
    <p:sldId id="276" r:id="rId5"/>
    <p:sldId id="348" r:id="rId6"/>
    <p:sldId id="351" r:id="rId7"/>
    <p:sldId id="352" r:id="rId8"/>
    <p:sldId id="324" r:id="rId9"/>
    <p:sldId id="337" r:id="rId10"/>
    <p:sldId id="328" r:id="rId11"/>
    <p:sldId id="329" r:id="rId12"/>
    <p:sldId id="331" r:id="rId13"/>
    <p:sldId id="345" r:id="rId14"/>
    <p:sldId id="367" r:id="rId15"/>
    <p:sldId id="346" r:id="rId16"/>
    <p:sldId id="353" r:id="rId17"/>
    <p:sldId id="355" r:id="rId18"/>
    <p:sldId id="359" r:id="rId19"/>
    <p:sldId id="360" r:id="rId20"/>
    <p:sldId id="357" r:id="rId21"/>
    <p:sldId id="366" r:id="rId22"/>
    <p:sldId id="358" r:id="rId23"/>
    <p:sldId id="335" r:id="rId24"/>
    <p:sldId id="368" r:id="rId25"/>
    <p:sldId id="369" r:id="rId26"/>
    <p:sldId id="34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chemeClr val="bg1">
            <a:alpha val="0"/>
          </a:schemeClr>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0"/>
          </p:nvPr>
        </p:nvSpPr>
        <p:spPr>
          <a:xfrm>
            <a:off x="0" y="0"/>
            <a:ext cx="12192000" cy="850265"/>
          </a:xfrm>
          <a:prstGeom prst="rect">
            <a:avLst/>
          </a:prstGeom>
          <a:solidFill>
            <a:srgbClr val="FA8716"/>
          </a:solidFill>
          <a:ln w="15240" cmpd="sng">
            <a:solidFill>
              <a:srgbClr val="B8620D"/>
            </a:solidFill>
            <a:prstDash val="solid"/>
          </a:ln>
        </p:spPr>
        <p:txBody>
          <a:bodyPr vert="horz" lIns="0" tIns="186690" rIns="0" bIns="0" anchor="t"/>
          <a:lstStyle/>
          <a:p>
            <a:pPr marL="411480" marR="0" indent="0" algn="l">
              <a:lnSpc>
                <a:spcPts val="3600"/>
              </a:lnSpc>
              <a:spcAft>
                <a:spcPts val="1360"/>
              </a:spcAft>
            </a:pPr>
            <a:r>
              <a:rPr lang="en-US" sz="2950" spc="-45">
                <a:solidFill>
                  <a:srgbClr val="FFFFFF"/>
                </a:solidFill>
                <a:latin typeface="Arial" panose="02020603050405020304" pitchFamily="2"/>
              </a:rPr>
              <a:t>Background and History </a:t>
            </a:r>
          </a:p>
        </p:txBody>
      </p:sp>
      <p:sp>
        <p:nvSpPr>
          <p:cNvPr id="13" name="Text Placeholder 12"/>
          <p:cNvSpPr>
            <a:spLocks noGrp="1"/>
          </p:cNvSpPr>
          <p:nvPr>
            <p:ph type="body" idx="10" hasCustomPrompt="1"/>
          </p:nvPr>
        </p:nvSpPr>
        <p:spPr>
          <a:xfrm>
            <a:off x="144379" y="1334201"/>
            <a:ext cx="12192000" cy="2350770"/>
          </a:xfrm>
          <a:prstGeom prst="rect">
            <a:avLst/>
          </a:prstGeom>
          <a:noFill/>
          <a:ln w="0" cmpd="sng">
            <a:noFill/>
            <a:prstDash val="solid"/>
          </a:ln>
        </p:spPr>
        <p:txBody>
          <a:bodyPr vert="horz" lIns="0" tIns="62865" rIns="0" bIns="0" anchor="t"/>
          <a:lstStyle>
            <a:lvl1pPr marL="45720" marR="0" indent="0" algn="l">
              <a:lnSpc>
                <a:spcPts val="3600"/>
              </a:lnSpc>
              <a:spcBef>
                <a:spcPts val="0"/>
              </a:spcBef>
              <a:spcAft>
                <a:spcPts val="14010"/>
              </a:spcAft>
              <a:buFont typeface="Arial" panose="020B0604020202020204" pitchFamily="34" charset="0"/>
              <a:buNone/>
              <a:defRPr/>
            </a:lvl1pPr>
          </a:lstStyle>
          <a:p>
            <a:pPr marL="960120" marR="0" indent="457200" algn="just">
              <a:lnSpc>
                <a:spcPts val="3600"/>
              </a:lnSpc>
              <a:spcAft>
                <a:spcPts val="0"/>
              </a:spcAft>
              <a:buFont typeface="Symbol"/>
              <a:buChar char="·"/>
            </a:pPr>
            <a:r>
              <a:rPr lang="en-US" sz="2950" spc="10" dirty="0">
                <a:solidFill>
                  <a:srgbClr val="8E0203"/>
                </a:solidFill>
                <a:latin typeface="Arial" panose="02020603050405020304" pitchFamily="2"/>
              </a:rPr>
              <a:t>Founded in 1957 as the Institute of Printed Circuits with </a:t>
            </a:r>
          </a:p>
          <a:p>
            <a:pPr marL="1371600" marR="0" indent="0" algn="just">
              <a:lnSpc>
                <a:spcPts val="3600"/>
              </a:lnSpc>
              <a:spcBef>
                <a:spcPts val="0"/>
              </a:spcBef>
              <a:spcAft>
                <a:spcPts val="0"/>
              </a:spcAft>
            </a:pPr>
            <a:r>
              <a:rPr lang="en-US" sz="2950" spc="-35" dirty="0">
                <a:solidFill>
                  <a:srgbClr val="8E0203"/>
                </a:solidFill>
                <a:latin typeface="Arial" panose="02020603050405020304" pitchFamily="2"/>
              </a:rPr>
              <a:t>six Member Companies </a:t>
            </a:r>
          </a:p>
          <a:p>
            <a:pPr marL="960120" marR="0" indent="457200" algn="just">
              <a:lnSpc>
                <a:spcPts val="3600"/>
              </a:lnSpc>
              <a:spcBef>
                <a:spcPts val="3600"/>
              </a:spcBef>
              <a:spcAft>
                <a:spcPts val="0"/>
              </a:spcAft>
              <a:buFont typeface="Symbol"/>
              <a:buChar char="·"/>
            </a:pPr>
            <a:r>
              <a:rPr lang="en-US" sz="2950" spc="-40" dirty="0">
                <a:solidFill>
                  <a:srgbClr val="8E0203"/>
                </a:solidFill>
                <a:latin typeface="Arial" panose="02020603050405020304" pitchFamily="2"/>
              </a:rPr>
              <a:t>Strong Foundation as Technical Organization Dedicated </a:t>
            </a:r>
          </a:p>
          <a:p>
            <a:pPr marL="45720" marR="0" indent="457200" algn="l">
              <a:lnSpc>
                <a:spcPts val="3600"/>
              </a:lnSpc>
              <a:spcAft>
                <a:spcPts val="0"/>
              </a:spcAft>
              <a:buFont typeface="Symbol"/>
              <a:buChar char="·"/>
            </a:pPr>
            <a:r>
              <a:rPr lang="en-US" sz="2950" spc="-35" dirty="0">
                <a:solidFill>
                  <a:srgbClr val="8E0203"/>
                </a:solidFill>
                <a:latin typeface="Arial" panose="02020603050405020304" pitchFamily="2"/>
              </a:rPr>
              <a:t>to Meeting Industry Needs </a:t>
            </a:r>
          </a:p>
          <a:p>
            <a:pPr marL="45720" marR="0" indent="457200" algn="l">
              <a:lnSpc>
                <a:spcPts val="3600"/>
              </a:lnSpc>
              <a:spcAft>
                <a:spcPts val="0"/>
              </a:spcAft>
              <a:buFont typeface="Symbol"/>
              <a:buChar char="·"/>
            </a:pPr>
            <a:r>
              <a:rPr lang="en-US" sz="2950" spc="-40" dirty="0">
                <a:solidFill>
                  <a:srgbClr val="8E0203"/>
                </a:solidFill>
                <a:latin typeface="Arial" panose="02020603050405020304" pitchFamily="2"/>
              </a:rPr>
              <a:t>Focus on Design, PCB Manufacturing and Electronics </a:t>
            </a:r>
          </a:p>
          <a:p>
            <a:pPr marL="457200" marR="0" indent="0" algn="l">
              <a:lnSpc>
                <a:spcPts val="3600"/>
              </a:lnSpc>
              <a:spcBef>
                <a:spcPts val="0"/>
              </a:spcBef>
              <a:spcAft>
                <a:spcPts val="14010"/>
              </a:spcAft>
            </a:pPr>
            <a:r>
              <a:rPr lang="en-US" sz="2950" spc="-30" dirty="0">
                <a:solidFill>
                  <a:srgbClr val="8E0203"/>
                </a:solidFill>
                <a:latin typeface="Arial" panose="02020603050405020304" pitchFamily="2"/>
              </a:rPr>
              <a:t>Assembly </a:t>
            </a:r>
          </a:p>
          <a:p>
            <a:pPr marL="1371600" marR="0" indent="0" algn="just">
              <a:lnSpc>
                <a:spcPts val="3600"/>
              </a:lnSpc>
              <a:spcBef>
                <a:spcPts val="0"/>
              </a:spcBef>
              <a:spcAft>
                <a:spcPts val="0"/>
              </a:spcAft>
            </a:pPr>
            <a:endParaRPr lang="en-US" sz="2950" spc="-35" dirty="0">
              <a:solidFill>
                <a:srgbClr val="8E0203"/>
              </a:solidFill>
              <a:latin typeface="Arial" panose="02020603050405020304" pitchFamily="2"/>
            </a:endParaRPr>
          </a:p>
          <a:p>
            <a:pPr marL="1371600" marR="0" indent="0" algn="just">
              <a:lnSpc>
                <a:spcPts val="3600"/>
              </a:lnSpc>
              <a:spcBef>
                <a:spcPts val="0"/>
              </a:spcBef>
              <a:spcAft>
                <a:spcPts val="0"/>
              </a:spcAft>
            </a:pPr>
            <a:endParaRPr lang="en-US" sz="2950" spc="-35" dirty="0">
              <a:solidFill>
                <a:srgbClr val="8E0203"/>
              </a:solidFill>
              <a:latin typeface="Arial" panose="02020603050405020304" pitchFamily="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a:prstGeom prst="rect">
            <a:avLst/>
          </a:prstGeo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31" indent="0">
              <a:buNone/>
              <a:defRPr sz="2400">
                <a:solidFill>
                  <a:schemeClr val="tx1">
                    <a:tint val="75000"/>
                  </a:schemeClr>
                </a:solidFill>
              </a:defRPr>
            </a:lvl2pPr>
            <a:lvl3pPr marL="1219060" indent="0">
              <a:buNone/>
              <a:defRPr sz="2133">
                <a:solidFill>
                  <a:schemeClr val="tx1">
                    <a:tint val="75000"/>
                  </a:schemeClr>
                </a:solidFill>
              </a:defRPr>
            </a:lvl3pPr>
            <a:lvl4pPr marL="1828592" indent="0">
              <a:buNone/>
              <a:defRPr sz="1866">
                <a:solidFill>
                  <a:schemeClr val="tx1">
                    <a:tint val="75000"/>
                  </a:schemeClr>
                </a:solidFill>
              </a:defRPr>
            </a:lvl4pPr>
            <a:lvl5pPr marL="2438120" indent="0">
              <a:buNone/>
              <a:defRPr sz="1866">
                <a:solidFill>
                  <a:schemeClr val="tx1">
                    <a:tint val="75000"/>
                  </a:schemeClr>
                </a:solidFill>
              </a:defRPr>
            </a:lvl5pPr>
            <a:lvl6pPr marL="3047651" indent="0">
              <a:buNone/>
              <a:defRPr sz="1866">
                <a:solidFill>
                  <a:schemeClr val="tx1">
                    <a:tint val="75000"/>
                  </a:schemeClr>
                </a:solidFill>
              </a:defRPr>
            </a:lvl6pPr>
            <a:lvl7pPr marL="3657181" indent="0">
              <a:buNone/>
              <a:defRPr sz="1866">
                <a:solidFill>
                  <a:schemeClr val="tx1">
                    <a:tint val="75000"/>
                  </a:schemeClr>
                </a:solidFill>
              </a:defRPr>
            </a:lvl7pPr>
            <a:lvl8pPr marL="4266712" indent="0">
              <a:buNone/>
              <a:defRPr sz="1866">
                <a:solidFill>
                  <a:schemeClr val="tx1">
                    <a:tint val="75000"/>
                  </a:schemeClr>
                </a:solidFill>
              </a:defRPr>
            </a:lvl8pPr>
            <a:lvl9pPr marL="4876242" indent="0">
              <a:buNone/>
              <a:defRPr sz="1866">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792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p:bg>
      <p:bgPr>
        <a:solidFill>
          <a:schemeClr val="bg1">
            <a:alpha val="0"/>
          </a:schemeClr>
        </a:solidFill>
        <a:effectLst/>
      </p:bgPr>
    </p:bg>
    <p:spTree>
      <p:nvGrpSpPr>
        <p:cNvPr id="1" name=""/>
        <p:cNvGrpSpPr/>
        <p:nvPr/>
      </p:nvGrpSpPr>
      <p:grpSpPr>
        <a:xfrm>
          <a:off x="0" y="0"/>
          <a:ext cx="0" cy="0"/>
          <a:chOff x="0" y="0"/>
          <a:chExt cx="0" cy="0"/>
        </a:xfrm>
      </p:grpSpPr>
      <p:sp>
        <p:nvSpPr>
          <p:cNvPr id="44" name="Text Placeholder 43"/>
          <p:cNvSpPr>
            <a:spLocks noGrp="1"/>
          </p:cNvSpPr>
          <p:nvPr>
            <p:ph type="body" idx="10"/>
          </p:nvPr>
        </p:nvSpPr>
        <p:spPr>
          <a:xfrm>
            <a:off x="0" y="0"/>
            <a:ext cx="12192000" cy="850265"/>
          </a:xfrm>
          <a:prstGeom prst="rect">
            <a:avLst/>
          </a:prstGeom>
          <a:solidFill>
            <a:srgbClr val="FA8716"/>
          </a:solidFill>
          <a:ln w="15240" cmpd="sng">
            <a:solidFill>
              <a:srgbClr val="B8620D"/>
            </a:solidFill>
            <a:prstDash val="solid"/>
          </a:ln>
        </p:spPr>
        <p:txBody>
          <a:bodyPr vert="horz" lIns="0" tIns="207645" rIns="0" bIns="0" anchor="t"/>
          <a:lstStyle>
            <a:lvl1pPr>
              <a:buNone/>
              <a:defRPr/>
            </a:lvl1pPr>
          </a:lstStyle>
          <a:p>
            <a:pPr marL="365760" marR="0" indent="0" algn="l">
              <a:lnSpc>
                <a:spcPts val="3400"/>
              </a:lnSpc>
              <a:spcAft>
                <a:spcPts val="1390"/>
              </a:spcAft>
            </a:pPr>
            <a:r>
              <a:rPr lang="en-US" sz="2950" spc="20" dirty="0">
                <a:solidFill>
                  <a:srgbClr val="FFFFFF"/>
                </a:solidFill>
                <a:latin typeface="Arial" panose="02020603050405020304" pitchFamily="2"/>
              </a:rPr>
              <a:t>Aspirational Goals </a:t>
            </a:r>
          </a:p>
        </p:txBody>
      </p:sp>
      <p:sp>
        <p:nvSpPr>
          <p:cNvPr id="45" name="Text Placeholder 44"/>
          <p:cNvSpPr>
            <a:spLocks noGrp="1"/>
          </p:cNvSpPr>
          <p:nvPr>
            <p:ph type="body" idx="10"/>
          </p:nvPr>
        </p:nvSpPr>
        <p:spPr>
          <a:xfrm>
            <a:off x="0" y="1156335"/>
            <a:ext cx="12192000" cy="5701665"/>
          </a:xfrm>
          <a:prstGeom prst="rect">
            <a:avLst/>
          </a:prstGeom>
          <a:noFill/>
          <a:ln w="0" cmpd="sng">
            <a:noFill/>
            <a:prstDash val="solid"/>
          </a:ln>
        </p:spPr>
        <p:txBody>
          <a:bodyPr vert="horz" lIns="0" tIns="0" rIns="0" bIns="0" anchor="t"/>
          <a:lstStyle/>
          <a:p>
            <a:pPr marL="868680" marR="0" indent="0" algn="l">
              <a:lnSpc>
                <a:spcPts val="2700"/>
              </a:lnSpc>
              <a:spcAft>
                <a:spcPts val="0"/>
              </a:spcAft>
            </a:pPr>
            <a:r>
              <a:rPr lang="en-US" sz="2350" spc="-40" dirty="0">
                <a:solidFill>
                  <a:srgbClr val="800000"/>
                </a:solidFill>
                <a:latin typeface="Arial" panose="02020603050405020304" pitchFamily="2"/>
              </a:rPr>
              <a:t>STANDARDS </a:t>
            </a:r>
          </a:p>
          <a:p>
            <a:pPr marL="960120" marR="0" indent="0" algn="l">
              <a:lnSpc>
                <a:spcPts val="2600"/>
              </a:lnSpc>
              <a:spcBef>
                <a:spcPts val="375"/>
              </a:spcBef>
              <a:spcAft>
                <a:spcPts val="0"/>
              </a:spcAft>
            </a:pPr>
            <a:r>
              <a:rPr lang="en-US" sz="2100" spc="-35" dirty="0">
                <a:solidFill>
                  <a:srgbClr val="3C5059"/>
                </a:solidFill>
                <a:latin typeface="Arial" panose="02020603050405020304" pitchFamily="2"/>
              </a:rPr>
              <a:t>IPC will be the most respected organization known for its leadership and global footprint </a:t>
            </a:r>
          </a:p>
          <a:p>
            <a:pPr marL="960120" marR="0" indent="0" algn="l">
              <a:lnSpc>
                <a:spcPts val="2600"/>
              </a:lnSpc>
              <a:spcBef>
                <a:spcPts val="0"/>
              </a:spcBef>
              <a:spcAft>
                <a:spcPts val="0"/>
              </a:spcAft>
            </a:pPr>
            <a:r>
              <a:rPr lang="en-US" sz="2100" spc="-35" dirty="0">
                <a:solidFill>
                  <a:srgbClr val="3C5059"/>
                </a:solidFill>
                <a:latin typeface="Arial" panose="02020603050405020304" pitchFamily="2"/>
              </a:rPr>
              <a:t>in providing standards and quality programs supporting the electronics industry. </a:t>
            </a:r>
          </a:p>
          <a:p>
            <a:pPr marL="960120" marR="0" indent="0" algn="l">
              <a:lnSpc>
                <a:spcPts val="2700"/>
              </a:lnSpc>
              <a:spcBef>
                <a:spcPts val="715"/>
              </a:spcBef>
              <a:spcAft>
                <a:spcPts val="0"/>
              </a:spcAft>
            </a:pPr>
            <a:r>
              <a:rPr lang="en-US" sz="2350" spc="-55" dirty="0">
                <a:solidFill>
                  <a:srgbClr val="800000"/>
                </a:solidFill>
                <a:latin typeface="Arial" panose="02020603050405020304" pitchFamily="2"/>
              </a:rPr>
              <a:t>EDUCATION </a:t>
            </a:r>
          </a:p>
          <a:p>
            <a:pPr marL="960120" marR="0" indent="0" algn="l">
              <a:lnSpc>
                <a:spcPts val="2600"/>
              </a:lnSpc>
              <a:spcBef>
                <a:spcPts val="40"/>
              </a:spcBef>
              <a:spcAft>
                <a:spcPts val="0"/>
              </a:spcAft>
            </a:pPr>
            <a:r>
              <a:rPr lang="en-US" sz="2100" spc="-40" dirty="0">
                <a:solidFill>
                  <a:srgbClr val="3C5059"/>
                </a:solidFill>
                <a:latin typeface="Arial" panose="02020603050405020304" pitchFamily="2"/>
              </a:rPr>
              <a:t>IPC will become the world’s leading electronics education and knowledge provider to the </a:t>
            </a:r>
          </a:p>
          <a:p>
            <a:pPr marL="960120" marR="0" indent="0" algn="l">
              <a:lnSpc>
                <a:spcPts val="2600"/>
              </a:lnSpc>
              <a:spcBef>
                <a:spcPts val="15"/>
              </a:spcBef>
              <a:spcAft>
                <a:spcPts val="0"/>
              </a:spcAft>
            </a:pPr>
            <a:r>
              <a:rPr lang="en-US" sz="2100" spc="-35" dirty="0">
                <a:solidFill>
                  <a:srgbClr val="3C5059"/>
                </a:solidFill>
                <a:latin typeface="Arial" panose="02020603050405020304" pitchFamily="2"/>
              </a:rPr>
              <a:t>electronics industry. </a:t>
            </a:r>
          </a:p>
          <a:p>
            <a:pPr marL="960120" marR="0" indent="0" algn="l">
              <a:lnSpc>
                <a:spcPts val="2700"/>
              </a:lnSpc>
              <a:spcBef>
                <a:spcPts val="430"/>
              </a:spcBef>
              <a:spcAft>
                <a:spcPts val="0"/>
              </a:spcAft>
            </a:pPr>
            <a:r>
              <a:rPr lang="en-US" sz="2350" spc="-40" dirty="0">
                <a:solidFill>
                  <a:srgbClr val="800000"/>
                </a:solidFill>
                <a:latin typeface="Arial" panose="02020603050405020304" pitchFamily="2"/>
              </a:rPr>
              <a:t>ADVOCACY </a:t>
            </a:r>
          </a:p>
          <a:p>
            <a:pPr marL="960120" marR="0" indent="0" algn="l">
              <a:lnSpc>
                <a:spcPts val="2600"/>
              </a:lnSpc>
              <a:spcBef>
                <a:spcPts val="90"/>
              </a:spcBef>
              <a:spcAft>
                <a:spcPts val="0"/>
              </a:spcAft>
            </a:pPr>
            <a:r>
              <a:rPr lang="en-US" sz="2100" spc="-30" dirty="0">
                <a:solidFill>
                  <a:srgbClr val="3C5059"/>
                </a:solidFill>
                <a:latin typeface="Arial" panose="02020603050405020304" pitchFamily="2"/>
              </a:rPr>
              <a:t>IPC will be known as the industry’s most influential advocate for a regulatory and legislative </a:t>
            </a:r>
          </a:p>
          <a:p>
            <a:pPr marL="960120" marR="0" indent="0" algn="l">
              <a:lnSpc>
                <a:spcPts val="2600"/>
              </a:lnSpc>
              <a:spcBef>
                <a:spcPts val="0"/>
              </a:spcBef>
              <a:spcAft>
                <a:spcPts val="0"/>
              </a:spcAft>
            </a:pPr>
            <a:r>
              <a:rPr lang="en-US" sz="2100" spc="-35" dirty="0">
                <a:solidFill>
                  <a:srgbClr val="3C5059"/>
                </a:solidFill>
                <a:latin typeface="Arial" panose="02020603050405020304" pitchFamily="2"/>
              </a:rPr>
              <a:t>business environment that enables our members to improve their global competitiveness. </a:t>
            </a:r>
          </a:p>
          <a:p>
            <a:pPr marL="960120" marR="0" indent="0" algn="l">
              <a:lnSpc>
                <a:spcPts val="2700"/>
              </a:lnSpc>
              <a:spcBef>
                <a:spcPts val="1030"/>
              </a:spcBef>
              <a:spcAft>
                <a:spcPts val="0"/>
              </a:spcAft>
            </a:pPr>
            <a:r>
              <a:rPr lang="en-US" sz="2350" spc="-40" dirty="0">
                <a:solidFill>
                  <a:srgbClr val="800000"/>
                </a:solidFill>
                <a:latin typeface="Arial" panose="02020603050405020304" pitchFamily="2"/>
              </a:rPr>
              <a:t>SOLUTIONS </a:t>
            </a:r>
          </a:p>
          <a:p>
            <a:pPr marL="1051560" marR="0" indent="0" algn="l">
              <a:lnSpc>
                <a:spcPts val="2600"/>
              </a:lnSpc>
              <a:spcBef>
                <a:spcPts val="15"/>
              </a:spcBef>
              <a:spcAft>
                <a:spcPts val="0"/>
              </a:spcAft>
            </a:pPr>
            <a:r>
              <a:rPr lang="en-US" sz="2100" spc="-30" dirty="0">
                <a:solidFill>
                  <a:srgbClr val="3C5059"/>
                </a:solidFill>
                <a:latin typeface="Arial" panose="02020603050405020304" pitchFamily="2"/>
              </a:rPr>
              <a:t>IPC will work with the electronics industry to identify and collaborate on finding solutions </a:t>
            </a:r>
          </a:p>
          <a:p>
            <a:pPr marL="1051560" marR="0" indent="0" algn="l">
              <a:lnSpc>
                <a:spcPts val="2600"/>
              </a:lnSpc>
              <a:spcBef>
                <a:spcPts val="15"/>
              </a:spcBef>
              <a:spcAft>
                <a:spcPts val="10540"/>
              </a:spcAft>
            </a:pPr>
            <a:r>
              <a:rPr lang="en-US" sz="2100" spc="-25" dirty="0">
                <a:solidFill>
                  <a:srgbClr val="3C5059"/>
                </a:solidFill>
                <a:latin typeface="Arial" panose="02020603050405020304" pitchFamily="2"/>
              </a:rPr>
              <a:t>to industry challenges.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1" name="Text Placeholder 130"/>
          <p:cNvSpPr>
            <a:spLocks noGrp="1"/>
          </p:cNvSpPr>
          <p:nvPr>
            <p:ph type="body" idx="10"/>
          </p:nvPr>
        </p:nvSpPr>
        <p:spPr>
          <a:xfrm>
            <a:off x="0" y="0"/>
            <a:ext cx="12192000" cy="850265"/>
          </a:xfrm>
          <a:prstGeom prst="rect">
            <a:avLst/>
          </a:prstGeom>
          <a:solidFill>
            <a:srgbClr val="FA8716"/>
          </a:solidFill>
          <a:ln w="15240" cmpd="sng">
            <a:solidFill>
              <a:srgbClr val="B8620D"/>
            </a:solidFill>
            <a:prstDash val="solid"/>
          </a:ln>
        </p:spPr>
        <p:txBody>
          <a:bodyPr vert="horz" lIns="0" tIns="207645" rIns="0" bIns="0" anchor="t"/>
          <a:lstStyle/>
          <a:p>
            <a:pPr marL="411480" marR="0" indent="0" algn="l">
              <a:lnSpc>
                <a:spcPts val="3400"/>
              </a:lnSpc>
              <a:spcAft>
                <a:spcPts val="1345"/>
              </a:spcAft>
            </a:pPr>
            <a:r>
              <a:rPr lang="en-US" sz="2950" spc="0">
                <a:solidFill>
                  <a:srgbClr val="FFFFFF"/>
                </a:solidFill>
                <a:latin typeface="Arial" panose="02020603050405020304" pitchFamily="2"/>
              </a:rPr>
              <a:t>Benefits of Joining IPC </a:t>
            </a:r>
          </a:p>
        </p:txBody>
      </p:sp>
      <p:sp>
        <p:nvSpPr>
          <p:cNvPr id="132" name="Text Placeholder 131"/>
          <p:cNvSpPr>
            <a:spLocks noGrp="1"/>
          </p:cNvSpPr>
          <p:nvPr>
            <p:ph type="body" idx="10"/>
          </p:nvPr>
        </p:nvSpPr>
        <p:spPr>
          <a:xfrm>
            <a:off x="0" y="1153160"/>
            <a:ext cx="12192000" cy="5704840"/>
          </a:xfrm>
          <a:prstGeom prst="rect">
            <a:avLst/>
          </a:prstGeom>
          <a:noFill/>
          <a:ln w="0" cmpd="sng">
            <a:noFill/>
            <a:prstDash val="solid"/>
          </a:ln>
        </p:spPr>
        <p:txBody>
          <a:bodyPr vert="horz" lIns="0" tIns="1270" rIns="0" bIns="0" anchor="t"/>
          <a:lstStyle/>
          <a:p>
            <a:pPr marL="822960" marR="0" indent="0" algn="l">
              <a:lnSpc>
                <a:spcPts val="3600"/>
              </a:lnSpc>
              <a:spcAft>
                <a:spcPts val="0"/>
              </a:spcAft>
            </a:pPr>
            <a:r>
              <a:rPr lang="en-US" sz="3150" spc="-25" dirty="0">
                <a:solidFill>
                  <a:srgbClr val="1D2C64"/>
                </a:solidFill>
                <a:latin typeface="Arial" panose="02020603050405020304" pitchFamily="2"/>
              </a:rPr>
              <a:t>Reduce Operating Costs </a:t>
            </a:r>
          </a:p>
          <a:p>
            <a:pPr marL="822960" marR="0" indent="457200" algn="l">
              <a:lnSpc>
                <a:spcPts val="3200"/>
              </a:lnSpc>
              <a:spcBef>
                <a:spcPts val="1915"/>
              </a:spcBef>
              <a:spcAft>
                <a:spcPts val="0"/>
              </a:spcAft>
              <a:buFont typeface="Symbol"/>
              <a:buChar char="·"/>
            </a:pPr>
            <a:r>
              <a:rPr lang="en-US" sz="2550" spc="0" dirty="0">
                <a:solidFill>
                  <a:srgbClr val="8E0203"/>
                </a:solidFill>
                <a:latin typeface="Arial" panose="02020603050405020304" pitchFamily="2"/>
              </a:rPr>
              <a:t>R</a:t>
            </a:r>
            <a:r>
              <a:rPr lang="en-US" sz="2400" spc="0" dirty="0">
                <a:solidFill>
                  <a:srgbClr val="8E0203"/>
                </a:solidFill>
                <a:latin typeface="Arial" panose="02020603050405020304" pitchFamily="2"/>
              </a:rPr>
              <a:t>eceive one free single-user download of each new or revised standard, </a:t>
            </a:r>
          </a:p>
          <a:p>
            <a:pPr marL="1188720" marR="0" indent="0" algn="l">
              <a:lnSpc>
                <a:spcPts val="2700"/>
              </a:lnSpc>
              <a:spcBef>
                <a:spcPts val="220"/>
              </a:spcBef>
              <a:spcAft>
                <a:spcPts val="0"/>
              </a:spcAft>
            </a:pPr>
            <a:r>
              <a:rPr lang="en-US" sz="2400" spc="-5" dirty="0">
                <a:solidFill>
                  <a:srgbClr val="8E0203"/>
                </a:solidFill>
                <a:latin typeface="Arial" panose="02020603050405020304" pitchFamily="2"/>
              </a:rPr>
              <a:t>within 90 days of publication </a:t>
            </a:r>
          </a:p>
          <a:p>
            <a:pPr marL="822960" marR="0" indent="365760" algn="l">
              <a:lnSpc>
                <a:spcPts val="3000"/>
              </a:lnSpc>
              <a:spcBef>
                <a:spcPts val="430"/>
              </a:spcBef>
              <a:spcAft>
                <a:spcPts val="0"/>
              </a:spcAft>
              <a:buFont typeface="Symbol"/>
              <a:buChar char="·"/>
            </a:pPr>
            <a:r>
              <a:rPr lang="en-US" sz="2400" spc="-5" dirty="0">
                <a:solidFill>
                  <a:srgbClr val="8E0203"/>
                </a:solidFill>
                <a:latin typeface="Arial" panose="02020603050405020304" pitchFamily="2"/>
              </a:rPr>
              <a:t>Save up to 50% on standards and training materials </a:t>
            </a:r>
          </a:p>
          <a:p>
            <a:pPr marL="822960" marR="0" indent="365760" algn="l">
              <a:lnSpc>
                <a:spcPts val="3000"/>
              </a:lnSpc>
              <a:spcBef>
                <a:spcPts val="500"/>
              </a:spcBef>
              <a:spcAft>
                <a:spcPts val="0"/>
              </a:spcAft>
              <a:buFont typeface="Symbol"/>
              <a:buChar char="·"/>
            </a:pPr>
            <a:r>
              <a:rPr lang="en-US" sz="2400" spc="-5" dirty="0">
                <a:solidFill>
                  <a:srgbClr val="8E0203"/>
                </a:solidFill>
                <a:latin typeface="Arial" panose="02020603050405020304" pitchFamily="2"/>
              </a:rPr>
              <a:t>Pay discounted pricing to exhibit in IPC annual trade shows and </a:t>
            </a:r>
          </a:p>
          <a:p>
            <a:pPr marL="1188720" marR="0" indent="0" algn="l">
              <a:lnSpc>
                <a:spcPts val="2700"/>
              </a:lnSpc>
              <a:spcBef>
                <a:spcPts val="70"/>
              </a:spcBef>
              <a:spcAft>
                <a:spcPts val="0"/>
              </a:spcAft>
            </a:pPr>
            <a:r>
              <a:rPr lang="en-US" sz="2400" spc="-40" dirty="0">
                <a:solidFill>
                  <a:srgbClr val="8E0203"/>
                </a:solidFill>
                <a:latin typeface="Arial" panose="02020603050405020304" pitchFamily="2"/>
              </a:rPr>
              <a:t>conferences </a:t>
            </a:r>
          </a:p>
          <a:p>
            <a:pPr marL="822960" marR="0" indent="365760" algn="l">
              <a:lnSpc>
                <a:spcPts val="3000"/>
              </a:lnSpc>
              <a:spcBef>
                <a:spcPts val="520"/>
              </a:spcBef>
              <a:spcAft>
                <a:spcPts val="0"/>
              </a:spcAft>
              <a:buFont typeface="Symbol"/>
              <a:buChar char="·"/>
            </a:pPr>
            <a:r>
              <a:rPr lang="en-US" sz="2400" spc="0" dirty="0">
                <a:solidFill>
                  <a:srgbClr val="8E0203"/>
                </a:solidFill>
                <a:latin typeface="Arial" panose="02020603050405020304" pitchFamily="2"/>
              </a:rPr>
              <a:t>Learn about the latest industry advancements, technology trends and best </a:t>
            </a:r>
          </a:p>
          <a:p>
            <a:pPr marL="1188720" marR="0" indent="0" algn="l">
              <a:lnSpc>
                <a:spcPts val="2700"/>
              </a:lnSpc>
              <a:spcBef>
                <a:spcPts val="165"/>
              </a:spcBef>
              <a:spcAft>
                <a:spcPts val="0"/>
              </a:spcAft>
            </a:pPr>
            <a:r>
              <a:rPr lang="en-US" sz="2400" spc="-5" dirty="0">
                <a:solidFill>
                  <a:srgbClr val="8E0203"/>
                </a:solidFill>
                <a:latin typeface="Arial" panose="02020603050405020304" pitchFamily="2"/>
              </a:rPr>
              <a:t>practices at IPC events at a reduced rate </a:t>
            </a:r>
          </a:p>
          <a:p>
            <a:pPr marL="822960" marR="0" indent="365760" algn="l">
              <a:lnSpc>
                <a:spcPts val="3000"/>
              </a:lnSpc>
              <a:spcBef>
                <a:spcPts val="405"/>
              </a:spcBef>
              <a:spcAft>
                <a:spcPts val="0"/>
              </a:spcAft>
              <a:buFont typeface="Symbol"/>
              <a:buChar char="·"/>
            </a:pPr>
            <a:r>
              <a:rPr lang="en-US" sz="2400" spc="-5" dirty="0">
                <a:solidFill>
                  <a:srgbClr val="8E0203"/>
                </a:solidFill>
                <a:latin typeface="Arial" panose="02020603050405020304" pitchFamily="2"/>
              </a:rPr>
              <a:t>Participate in market research studies and receive the reports with valuable </a:t>
            </a:r>
          </a:p>
          <a:p>
            <a:pPr marL="1188720" marR="0" indent="0" algn="l">
              <a:lnSpc>
                <a:spcPts val="2700"/>
              </a:lnSpc>
              <a:spcBef>
                <a:spcPts val="165"/>
              </a:spcBef>
              <a:spcAft>
                <a:spcPts val="10790"/>
              </a:spcAft>
            </a:pPr>
            <a:r>
              <a:rPr lang="en-US" sz="2400" spc="-15" dirty="0">
                <a:solidFill>
                  <a:srgbClr val="8E0203"/>
                </a:solidFill>
                <a:latin typeface="Arial" panose="02020603050405020304" pitchFamily="2"/>
              </a:rPr>
              <a:t>industry data at no charge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p:bg>
      <p:bgPr>
        <a:solidFill>
          <a:schemeClr val="bg1">
            <a:alpha val="0"/>
          </a:schemeClr>
        </a:solidFill>
        <a:effectLst/>
      </p:bgPr>
    </p:bg>
    <p:spTree>
      <p:nvGrpSpPr>
        <p:cNvPr id="1" name=""/>
        <p:cNvGrpSpPr/>
        <p:nvPr/>
      </p:nvGrpSpPr>
      <p:grpSpPr>
        <a:xfrm>
          <a:off x="0" y="0"/>
          <a:ext cx="0" cy="0"/>
          <a:chOff x="0" y="0"/>
          <a:chExt cx="0" cy="0"/>
        </a:xfrm>
      </p:grpSpPr>
      <p:sp>
        <p:nvSpPr>
          <p:cNvPr id="167" name="Text Placeholder 166"/>
          <p:cNvSpPr>
            <a:spLocks noGrp="1"/>
          </p:cNvSpPr>
          <p:nvPr>
            <p:ph type="body" idx="10"/>
          </p:nvPr>
        </p:nvSpPr>
        <p:spPr>
          <a:xfrm>
            <a:off x="0" y="0"/>
            <a:ext cx="12192000" cy="850265"/>
          </a:xfrm>
          <a:prstGeom prst="rect">
            <a:avLst/>
          </a:prstGeom>
          <a:solidFill>
            <a:srgbClr val="FA8716"/>
          </a:solidFill>
          <a:ln w="15240" cmpd="sng">
            <a:solidFill>
              <a:srgbClr val="B8620D"/>
            </a:solidFill>
            <a:prstDash val="solid"/>
          </a:ln>
        </p:spPr>
        <p:txBody>
          <a:bodyPr vert="horz" lIns="0" tIns="207645" rIns="0" bIns="0" anchor="t"/>
          <a:lstStyle/>
          <a:p>
            <a:pPr marL="411480" marR="0" indent="0" algn="l">
              <a:lnSpc>
                <a:spcPts val="3400"/>
              </a:lnSpc>
              <a:spcAft>
                <a:spcPts val="1345"/>
              </a:spcAft>
            </a:pPr>
            <a:r>
              <a:rPr lang="en-US" sz="2950" spc="10">
                <a:solidFill>
                  <a:srgbClr val="FFFFFF"/>
                </a:solidFill>
                <a:latin typeface="Arial" panose="02020603050405020304" pitchFamily="2"/>
              </a:rPr>
              <a:t>Major Program Areas </a:t>
            </a:r>
          </a:p>
        </p:txBody>
      </p:sp>
      <p:sp>
        <p:nvSpPr>
          <p:cNvPr id="168" name="Text Placeholder 167"/>
          <p:cNvSpPr>
            <a:spLocks noGrp="1"/>
          </p:cNvSpPr>
          <p:nvPr>
            <p:ph type="body" idx="10"/>
          </p:nvPr>
        </p:nvSpPr>
        <p:spPr>
          <a:xfrm>
            <a:off x="0" y="1219835"/>
            <a:ext cx="12192000" cy="460375"/>
          </a:xfrm>
          <a:prstGeom prst="rect">
            <a:avLst/>
          </a:prstGeom>
          <a:noFill/>
          <a:ln w="0" cmpd="sng">
            <a:noFill/>
            <a:prstDash val="solid"/>
          </a:ln>
        </p:spPr>
        <p:txBody>
          <a:bodyPr vert="horz" lIns="0" tIns="1270" rIns="0" bIns="0" anchor="t"/>
          <a:lstStyle/>
          <a:p>
            <a:pPr marL="1508760" marR="0" indent="0" algn="l">
              <a:lnSpc>
                <a:spcPts val="3600"/>
              </a:lnSpc>
              <a:spcAft>
                <a:spcPts val="0"/>
              </a:spcAft>
            </a:pPr>
            <a:r>
              <a:rPr lang="en-US" sz="3150" spc="-10">
                <a:solidFill>
                  <a:srgbClr val="1D2C64"/>
                </a:solidFill>
                <a:latin typeface="Arial" panose="02020603050405020304" pitchFamily="2"/>
              </a:rPr>
              <a:t>What We Do </a:t>
            </a:r>
          </a:p>
        </p:txBody>
      </p:sp>
      <p:sp>
        <p:nvSpPr>
          <p:cNvPr id="169" name="Text Placeholder 168"/>
          <p:cNvSpPr>
            <a:spLocks noGrp="1"/>
          </p:cNvSpPr>
          <p:nvPr>
            <p:ph type="body" idx="10"/>
          </p:nvPr>
        </p:nvSpPr>
        <p:spPr>
          <a:xfrm>
            <a:off x="1143000" y="1680210"/>
            <a:ext cx="11049000" cy="2166620"/>
          </a:xfrm>
          <a:prstGeom prst="rect">
            <a:avLst/>
          </a:prstGeom>
          <a:noFill/>
          <a:ln w="0" cmpd="sng">
            <a:noFill/>
            <a:prstDash val="solid"/>
          </a:ln>
        </p:spPr>
        <p:txBody>
          <a:bodyPr vert="horz" lIns="0" tIns="334010" rIns="0" bIns="0" anchor="t"/>
          <a:lstStyle/>
          <a:p>
            <a:pPr marL="594360" marR="0" indent="457200" algn="just">
              <a:lnSpc>
                <a:spcPts val="3700"/>
              </a:lnSpc>
              <a:spcAft>
                <a:spcPts val="0"/>
              </a:spcAft>
              <a:buFont typeface="Symbol"/>
              <a:buChar char="·"/>
            </a:pPr>
            <a:r>
              <a:rPr lang="en-US" sz="2950" spc="0">
                <a:solidFill>
                  <a:srgbClr val="8E0203"/>
                </a:solidFill>
                <a:latin typeface="Arial" panose="02020603050405020304" pitchFamily="2"/>
              </a:rPr>
              <a:t>Training &amp; Certification </a:t>
            </a:r>
          </a:p>
          <a:p>
            <a:pPr marL="594360" marR="0" indent="457200" algn="just">
              <a:lnSpc>
                <a:spcPts val="3600"/>
              </a:lnSpc>
              <a:spcBef>
                <a:spcPts val="0"/>
              </a:spcBef>
              <a:spcAft>
                <a:spcPts val="0"/>
              </a:spcAft>
              <a:buFont typeface="Symbol"/>
              <a:buChar char="·"/>
            </a:pPr>
            <a:r>
              <a:rPr lang="en-US" sz="2950" spc="5">
                <a:solidFill>
                  <a:srgbClr val="8E0203"/>
                </a:solidFill>
                <a:latin typeface="Arial" panose="02020603050405020304" pitchFamily="2"/>
              </a:rPr>
              <a:t>Management Programs </a:t>
            </a:r>
          </a:p>
          <a:p>
            <a:pPr marL="594360" marR="0" indent="457200" algn="just">
              <a:lnSpc>
                <a:spcPts val="3600"/>
              </a:lnSpc>
              <a:spcBef>
                <a:spcPts val="0"/>
              </a:spcBef>
              <a:spcAft>
                <a:spcPts val="0"/>
              </a:spcAft>
              <a:buFont typeface="Symbol"/>
              <a:buChar char="·"/>
            </a:pPr>
            <a:r>
              <a:rPr lang="en-US" sz="2950" spc="10">
                <a:solidFill>
                  <a:srgbClr val="8E0203"/>
                </a:solidFill>
                <a:latin typeface="Arial" panose="02020603050405020304" pitchFamily="2"/>
              </a:rPr>
              <a:t>Conference &amp; Exhibitions </a:t>
            </a:r>
          </a:p>
          <a:p>
            <a:pPr marL="594360" marR="0" indent="457200" algn="just">
              <a:lnSpc>
                <a:spcPts val="3600"/>
              </a:lnSpc>
              <a:spcBef>
                <a:spcPts val="0"/>
              </a:spcBef>
              <a:spcAft>
                <a:spcPts val="0"/>
              </a:spcAft>
              <a:buFont typeface="Symbol"/>
              <a:buChar char="·"/>
            </a:pPr>
            <a:r>
              <a:rPr lang="en-US" sz="2950" spc="10">
                <a:solidFill>
                  <a:srgbClr val="8E0203"/>
                </a:solidFill>
                <a:latin typeface="Arial" panose="02020603050405020304" pitchFamily="2"/>
              </a:rPr>
              <a:t>Professional Development – Technical Education </a:t>
            </a:r>
          </a:p>
        </p:txBody>
      </p:sp>
      <p:sp>
        <p:nvSpPr>
          <p:cNvPr id="170" name="Text Placeholder 169"/>
          <p:cNvSpPr>
            <a:spLocks noGrp="1"/>
          </p:cNvSpPr>
          <p:nvPr>
            <p:ph type="body" idx="10"/>
          </p:nvPr>
        </p:nvSpPr>
        <p:spPr>
          <a:xfrm>
            <a:off x="1143000" y="3846830"/>
            <a:ext cx="4931410" cy="1377315"/>
          </a:xfrm>
          <a:prstGeom prst="rect">
            <a:avLst/>
          </a:prstGeom>
          <a:noFill/>
          <a:ln w="0" cmpd="sng">
            <a:noFill/>
            <a:prstDash val="solid"/>
          </a:ln>
        </p:spPr>
        <p:txBody>
          <a:bodyPr vert="horz" lIns="0" tIns="0" rIns="0" bIns="0" anchor="t"/>
          <a:lstStyle/>
          <a:p>
            <a:pPr marL="594360" marR="0" indent="457200" algn="just">
              <a:lnSpc>
                <a:spcPts val="3600"/>
              </a:lnSpc>
              <a:spcAft>
                <a:spcPts val="0"/>
              </a:spcAft>
              <a:buFont typeface="Symbol"/>
              <a:buChar char="·"/>
            </a:pPr>
            <a:r>
              <a:rPr lang="en-US" sz="2950" spc="0">
                <a:solidFill>
                  <a:srgbClr val="8E0203"/>
                </a:solidFill>
                <a:latin typeface="Arial" panose="02020603050405020304" pitchFamily="2"/>
              </a:rPr>
              <a:t>Market Research </a:t>
            </a:r>
          </a:p>
          <a:p>
            <a:pPr marL="594360" marR="0" indent="457200" algn="just">
              <a:lnSpc>
                <a:spcPts val="3600"/>
              </a:lnSpc>
              <a:spcBef>
                <a:spcPts val="0"/>
              </a:spcBef>
              <a:spcAft>
                <a:spcPts val="0"/>
              </a:spcAft>
              <a:buFont typeface="Symbol"/>
              <a:buChar char="·"/>
            </a:pPr>
            <a:r>
              <a:rPr lang="en-US" sz="2950" spc="5">
                <a:solidFill>
                  <a:srgbClr val="8E0203"/>
                </a:solidFill>
                <a:latin typeface="Arial" panose="02020603050405020304" pitchFamily="2"/>
              </a:rPr>
              <a:t>Statistical Programs </a:t>
            </a:r>
          </a:p>
          <a:p>
            <a:pPr marL="594360" marR="0" indent="457200" algn="just">
              <a:lnSpc>
                <a:spcPts val="3700"/>
              </a:lnSpc>
              <a:spcBef>
                <a:spcPts val="0"/>
              </a:spcBef>
              <a:spcAft>
                <a:spcPts val="12795"/>
              </a:spcAft>
              <a:buFont typeface="Symbol"/>
              <a:buChar char="·"/>
            </a:pPr>
            <a:r>
              <a:rPr lang="en-US" sz="2950" spc="-25">
                <a:solidFill>
                  <a:srgbClr val="8E0203"/>
                </a:solidFill>
                <a:latin typeface="Arial" panose="02020603050405020304" pitchFamily="2"/>
              </a:rPr>
              <a:t>Public Policy Advocacy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34" name="Text Placeholder 233"/>
          <p:cNvSpPr>
            <a:spLocks noGrp="1"/>
          </p:cNvSpPr>
          <p:nvPr>
            <p:ph type="body" idx="10"/>
          </p:nvPr>
        </p:nvSpPr>
        <p:spPr>
          <a:xfrm>
            <a:off x="0" y="0"/>
            <a:ext cx="12192000" cy="850265"/>
          </a:xfrm>
          <a:prstGeom prst="rect">
            <a:avLst/>
          </a:prstGeom>
          <a:solidFill>
            <a:srgbClr val="FA8716"/>
          </a:solidFill>
          <a:ln w="15240" cmpd="sng">
            <a:solidFill>
              <a:srgbClr val="B8620D"/>
            </a:solidFill>
            <a:prstDash val="solid"/>
          </a:ln>
        </p:spPr>
        <p:txBody>
          <a:bodyPr vert="horz" lIns="0" tIns="207645" rIns="0" bIns="0" anchor="t"/>
          <a:lstStyle/>
          <a:p>
            <a:pPr marL="411480" marR="0" indent="0" algn="l">
              <a:lnSpc>
                <a:spcPts val="3400"/>
              </a:lnSpc>
              <a:spcAft>
                <a:spcPts val="1345"/>
              </a:spcAft>
            </a:pPr>
            <a:r>
              <a:rPr lang="en-US" sz="2950" spc="5">
                <a:solidFill>
                  <a:srgbClr val="FFFFFF"/>
                </a:solidFill>
                <a:latin typeface="Arial" panose="02020603050405020304" pitchFamily="2"/>
              </a:rPr>
              <a:t>Training &amp; Certification </a:t>
            </a:r>
          </a:p>
        </p:txBody>
      </p:sp>
      <p:sp>
        <p:nvSpPr>
          <p:cNvPr id="235" name="Text Placeholder 234"/>
          <p:cNvSpPr>
            <a:spLocks noGrp="1"/>
          </p:cNvSpPr>
          <p:nvPr>
            <p:ph type="body" idx="10"/>
          </p:nvPr>
        </p:nvSpPr>
        <p:spPr>
          <a:xfrm>
            <a:off x="0" y="1296035"/>
            <a:ext cx="12192000" cy="5561965"/>
          </a:xfrm>
          <a:prstGeom prst="rect">
            <a:avLst/>
          </a:prstGeom>
          <a:noFill/>
          <a:ln w="0" cmpd="sng">
            <a:noFill/>
            <a:prstDash val="solid"/>
          </a:ln>
        </p:spPr>
        <p:txBody>
          <a:bodyPr vert="horz" lIns="0" tIns="1270" rIns="0" bIns="0" anchor="t"/>
          <a:lstStyle/>
          <a:p>
            <a:pPr marL="1051560" marR="0" indent="0" algn="just">
              <a:lnSpc>
                <a:spcPts val="3600"/>
              </a:lnSpc>
              <a:spcAft>
                <a:spcPts val="0"/>
              </a:spcAft>
            </a:pPr>
            <a:r>
              <a:rPr lang="en-US" sz="3150" spc="-5">
                <a:solidFill>
                  <a:srgbClr val="1D2C64"/>
                </a:solidFill>
                <a:latin typeface="Arial" panose="02020603050405020304" pitchFamily="2"/>
              </a:rPr>
              <a:t>Technical Certification Programs </a:t>
            </a:r>
          </a:p>
          <a:p>
            <a:pPr marL="1051560" marR="0" indent="320040" algn="just">
              <a:lnSpc>
                <a:spcPts val="2900"/>
              </a:lnSpc>
              <a:spcBef>
                <a:spcPts val="885"/>
              </a:spcBef>
              <a:spcAft>
                <a:spcPts val="0"/>
              </a:spcAft>
              <a:buFont typeface="Symbol"/>
              <a:buChar char="·"/>
            </a:pPr>
            <a:r>
              <a:rPr lang="en-US" sz="2400" spc="-10">
                <a:solidFill>
                  <a:srgbClr val="800000"/>
                </a:solidFill>
                <a:latin typeface="Arial" panose="02020603050405020304" pitchFamily="2"/>
              </a:rPr>
              <a:t>Industry-developed and approved </a:t>
            </a:r>
          </a:p>
          <a:p>
            <a:pPr marL="1051560" marR="0" indent="320040" algn="just">
              <a:lnSpc>
                <a:spcPts val="2900"/>
              </a:lnSpc>
              <a:spcBef>
                <a:spcPts val="2910"/>
              </a:spcBef>
              <a:spcAft>
                <a:spcPts val="0"/>
              </a:spcAft>
              <a:buFont typeface="Symbol"/>
              <a:buChar char="·"/>
            </a:pPr>
            <a:r>
              <a:rPr lang="en-US" sz="2400" spc="0">
                <a:solidFill>
                  <a:srgbClr val="800000"/>
                </a:solidFill>
                <a:latin typeface="Arial" panose="02020603050405020304" pitchFamily="2"/>
              </a:rPr>
              <a:t>Two-tier “train the trainer” approach for standardized classroom training to </a:t>
            </a:r>
          </a:p>
          <a:p>
            <a:pPr marL="1371600" marR="0" indent="0" algn="just">
              <a:lnSpc>
                <a:spcPts val="2900"/>
              </a:lnSpc>
              <a:spcBef>
                <a:spcPts val="0"/>
              </a:spcBef>
              <a:spcAft>
                <a:spcPts val="0"/>
              </a:spcAft>
            </a:pPr>
            <a:r>
              <a:rPr lang="en-US" sz="2400" spc="-5">
                <a:solidFill>
                  <a:srgbClr val="800000"/>
                </a:solidFill>
                <a:latin typeface="Arial" panose="02020603050405020304" pitchFamily="2"/>
              </a:rPr>
              <a:t>assure understanding of criteria in standards documents </a:t>
            </a:r>
          </a:p>
          <a:p>
            <a:pPr marL="1051560" marR="0" indent="320040" algn="just">
              <a:lnSpc>
                <a:spcPts val="2900"/>
              </a:lnSpc>
              <a:spcBef>
                <a:spcPts val="2790"/>
              </a:spcBef>
              <a:spcAft>
                <a:spcPts val="0"/>
              </a:spcAft>
              <a:buFont typeface="Symbol"/>
              <a:buChar char="·"/>
            </a:pPr>
            <a:r>
              <a:rPr lang="en-US" sz="2400" spc="-5">
                <a:solidFill>
                  <a:srgbClr val="800000"/>
                </a:solidFill>
                <a:latin typeface="Arial" panose="02020603050405020304" pitchFamily="2"/>
              </a:rPr>
              <a:t>Training leads to a verifiable certification for the instructors, quality team, </a:t>
            </a:r>
          </a:p>
          <a:p>
            <a:pPr marL="1371600" marR="0" indent="0" algn="just">
              <a:lnSpc>
                <a:spcPts val="2900"/>
              </a:lnSpc>
              <a:spcBef>
                <a:spcPts val="5"/>
              </a:spcBef>
              <a:spcAft>
                <a:spcPts val="0"/>
              </a:spcAft>
            </a:pPr>
            <a:r>
              <a:rPr lang="en-US" sz="2400" spc="-10">
                <a:solidFill>
                  <a:srgbClr val="800000"/>
                </a:solidFill>
                <a:latin typeface="Arial" panose="02020603050405020304" pitchFamily="2"/>
              </a:rPr>
              <a:t>management and operators </a:t>
            </a:r>
          </a:p>
          <a:p>
            <a:pPr marL="1051560" marR="0" indent="320040" algn="just">
              <a:lnSpc>
                <a:spcPts val="2900"/>
              </a:lnSpc>
              <a:spcBef>
                <a:spcPts val="2905"/>
              </a:spcBef>
              <a:spcAft>
                <a:spcPts val="0"/>
              </a:spcAft>
              <a:buFont typeface="Symbol"/>
              <a:buChar char="·"/>
            </a:pPr>
            <a:r>
              <a:rPr lang="en-US" sz="2400" spc="-5">
                <a:solidFill>
                  <a:srgbClr val="800000"/>
                </a:solidFill>
                <a:latin typeface="Arial" panose="02020603050405020304" pitchFamily="2"/>
              </a:rPr>
              <a:t>Knowledge-based certification programs for EMS program managers and </a:t>
            </a:r>
          </a:p>
          <a:p>
            <a:pPr marL="1371600" marR="0" indent="0" algn="just">
              <a:lnSpc>
                <a:spcPts val="2900"/>
              </a:lnSpc>
              <a:spcBef>
                <a:spcPts val="5"/>
              </a:spcBef>
              <a:spcAft>
                <a:spcPts val="10345"/>
              </a:spcAft>
            </a:pPr>
            <a:r>
              <a:rPr lang="en-US" sz="2400" spc="-10">
                <a:solidFill>
                  <a:srgbClr val="800000"/>
                </a:solidFill>
                <a:latin typeface="Arial" panose="02020603050405020304" pitchFamily="2"/>
              </a:rPr>
              <a:t>for PCB designers also available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40" name="Text Placeholder 239"/>
          <p:cNvSpPr>
            <a:spLocks noGrp="1"/>
          </p:cNvSpPr>
          <p:nvPr>
            <p:ph type="body" idx="10"/>
          </p:nvPr>
        </p:nvSpPr>
        <p:spPr>
          <a:xfrm>
            <a:off x="0" y="0"/>
            <a:ext cx="12192000" cy="850265"/>
          </a:xfrm>
          <a:prstGeom prst="rect">
            <a:avLst/>
          </a:prstGeom>
          <a:solidFill>
            <a:srgbClr val="FA8716"/>
          </a:solidFill>
          <a:ln w="15240" cmpd="sng">
            <a:solidFill>
              <a:srgbClr val="B8620D"/>
            </a:solidFill>
            <a:prstDash val="solid"/>
          </a:ln>
        </p:spPr>
        <p:txBody>
          <a:bodyPr vert="horz" lIns="0" tIns="207645" rIns="0" bIns="0" anchor="t"/>
          <a:lstStyle/>
          <a:p>
            <a:pPr marL="411480" marR="0" indent="0" algn="l">
              <a:lnSpc>
                <a:spcPts val="3400"/>
              </a:lnSpc>
              <a:spcAft>
                <a:spcPts val="1345"/>
              </a:spcAft>
            </a:pPr>
            <a:r>
              <a:rPr lang="en-US" sz="2950" spc="5">
                <a:solidFill>
                  <a:srgbClr val="FFFFFF"/>
                </a:solidFill>
                <a:latin typeface="Arial" panose="02020603050405020304" pitchFamily="2"/>
              </a:rPr>
              <a:t>Training &amp; Certification </a:t>
            </a:r>
          </a:p>
        </p:txBody>
      </p:sp>
      <p:sp>
        <p:nvSpPr>
          <p:cNvPr id="241" name="Text Placeholder 240"/>
          <p:cNvSpPr>
            <a:spLocks noGrp="1"/>
          </p:cNvSpPr>
          <p:nvPr>
            <p:ph type="body" idx="10"/>
          </p:nvPr>
        </p:nvSpPr>
        <p:spPr>
          <a:xfrm>
            <a:off x="0" y="1143635"/>
            <a:ext cx="12192000" cy="5714365"/>
          </a:xfrm>
          <a:prstGeom prst="rect">
            <a:avLst/>
          </a:prstGeom>
          <a:noFill/>
          <a:ln w="0" cmpd="sng">
            <a:noFill/>
            <a:prstDash val="solid"/>
          </a:ln>
        </p:spPr>
        <p:txBody>
          <a:bodyPr vert="horz" lIns="0" tIns="1270" rIns="0" bIns="0" anchor="t"/>
          <a:lstStyle/>
          <a:p>
            <a:pPr marL="1005840" marR="0" indent="0" algn="just">
              <a:lnSpc>
                <a:spcPts val="3600"/>
              </a:lnSpc>
              <a:spcAft>
                <a:spcPts val="0"/>
              </a:spcAft>
            </a:pPr>
            <a:r>
              <a:rPr lang="en-US" sz="3150" spc="0">
                <a:solidFill>
                  <a:srgbClr val="1D2C64"/>
                </a:solidFill>
                <a:latin typeface="Arial" panose="02020603050405020304" pitchFamily="2"/>
              </a:rPr>
              <a:t>Why Pursue Certification? </a:t>
            </a:r>
          </a:p>
          <a:p>
            <a:pPr marL="1005840" marR="0" indent="0" algn="just">
              <a:lnSpc>
                <a:spcPts val="3000"/>
              </a:lnSpc>
              <a:spcBef>
                <a:spcPts val="0"/>
              </a:spcBef>
              <a:spcAft>
                <a:spcPts val="0"/>
              </a:spcAft>
            </a:pPr>
            <a:r>
              <a:rPr lang="en-US" sz="2550" spc="15">
                <a:solidFill>
                  <a:srgbClr val="1D2C64"/>
                </a:solidFill>
                <a:latin typeface="Arial" panose="02020603050405020304" pitchFamily="2"/>
              </a:rPr>
              <a:t>Companies who invest in IPC training and certification programs: </a:t>
            </a:r>
          </a:p>
          <a:p>
            <a:pPr marL="1005840" marR="0" indent="0" algn="just">
              <a:lnSpc>
                <a:spcPts val="3100"/>
              </a:lnSpc>
              <a:spcBef>
                <a:spcPts val="2710"/>
              </a:spcBef>
              <a:spcAft>
                <a:spcPts val="0"/>
              </a:spcAft>
              <a:tabLst>
                <a:tab pos="1463040" algn="l"/>
              </a:tabLst>
            </a:pPr>
            <a:r>
              <a:rPr lang="en-US" sz="800" spc="20">
                <a:solidFill>
                  <a:srgbClr val="FFC000"/>
                </a:solidFill>
                <a:latin typeface="Arial" panose="02020603050405020304" pitchFamily="2"/>
              </a:rPr>
              <a:t>§</a:t>
            </a:r>
            <a:r>
              <a:rPr lang="en-US" sz="100" spc="20">
                <a:solidFill>
                  <a:srgbClr val="800000"/>
                </a:solidFill>
                <a:latin typeface="Arial" panose="02020603050405020304" pitchFamily="2"/>
              </a:rPr>
              <a:t> </a:t>
            </a:r>
            <a:r>
              <a:rPr lang="en-US" sz="2550" spc="20">
                <a:solidFill>
                  <a:srgbClr val="800000"/>
                </a:solidFill>
                <a:latin typeface="Arial" panose="02020603050405020304" pitchFamily="2"/>
              </a:rPr>
              <a:t>Demonstrate personal and organizational commitment to excellence: </a:t>
            </a:r>
          </a:p>
          <a:p>
            <a:pPr marL="1463040" marR="0" indent="0" algn="just">
              <a:lnSpc>
                <a:spcPts val="3100"/>
              </a:lnSpc>
              <a:spcBef>
                <a:spcPts val="0"/>
              </a:spcBef>
              <a:spcAft>
                <a:spcPts val="0"/>
              </a:spcAft>
            </a:pPr>
            <a:r>
              <a:rPr lang="en-US" sz="2550" spc="15">
                <a:solidFill>
                  <a:srgbClr val="800000"/>
                </a:solidFill>
                <a:latin typeface="Arial" panose="02020603050405020304" pitchFamily="2"/>
              </a:rPr>
              <a:t>important to your customers, suppliers, and team members </a:t>
            </a:r>
          </a:p>
          <a:p>
            <a:pPr marL="1005840" marR="0" indent="0" algn="just">
              <a:lnSpc>
                <a:spcPts val="3100"/>
              </a:lnSpc>
              <a:spcBef>
                <a:spcPts val="3605"/>
              </a:spcBef>
              <a:spcAft>
                <a:spcPts val="0"/>
              </a:spcAft>
            </a:pPr>
            <a:r>
              <a:rPr lang="en-US" sz="800" spc="50">
                <a:solidFill>
                  <a:srgbClr val="FFC000"/>
                </a:solidFill>
                <a:latin typeface="Arial" panose="02020603050405020304" pitchFamily="2"/>
              </a:rPr>
              <a:t>§</a:t>
            </a:r>
            <a:r>
              <a:rPr lang="en-US" sz="2550" spc="50">
                <a:solidFill>
                  <a:srgbClr val="800000"/>
                </a:solidFill>
                <a:latin typeface="Arial" panose="02020603050405020304" pitchFamily="2"/>
              </a:rPr>
              <a:t> Have the edge – in sales, purchasing, and employment – meet the </a:t>
            </a:r>
          </a:p>
          <a:p>
            <a:pPr marL="1463040" marR="0" indent="0" algn="just">
              <a:lnSpc>
                <a:spcPts val="3100"/>
              </a:lnSpc>
              <a:spcBef>
                <a:spcPts val="0"/>
              </a:spcBef>
              <a:spcAft>
                <a:spcPts val="0"/>
              </a:spcAft>
            </a:pPr>
            <a:r>
              <a:rPr lang="en-US" sz="2550" spc="15">
                <a:solidFill>
                  <a:srgbClr val="800000"/>
                </a:solidFill>
                <a:latin typeface="Arial" panose="02020603050405020304" pitchFamily="2"/>
              </a:rPr>
              <a:t>requirements of OEMs and electronics manufacturing companies </a:t>
            </a:r>
          </a:p>
          <a:p>
            <a:pPr marL="1005840" marR="0" indent="0" algn="just">
              <a:lnSpc>
                <a:spcPts val="3100"/>
              </a:lnSpc>
              <a:spcBef>
                <a:spcPts val="3505"/>
              </a:spcBef>
              <a:spcAft>
                <a:spcPts val="13030"/>
              </a:spcAft>
            </a:pPr>
            <a:r>
              <a:rPr lang="en-US" sz="800" spc="45">
                <a:solidFill>
                  <a:srgbClr val="FFC000"/>
                </a:solidFill>
                <a:latin typeface="Arial" panose="02020603050405020304" pitchFamily="2"/>
              </a:rPr>
              <a:t>§</a:t>
            </a:r>
            <a:r>
              <a:rPr lang="en-US" sz="2550" spc="45">
                <a:solidFill>
                  <a:srgbClr val="800000"/>
                </a:solidFill>
                <a:latin typeface="Arial" panose="02020603050405020304" pitchFamily="2"/>
              </a:rPr>
              <a:t> Gain valuable industry recognition for the company and the individual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378E72-3F51-4545-9530-35BF0EF454B8}"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86409-5BAD-F24B-B7E6-FD3F6A7A5342}" type="slidenum">
              <a:rPr lang="en-US" smtClean="0"/>
              <a:t>‹#›</a:t>
            </a:fld>
            <a:endParaRPr lang="en-US"/>
          </a:p>
        </p:txBody>
      </p:sp>
    </p:spTree>
    <p:extLst>
      <p:ext uri="{BB962C8B-B14F-4D97-AF65-F5344CB8AC3E}">
        <p14:creationId xmlns:p14="http://schemas.microsoft.com/office/powerpoint/2010/main" val="238001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63_1_">
    <p:bg>
      <p:bgPr>
        <a:solidFill>
          <a:schemeClr val="bg1">
            <a:alpha val="0"/>
          </a:schemeClr>
        </a:solidFill>
        <a:effectLst/>
      </p:bgPr>
    </p:bg>
    <p:spTree>
      <p:nvGrpSpPr>
        <p:cNvPr id="1" name=""/>
        <p:cNvGrpSpPr/>
        <p:nvPr/>
      </p:nvGrpSpPr>
      <p:grpSpPr>
        <a:xfrm>
          <a:off x="0" y="0"/>
          <a:ext cx="0" cy="0"/>
          <a:chOff x="0" y="0"/>
          <a:chExt cx="0" cy="0"/>
        </a:xfrm>
      </p:grpSpPr>
      <p:sp>
        <p:nvSpPr>
          <p:cNvPr id="20" name="Text Placeholder 19"/>
          <p:cNvSpPr>
            <a:spLocks noGrp="1"/>
          </p:cNvSpPr>
          <p:nvPr>
            <p:ph type="body" idx="10"/>
          </p:nvPr>
        </p:nvSpPr>
        <p:spPr>
          <a:xfrm>
            <a:off x="0" y="0"/>
            <a:ext cx="12192000" cy="850265"/>
          </a:xfrm>
          <a:prstGeom prst="rect">
            <a:avLst/>
          </a:prstGeom>
          <a:solidFill>
            <a:srgbClr val="FA8716"/>
          </a:solidFill>
          <a:ln w="15240" cmpd="sng">
            <a:solidFill>
              <a:srgbClr val="B8620D"/>
            </a:solidFill>
            <a:prstDash val="solid"/>
          </a:ln>
        </p:spPr>
        <p:txBody>
          <a:bodyPr vert="horz" lIns="0" tIns="207645" rIns="0" bIns="0" anchor="t"/>
          <a:lstStyle/>
          <a:p>
            <a:pPr marL="411480" marR="0" indent="0" algn="l">
              <a:lnSpc>
                <a:spcPts val="3400"/>
              </a:lnSpc>
              <a:spcAft>
                <a:spcPts val="1345"/>
              </a:spcAft>
            </a:pPr>
            <a:r>
              <a:rPr lang="en-US" sz="2950" spc="0">
                <a:solidFill>
                  <a:srgbClr val="FFFFFF"/>
                </a:solidFill>
                <a:latin typeface="Arial" panose="02020603050405020304" pitchFamily="2"/>
              </a:rPr>
              <a:t>IPC Today </a:t>
            </a:r>
          </a:p>
        </p:txBody>
      </p:sp>
      <p:sp>
        <p:nvSpPr>
          <p:cNvPr id="21" name="Text Placeholder 20"/>
          <p:cNvSpPr>
            <a:spLocks noGrp="1"/>
          </p:cNvSpPr>
          <p:nvPr>
            <p:ph type="body" idx="10"/>
          </p:nvPr>
        </p:nvSpPr>
        <p:spPr>
          <a:xfrm>
            <a:off x="0" y="1288415"/>
            <a:ext cx="12192000" cy="1569085"/>
          </a:xfrm>
          <a:prstGeom prst="rect">
            <a:avLst/>
          </a:prstGeom>
          <a:noFill/>
          <a:ln w="0" cmpd="sng">
            <a:noFill/>
            <a:prstDash val="solid"/>
          </a:ln>
        </p:spPr>
        <p:txBody>
          <a:bodyPr vert="horz" lIns="0" tIns="0" rIns="0" bIns="0" anchor="t"/>
          <a:lstStyle/>
          <a:p>
            <a:pPr marL="1234440" marR="0" indent="0" algn="just">
              <a:lnSpc>
                <a:spcPts val="2900"/>
              </a:lnSpc>
              <a:spcAft>
                <a:spcPts val="0"/>
              </a:spcAft>
            </a:pPr>
            <a:r>
              <a:rPr lang="en-US" sz="2550" spc="5">
                <a:solidFill>
                  <a:srgbClr val="800000"/>
                </a:solidFill>
                <a:latin typeface="Arial" panose="02020603050405020304" pitchFamily="2"/>
              </a:rPr>
              <a:t>IPC is an international industry association dedicated to furthering </a:t>
            </a:r>
          </a:p>
          <a:p>
            <a:pPr marL="1234440" marR="0" indent="0" algn="just">
              <a:lnSpc>
                <a:spcPts val="2900"/>
              </a:lnSpc>
              <a:spcBef>
                <a:spcPts val="155"/>
              </a:spcBef>
              <a:spcAft>
                <a:spcPts val="0"/>
              </a:spcAft>
            </a:pPr>
            <a:r>
              <a:rPr lang="en-US" sz="2550" spc="5">
                <a:solidFill>
                  <a:srgbClr val="800000"/>
                </a:solidFill>
                <a:latin typeface="Arial" panose="02020603050405020304" pitchFamily="2"/>
              </a:rPr>
              <a:t>the competitive excellence and financial success of more than </a:t>
            </a:r>
          </a:p>
          <a:p>
            <a:pPr marL="1234440" marR="0" indent="0" algn="just">
              <a:lnSpc>
                <a:spcPts val="2900"/>
              </a:lnSpc>
              <a:spcBef>
                <a:spcPts val="255"/>
              </a:spcBef>
              <a:spcAft>
                <a:spcPts val="0"/>
              </a:spcAft>
            </a:pPr>
            <a:r>
              <a:rPr lang="en-US" sz="2550" spc="10">
                <a:solidFill>
                  <a:srgbClr val="800000"/>
                </a:solidFill>
                <a:latin typeface="Arial" panose="02020603050405020304" pitchFamily="2"/>
              </a:rPr>
              <a:t>3,700 member companies that make, use, specify and design </a:t>
            </a:r>
          </a:p>
          <a:p>
            <a:pPr marL="1234440" marR="0" indent="0" algn="just">
              <a:lnSpc>
                <a:spcPts val="2900"/>
              </a:lnSpc>
              <a:spcBef>
                <a:spcPts val="155"/>
              </a:spcBef>
              <a:spcAft>
                <a:spcPts val="5"/>
              </a:spcAft>
            </a:pPr>
            <a:r>
              <a:rPr lang="en-US" sz="2550" spc="5">
                <a:solidFill>
                  <a:srgbClr val="800000"/>
                </a:solidFill>
                <a:latin typeface="Arial" panose="02020603050405020304" pitchFamily="2"/>
              </a:rPr>
              <a:t>printed boards and assemblies, including those in: </a:t>
            </a:r>
          </a:p>
        </p:txBody>
      </p:sp>
      <p:sp>
        <p:nvSpPr>
          <p:cNvPr id="22" name="Text Placeholder 21"/>
          <p:cNvSpPr>
            <a:spLocks noGrp="1"/>
          </p:cNvSpPr>
          <p:nvPr>
            <p:ph type="body" idx="10"/>
          </p:nvPr>
        </p:nvSpPr>
        <p:spPr>
          <a:xfrm>
            <a:off x="1752600" y="2857500"/>
            <a:ext cx="10439400" cy="2936875"/>
          </a:xfrm>
          <a:prstGeom prst="rect">
            <a:avLst/>
          </a:prstGeom>
          <a:noFill/>
          <a:ln w="0" cmpd="sng">
            <a:noFill/>
            <a:prstDash val="solid"/>
          </a:ln>
        </p:spPr>
        <p:txBody>
          <a:bodyPr vert="horz" lIns="0" tIns="225425" rIns="0" bIns="0" anchor="t"/>
          <a:lstStyle/>
          <a:p>
            <a:pPr marL="594360" marR="0" indent="457200" algn="just">
              <a:lnSpc>
                <a:spcPts val="3100"/>
              </a:lnSpc>
              <a:spcAft>
                <a:spcPts val="0"/>
              </a:spcAft>
              <a:buFont typeface="Symbol"/>
              <a:buChar char="·"/>
            </a:pPr>
            <a:r>
              <a:rPr lang="en-US" sz="2550" spc="5">
                <a:solidFill>
                  <a:srgbClr val="800000"/>
                </a:solidFill>
                <a:latin typeface="Arial" panose="02020603050405020304" pitchFamily="2"/>
              </a:rPr>
              <a:t>advanced microelectronics </a:t>
            </a:r>
          </a:p>
          <a:p>
            <a:pPr marL="594360" marR="0" indent="457200" algn="just">
              <a:lnSpc>
                <a:spcPts val="3100"/>
              </a:lnSpc>
              <a:spcBef>
                <a:spcPts val="0"/>
              </a:spcBef>
              <a:spcAft>
                <a:spcPts val="0"/>
              </a:spcAft>
              <a:buFont typeface="Symbol"/>
              <a:buChar char="·"/>
            </a:pPr>
            <a:r>
              <a:rPr lang="en-US" sz="2550" spc="10">
                <a:solidFill>
                  <a:srgbClr val="800000"/>
                </a:solidFill>
                <a:latin typeface="Arial" panose="02020603050405020304" pitchFamily="2"/>
              </a:rPr>
              <a:t>aerospace and military </a:t>
            </a:r>
          </a:p>
          <a:p>
            <a:pPr marL="594360" marR="0" indent="457200" algn="just">
              <a:lnSpc>
                <a:spcPts val="3100"/>
              </a:lnSpc>
              <a:spcBef>
                <a:spcPts val="0"/>
              </a:spcBef>
              <a:spcAft>
                <a:spcPts val="0"/>
              </a:spcAft>
              <a:buFont typeface="Symbol"/>
              <a:buChar char="·"/>
            </a:pPr>
            <a:r>
              <a:rPr lang="en-US" sz="2550" spc="-25">
                <a:solidFill>
                  <a:srgbClr val="800000"/>
                </a:solidFill>
                <a:latin typeface="Arial" panose="02020603050405020304" pitchFamily="2"/>
              </a:rPr>
              <a:t>automotive </a:t>
            </a:r>
          </a:p>
          <a:p>
            <a:pPr marL="594360" marR="0" indent="457200" algn="just">
              <a:lnSpc>
                <a:spcPts val="3100"/>
              </a:lnSpc>
              <a:spcBef>
                <a:spcPts val="0"/>
              </a:spcBef>
              <a:spcAft>
                <a:spcPts val="0"/>
              </a:spcAft>
              <a:buFont typeface="Symbol"/>
              <a:buChar char="·"/>
            </a:pPr>
            <a:r>
              <a:rPr lang="en-US" sz="2550" spc="-20">
                <a:solidFill>
                  <a:srgbClr val="800000"/>
                </a:solidFill>
                <a:latin typeface="Arial" panose="02020603050405020304" pitchFamily="2"/>
              </a:rPr>
              <a:t>computer </a:t>
            </a:r>
          </a:p>
          <a:p>
            <a:pPr marL="594360" marR="0" indent="457200" algn="just">
              <a:lnSpc>
                <a:spcPts val="3100"/>
              </a:lnSpc>
              <a:spcBef>
                <a:spcPts val="0"/>
              </a:spcBef>
              <a:spcAft>
                <a:spcPts val="0"/>
              </a:spcAft>
              <a:buFont typeface="Symbol"/>
              <a:buChar char="·"/>
            </a:pPr>
            <a:r>
              <a:rPr lang="en-US" sz="2550" spc="0">
                <a:solidFill>
                  <a:srgbClr val="800000"/>
                </a:solidFill>
                <a:latin typeface="Arial" panose="02020603050405020304" pitchFamily="2"/>
              </a:rPr>
              <a:t>industrial equipment </a:t>
            </a:r>
          </a:p>
          <a:p>
            <a:pPr marL="594360" marR="0" indent="457200" algn="just">
              <a:lnSpc>
                <a:spcPts val="3100"/>
              </a:lnSpc>
              <a:spcBef>
                <a:spcPts val="0"/>
              </a:spcBef>
              <a:spcAft>
                <a:spcPts val="0"/>
              </a:spcAft>
              <a:buFont typeface="Symbol"/>
              <a:buChar char="·"/>
            </a:pPr>
            <a:r>
              <a:rPr lang="en-US" sz="2550" spc="5">
                <a:solidFill>
                  <a:srgbClr val="800000"/>
                </a:solidFill>
                <a:latin typeface="Arial" panose="02020603050405020304" pitchFamily="2"/>
              </a:rPr>
              <a:t>medical equipment and devices </a:t>
            </a:r>
          </a:p>
          <a:p>
            <a:pPr marL="594360" marR="0" indent="457200" algn="just">
              <a:lnSpc>
                <a:spcPts val="3100"/>
              </a:lnSpc>
              <a:spcBef>
                <a:spcPts val="0"/>
              </a:spcBef>
              <a:spcAft>
                <a:spcPts val="7835"/>
              </a:spcAft>
              <a:buFont typeface="Symbol"/>
              <a:buChar char="·"/>
            </a:pPr>
            <a:r>
              <a:rPr lang="en-US" sz="2550" spc="5">
                <a:solidFill>
                  <a:srgbClr val="800000"/>
                </a:solidFill>
                <a:latin typeface="Arial" panose="02020603050405020304" pitchFamily="2"/>
              </a:rPr>
              <a:t>telecommunications industries </a:t>
            </a:r>
          </a:p>
        </p:txBody>
      </p:sp>
      <p:sp>
        <p:nvSpPr>
          <p:cNvPr id="23" name="Text Placeholder 22"/>
          <p:cNvSpPr>
            <a:spLocks noGrp="1"/>
          </p:cNvSpPr>
          <p:nvPr>
            <p:ph type="body" idx="10"/>
          </p:nvPr>
        </p:nvSpPr>
        <p:spPr>
          <a:xfrm>
            <a:off x="3359150" y="5794375"/>
            <a:ext cx="8832850" cy="1063625"/>
          </a:xfrm>
          <a:prstGeom prst="rect">
            <a:avLst/>
          </a:prstGeom>
          <a:noFill/>
          <a:ln w="0" cmpd="sng">
            <a:noFill/>
            <a:prstDash val="solid"/>
          </a:ln>
        </p:spPr>
        <p:txBody>
          <a:bodyPr vert="horz" lIns="0" tIns="0" rIns="0" bIns="0" anchor="t"/>
          <a:lstStyle/>
          <a:p>
            <a:pPr algn="l"/>
            <a:r>
              <a:rPr lang="en-US" sz="100"/>
              <a:t> </a:t>
            </a:r>
          </a:p>
        </p:txBody>
      </p:sp>
    </p:spTree>
    <p:extLst>
      <p:ext uri="{BB962C8B-B14F-4D97-AF65-F5344CB8AC3E}">
        <p14:creationId xmlns:p14="http://schemas.microsoft.com/office/powerpoint/2010/main" val="197749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7778" y="274639"/>
            <a:ext cx="9324623"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22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 name="Image.jpg"/>
          <p:cNvPicPr/>
          <p:nvPr userDrawn="1"/>
        </p:nvPicPr>
        <p:blipFill>
          <a:blip r:embed="rId12"/>
          <a:stretch>
            <a:fillRect/>
          </a:stretch>
        </p:blipFill>
        <p:spPr>
          <a:xfrm>
            <a:off x="0" y="4605655"/>
            <a:ext cx="2731135" cy="225234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5" r:id="rId2"/>
    <p:sldLayoutId id="2147483664" r:id="rId3"/>
    <p:sldLayoutId id="2147483669" r:id="rId4"/>
    <p:sldLayoutId id="2147483675" r:id="rId5"/>
    <p:sldLayoutId id="2147483676" r:id="rId6"/>
    <p:sldLayoutId id="2147483713" r:id="rId7"/>
    <p:sldLayoutId id="2147483715" r:id="rId8"/>
    <p:sldLayoutId id="2147483717" r:id="rId9"/>
    <p:sldLayoutId id="214748371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ipc.org/valid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ipc.org/" TargetMode="External"/><Relationship Id="rId2" Type="http://schemas.openxmlformats.org/officeDocument/2006/relationships/hyperlink" Target="mailto:DavidBergman@ip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NSWC Crane Microelectronics Integrity Meeting</a:t>
            </a:r>
          </a:p>
        </p:txBody>
      </p:sp>
      <p:sp>
        <p:nvSpPr>
          <p:cNvPr id="3" name="Subtitle 2"/>
          <p:cNvSpPr>
            <a:spLocks noGrp="1"/>
          </p:cNvSpPr>
          <p:nvPr>
            <p:ph type="subTitle" idx="1"/>
          </p:nvPr>
        </p:nvSpPr>
        <p:spPr/>
        <p:txBody>
          <a:bodyPr/>
          <a:lstStyle/>
          <a:p>
            <a:r>
              <a:rPr lang="en-US" dirty="0"/>
              <a:t>Panel 1: Defense Microelectronics Industrial Base</a:t>
            </a:r>
          </a:p>
          <a:p>
            <a:r>
              <a:rPr lang="en-US" dirty="0"/>
              <a:t>David W. Bergman, VP Standards &amp; Training, IPC</a:t>
            </a:r>
          </a:p>
        </p:txBody>
      </p:sp>
    </p:spTree>
    <p:extLst>
      <p:ext uri="{BB962C8B-B14F-4D97-AF65-F5344CB8AC3E}">
        <p14:creationId xmlns:p14="http://schemas.microsoft.com/office/powerpoint/2010/main" val="204264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938463" y="978368"/>
            <a:ext cx="11012905" cy="5701665"/>
          </a:xfrm>
          <a:noFill/>
          <a:ln>
            <a:noFill/>
          </a:ln>
        </p:spPr>
        <p:txBody>
          <a:bodyPr/>
          <a:lstStyle/>
          <a:p>
            <a:pPr marL="0" indent="0">
              <a:buNone/>
            </a:pPr>
            <a:r>
              <a:rPr lang="en-US" dirty="0"/>
              <a:t>Recommendation 4:  </a:t>
            </a:r>
            <a:r>
              <a:rPr lang="en-US" b="1" dirty="0">
                <a:solidFill>
                  <a:srgbClr val="C00000"/>
                </a:solidFill>
              </a:rPr>
              <a:t>The Department of Defense (DoD) should ensure access to new printed circuit board (</a:t>
            </a:r>
            <a:r>
              <a:rPr lang="en-US" b="1" dirty="0" err="1">
                <a:solidFill>
                  <a:srgbClr val="C00000"/>
                </a:solidFill>
              </a:rPr>
              <a:t>PrCB</a:t>
            </a:r>
            <a:r>
              <a:rPr lang="en-US" b="1" dirty="0">
                <a:solidFill>
                  <a:srgbClr val="C00000"/>
                </a:solidFill>
              </a:rPr>
              <a:t>) technology by expanding its role in fostering new </a:t>
            </a:r>
            <a:r>
              <a:rPr lang="en-US" b="1" dirty="0" err="1">
                <a:solidFill>
                  <a:srgbClr val="C00000"/>
                </a:solidFill>
              </a:rPr>
              <a:t>PrCB</a:t>
            </a:r>
            <a:r>
              <a:rPr lang="en-US" b="1" dirty="0">
                <a:solidFill>
                  <a:srgbClr val="C00000"/>
                </a:solidFill>
              </a:rPr>
              <a:t> design and manufacturing technology. </a:t>
            </a:r>
            <a:r>
              <a:rPr lang="en-US" dirty="0"/>
              <a:t>DoD should sponsor aggressive, breakthrough-oriented research aimed at developing more flexible manufacturing processes for cost-effective, low-volume production of custom </a:t>
            </a:r>
            <a:r>
              <a:rPr lang="en-US" dirty="0" err="1"/>
              <a:t>PrCBs</a:t>
            </a:r>
            <a:r>
              <a:rPr lang="en-US" dirty="0"/>
              <a:t>.</a:t>
            </a:r>
            <a:r>
              <a:rPr lang="en-US" b="1" dirty="0">
                <a:solidFill>
                  <a:srgbClr val="C00000"/>
                </a:solidFill>
              </a:rPr>
              <a:t> In conjunction with this effort, DoD should develop explicit mechanisms to integrate emerging commercial </a:t>
            </a:r>
            <a:r>
              <a:rPr lang="en-US" b="1" dirty="0" err="1">
                <a:solidFill>
                  <a:srgbClr val="C00000"/>
                </a:solidFill>
              </a:rPr>
              <a:t>PrCB</a:t>
            </a:r>
            <a:r>
              <a:rPr lang="en-US" b="1" dirty="0">
                <a:solidFill>
                  <a:srgbClr val="C00000"/>
                </a:solidFill>
              </a:rPr>
              <a:t> technologies into new defense systems, even if that means subsidizing the integration</a:t>
            </a:r>
            <a:r>
              <a:rPr lang="en-US" dirty="0">
                <a:solidFill>
                  <a:srgbClr val="00B050"/>
                </a:solidFill>
              </a:rPr>
              <a:t>. </a:t>
            </a:r>
            <a:r>
              <a:rPr lang="en-US" dirty="0"/>
              <a:t>These mechanisms should include more innovative design capabilities and improved accelerated testing methods to ensure </a:t>
            </a:r>
            <a:r>
              <a:rPr lang="en-US" dirty="0" err="1"/>
              <a:t>PrCBs</a:t>
            </a:r>
            <a:r>
              <a:rPr lang="en-US" dirty="0"/>
              <a:t>' lifetime quality, durability, and compliance with evolving environmental regulations for the conditions and configurations unique to DoD systems.</a:t>
            </a:r>
          </a:p>
        </p:txBody>
      </p:sp>
      <p:sp>
        <p:nvSpPr>
          <p:cNvPr id="3" name="Content Placeholder 2"/>
          <p:cNvSpPr>
            <a:spLocks noGrp="1"/>
          </p:cNvSpPr>
          <p:nvPr>
            <p:ph type="body" idx="10"/>
          </p:nvPr>
        </p:nvSpPr>
        <p:spPr/>
        <p:txBody>
          <a:bodyPr>
            <a:normAutofit/>
          </a:bodyPr>
          <a:lstStyle/>
          <a:p>
            <a:pPr lvl="0">
              <a:buNone/>
            </a:pPr>
            <a:r>
              <a:rPr lang="en-US" b="1" dirty="0">
                <a:solidFill>
                  <a:schemeClr val="bg1"/>
                </a:solidFill>
              </a:rPr>
              <a:t>  </a:t>
            </a:r>
            <a:r>
              <a:rPr lang="en-US" sz="3600" b="1" dirty="0">
                <a:solidFill>
                  <a:prstClr val="white"/>
                </a:solidFill>
              </a:rPr>
              <a:t>National Academy study</a:t>
            </a:r>
          </a:p>
          <a:p>
            <a:pPr marL="0" indent="0">
              <a:buNone/>
            </a:pPr>
            <a:endParaRPr lang="en-US" b="1" dirty="0">
              <a:solidFill>
                <a:schemeClr val="bg1"/>
              </a:solidFill>
            </a:endParaRPr>
          </a:p>
        </p:txBody>
      </p:sp>
    </p:spTree>
    <p:extLst>
      <p:ext uri="{BB962C8B-B14F-4D97-AF65-F5344CB8AC3E}">
        <p14:creationId xmlns:p14="http://schemas.microsoft.com/office/powerpoint/2010/main" val="2220780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974558" y="1156335"/>
            <a:ext cx="11217442" cy="5701665"/>
          </a:xfrm>
          <a:noFill/>
        </p:spPr>
        <p:txBody>
          <a:bodyPr/>
          <a:lstStyle/>
          <a:p>
            <a:r>
              <a:rPr lang="en-US" sz="4000" dirty="0"/>
              <a:t>IPC Standards</a:t>
            </a:r>
          </a:p>
          <a:p>
            <a:pPr lvl="1"/>
            <a:r>
              <a:rPr lang="en-US" sz="3600" dirty="0"/>
              <a:t>IPC 6012/ IPC-2221</a:t>
            </a:r>
          </a:p>
          <a:p>
            <a:r>
              <a:rPr lang="en-US" sz="4000" dirty="0"/>
              <a:t>Validation Services</a:t>
            </a:r>
          </a:p>
          <a:p>
            <a:pPr lvl="1"/>
            <a:r>
              <a:rPr lang="en-US" sz="3600" dirty="0"/>
              <a:t>QML  6012</a:t>
            </a:r>
          </a:p>
        </p:txBody>
      </p:sp>
      <p:sp>
        <p:nvSpPr>
          <p:cNvPr id="3" name="Content Placeholder 2"/>
          <p:cNvSpPr>
            <a:spLocks noGrp="1"/>
          </p:cNvSpPr>
          <p:nvPr>
            <p:ph type="body" idx="10"/>
          </p:nvPr>
        </p:nvSpPr>
        <p:spPr/>
        <p:txBody>
          <a:bodyPr/>
          <a:lstStyle/>
          <a:p>
            <a:r>
              <a:rPr lang="en-US" sz="3200" b="1" dirty="0">
                <a:solidFill>
                  <a:schemeClr val="bg1"/>
                </a:solidFill>
              </a:rPr>
              <a:t>  IPC Programs</a:t>
            </a:r>
          </a:p>
        </p:txBody>
      </p:sp>
    </p:spTree>
    <p:extLst>
      <p:ext uri="{BB962C8B-B14F-4D97-AF65-F5344CB8AC3E}">
        <p14:creationId xmlns:p14="http://schemas.microsoft.com/office/powerpoint/2010/main" val="240069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noFill/>
        </p:spPr>
        <p:txBody>
          <a:bodyPr/>
          <a:lstStyle/>
          <a:p>
            <a:r>
              <a:rPr lang="en-US" sz="3600" dirty="0"/>
              <a:t>IPC provides test coupon designs for product acceptance</a:t>
            </a:r>
          </a:p>
          <a:p>
            <a:pPr lvl="2"/>
            <a:endParaRPr lang="en-US" sz="2800" dirty="0"/>
          </a:p>
          <a:p>
            <a:pPr lvl="2"/>
            <a:r>
              <a:rPr lang="en-US" sz="2800" dirty="0"/>
              <a:t>Test coupons are fabricated by printed board shop</a:t>
            </a:r>
          </a:p>
          <a:p>
            <a:pPr lvl="2"/>
            <a:r>
              <a:rPr lang="en-US" sz="2800" dirty="0"/>
              <a:t>Coupons are thermally stressed, </a:t>
            </a:r>
            <a:r>
              <a:rPr lang="en-US" sz="2800" dirty="0" err="1"/>
              <a:t>microsectioned</a:t>
            </a:r>
            <a:r>
              <a:rPr lang="en-US" sz="2800" dirty="0"/>
              <a:t> and then evaluated</a:t>
            </a:r>
          </a:p>
          <a:p>
            <a:pPr lvl="2"/>
            <a:r>
              <a:rPr lang="en-US" sz="2800" dirty="0"/>
              <a:t>Intended to demonstrate the conformance of the product currently being manufactured by the fabricator to meet IPC-6010 series requirements</a:t>
            </a:r>
            <a:endParaRPr lang="en-US" sz="2400" dirty="0"/>
          </a:p>
          <a:p>
            <a:pPr lvl="1"/>
            <a:r>
              <a:rPr lang="en-US" sz="3200" dirty="0"/>
              <a:t>Schematic files for IPC test coupons</a:t>
            </a:r>
          </a:p>
          <a:p>
            <a:pPr lvl="2"/>
            <a:r>
              <a:rPr lang="en-US" sz="2800" dirty="0"/>
              <a:t>IPC has historically provided “fixed” schematics for these test coupon designs in “Gerber” .</a:t>
            </a:r>
            <a:r>
              <a:rPr lang="en-US" sz="2800" dirty="0" err="1"/>
              <a:t>gbr</a:t>
            </a:r>
            <a:r>
              <a:rPr lang="en-US" sz="2800" dirty="0"/>
              <a:t> file format</a:t>
            </a:r>
          </a:p>
          <a:p>
            <a:pPr lvl="2"/>
            <a:r>
              <a:rPr lang="en-US" sz="2800" dirty="0"/>
              <a:t>IPC has provided these Gerber files as electronic artwork to board fabricators building printed boards to IPC-6010 series requirements (e.g., IPC-A-47-G)</a:t>
            </a:r>
          </a:p>
          <a:p>
            <a:endParaRPr lang="en-US" dirty="0"/>
          </a:p>
        </p:txBody>
      </p:sp>
      <p:sp>
        <p:nvSpPr>
          <p:cNvPr id="17411" name="Rectangle 3"/>
          <p:cNvSpPr>
            <a:spLocks noGrp="1" noChangeArrowheads="1"/>
          </p:cNvSpPr>
          <p:nvPr>
            <p:ph type="body" idx="10"/>
          </p:nvPr>
        </p:nvSpPr>
        <p:spPr>
          <a:xfrm>
            <a:off x="0" y="0"/>
            <a:ext cx="12192000" cy="850265"/>
          </a:xfrm>
        </p:spPr>
        <p:txBody>
          <a:bodyPr/>
          <a:lstStyle/>
          <a:p>
            <a:pPr marL="0" lvl="2" indent="0">
              <a:buNone/>
            </a:pPr>
            <a:r>
              <a:rPr lang="en-US" sz="3200" b="1" dirty="0">
                <a:solidFill>
                  <a:schemeClr val="bg1"/>
                </a:solidFill>
              </a:rPr>
              <a:t>  IPC Test Coupons – A Primer</a:t>
            </a:r>
          </a:p>
          <a:p>
            <a:pPr marL="914400" lvl="2" indent="0">
              <a:buNone/>
            </a:pPr>
            <a:r>
              <a:rPr lang="en-US" dirty="0"/>
              <a:t>  </a:t>
            </a:r>
          </a:p>
        </p:txBody>
      </p:sp>
      <p:sp>
        <p:nvSpPr>
          <p:cNvPr id="17410" name="Rectangle 2"/>
          <p:cNvSpPr>
            <a:spLocks noGrp="1" noChangeArrowheads="1"/>
          </p:cNvSpPr>
          <p:nvPr>
            <p:ph type="title" idx="4294967295"/>
          </p:nvPr>
        </p:nvSpPr>
        <p:spPr/>
        <p:txBody>
          <a:bodyPr/>
          <a:lstStyle/>
          <a:p>
            <a:r>
              <a:rPr lang="en-US" sz="4000" b="1" dirty="0"/>
              <a:t>     </a:t>
            </a:r>
          </a:p>
        </p:txBody>
      </p:sp>
      <p:sp>
        <p:nvSpPr>
          <p:cNvPr id="4" name="Slide Number Placeholder 3"/>
          <p:cNvSpPr>
            <a:spLocks noGrp="1"/>
          </p:cNvSpPr>
          <p:nvPr>
            <p:ph type="sldNum" sz="quarter" idx="4294967295"/>
          </p:nvPr>
        </p:nvSpPr>
        <p:spPr>
          <a:xfrm>
            <a:off x="11734800" y="6340475"/>
            <a:ext cx="457200" cy="457200"/>
          </a:xfrm>
          <a:prstGeom prst="rect">
            <a:avLst/>
          </a:prstGeom>
        </p:spPr>
        <p:txBody>
          <a:bodyPr/>
          <a:lstStyle/>
          <a:p>
            <a:fld id="{15B8709E-695A-4CDE-B892-E4E3B262B273}" type="slidenum">
              <a:rPr lang="en-US"/>
              <a:pPr/>
              <a:t>12</a:t>
            </a:fld>
            <a:endParaRPr lang="en-US" dirty="0"/>
          </a:p>
        </p:txBody>
      </p:sp>
    </p:spTree>
    <p:extLst>
      <p:ext uri="{BB962C8B-B14F-4D97-AF65-F5344CB8AC3E}">
        <p14:creationId xmlns:p14="http://schemas.microsoft.com/office/powerpoint/2010/main" val="2218091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974558" y="1156335"/>
            <a:ext cx="11217442" cy="5701665"/>
          </a:xfrm>
          <a:noFill/>
          <a:ln>
            <a:noFill/>
          </a:ln>
        </p:spPr>
        <p:txBody>
          <a:bodyPr/>
          <a:lstStyle/>
          <a:p>
            <a:r>
              <a:rPr lang="en-US" sz="3600" dirty="0"/>
              <a:t>IPC-2221 legacy test coupon designs became severely outdated</a:t>
            </a:r>
          </a:p>
          <a:p>
            <a:pPr lvl="2"/>
            <a:r>
              <a:rPr lang="en-US" sz="2800" dirty="0"/>
              <a:t>Coupon designs were made in the 1980’s</a:t>
            </a:r>
          </a:p>
          <a:p>
            <a:pPr lvl="2"/>
            <a:r>
              <a:rPr lang="en-US" sz="2800" dirty="0"/>
              <a:t>OEMs have in turn not been getting data that is representative of the product boards they are currently purchasing</a:t>
            </a:r>
          </a:p>
          <a:p>
            <a:endParaRPr lang="en-US" dirty="0"/>
          </a:p>
        </p:txBody>
      </p:sp>
      <p:sp>
        <p:nvSpPr>
          <p:cNvPr id="4" name="Text Placeholder 3"/>
          <p:cNvSpPr>
            <a:spLocks noGrp="1"/>
          </p:cNvSpPr>
          <p:nvPr>
            <p:ph type="body" idx="10"/>
          </p:nvPr>
        </p:nvSpPr>
        <p:spPr>
          <a:xfrm>
            <a:off x="0" y="0"/>
            <a:ext cx="12192000" cy="850265"/>
          </a:xfrm>
        </p:spPr>
        <p:txBody>
          <a:bodyPr/>
          <a:lstStyle/>
          <a:p>
            <a:r>
              <a:rPr lang="en-US" dirty="0"/>
              <a:t>  </a:t>
            </a:r>
            <a:r>
              <a:rPr lang="en-US" sz="3200" b="1" dirty="0">
                <a:solidFill>
                  <a:schemeClr val="bg1"/>
                </a:solidFill>
              </a:rPr>
              <a:t>IPC Test Coupons – </a:t>
            </a:r>
            <a:r>
              <a:rPr lang="en-US" sz="3200" b="1" dirty="0" err="1">
                <a:solidFill>
                  <a:schemeClr val="bg1"/>
                </a:solidFill>
              </a:rPr>
              <a:t>Outta</a:t>
            </a:r>
            <a:r>
              <a:rPr lang="en-US" sz="3200" b="1" dirty="0">
                <a:solidFill>
                  <a:schemeClr val="bg1"/>
                </a:solidFill>
              </a:rPr>
              <a:t> Time – 35 years old</a:t>
            </a:r>
            <a:endParaRPr lang="en-US" b="1" dirty="0">
              <a:solidFill>
                <a:schemeClr val="bg1"/>
              </a:solidFill>
            </a:endParaRPr>
          </a:p>
        </p:txBody>
      </p:sp>
      <p:pic>
        <p:nvPicPr>
          <p:cNvPr id="6" name="Picture 5"/>
          <p:cNvPicPr>
            <a:picLocks noChangeAspect="1"/>
          </p:cNvPicPr>
          <p:nvPr/>
        </p:nvPicPr>
        <p:blipFill>
          <a:blip r:embed="rId2"/>
          <a:stretch>
            <a:fillRect/>
          </a:stretch>
        </p:blipFill>
        <p:spPr>
          <a:xfrm>
            <a:off x="4523872" y="3826040"/>
            <a:ext cx="4567846" cy="2744412"/>
          </a:xfrm>
          <a:prstGeom prst="rect">
            <a:avLst/>
          </a:prstGeom>
        </p:spPr>
      </p:pic>
    </p:spTree>
    <p:extLst>
      <p:ext uri="{BB962C8B-B14F-4D97-AF65-F5344CB8AC3E}">
        <p14:creationId xmlns:p14="http://schemas.microsoft.com/office/powerpoint/2010/main" val="142255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0"/>
          </p:nvPr>
        </p:nvSpPr>
        <p:spPr>
          <a:xfrm>
            <a:off x="0" y="0"/>
            <a:ext cx="12192000" cy="850265"/>
          </a:xfrm>
        </p:spPr>
        <p:txBody>
          <a:bodyPr/>
          <a:lstStyle/>
          <a:p>
            <a:pPr marL="0" lvl="1" indent="0">
              <a:buNone/>
            </a:pPr>
            <a:r>
              <a:rPr lang="en-US" sz="3200" b="1" dirty="0">
                <a:solidFill>
                  <a:schemeClr val="bg1"/>
                </a:solidFill>
              </a:rPr>
              <a:t>  IPC-2221B Coupon Generator</a:t>
            </a:r>
          </a:p>
          <a:p>
            <a:pPr lvl="1"/>
            <a:endParaRPr lang="en-US" dirty="0"/>
          </a:p>
          <a:p>
            <a:pPr lvl="2"/>
            <a:endParaRPr lang="en-US" dirty="0"/>
          </a:p>
          <a:p>
            <a:endParaRPr lang="en-US" dirty="0"/>
          </a:p>
        </p:txBody>
      </p:sp>
      <p:sp>
        <p:nvSpPr>
          <p:cNvPr id="5" name="Text Placeholder 4"/>
          <p:cNvSpPr>
            <a:spLocks noGrp="1"/>
          </p:cNvSpPr>
          <p:nvPr>
            <p:ph type="body" idx="10"/>
          </p:nvPr>
        </p:nvSpPr>
        <p:spPr>
          <a:xfrm>
            <a:off x="974558" y="1384283"/>
            <a:ext cx="10760242" cy="5701665"/>
          </a:xfrm>
          <a:noFill/>
          <a:ln>
            <a:noFill/>
          </a:ln>
        </p:spPr>
        <p:txBody>
          <a:bodyPr/>
          <a:lstStyle/>
          <a:p>
            <a:r>
              <a:rPr lang="en-US" sz="3600" dirty="0"/>
              <a:t>IPC has released the IPC-2221B Gerber Coupon Generator</a:t>
            </a:r>
          </a:p>
          <a:p>
            <a:pPr lvl="2"/>
            <a:r>
              <a:rPr lang="en-US" sz="2800" dirty="0"/>
              <a:t>Enables users to input their own design parameters (layer count, drill, layer features, etc.) and provides automatic error checking against IPC-2221B design rules when using the input interface </a:t>
            </a:r>
          </a:p>
          <a:p>
            <a:pPr lvl="2"/>
            <a:r>
              <a:rPr lang="en-US" sz="2800" dirty="0"/>
              <a:t>The software program’s current release addresses the “AB/R” and “D” coupons for PTH integrity verification -  the most popular and complex test coupon designs (out of a total of 12) as required by IPC-6010 performance specifications</a:t>
            </a:r>
          </a:p>
          <a:p>
            <a:pPr marL="0" indent="0">
              <a:buNone/>
            </a:pPr>
            <a:endParaRPr lang="en-US" dirty="0"/>
          </a:p>
        </p:txBody>
      </p:sp>
      <p:sp>
        <p:nvSpPr>
          <p:cNvPr id="4" name="Slide Number Placeholder 3"/>
          <p:cNvSpPr>
            <a:spLocks noGrp="1"/>
          </p:cNvSpPr>
          <p:nvPr>
            <p:ph type="sldNum" sz="quarter" idx="4294967295"/>
          </p:nvPr>
        </p:nvSpPr>
        <p:spPr>
          <a:xfrm>
            <a:off x="11734800" y="6340475"/>
            <a:ext cx="457200" cy="457200"/>
          </a:xfrm>
          <a:prstGeom prst="rect">
            <a:avLst/>
          </a:prstGeom>
        </p:spPr>
        <p:txBody>
          <a:bodyPr/>
          <a:lstStyle/>
          <a:p>
            <a:fld id="{15B8709E-695A-4CDE-B892-E4E3B262B273}" type="slidenum">
              <a:rPr lang="en-US"/>
              <a:pPr/>
              <a:t>14</a:t>
            </a:fld>
            <a:endParaRPr lang="en-US" dirty="0"/>
          </a:p>
        </p:txBody>
      </p:sp>
    </p:spTree>
    <p:extLst>
      <p:ext uri="{BB962C8B-B14F-4D97-AF65-F5344CB8AC3E}">
        <p14:creationId xmlns:p14="http://schemas.microsoft.com/office/powerpoint/2010/main" val="3912308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p:txBody>
          <a:bodyPr/>
          <a:lstStyle/>
          <a:p>
            <a:pPr marL="0" indent="0">
              <a:buNone/>
            </a:pPr>
            <a:r>
              <a:rPr lang="en-US" sz="3200" b="1" dirty="0">
                <a:solidFill>
                  <a:schemeClr val="bg1"/>
                </a:solidFill>
              </a:rPr>
              <a:t>  New IPC-2221B Coupon Set</a:t>
            </a:r>
          </a:p>
        </p:txBody>
      </p:sp>
      <p:sp>
        <p:nvSpPr>
          <p:cNvPr id="6" name="Text Placeholder 5"/>
          <p:cNvSpPr>
            <a:spLocks noGrp="1"/>
          </p:cNvSpPr>
          <p:nvPr>
            <p:ph type="body" idx="10"/>
          </p:nvPr>
        </p:nvSpPr>
        <p:spPr>
          <a:xfrm>
            <a:off x="950494" y="1146811"/>
            <a:ext cx="11241505" cy="5701665"/>
          </a:xfrm>
          <a:noFill/>
          <a:ln>
            <a:noFill/>
          </a:ln>
        </p:spPr>
        <p:txBody>
          <a:bodyPr/>
          <a:lstStyle/>
          <a:p>
            <a:pPr marL="0" indent="0">
              <a:buNone/>
            </a:pPr>
            <a:r>
              <a:rPr lang="en-US" dirty="0"/>
              <a:t>IPC-2221B released a whole new suite of coupon designs</a:t>
            </a:r>
          </a:p>
          <a:p>
            <a:pPr lvl="2"/>
            <a:r>
              <a:rPr lang="en-US" dirty="0"/>
              <a:t>Represents current printed board fabrication technology</a:t>
            </a:r>
          </a:p>
          <a:p>
            <a:pPr lvl="2"/>
            <a:r>
              <a:rPr lang="en-US" dirty="0"/>
              <a:t>Complex designs of various hole sizes and types</a:t>
            </a:r>
          </a:p>
          <a:p>
            <a:pPr lvl="2"/>
            <a:r>
              <a:rPr lang="en-US" dirty="0"/>
              <a:t>Existing Gerber artwork  paradigm no longer works - complexity adds difficulty in fabricators relying on “fixed” Gerber files provided by IPC</a:t>
            </a:r>
          </a:p>
          <a:p>
            <a:endParaRPr lang="en-US" dirty="0"/>
          </a:p>
        </p:txBody>
      </p:sp>
      <p:pic>
        <p:nvPicPr>
          <p:cNvPr id="7" name="Picture 6"/>
          <p:cNvPicPr>
            <a:picLocks noChangeAspect="1"/>
          </p:cNvPicPr>
          <p:nvPr/>
        </p:nvPicPr>
        <p:blipFill>
          <a:blip r:embed="rId2"/>
          <a:stretch>
            <a:fillRect/>
          </a:stretch>
        </p:blipFill>
        <p:spPr>
          <a:xfrm>
            <a:off x="3308684" y="2955055"/>
            <a:ext cx="4114800" cy="354200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6931" y="3350795"/>
            <a:ext cx="3785937" cy="2839452"/>
          </a:xfrm>
          <a:prstGeom prst="rect">
            <a:avLst/>
          </a:prstGeom>
        </p:spPr>
      </p:pic>
    </p:spTree>
    <p:extLst>
      <p:ext uri="{BB962C8B-B14F-4D97-AF65-F5344CB8AC3E}">
        <p14:creationId xmlns:p14="http://schemas.microsoft.com/office/powerpoint/2010/main" val="270482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pPr marL="0" indent="0">
              <a:buNone/>
            </a:pPr>
            <a:r>
              <a:rPr lang="en-US" sz="3200" b="1" dirty="0">
                <a:solidFill>
                  <a:schemeClr val="bg1"/>
                </a:solidFill>
              </a:rPr>
              <a:t>  Through hole via</a:t>
            </a:r>
          </a:p>
        </p:txBody>
      </p:sp>
      <p:pic>
        <p:nvPicPr>
          <p:cNvPr id="4" name="Picture 3"/>
          <p:cNvPicPr>
            <a:picLocks noChangeAspect="1"/>
          </p:cNvPicPr>
          <p:nvPr/>
        </p:nvPicPr>
        <p:blipFill>
          <a:blip r:embed="rId2"/>
          <a:stretch>
            <a:fillRect/>
          </a:stretch>
        </p:blipFill>
        <p:spPr>
          <a:xfrm>
            <a:off x="2869406" y="850265"/>
            <a:ext cx="8902592" cy="6007735"/>
          </a:xfrm>
          <a:prstGeom prst="rect">
            <a:avLst/>
          </a:prstGeom>
        </p:spPr>
      </p:pic>
    </p:spTree>
    <p:extLst>
      <p:ext uri="{BB962C8B-B14F-4D97-AF65-F5344CB8AC3E}">
        <p14:creationId xmlns:p14="http://schemas.microsoft.com/office/powerpoint/2010/main" val="3945679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pPr marL="0" indent="0">
              <a:buNone/>
            </a:pPr>
            <a:r>
              <a:rPr lang="en-US" sz="3200" b="1" dirty="0">
                <a:solidFill>
                  <a:schemeClr val="bg1"/>
                </a:solidFill>
              </a:rPr>
              <a:t>  Stacked </a:t>
            </a:r>
            <a:r>
              <a:rPr lang="en-US" sz="3200" b="1" dirty="0" err="1">
                <a:solidFill>
                  <a:schemeClr val="bg1"/>
                </a:solidFill>
              </a:rPr>
              <a:t>Vias</a:t>
            </a:r>
            <a:endParaRPr lang="en-US" sz="3200" b="1" dirty="0">
              <a:solidFill>
                <a:schemeClr val="bg1"/>
              </a:solidFill>
            </a:endParaRPr>
          </a:p>
        </p:txBody>
      </p:sp>
      <p:pic>
        <p:nvPicPr>
          <p:cNvPr id="4" name="Picture 3"/>
          <p:cNvPicPr>
            <a:picLocks noChangeAspect="1"/>
          </p:cNvPicPr>
          <p:nvPr/>
        </p:nvPicPr>
        <p:blipFill>
          <a:blip r:embed="rId2"/>
          <a:stretch>
            <a:fillRect/>
          </a:stretch>
        </p:blipFill>
        <p:spPr>
          <a:xfrm>
            <a:off x="2843126" y="955040"/>
            <a:ext cx="9108501" cy="6007735"/>
          </a:xfrm>
          <a:prstGeom prst="rect">
            <a:avLst/>
          </a:prstGeom>
        </p:spPr>
      </p:pic>
    </p:spTree>
    <p:extLst>
      <p:ext uri="{BB962C8B-B14F-4D97-AF65-F5344CB8AC3E}">
        <p14:creationId xmlns:p14="http://schemas.microsoft.com/office/powerpoint/2010/main" val="329192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137833"/>
            <a:ext cx="10363729" cy="1068917"/>
          </a:xfrm>
        </p:spPr>
        <p:txBody>
          <a:bodyPr/>
          <a:lstStyle/>
          <a:p>
            <a:pPr algn="ctr">
              <a:defRPr/>
            </a:pPr>
            <a:r>
              <a:rPr lang="en-US" sz="5500" dirty="0"/>
              <a:t>6012/600 QML Program</a:t>
            </a:r>
          </a:p>
        </p:txBody>
      </p:sp>
      <p:pic>
        <p:nvPicPr>
          <p:cNvPr id="102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729" y="4065324"/>
            <a:ext cx="6040438"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833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0"/>
          </p:nvPr>
        </p:nvSpPr>
        <p:spPr/>
        <p:txBody>
          <a:bodyPr>
            <a:normAutofit/>
          </a:bodyPr>
          <a:lstStyle/>
          <a:p>
            <a:pPr>
              <a:defRPr/>
            </a:pPr>
            <a:r>
              <a:rPr lang="en-US" altLang="en-US" sz="3200" b="1" dirty="0">
                <a:solidFill>
                  <a:schemeClr val="bg1"/>
                </a:solidFill>
                <a:ea typeface="ＭＳ Ｐゴシック" panose="020B0600070205080204" pitchFamily="34" charset="-128"/>
              </a:rPr>
              <a:t>  Drivers for this Program</a:t>
            </a:r>
          </a:p>
          <a:p>
            <a:pPr>
              <a:defRPr/>
            </a:pPr>
            <a:endParaRPr lang="en-US" dirty="0"/>
          </a:p>
        </p:txBody>
      </p:sp>
      <p:sp>
        <p:nvSpPr>
          <p:cNvPr id="2" name="Text Placeholder 1"/>
          <p:cNvSpPr>
            <a:spLocks noGrp="1"/>
          </p:cNvSpPr>
          <p:nvPr>
            <p:ph type="body" idx="10"/>
          </p:nvPr>
        </p:nvSpPr>
        <p:spPr>
          <a:xfrm>
            <a:off x="938462" y="1156335"/>
            <a:ext cx="11253537" cy="5701665"/>
          </a:xfrm>
          <a:noFill/>
          <a:ln>
            <a:noFill/>
          </a:ln>
        </p:spPr>
        <p:txBody>
          <a:bodyPr/>
          <a:lstStyle/>
          <a:p>
            <a:pPr>
              <a:defRPr/>
            </a:pPr>
            <a:r>
              <a:rPr lang="en-US" dirty="0"/>
              <a:t>IPC Members, Committee Chairs, Suppliers, and OEMs wanted a program to determine which printed board manufacturers met or exceeded the IPC standards and test methods</a:t>
            </a:r>
          </a:p>
          <a:p>
            <a:pPr>
              <a:defRPr/>
            </a:pPr>
            <a:r>
              <a:rPr lang="en-US" dirty="0"/>
              <a:t>List of Trusted Suppliers provided to the industry</a:t>
            </a:r>
          </a:p>
          <a:p>
            <a:pPr>
              <a:defRPr/>
            </a:pPr>
            <a:r>
              <a:rPr lang="en-US" dirty="0"/>
              <a:t>Industry wanted One Master Database to view all test data reports</a:t>
            </a:r>
          </a:p>
          <a:p>
            <a:endParaRPr lang="en-US" dirty="0"/>
          </a:p>
        </p:txBody>
      </p:sp>
    </p:spTree>
    <p:extLst>
      <p:ext uri="{BB962C8B-B14F-4D97-AF65-F5344CB8AC3E}">
        <p14:creationId xmlns:p14="http://schemas.microsoft.com/office/powerpoint/2010/main" val="151513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jpg"/>
          <p:cNvPicPr/>
          <p:nvPr/>
        </p:nvPicPr>
        <p:blipFill>
          <a:blip r:embed="rId2"/>
          <a:stretch>
            <a:fillRect/>
          </a:stretch>
        </p:blipFill>
        <p:spPr>
          <a:xfrm>
            <a:off x="0" y="4605655"/>
            <a:ext cx="2731135" cy="2252345"/>
          </a:xfrm>
          <a:prstGeom prst="rect">
            <a:avLst/>
          </a:prstGeom>
        </p:spPr>
      </p:pic>
      <p:sp>
        <p:nvSpPr>
          <p:cNvPr id="15" name="Text Placeholder 14"/>
          <p:cNvSpPr>
            <a:spLocks noGrp="1"/>
          </p:cNvSpPr>
          <p:nvPr>
            <p:ph type="body" idx="10"/>
          </p:nvPr>
        </p:nvSpPr>
        <p:spPr>
          <a:xfrm>
            <a:off x="938463" y="1384935"/>
            <a:ext cx="10732168" cy="5701665"/>
          </a:xfrm>
          <a:noFill/>
          <a:ln>
            <a:noFill/>
          </a:ln>
        </p:spPr>
        <p:txBody>
          <a:bodyPr/>
          <a:lstStyle/>
          <a:p>
            <a:r>
              <a:rPr lang="en-US" dirty="0"/>
              <a:t>Founded in 1957 as the Institute of Printed Circuits with six Member Companies </a:t>
            </a:r>
          </a:p>
          <a:p>
            <a:r>
              <a:rPr lang="en-US" dirty="0"/>
              <a:t>Strong Foundation as Technical Organization Dedicated  to Meeting Industry Needs</a:t>
            </a:r>
          </a:p>
          <a:p>
            <a:r>
              <a:rPr lang="en-US" dirty="0"/>
              <a:t>Focus on Design, PCB Manufacturing and Electronics Assembly </a:t>
            </a:r>
          </a:p>
          <a:p>
            <a:endParaRPr lang="en-US" dirty="0"/>
          </a:p>
        </p:txBody>
      </p:sp>
      <p:sp>
        <p:nvSpPr>
          <p:cNvPr id="13" name="Text Placeholder 12"/>
          <p:cNvSpPr>
            <a:spLocks noGrp="1"/>
          </p:cNvSpPr>
          <p:nvPr>
            <p:ph type="body" idx="10"/>
          </p:nvPr>
        </p:nvSpPr>
        <p:spPr/>
        <p:txBody>
          <a:bodyPr/>
          <a:lstStyle/>
          <a:p>
            <a:pPr marL="0" indent="0">
              <a:buNone/>
            </a:pPr>
            <a:r>
              <a:rPr lang="en-US" sz="3200" b="1" dirty="0">
                <a:solidFill>
                  <a:schemeClr val="bg1"/>
                </a:solidFill>
              </a:rPr>
              <a:t>  Background and History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0"/>
          </p:nvPr>
        </p:nvSpPr>
        <p:spPr/>
        <p:txBody>
          <a:bodyPr>
            <a:normAutofit/>
          </a:bodyPr>
          <a:lstStyle/>
          <a:p>
            <a:pPr>
              <a:defRPr/>
            </a:pPr>
            <a:r>
              <a:rPr lang="en-US" b="1" dirty="0">
                <a:solidFill>
                  <a:schemeClr val="bg1"/>
                </a:solidFill>
              </a:rPr>
              <a:t>  </a:t>
            </a:r>
            <a:r>
              <a:rPr lang="en-US" sz="3200" b="1" dirty="0">
                <a:solidFill>
                  <a:schemeClr val="bg1"/>
                </a:solidFill>
              </a:rPr>
              <a:t>Program Overview</a:t>
            </a:r>
            <a:endParaRPr lang="en-US" b="1" dirty="0">
              <a:solidFill>
                <a:schemeClr val="bg1"/>
              </a:solidFill>
            </a:endParaRPr>
          </a:p>
        </p:txBody>
      </p:sp>
      <p:sp>
        <p:nvSpPr>
          <p:cNvPr id="2" name="Text Placeholder 1"/>
          <p:cNvSpPr>
            <a:spLocks noGrp="1"/>
          </p:cNvSpPr>
          <p:nvPr>
            <p:ph type="body" idx="10"/>
          </p:nvPr>
        </p:nvSpPr>
        <p:spPr>
          <a:xfrm>
            <a:off x="914400" y="1156335"/>
            <a:ext cx="12192000" cy="5701665"/>
          </a:xfrm>
          <a:noFill/>
          <a:ln>
            <a:noFill/>
          </a:ln>
        </p:spPr>
        <p:txBody>
          <a:bodyPr/>
          <a:lstStyle/>
          <a:p>
            <a:pPr>
              <a:defRPr/>
            </a:pPr>
            <a:r>
              <a:rPr lang="en-US" u="sng" dirty="0"/>
              <a:t>Process Focused Audits</a:t>
            </a:r>
          </a:p>
          <a:p>
            <a:pPr>
              <a:defRPr/>
            </a:pPr>
            <a:r>
              <a:rPr lang="en-US" dirty="0"/>
              <a:t>3 year Certifications</a:t>
            </a:r>
          </a:p>
          <a:p>
            <a:pPr>
              <a:defRPr/>
            </a:pPr>
            <a:r>
              <a:rPr lang="en-US" dirty="0"/>
              <a:t>Audits conducted by trained IPC personnel</a:t>
            </a:r>
          </a:p>
          <a:p>
            <a:pPr>
              <a:defRPr/>
            </a:pPr>
            <a:r>
              <a:rPr lang="en-US" dirty="0"/>
              <a:t>Annual Assessments (</a:t>
            </a:r>
            <a:r>
              <a:rPr lang="en-US" dirty="0">
                <a:solidFill>
                  <a:srgbClr val="FF0000"/>
                </a:solidFill>
              </a:rPr>
              <a:t>metrics are collected</a:t>
            </a:r>
            <a:r>
              <a:rPr lang="en-US" dirty="0"/>
              <a:t>)</a:t>
            </a:r>
          </a:p>
          <a:p>
            <a:pPr>
              <a:defRPr/>
            </a:pPr>
            <a:r>
              <a:rPr lang="en-US" dirty="0"/>
              <a:t>Program Visibility – VS Website</a:t>
            </a:r>
          </a:p>
          <a:p>
            <a:pPr lvl="1">
              <a:defRPr/>
            </a:pPr>
            <a:r>
              <a:rPr lang="en-US" dirty="0">
                <a:hlinkClick r:id="rId2"/>
              </a:rPr>
              <a:t>www.ipc.org/validation</a:t>
            </a:r>
            <a:endParaRPr lang="en-US" dirty="0"/>
          </a:p>
          <a:p>
            <a:endParaRPr lang="en-US" dirty="0"/>
          </a:p>
        </p:txBody>
      </p:sp>
    </p:spTree>
    <p:extLst>
      <p:ext uri="{BB962C8B-B14F-4D97-AF65-F5344CB8AC3E}">
        <p14:creationId xmlns:p14="http://schemas.microsoft.com/office/powerpoint/2010/main" val="98410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74558" y="1156335"/>
            <a:ext cx="11217442" cy="5701665"/>
          </a:xfrm>
          <a:noFill/>
          <a:ln>
            <a:noFill/>
          </a:ln>
        </p:spPr>
        <p:txBody>
          <a:bodyPr/>
          <a:lstStyle/>
          <a:p>
            <a:pPr>
              <a:defRPr/>
            </a:pPr>
            <a:r>
              <a:rPr lang="en-US" sz="3200" dirty="0"/>
              <a:t>Master Database archives all test coupon results</a:t>
            </a:r>
          </a:p>
          <a:p>
            <a:pPr lvl="1">
              <a:defRPr/>
            </a:pPr>
            <a:r>
              <a:rPr lang="en-US" sz="2800" dirty="0"/>
              <a:t>Conformance based testing</a:t>
            </a:r>
          </a:p>
          <a:p>
            <a:pPr lvl="1">
              <a:defRPr/>
            </a:pPr>
            <a:r>
              <a:rPr lang="en-US" sz="2800" dirty="0"/>
              <a:t>Subscription will be available for OEMs to view the test data reports</a:t>
            </a:r>
          </a:p>
          <a:p>
            <a:pPr>
              <a:defRPr/>
            </a:pPr>
            <a:r>
              <a:rPr lang="en-US" sz="3200" dirty="0"/>
              <a:t>3 reflow options/3 cycle ranges</a:t>
            </a:r>
          </a:p>
          <a:p>
            <a:pPr>
              <a:defRPr/>
            </a:pPr>
            <a:r>
              <a:rPr lang="en-US" sz="3200" dirty="0"/>
              <a:t>Test Coupon Submissions:</a:t>
            </a:r>
          </a:p>
          <a:p>
            <a:pPr lvl="1">
              <a:defRPr/>
            </a:pPr>
            <a:r>
              <a:rPr lang="en-US" sz="2800" dirty="0"/>
              <a:t>Class 3 will be Quarterly</a:t>
            </a:r>
          </a:p>
          <a:p>
            <a:pPr lvl="1">
              <a:defRPr/>
            </a:pPr>
            <a:r>
              <a:rPr lang="en-US" sz="2800" dirty="0"/>
              <a:t>Class 2 will be Semi-Annually</a:t>
            </a:r>
          </a:p>
          <a:p>
            <a:pPr lvl="2">
              <a:defRPr/>
            </a:pPr>
            <a:r>
              <a:rPr lang="en-US" sz="2400" dirty="0"/>
              <a:t>Required to maintain certification</a:t>
            </a:r>
          </a:p>
          <a:p>
            <a:pPr>
              <a:defRPr/>
            </a:pPr>
            <a:r>
              <a:rPr lang="en-US" sz="3200" dirty="0"/>
              <a:t>Once certified the PB Manufacturer will be listed on the IPC Validation Services QML web site</a:t>
            </a:r>
          </a:p>
          <a:p>
            <a:endParaRPr lang="en-US" dirty="0"/>
          </a:p>
        </p:txBody>
      </p:sp>
      <p:sp>
        <p:nvSpPr>
          <p:cNvPr id="3" name="Content Placeholder 2"/>
          <p:cNvSpPr>
            <a:spLocks noGrp="1"/>
          </p:cNvSpPr>
          <p:nvPr>
            <p:ph type="body" idx="10"/>
          </p:nvPr>
        </p:nvSpPr>
        <p:spPr/>
        <p:txBody>
          <a:bodyPr>
            <a:normAutofit/>
          </a:bodyPr>
          <a:lstStyle/>
          <a:p>
            <a:pPr>
              <a:defRPr/>
            </a:pPr>
            <a:r>
              <a:rPr lang="en-US" altLang="en-US" sz="3200" b="1" dirty="0">
                <a:solidFill>
                  <a:schemeClr val="bg1"/>
                </a:solidFill>
                <a:ea typeface="ＭＳ Ｐゴシック" panose="020B0600070205080204" pitchFamily="34" charset="-128"/>
              </a:rPr>
              <a:t>  How Does the Program Work</a:t>
            </a:r>
          </a:p>
          <a:p>
            <a:pPr>
              <a:defRPr/>
            </a:pPr>
            <a:endParaRPr lang="en-US" dirty="0"/>
          </a:p>
        </p:txBody>
      </p:sp>
    </p:spTree>
    <p:extLst>
      <p:ext uri="{BB962C8B-B14F-4D97-AF65-F5344CB8AC3E}">
        <p14:creationId xmlns:p14="http://schemas.microsoft.com/office/powerpoint/2010/main" val="2479107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0"/>
          </p:nvPr>
        </p:nvSpPr>
        <p:spPr/>
        <p:txBody>
          <a:bodyPr/>
          <a:lstStyle/>
          <a:p>
            <a:r>
              <a:rPr lang="en-US" sz="3200" b="1" dirty="0">
                <a:solidFill>
                  <a:schemeClr val="bg1"/>
                </a:solidFill>
              </a:rPr>
              <a:t>   Program Status</a:t>
            </a:r>
          </a:p>
        </p:txBody>
      </p:sp>
      <p:sp>
        <p:nvSpPr>
          <p:cNvPr id="5" name="Text Placeholder 4"/>
          <p:cNvSpPr>
            <a:spLocks noGrp="1"/>
          </p:cNvSpPr>
          <p:nvPr>
            <p:ph type="body" idx="10"/>
          </p:nvPr>
        </p:nvSpPr>
        <p:spPr>
          <a:xfrm>
            <a:off x="962527" y="1143000"/>
            <a:ext cx="12192000" cy="5701665"/>
          </a:xfrm>
          <a:noFill/>
          <a:ln>
            <a:noFill/>
          </a:ln>
        </p:spPr>
        <p:txBody>
          <a:bodyPr/>
          <a:lstStyle/>
          <a:p>
            <a:r>
              <a:rPr lang="en-US" dirty="0"/>
              <a:t>QML:</a:t>
            </a:r>
          </a:p>
          <a:p>
            <a:pPr lvl="1"/>
            <a:r>
              <a:rPr lang="en-US" dirty="0"/>
              <a:t>J-STD-001/610 most popular</a:t>
            </a:r>
          </a:p>
          <a:p>
            <a:pPr lvl="2"/>
            <a:r>
              <a:rPr lang="en-US" dirty="0"/>
              <a:t>J-STD-001 Space Available</a:t>
            </a:r>
          </a:p>
          <a:p>
            <a:pPr lvl="1"/>
            <a:r>
              <a:rPr lang="en-US" dirty="0"/>
              <a:t>620 gaining acceptance</a:t>
            </a:r>
          </a:p>
          <a:p>
            <a:pPr lvl="1"/>
            <a:r>
              <a:rPr lang="en-US" dirty="0"/>
              <a:t>1071 and 1072 updated standards soon to be released</a:t>
            </a:r>
          </a:p>
          <a:p>
            <a:pPr lvl="1"/>
            <a:r>
              <a:rPr lang="en-US" dirty="0"/>
              <a:t>6012/600 new for 2016 gaining momentum</a:t>
            </a:r>
          </a:p>
          <a:p>
            <a:r>
              <a:rPr lang="en-US" dirty="0"/>
              <a:t>QPL:</a:t>
            </a:r>
          </a:p>
          <a:p>
            <a:pPr lvl="1"/>
            <a:r>
              <a:rPr lang="en-US" dirty="0"/>
              <a:t>J-STD-004, 005, 006 are Available</a:t>
            </a:r>
          </a:p>
          <a:p>
            <a:pPr lvl="1"/>
            <a:r>
              <a:rPr lang="en-US" dirty="0"/>
              <a:t>CC-830 committee currently is updating the standard and test methods</a:t>
            </a:r>
          </a:p>
          <a:p>
            <a:pPr lvl="1"/>
            <a:r>
              <a:rPr lang="en-US" dirty="0"/>
              <a:t>4101 is in planning stages</a:t>
            </a:r>
          </a:p>
          <a:p>
            <a:endParaRPr lang="en-US" dirty="0"/>
          </a:p>
        </p:txBody>
      </p:sp>
    </p:spTree>
    <p:extLst>
      <p:ext uri="{BB962C8B-B14F-4D97-AF65-F5344CB8AC3E}">
        <p14:creationId xmlns:p14="http://schemas.microsoft.com/office/powerpoint/2010/main" val="3161884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962024" y="1156335"/>
            <a:ext cx="11229975" cy="5701665"/>
          </a:xfrm>
          <a:noFill/>
          <a:ln>
            <a:noFill/>
          </a:ln>
        </p:spPr>
        <p:txBody>
          <a:bodyPr/>
          <a:lstStyle/>
          <a:p>
            <a:r>
              <a:rPr lang="en-US" dirty="0"/>
              <a:t>Feedback from both OEM and current PCB fabricators is collaboration between IPC 6012 QML and MIL-PRF-31032 would be beneficial</a:t>
            </a:r>
          </a:p>
          <a:p>
            <a:r>
              <a:rPr lang="en-US" dirty="0"/>
              <a:t>IPC exploring ways to tie in needs of 31032 in with 6012</a:t>
            </a:r>
          </a:p>
          <a:p>
            <a:pPr lvl="1"/>
            <a:r>
              <a:rPr lang="en-US" dirty="0"/>
              <a:t>Drafting 31032 addendum to 6012 as has been done for aerospace and automotive industries</a:t>
            </a:r>
          </a:p>
          <a:p>
            <a:r>
              <a:rPr lang="en-US" dirty="0"/>
              <a:t>Seeking further collaboration </a:t>
            </a:r>
          </a:p>
          <a:p>
            <a:pPr lvl="1"/>
            <a:endParaRPr lang="en-US" dirty="0"/>
          </a:p>
        </p:txBody>
      </p:sp>
      <p:sp>
        <p:nvSpPr>
          <p:cNvPr id="4" name="Text Placeholder 3"/>
          <p:cNvSpPr>
            <a:spLocks noGrp="1"/>
          </p:cNvSpPr>
          <p:nvPr>
            <p:ph type="body" idx="10"/>
          </p:nvPr>
        </p:nvSpPr>
        <p:spPr/>
        <p:txBody>
          <a:bodyPr/>
          <a:lstStyle/>
          <a:p>
            <a:pPr marL="0" indent="0">
              <a:buNone/>
            </a:pPr>
            <a:r>
              <a:rPr lang="en-US" sz="3600" b="1" dirty="0">
                <a:solidFill>
                  <a:schemeClr val="bg1"/>
                </a:solidFill>
              </a:rPr>
              <a:t>  31032</a:t>
            </a:r>
          </a:p>
        </p:txBody>
      </p:sp>
    </p:spTree>
    <p:extLst>
      <p:ext uri="{BB962C8B-B14F-4D97-AF65-F5344CB8AC3E}">
        <p14:creationId xmlns:p14="http://schemas.microsoft.com/office/powerpoint/2010/main" val="361870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pPr marL="0" indent="0">
              <a:buNone/>
            </a:pPr>
            <a:r>
              <a:rPr lang="en-US" dirty="0"/>
              <a:t>  </a:t>
            </a:r>
            <a:r>
              <a:rPr lang="en-US" sz="3200" b="1" dirty="0">
                <a:solidFill>
                  <a:schemeClr val="bg1"/>
                </a:solidFill>
              </a:rPr>
              <a:t>Protecting IP – IPC 1071A</a:t>
            </a:r>
            <a:r>
              <a:rPr lang="en-US" dirty="0"/>
              <a:t>	</a:t>
            </a:r>
          </a:p>
        </p:txBody>
      </p:sp>
      <p:sp>
        <p:nvSpPr>
          <p:cNvPr id="3" name="Text Placeholder 2"/>
          <p:cNvSpPr>
            <a:spLocks noGrp="1"/>
          </p:cNvSpPr>
          <p:nvPr>
            <p:ph type="body" idx="10"/>
          </p:nvPr>
        </p:nvSpPr>
        <p:spPr>
          <a:xfrm>
            <a:off x="950494" y="1143635"/>
            <a:ext cx="11241505" cy="5714365"/>
          </a:xfrm>
          <a:noFill/>
          <a:ln>
            <a:noFill/>
          </a:ln>
        </p:spPr>
        <p:txBody>
          <a:bodyPr/>
          <a:lstStyle/>
          <a:p>
            <a:pPr marL="0" indent="0">
              <a:buNone/>
            </a:pPr>
            <a:r>
              <a:rPr lang="en-US" sz="2400" dirty="0"/>
              <a:t>Best Industry Practices for Intellectual Property Protection in Printed Board Manufacturing</a:t>
            </a:r>
          </a:p>
          <a:p>
            <a:pPr marL="0" indent="0">
              <a:buNone/>
            </a:pPr>
            <a:r>
              <a:rPr lang="en-US" sz="2400" dirty="0"/>
              <a:t>Purpose The purpose of this standard is to assist printed board (PB) manufacturers in the development of requirements for the protection of intellectual property (IP) for their customers in commercial, industrial, and military and other high reliability markets. This standard will focus on protection of the inherent IP designed into the printed board such that IP flows from the customer to the PB manufacturer and IP that is incorporated into the PB is protected.</a:t>
            </a:r>
          </a:p>
          <a:p>
            <a:r>
              <a:rPr lang="en-US" sz="2400" dirty="0"/>
              <a:t>1.3.3 Level 3 Advanced Level for Military, Government, and Commercial Intellectual Property Protection This level of requirements provides the highest intellectual property protection and is best suited for military and other high security systems. Items manufactured under Level 3 IP protection must be manufactured in the United States or in a State Department and DoD (or other appropriate government agency) approved location under the strict supervision of employees with U.S. or other required citizenship or residency status</a:t>
            </a:r>
            <a:r>
              <a:rPr lang="en-US" sz="2000" dirty="0"/>
              <a:t>.</a:t>
            </a:r>
          </a:p>
        </p:txBody>
      </p:sp>
    </p:spTree>
    <p:extLst>
      <p:ext uri="{BB962C8B-B14F-4D97-AF65-F5344CB8AC3E}">
        <p14:creationId xmlns:p14="http://schemas.microsoft.com/office/powerpoint/2010/main" val="1297749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pPr marL="0" indent="0">
              <a:buNone/>
            </a:pPr>
            <a:r>
              <a:rPr lang="en-US" sz="3200" b="1" dirty="0">
                <a:solidFill>
                  <a:schemeClr val="bg1"/>
                </a:solidFill>
              </a:rPr>
              <a:t>  Traceability Standard IPC-1782</a:t>
            </a:r>
          </a:p>
          <a:p>
            <a:pPr marL="0" indent="0">
              <a:buNone/>
            </a:pPr>
            <a:endParaRPr lang="en-US" sz="3200" b="1" dirty="0">
              <a:solidFill>
                <a:schemeClr val="bg1"/>
              </a:solidFill>
            </a:endParaRPr>
          </a:p>
        </p:txBody>
      </p:sp>
      <p:sp>
        <p:nvSpPr>
          <p:cNvPr id="3" name="Text Placeholder 2"/>
          <p:cNvSpPr>
            <a:spLocks noGrp="1"/>
          </p:cNvSpPr>
          <p:nvPr>
            <p:ph type="body" idx="10"/>
          </p:nvPr>
        </p:nvSpPr>
        <p:spPr>
          <a:xfrm>
            <a:off x="967562" y="1143635"/>
            <a:ext cx="11224437" cy="5714365"/>
          </a:xfrm>
          <a:noFill/>
        </p:spPr>
        <p:txBody>
          <a:bodyPr/>
          <a:lstStyle/>
          <a:p>
            <a:pPr marL="0" indent="0">
              <a:spcBef>
                <a:spcPts val="0"/>
              </a:spcBef>
              <a:buNone/>
            </a:pPr>
            <a:r>
              <a:rPr lang="en-US" dirty="0"/>
              <a:t>Standard for Manufacturing and Supply Chain Traceability of Electronic Products Based on Risk</a:t>
            </a:r>
          </a:p>
          <a:p>
            <a:pPr marL="0" indent="0">
              <a:buNone/>
            </a:pPr>
            <a:r>
              <a:rPr lang="en-US" dirty="0"/>
              <a:t>This standard defines a template which can be used for, but not limited to, the following products: Assembled PCBs, electronic products and assemblies, typically comprising SMT components (including discrete components), through-hole components and base materials (laminate, glass, resin, etc.)</a:t>
            </a:r>
          </a:p>
          <a:p>
            <a:pPr marL="0" indent="0">
              <a:buNone/>
            </a:pPr>
            <a:r>
              <a:rPr lang="en-US" dirty="0"/>
              <a:t>The document was developed based on a system-wide shutdown of operations due to a failed part from AT&amp;T.</a:t>
            </a:r>
          </a:p>
          <a:p>
            <a:pPr marL="0" indent="0">
              <a:buNone/>
            </a:pPr>
            <a:r>
              <a:rPr lang="en-US" dirty="0"/>
              <a:t>Several OEMs have their own traceability requirements, so this document was developed so there is one industry standard that can be applied. The original focus was on SMT parts, but it is written in such a way as it can be applied to any aspect of the supply chain.</a:t>
            </a:r>
          </a:p>
          <a:p>
            <a:pPr marL="0" indent="0">
              <a:buNone/>
            </a:pPr>
            <a:endParaRPr lang="en-US" dirty="0"/>
          </a:p>
        </p:txBody>
      </p:sp>
    </p:spTree>
    <p:extLst>
      <p:ext uri="{BB962C8B-B14F-4D97-AF65-F5344CB8AC3E}">
        <p14:creationId xmlns:p14="http://schemas.microsoft.com/office/powerpoint/2010/main" val="1161481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p:txBody>
          <a:bodyPr/>
          <a:lstStyle/>
          <a:p>
            <a:pPr marL="2803525" marR="0" indent="0">
              <a:spcBef>
                <a:spcPts val="0"/>
              </a:spcBef>
              <a:spcAft>
                <a:spcPts val="0"/>
              </a:spcAft>
              <a:buNone/>
            </a:pPr>
            <a:endParaRPr lang="en-US" b="1" dirty="0">
              <a:solidFill>
                <a:srgbClr val="1F497D"/>
              </a:solidFill>
              <a:latin typeface="Arial" panose="020B060402020202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endParaRPr lang="en-US" b="1" dirty="0">
              <a:solidFill>
                <a:srgbClr val="1F497D"/>
              </a:solidFill>
              <a:latin typeface="Arial" panose="020B060402020202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endParaRPr lang="en-US" b="1" dirty="0">
              <a:solidFill>
                <a:srgbClr val="1F497D"/>
              </a:solidFill>
              <a:latin typeface="Arial" panose="020B060402020202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endParaRPr lang="en-US" b="1" dirty="0">
              <a:solidFill>
                <a:srgbClr val="1F497D"/>
              </a:solidFill>
              <a:latin typeface="Arial" panose="020B060402020202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r>
              <a:rPr lang="en-US" b="1" dirty="0">
                <a:solidFill>
                  <a:srgbClr val="1F497D"/>
                </a:solidFill>
                <a:latin typeface="Arial" panose="020B0604020202020204" pitchFamily="34" charset="0"/>
                <a:ea typeface="Calibri" panose="020F0502020204030204" pitchFamily="34" charset="0"/>
                <a:cs typeface="Times New Roman" panose="02020603050405020304" pitchFamily="18" charset="0"/>
              </a:rPr>
              <a:t>David W. Bergman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r>
              <a:rPr lang="en-US" b="1" dirty="0">
                <a:solidFill>
                  <a:srgbClr val="1F497D"/>
                </a:solidFill>
                <a:latin typeface="Arial" panose="020B0604020202020204" pitchFamily="34" charset="0"/>
                <a:ea typeface="Calibri" panose="020F0502020204030204" pitchFamily="34" charset="0"/>
                <a:cs typeface="Times New Roman" panose="02020603050405020304" pitchFamily="18" charset="0"/>
              </a:rPr>
              <a:t>Vice President Standards &amp; Training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r>
              <a:rPr lang="en-US" b="1" dirty="0">
                <a:solidFill>
                  <a:srgbClr val="1F497D"/>
                </a:solidFill>
                <a:latin typeface="Arial" panose="020B0604020202020204" pitchFamily="34" charset="0"/>
                <a:ea typeface="Calibri" panose="020F0502020204030204" pitchFamily="34" charset="0"/>
                <a:cs typeface="Times New Roman" panose="02020603050405020304" pitchFamily="18" charset="0"/>
              </a:rPr>
              <a:t>IPC - Association Connecting Electronics Industries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r>
              <a:rPr lang="en-US" b="1" dirty="0">
                <a:solidFill>
                  <a:srgbClr val="1F497D"/>
                </a:solidFill>
                <a:latin typeface="Arial" panose="020B0604020202020204" pitchFamily="34" charset="0"/>
                <a:ea typeface="Calibri" panose="020F0502020204030204" pitchFamily="34" charset="0"/>
                <a:cs typeface="Times New Roman" panose="02020603050405020304" pitchFamily="18" charset="0"/>
              </a:rPr>
              <a:t>3000 Lakeside Drive Suite 105N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r>
              <a:rPr lang="en-US" b="1" dirty="0">
                <a:solidFill>
                  <a:srgbClr val="1F497D"/>
                </a:solidFill>
                <a:latin typeface="Arial" panose="020B0604020202020204" pitchFamily="34" charset="0"/>
                <a:ea typeface="Calibri" panose="020F0502020204030204" pitchFamily="34" charset="0"/>
                <a:cs typeface="Times New Roman" panose="02020603050405020304" pitchFamily="18" charset="0"/>
              </a:rPr>
              <a:t>Bannockburn, IL 60015-1249 USA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r>
              <a:rPr lang="en-US" b="1" dirty="0">
                <a:solidFill>
                  <a:srgbClr val="1F497D"/>
                </a:solidFill>
                <a:latin typeface="Arial" panose="020B0604020202020204" pitchFamily="34" charset="0"/>
                <a:ea typeface="Calibri" panose="020F0502020204030204" pitchFamily="34" charset="0"/>
                <a:cs typeface="Times New Roman" panose="02020603050405020304" pitchFamily="18" charset="0"/>
              </a:rPr>
              <a:t>+1 847-597-2840 </a:t>
            </a:r>
            <a:r>
              <a:rPr lang="en-US" b="1" dirty="0" err="1">
                <a:solidFill>
                  <a:srgbClr val="1F497D"/>
                </a:solidFill>
                <a:latin typeface="Arial" panose="020B0604020202020204" pitchFamily="34" charset="0"/>
                <a:ea typeface="Calibri" panose="020F0502020204030204" pitchFamily="34" charset="0"/>
                <a:cs typeface="Times New Roman" panose="02020603050405020304" pitchFamily="18" charset="0"/>
              </a:rPr>
              <a:t>tel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r>
              <a:rPr lang="en-US" b="1"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DavidBergman@ipc.org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803525" marR="0" indent="0">
              <a:spcBef>
                <a:spcPts val="0"/>
              </a:spcBef>
              <a:spcAft>
                <a:spcPts val="0"/>
              </a:spcAft>
              <a:buNone/>
            </a:pPr>
            <a:r>
              <a:rPr lang="en-US" b="1"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www.ipc.org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ext Placeholder 1"/>
          <p:cNvSpPr>
            <a:spLocks noGrp="1"/>
          </p:cNvSpPr>
          <p:nvPr>
            <p:ph type="body" idx="10"/>
          </p:nvPr>
        </p:nvSpPr>
        <p:spPr/>
        <p:txBody>
          <a:bodyPr/>
          <a:lstStyle/>
          <a:p>
            <a:r>
              <a:rPr lang="en-US" b="1" dirty="0">
                <a:solidFill>
                  <a:schemeClr val="bg1"/>
                </a:solidFill>
              </a:rPr>
              <a:t>  </a:t>
            </a:r>
            <a:r>
              <a:rPr lang="en-US" sz="3200" b="1" dirty="0">
                <a:solidFill>
                  <a:schemeClr val="bg1"/>
                </a:solidFill>
              </a:rPr>
              <a:t>Thank you</a:t>
            </a:r>
            <a:endParaRPr lang="en-US" b="1" dirty="0">
              <a:solidFill>
                <a:schemeClr val="bg1"/>
              </a:solidFill>
            </a:endParaRPr>
          </a:p>
        </p:txBody>
      </p:sp>
    </p:spTree>
    <p:extLst>
      <p:ext uri="{BB962C8B-B14F-4D97-AF65-F5344CB8AC3E}">
        <p14:creationId xmlns:p14="http://schemas.microsoft.com/office/powerpoint/2010/main" val="46292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Image.jpg"/>
          <p:cNvPicPr/>
          <p:nvPr/>
        </p:nvPicPr>
        <p:blipFill>
          <a:blip r:embed="rId2"/>
          <a:stretch>
            <a:fillRect/>
          </a:stretch>
        </p:blipFill>
        <p:spPr>
          <a:xfrm>
            <a:off x="0" y="4605655"/>
            <a:ext cx="2731135" cy="2252345"/>
          </a:xfrm>
          <a:prstGeom prst="rect">
            <a:avLst/>
          </a:prstGeom>
        </p:spPr>
      </p:pic>
      <p:sp>
        <p:nvSpPr>
          <p:cNvPr id="20" name="Text Placeholder 19"/>
          <p:cNvSpPr>
            <a:spLocks noGrp="1"/>
          </p:cNvSpPr>
          <p:nvPr>
            <p:ph type="body" idx="10"/>
          </p:nvPr>
        </p:nvSpPr>
        <p:spPr>
          <a:xfrm>
            <a:off x="938462" y="1156335"/>
            <a:ext cx="11253537" cy="5701665"/>
          </a:xfrm>
          <a:noFill/>
          <a:ln>
            <a:noFill/>
          </a:ln>
        </p:spPr>
        <p:txBody>
          <a:bodyPr/>
          <a:lstStyle/>
          <a:p>
            <a:pPr marL="0" indent="0">
              <a:buNone/>
            </a:pPr>
            <a:r>
              <a:rPr lang="en-US" dirty="0"/>
              <a:t>IPC is an international industry association dedicated to furthering the competitive excellence and financial success of more than 3,700 member companies that make, use, specify and design printed boards and assemblies, including those in: advanced microelectronics </a:t>
            </a:r>
          </a:p>
          <a:p>
            <a:pPr lvl="1"/>
            <a:r>
              <a:rPr lang="en-US" dirty="0"/>
              <a:t>aerospace and military </a:t>
            </a:r>
          </a:p>
          <a:p>
            <a:pPr lvl="1"/>
            <a:r>
              <a:rPr lang="en-US" dirty="0"/>
              <a:t>automotive </a:t>
            </a:r>
          </a:p>
          <a:p>
            <a:pPr lvl="1"/>
            <a:r>
              <a:rPr lang="en-US" dirty="0"/>
              <a:t>computer </a:t>
            </a:r>
          </a:p>
          <a:p>
            <a:pPr lvl="1"/>
            <a:r>
              <a:rPr lang="en-US" dirty="0"/>
              <a:t>industrial equipment </a:t>
            </a:r>
          </a:p>
          <a:p>
            <a:pPr lvl="1"/>
            <a:r>
              <a:rPr lang="en-US" dirty="0"/>
              <a:t>medical equipment and devices </a:t>
            </a:r>
          </a:p>
          <a:p>
            <a:pPr lvl="1"/>
            <a:r>
              <a:rPr lang="en-US" dirty="0"/>
              <a:t>telecommunications industries </a:t>
            </a:r>
          </a:p>
          <a:p>
            <a:endParaRPr lang="en-US" dirty="0"/>
          </a:p>
          <a:p>
            <a:endParaRPr lang="en-US" dirty="0"/>
          </a:p>
        </p:txBody>
      </p:sp>
      <p:sp>
        <p:nvSpPr>
          <p:cNvPr id="23" name="Text Placeholder 22"/>
          <p:cNvSpPr>
            <a:spLocks noGrp="1"/>
          </p:cNvSpPr>
          <p:nvPr>
            <p:ph type="body" idx="10"/>
          </p:nvPr>
        </p:nvSpPr>
        <p:spPr/>
        <p:txBody>
          <a:bodyPr/>
          <a:lstStyle/>
          <a:p>
            <a:r>
              <a:rPr lang="en-US" sz="3200" b="1" dirty="0">
                <a:solidFill>
                  <a:schemeClr val="bg1"/>
                </a:solidFill>
              </a:rPr>
              <a:t>  IPC Today </a:t>
            </a:r>
          </a:p>
          <a:p>
            <a:endParaRPr lang="en-US" dirty="0"/>
          </a:p>
        </p:txBody>
      </p:sp>
    </p:spTree>
    <p:extLst>
      <p:ext uri="{BB962C8B-B14F-4D97-AF65-F5344CB8AC3E}">
        <p14:creationId xmlns:p14="http://schemas.microsoft.com/office/powerpoint/2010/main" val="135115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66" name="Image.jpg"/>
          <p:cNvPicPr/>
          <p:nvPr/>
        </p:nvPicPr>
        <p:blipFill>
          <a:blip r:embed="rId2"/>
          <a:stretch>
            <a:fillRect/>
          </a:stretch>
        </p:blipFill>
        <p:spPr>
          <a:xfrm>
            <a:off x="0" y="4614545"/>
            <a:ext cx="2715895" cy="2243455"/>
          </a:xfrm>
          <a:prstGeom prst="rect">
            <a:avLst/>
          </a:prstGeom>
        </p:spPr>
      </p:pic>
      <p:sp>
        <p:nvSpPr>
          <p:cNvPr id="171" name="Text Placeholder 170"/>
          <p:cNvSpPr>
            <a:spLocks noGrp="1"/>
          </p:cNvSpPr>
          <p:nvPr>
            <p:ph type="body" idx="10"/>
          </p:nvPr>
        </p:nvSpPr>
        <p:spPr>
          <a:xfrm>
            <a:off x="11417968" y="2131997"/>
            <a:ext cx="311284" cy="45719"/>
          </a:xfrm>
          <a:prstGeom prst="rect">
            <a:avLst/>
          </a:prstGeom>
          <a:noFill/>
          <a:ln w="0" cmpd="sng">
            <a:noFill/>
            <a:prstDash val="solid"/>
          </a:ln>
        </p:spPr>
        <p:txBody>
          <a:bodyPr vert="horz" lIns="0" tIns="0" rIns="0" bIns="0" anchor="t"/>
          <a:lstStyle/>
          <a:p>
            <a:pPr algn="l"/>
            <a:r>
              <a:rPr lang="en-US" sz="100" dirty="0"/>
              <a:t> </a:t>
            </a:r>
          </a:p>
        </p:txBody>
      </p:sp>
      <p:pic>
        <p:nvPicPr>
          <p:cNvPr id="173" name="Image.jpg"/>
          <p:cNvPicPr/>
          <p:nvPr/>
        </p:nvPicPr>
        <p:blipFill>
          <a:blip r:embed="rId3"/>
          <a:stretch>
            <a:fillRect/>
          </a:stretch>
        </p:blipFill>
        <p:spPr>
          <a:xfrm>
            <a:off x="9217025" y="3916680"/>
            <a:ext cx="2950845" cy="2917190"/>
          </a:xfrm>
          <a:prstGeom prst="rect">
            <a:avLst/>
          </a:prstGeom>
        </p:spPr>
      </p:pic>
      <p:sp>
        <p:nvSpPr>
          <p:cNvPr id="167" name="Text Placeholder 166"/>
          <p:cNvSpPr>
            <a:spLocks noGrp="1"/>
          </p:cNvSpPr>
          <p:nvPr>
            <p:ph type="body" idx="10"/>
          </p:nvPr>
        </p:nvSpPr>
        <p:spPr>
          <a:xfrm>
            <a:off x="0" y="0"/>
            <a:ext cx="12192000" cy="850265"/>
          </a:xfrm>
          <a:prstGeom prst="rect">
            <a:avLst/>
          </a:prstGeom>
          <a:solidFill>
            <a:srgbClr val="FA8716"/>
          </a:solidFill>
          <a:ln w="15240" cmpd="sng">
            <a:solidFill>
              <a:srgbClr val="B8620D"/>
            </a:solidFill>
            <a:prstDash val="solid"/>
          </a:ln>
        </p:spPr>
        <p:txBody>
          <a:bodyPr vert="horz" lIns="0" tIns="207645" rIns="0" bIns="0" anchor="t"/>
          <a:lstStyle/>
          <a:p>
            <a:pPr marL="0" marR="0" indent="0" algn="l">
              <a:lnSpc>
                <a:spcPts val="3400"/>
              </a:lnSpc>
              <a:spcAft>
                <a:spcPts val="1345"/>
              </a:spcAft>
              <a:buNone/>
            </a:pPr>
            <a:r>
              <a:rPr lang="en-US" sz="3200" b="1" spc="10" dirty="0">
                <a:solidFill>
                  <a:srgbClr val="FFFFFF"/>
                </a:solidFill>
                <a:latin typeface="+mj-lt"/>
              </a:rPr>
              <a:t>  Major Program Areas </a:t>
            </a:r>
          </a:p>
        </p:txBody>
      </p:sp>
      <p:sp>
        <p:nvSpPr>
          <p:cNvPr id="168" name="Text Placeholder 167"/>
          <p:cNvSpPr>
            <a:spLocks noGrp="1"/>
          </p:cNvSpPr>
          <p:nvPr>
            <p:ph type="body" idx="10"/>
          </p:nvPr>
        </p:nvSpPr>
        <p:spPr>
          <a:xfrm>
            <a:off x="0" y="1219835"/>
            <a:ext cx="12192000" cy="460375"/>
          </a:xfrm>
          <a:prstGeom prst="rect">
            <a:avLst/>
          </a:prstGeom>
          <a:noFill/>
          <a:ln w="0" cmpd="sng">
            <a:noFill/>
            <a:prstDash val="solid"/>
          </a:ln>
        </p:spPr>
        <p:txBody>
          <a:bodyPr vert="horz" lIns="0" tIns="1270" rIns="0" bIns="0" anchor="t"/>
          <a:lstStyle/>
          <a:p>
            <a:pPr marL="1508760" marR="0" indent="0" algn="l">
              <a:lnSpc>
                <a:spcPts val="3600"/>
              </a:lnSpc>
              <a:spcAft>
                <a:spcPts val="0"/>
              </a:spcAft>
              <a:buNone/>
            </a:pPr>
            <a:r>
              <a:rPr lang="en-US" sz="3150" spc="-10" dirty="0">
                <a:solidFill>
                  <a:srgbClr val="1D2C64"/>
                </a:solidFill>
                <a:latin typeface="Arial" panose="02020603050405020304" pitchFamily="2"/>
              </a:rPr>
              <a:t>What We Do </a:t>
            </a:r>
          </a:p>
        </p:txBody>
      </p:sp>
      <p:sp>
        <p:nvSpPr>
          <p:cNvPr id="169" name="Text Placeholder 168"/>
          <p:cNvSpPr>
            <a:spLocks noGrp="1"/>
          </p:cNvSpPr>
          <p:nvPr>
            <p:ph type="body" idx="10"/>
          </p:nvPr>
        </p:nvSpPr>
        <p:spPr>
          <a:xfrm>
            <a:off x="1155032" y="1750060"/>
            <a:ext cx="11049000" cy="2166620"/>
          </a:xfrm>
          <a:prstGeom prst="rect">
            <a:avLst/>
          </a:prstGeom>
          <a:noFill/>
          <a:ln w="0" cmpd="sng">
            <a:noFill/>
            <a:prstDash val="solid"/>
          </a:ln>
        </p:spPr>
        <p:txBody>
          <a:bodyPr vert="horz" lIns="0" tIns="334010" rIns="0" bIns="0" anchor="t"/>
          <a:lstStyle/>
          <a:p>
            <a:pPr marL="594360" marR="0" indent="457200" algn="just">
              <a:lnSpc>
                <a:spcPts val="3700"/>
              </a:lnSpc>
              <a:spcBef>
                <a:spcPts val="0"/>
              </a:spcBef>
              <a:buFont typeface="Symbol"/>
              <a:buChar char="·"/>
            </a:pPr>
            <a:r>
              <a:rPr lang="en-US" sz="2950" spc="0" dirty="0">
                <a:solidFill>
                  <a:srgbClr val="8E0203"/>
                </a:solidFill>
                <a:latin typeface="Arial" panose="02020603050405020304" pitchFamily="2"/>
              </a:rPr>
              <a:t>Standards</a:t>
            </a:r>
          </a:p>
          <a:p>
            <a:pPr marL="594360" marR="0" indent="457200" algn="just">
              <a:lnSpc>
                <a:spcPts val="3700"/>
              </a:lnSpc>
              <a:spcBef>
                <a:spcPts val="0"/>
              </a:spcBef>
              <a:buFont typeface="Symbol"/>
              <a:buChar char="·"/>
            </a:pPr>
            <a:r>
              <a:rPr lang="en-US" sz="2950" spc="0" dirty="0">
                <a:solidFill>
                  <a:srgbClr val="8E0203"/>
                </a:solidFill>
                <a:latin typeface="Arial" panose="02020603050405020304" pitchFamily="2"/>
              </a:rPr>
              <a:t>Training &amp; Certification </a:t>
            </a:r>
          </a:p>
          <a:p>
            <a:pPr marL="594360" marR="0" indent="457200" algn="just">
              <a:lnSpc>
                <a:spcPts val="3600"/>
              </a:lnSpc>
              <a:spcBef>
                <a:spcPts val="0"/>
              </a:spcBef>
              <a:buFont typeface="Symbol"/>
              <a:buChar char="·"/>
            </a:pPr>
            <a:r>
              <a:rPr lang="en-US" sz="2950" spc="5" dirty="0">
                <a:solidFill>
                  <a:srgbClr val="8E0203"/>
                </a:solidFill>
                <a:latin typeface="Arial" panose="02020603050405020304" pitchFamily="2"/>
              </a:rPr>
              <a:t>Management Programs </a:t>
            </a:r>
          </a:p>
          <a:p>
            <a:pPr marL="594360" marR="0" indent="457200" algn="just">
              <a:lnSpc>
                <a:spcPts val="3600"/>
              </a:lnSpc>
              <a:spcBef>
                <a:spcPts val="0"/>
              </a:spcBef>
              <a:buFont typeface="Symbol"/>
              <a:buChar char="·"/>
            </a:pPr>
            <a:r>
              <a:rPr lang="en-US" sz="2950" spc="10" dirty="0">
                <a:solidFill>
                  <a:srgbClr val="8E0203"/>
                </a:solidFill>
                <a:latin typeface="Arial" panose="02020603050405020304" pitchFamily="2"/>
              </a:rPr>
              <a:t>Conference &amp; Exhibitions </a:t>
            </a:r>
          </a:p>
          <a:p>
            <a:pPr marL="594360" marR="0" indent="457200" algn="just">
              <a:lnSpc>
                <a:spcPts val="3600"/>
              </a:lnSpc>
              <a:spcBef>
                <a:spcPts val="0"/>
              </a:spcBef>
              <a:buFont typeface="Symbol"/>
              <a:buChar char="·"/>
            </a:pPr>
            <a:r>
              <a:rPr lang="en-US" sz="2950" spc="10" dirty="0">
                <a:solidFill>
                  <a:srgbClr val="8E0203"/>
                </a:solidFill>
                <a:latin typeface="Arial" panose="02020603050405020304" pitchFamily="2"/>
              </a:rPr>
              <a:t>Professional Development – Technical Education</a:t>
            </a:r>
          </a:p>
          <a:p>
            <a:pPr marL="594360" marR="0" indent="457200" algn="just">
              <a:lnSpc>
                <a:spcPts val="3600"/>
              </a:lnSpc>
              <a:spcBef>
                <a:spcPts val="0"/>
              </a:spcBef>
              <a:buFont typeface="Symbol"/>
              <a:buChar char="·"/>
            </a:pPr>
            <a:r>
              <a:rPr lang="en-US" sz="2950" spc="0" dirty="0">
                <a:solidFill>
                  <a:srgbClr val="8E0203"/>
                </a:solidFill>
                <a:latin typeface="Arial" panose="02020603050405020304" pitchFamily="2"/>
              </a:rPr>
              <a:t>Market Research </a:t>
            </a:r>
          </a:p>
          <a:p>
            <a:pPr marL="594360" marR="0" indent="457200" algn="just">
              <a:lnSpc>
                <a:spcPts val="3600"/>
              </a:lnSpc>
              <a:spcBef>
                <a:spcPts val="0"/>
              </a:spcBef>
              <a:buFont typeface="Symbol"/>
              <a:buChar char="·"/>
            </a:pPr>
            <a:r>
              <a:rPr lang="en-US" sz="2950" spc="5" dirty="0">
                <a:solidFill>
                  <a:srgbClr val="8E0203"/>
                </a:solidFill>
                <a:latin typeface="Arial" panose="02020603050405020304" pitchFamily="2"/>
              </a:rPr>
              <a:t>Statistical Programs </a:t>
            </a:r>
          </a:p>
          <a:p>
            <a:pPr marL="594360" marR="0" indent="457200" algn="just">
              <a:lnSpc>
                <a:spcPts val="3700"/>
              </a:lnSpc>
              <a:spcBef>
                <a:spcPts val="0"/>
              </a:spcBef>
              <a:buFont typeface="Symbol"/>
              <a:buChar char="·"/>
            </a:pPr>
            <a:r>
              <a:rPr lang="en-US" sz="2950" spc="-25" dirty="0">
                <a:solidFill>
                  <a:srgbClr val="8E0203"/>
                </a:solidFill>
                <a:latin typeface="Arial" panose="02020603050405020304" pitchFamily="2"/>
              </a:rPr>
              <a:t>Public Policy Advocacy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962526" y="1156335"/>
            <a:ext cx="11229474" cy="5701665"/>
          </a:xfrm>
          <a:noFill/>
          <a:ln>
            <a:noFill/>
          </a:ln>
        </p:spPr>
        <p:txBody>
          <a:bodyPr/>
          <a:lstStyle/>
          <a:p>
            <a:pPr marL="0" indent="0">
              <a:buNone/>
            </a:pPr>
            <a:r>
              <a:rPr lang="en-US" dirty="0">
                <a:solidFill>
                  <a:srgbClr val="0070C0"/>
                </a:solidFill>
              </a:rPr>
              <a:t>Long History of cooperation</a:t>
            </a:r>
          </a:p>
          <a:p>
            <a:r>
              <a:rPr lang="en-US" dirty="0"/>
              <a:t>IPC signed a Cooperative Research and Development Agreement  (CRADA) with NSWC Crane in 2001. </a:t>
            </a:r>
          </a:p>
          <a:p>
            <a:r>
              <a:rPr lang="en-US" dirty="0"/>
              <a:t>IPC support for E/CIT </a:t>
            </a:r>
          </a:p>
          <a:p>
            <a:r>
              <a:rPr lang="en-US" dirty="0"/>
              <a:t>Lobbied for funding for the Electrochemistry Engineering Facility/Electronic Interconnection Research and Development Program, designed to strengthen the abilities of both the Department of Defense and the U.S. Printed Circuit Board industry to support the military's printed circuit board </a:t>
            </a:r>
          </a:p>
          <a:p>
            <a:r>
              <a:rPr lang="en-US" dirty="0"/>
              <a:t>Consistent support for NSWC Crane as Executive Agent for Printed Circuit Boards</a:t>
            </a:r>
          </a:p>
        </p:txBody>
      </p:sp>
      <p:sp>
        <p:nvSpPr>
          <p:cNvPr id="6" name="Text Placeholder 5"/>
          <p:cNvSpPr>
            <a:spLocks noGrp="1"/>
          </p:cNvSpPr>
          <p:nvPr>
            <p:ph type="body" idx="10"/>
          </p:nvPr>
        </p:nvSpPr>
        <p:spPr/>
        <p:txBody>
          <a:bodyPr/>
          <a:lstStyle/>
          <a:p>
            <a:r>
              <a:rPr lang="en-US" sz="3200" dirty="0">
                <a:solidFill>
                  <a:schemeClr val="bg1"/>
                </a:solidFill>
              </a:rPr>
              <a:t>  </a:t>
            </a:r>
            <a:r>
              <a:rPr lang="en-US" sz="3200" b="1" dirty="0">
                <a:solidFill>
                  <a:schemeClr val="bg1"/>
                </a:solidFill>
              </a:rPr>
              <a:t>IPC and NSWC Crane</a:t>
            </a:r>
          </a:p>
        </p:txBody>
      </p:sp>
    </p:spTree>
    <p:extLst>
      <p:ext uri="{BB962C8B-B14F-4D97-AF65-F5344CB8AC3E}">
        <p14:creationId xmlns:p14="http://schemas.microsoft.com/office/powerpoint/2010/main" val="316805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endParaRPr lang="en-US"/>
          </a:p>
        </p:txBody>
      </p:sp>
      <p:pic>
        <p:nvPicPr>
          <p:cNvPr id="4" name="Picture 3"/>
          <p:cNvPicPr>
            <a:picLocks noChangeAspect="1"/>
          </p:cNvPicPr>
          <p:nvPr/>
        </p:nvPicPr>
        <p:blipFill>
          <a:blip r:embed="rId2"/>
          <a:stretch>
            <a:fillRect/>
          </a:stretch>
        </p:blipFill>
        <p:spPr>
          <a:xfrm>
            <a:off x="-12032" y="802882"/>
            <a:ext cx="12207543" cy="5140717"/>
          </a:xfrm>
          <a:prstGeom prst="rect">
            <a:avLst/>
          </a:prstGeom>
        </p:spPr>
      </p:pic>
    </p:spTree>
    <p:extLst>
      <p:ext uri="{BB962C8B-B14F-4D97-AF65-F5344CB8AC3E}">
        <p14:creationId xmlns:p14="http://schemas.microsoft.com/office/powerpoint/2010/main" val="244858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endParaRPr lang="en-US"/>
          </a:p>
        </p:txBody>
      </p:sp>
      <p:pic>
        <p:nvPicPr>
          <p:cNvPr id="4" name="Picture 3"/>
          <p:cNvPicPr>
            <a:picLocks noChangeAspect="1"/>
          </p:cNvPicPr>
          <p:nvPr/>
        </p:nvPicPr>
        <p:blipFill>
          <a:blip r:embed="rId2"/>
          <a:stretch>
            <a:fillRect/>
          </a:stretch>
        </p:blipFill>
        <p:spPr>
          <a:xfrm>
            <a:off x="0" y="874315"/>
            <a:ext cx="12192000" cy="4882981"/>
          </a:xfrm>
          <a:prstGeom prst="rect">
            <a:avLst/>
          </a:prstGeom>
        </p:spPr>
      </p:pic>
    </p:spTree>
    <p:extLst>
      <p:ext uri="{BB962C8B-B14F-4D97-AF65-F5344CB8AC3E}">
        <p14:creationId xmlns:p14="http://schemas.microsoft.com/office/powerpoint/2010/main" val="11545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135178" y="974557"/>
            <a:ext cx="10303161" cy="4247148"/>
          </a:xfrm>
          <a:prstGeom prst="rect">
            <a:avLst/>
          </a:prstGeom>
        </p:spPr>
      </p:pic>
      <p:sp>
        <p:nvSpPr>
          <p:cNvPr id="3" name="Content Placeholder 2"/>
          <p:cNvSpPr>
            <a:spLocks noGrp="1"/>
          </p:cNvSpPr>
          <p:nvPr>
            <p:ph type="body" idx="10"/>
          </p:nvPr>
        </p:nvSpPr>
        <p:spPr>
          <a:xfrm>
            <a:off x="0" y="0"/>
            <a:ext cx="12192000" cy="850265"/>
          </a:xfrm>
        </p:spPr>
        <p:txBody>
          <a:bodyPr/>
          <a:lstStyle/>
          <a:p>
            <a:r>
              <a:rPr lang="en-US" sz="3600" b="1" dirty="0">
                <a:solidFill>
                  <a:schemeClr val="bg1"/>
                </a:solidFill>
              </a:rPr>
              <a:t>  National Academy study</a:t>
            </a:r>
          </a:p>
          <a:p>
            <a:endParaRPr lang="en-US" dirty="0"/>
          </a:p>
        </p:txBody>
      </p:sp>
    </p:spTree>
    <p:extLst>
      <p:ext uri="{BB962C8B-B14F-4D97-AF65-F5344CB8AC3E}">
        <p14:creationId xmlns:p14="http://schemas.microsoft.com/office/powerpoint/2010/main" val="322974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p:txBody>
          <a:bodyPr/>
          <a:lstStyle/>
          <a:p>
            <a:pPr lvl="0">
              <a:buNone/>
            </a:pPr>
            <a:r>
              <a:rPr lang="en-US" sz="3600" b="1" dirty="0">
                <a:solidFill>
                  <a:prstClr val="white"/>
                </a:solidFill>
              </a:rPr>
              <a:t>  National Academy study</a:t>
            </a:r>
          </a:p>
        </p:txBody>
      </p:sp>
      <p:sp>
        <p:nvSpPr>
          <p:cNvPr id="6" name="Text Placeholder 5"/>
          <p:cNvSpPr>
            <a:spLocks noGrp="1"/>
          </p:cNvSpPr>
          <p:nvPr>
            <p:ph type="body" idx="10"/>
          </p:nvPr>
        </p:nvSpPr>
        <p:spPr>
          <a:xfrm>
            <a:off x="962526" y="1206801"/>
            <a:ext cx="11241506" cy="5561965"/>
          </a:xfrm>
          <a:noFill/>
          <a:ln>
            <a:noFill/>
          </a:ln>
        </p:spPr>
        <p:txBody>
          <a:bodyPr/>
          <a:lstStyle/>
          <a:p>
            <a:pPr marL="0" indent="0">
              <a:buNone/>
            </a:pPr>
            <a:r>
              <a:rPr lang="en-US" b="1" dirty="0">
                <a:solidFill>
                  <a:srgbClr val="C00000"/>
                </a:solidFill>
              </a:rPr>
              <a:t>Recommendation 2: The Department of Defense should develop a method to assess the materials, processes, and components for manufacture of the printed circuit boards (</a:t>
            </a:r>
            <a:r>
              <a:rPr lang="en-US" b="1" dirty="0" err="1">
                <a:solidFill>
                  <a:srgbClr val="C00000"/>
                </a:solidFill>
              </a:rPr>
              <a:t>PrCBs</a:t>
            </a:r>
            <a:r>
              <a:rPr lang="en-US" b="1" dirty="0">
                <a:solidFill>
                  <a:srgbClr val="C00000"/>
                </a:solidFill>
              </a:rPr>
              <a:t>) that are essential for properly functioning, secure defense systems. </a:t>
            </a:r>
            <a:r>
              <a:rPr lang="en-US" dirty="0"/>
              <a:t>Such an assessment would identify what is needed to neutralize potential defense system vulnerabilities, mitigate threats to the supply chain for high-quality, trustworthy </a:t>
            </a:r>
            <a:r>
              <a:rPr lang="en-US" dirty="0" err="1"/>
              <a:t>PrCBs</a:t>
            </a:r>
            <a:r>
              <a:rPr lang="en-US" dirty="0"/>
              <a:t>, and thus help maintain overall military superiority. The status of potentially vulnerable materials, components, and processes identified as critical to ensuring an adequate supply of appropriate </a:t>
            </a:r>
            <a:r>
              <a:rPr lang="en-US" dirty="0" err="1"/>
              <a:t>PrCBs</a:t>
            </a:r>
            <a:r>
              <a:rPr lang="en-US" dirty="0"/>
              <a:t> for defense systems should then be monitored.  </a:t>
            </a:r>
          </a:p>
        </p:txBody>
      </p:sp>
    </p:spTree>
    <p:extLst>
      <p:ext uri="{BB962C8B-B14F-4D97-AF65-F5344CB8AC3E}">
        <p14:creationId xmlns:p14="http://schemas.microsoft.com/office/powerpoint/2010/main" val="4142897348"/>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1378</Words>
  <Application>Microsoft Office PowerPoint</Application>
  <PresentationFormat>Widescreen</PresentationFormat>
  <Paragraphs>131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Symbol</vt:lpstr>
      <vt:lpstr>Times New Roman</vt:lpstr>
      <vt:lpstr/>
      <vt:lpstr>NSWC Crane Microelectronics Integrity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6012/600 QML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Bergman</cp:lastModifiedBy>
  <cp:revision>33</cp:revision>
  <dcterms:modified xsi:type="dcterms:W3CDTF">2016-07-27T11:14:29Z</dcterms:modified>
</cp:coreProperties>
</file>