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36" r:id="rId4"/>
    <p:sldId id="299" r:id="rId5"/>
    <p:sldId id="366" r:id="rId6"/>
    <p:sldId id="322" r:id="rId7"/>
    <p:sldId id="367" r:id="rId8"/>
    <p:sldId id="328" r:id="rId9"/>
    <p:sldId id="351" r:id="rId10"/>
    <p:sldId id="352" r:id="rId11"/>
    <p:sldId id="359" r:id="rId12"/>
    <p:sldId id="362" r:id="rId13"/>
    <p:sldId id="363" r:id="rId14"/>
    <p:sldId id="370" r:id="rId15"/>
    <p:sldId id="369" r:id="rId16"/>
    <p:sldId id="368" r:id="rId17"/>
    <p:sldId id="372" r:id="rId18"/>
    <p:sldId id="371" r:id="rId19"/>
    <p:sldId id="373" r:id="rId20"/>
    <p:sldId id="288" r:id="rId21"/>
    <p:sldId id="287" r:id="rId22"/>
    <p:sldId id="271" r:id="rId23"/>
    <p:sldId id="296" r:id="rId24"/>
    <p:sldId id="262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400"/>
    <a:srgbClr val="4373A8"/>
    <a:srgbClr val="F84E2D"/>
    <a:srgbClr val="FF6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3"/>
    <p:restoredTop sz="87671"/>
  </p:normalViewPr>
  <p:slideViewPr>
    <p:cSldViewPr snapToGrid="0" snapToObjects="1">
      <p:cViewPr>
        <p:scale>
          <a:sx n="92" d="100"/>
          <a:sy n="92" d="100"/>
        </p:scale>
        <p:origin x="808" y="1256"/>
      </p:cViewPr>
      <p:guideLst>
        <p:guide orient="horz" pos="16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Logic Elements (Thousands)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Logic Elements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Sheet1!$A$5:$A$6</c:f>
              <c:strCache>
                <c:ptCount val="2"/>
                <c:pt idx="0">
                  <c:v>SRAM</c:v>
                </c:pt>
                <c:pt idx="1">
                  <c:v>Fuse</c:v>
                </c:pt>
              </c:strCache>
            </c:strRef>
          </c:cat>
          <c:val>
            <c:numRef>
              <c:f>Sheet1!$B$5:$B$6</c:f>
              <c:numCache>
                <c:formatCode>General</c:formatCode>
                <c:ptCount val="2"/>
                <c:pt idx="0">
                  <c:v>5500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D-F541-971F-CCF159C7A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650672"/>
        <c:axId val="246698272"/>
      </c:barChart>
      <c:catAx>
        <c:axId val="24765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698272"/>
        <c:crosses val="autoZero"/>
        <c:auto val="1"/>
        <c:lblAlgn val="ctr"/>
        <c:lblOffset val="100"/>
        <c:noMultiLvlLbl val="0"/>
      </c:catAx>
      <c:valAx>
        <c:axId val="246698272"/>
        <c:scaling>
          <c:orientation val="minMax"/>
          <c:max val="6000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24765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Peek Performance (MHz)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Sheet1!$A$10:$A$11</c:f>
              <c:strCache>
                <c:ptCount val="2"/>
                <c:pt idx="0">
                  <c:v>SRAM</c:v>
                </c:pt>
                <c:pt idx="1">
                  <c:v>Fuse</c:v>
                </c:pt>
              </c:strCache>
            </c:strRef>
          </c:cat>
          <c:val>
            <c:numRef>
              <c:f>Sheet1!$B$10:$B$11</c:f>
              <c:numCache>
                <c:formatCode>General</c:formatCode>
                <c:ptCount val="2"/>
                <c:pt idx="0">
                  <c:v>1000</c:v>
                </c:pt>
                <c:pt idx="1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7-B047-94D8-847530A41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679808"/>
        <c:axId val="247681440"/>
      </c:barChart>
      <c:catAx>
        <c:axId val="2476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681440"/>
        <c:crosses val="autoZero"/>
        <c:auto val="1"/>
        <c:lblAlgn val="ctr"/>
        <c:lblOffset val="100"/>
        <c:noMultiLvlLbl val="0"/>
      </c:catAx>
      <c:valAx>
        <c:axId val="247681440"/>
        <c:scaling>
          <c:orientation val="minMax"/>
          <c:max val="1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476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23F6-D7D1-5C45-ACE6-539D645BBA0C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1D3E-E7B9-FD4A-B741-EC53012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lack-redir.net/link?url=https%3A%2F%2Fwww.xilinx.com%2Fnews%2Fpress%2F2015%2Fxilinx-delivers-the-industry-s-first-4m-logic-cell-device-offering-50m-equivalent-asic-gates-and-4x-more-capacity-than-competitive-alternatives.html&amp;v=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lack-redir.net/link?url=https%3A%2F%2Fwww.microsemi.com%2Fproduct-directory%2Ffpga-soc%2F1641-antifuse-fpgas&amp;v=3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91D3E-E7B9-FD4A-B741-EC530120A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but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91D3E-E7B9-FD4A-B741-EC530120A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SRAM = 50M gates </a:t>
            </a:r>
            <a:r>
              <a:rPr lang="en-US" dirty="0">
                <a:effectLst/>
                <a:hlinkClick r:id="rId3"/>
              </a:rPr>
              <a:t>https://www.xilinx.com/news/press/2015/xilinx-delivers-the-industry-s-first-4m-logic-cell-device-offering-50m-equivalent-asic-gates-and-4x-more-capacity-than-competitive-alternatives.html</a:t>
            </a:r>
            <a:endParaRPr lang="en-US" dirty="0">
              <a:effectLst/>
            </a:endParaRPr>
          </a:p>
          <a:p>
            <a:endParaRPr lang="en-US" dirty="0"/>
          </a:p>
          <a:p>
            <a:r>
              <a:rPr lang="en-US" dirty="0" err="1"/>
              <a:t>antifuse</a:t>
            </a:r>
            <a:r>
              <a:rPr lang="en-US" dirty="0"/>
              <a:t> = 2M gates </a:t>
            </a:r>
            <a:r>
              <a:rPr lang="en-US" dirty="0">
                <a:hlinkClick r:id="rId4"/>
              </a:rPr>
              <a:t>https://www.microsemi.com/product-directory/fpga-soc/1641-antifuse-fpgas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91D3E-E7B9-FD4A-B741-EC530120A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6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PCRAM: Intel </a:t>
            </a:r>
            <a:r>
              <a:rPr lang="en-US" dirty="0" err="1"/>
              <a:t>Xpoint</a:t>
            </a:r>
            <a:endParaRPr lang="en-US" dirty="0"/>
          </a:p>
          <a:p>
            <a:endParaRPr lang="en-US" dirty="0"/>
          </a:p>
          <a:p>
            <a:r>
              <a:rPr lang="en-US" dirty="0"/>
              <a:t>MRAM: GF 22FDX, Samsung, TSMC, </a:t>
            </a:r>
            <a:r>
              <a:rPr lang="en-US" dirty="0" err="1"/>
              <a:t>Everspin</a:t>
            </a:r>
            <a:endParaRPr lang="en-US" dirty="0"/>
          </a:p>
          <a:p>
            <a:endParaRPr lang="en-US" dirty="0"/>
          </a:p>
          <a:p>
            <a:r>
              <a:rPr lang="en-US" dirty="0"/>
              <a:t>RRAM:  Intel 22nm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91D3E-E7B9-FD4A-B741-EC530120A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9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FIXME: Lock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2D717-A58B-B440-9678-CDF299CBC7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4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172X</a:t>
            </a:r>
          </a:p>
          <a:p>
            <a:endParaRPr lang="en-US" dirty="0"/>
          </a:p>
          <a:p>
            <a:r>
              <a:rPr lang="en-US" dirty="0"/>
              <a:t>Changes to process technology, running behind advanced nodes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https://static6.arrow.com/</a:t>
            </a:r>
            <a:r>
              <a:rPr lang="en-US" dirty="0" err="1"/>
              <a:t>aropdfconversion</a:t>
            </a:r>
            <a:r>
              <a:rPr lang="en-US" dirty="0"/>
              <a:t>/1d8119f92f1f3d442967352f61675d8d6b2cf7ab/s10-overview.pdf</a:t>
            </a:r>
          </a:p>
          <a:p>
            <a:endParaRPr lang="en-US" dirty="0"/>
          </a:p>
          <a:p>
            <a:r>
              <a:rPr lang="en-US" dirty="0"/>
              <a:t>Table 1: “Core Performance” – 1 GHz</a:t>
            </a:r>
          </a:p>
          <a:p>
            <a:r>
              <a:rPr lang="en-US" dirty="0"/>
              <a:t>Table 4: “GX 5500/SX 5500” 5510 KLE’s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www.microsemi.com</a:t>
            </a:r>
            <a:r>
              <a:rPr lang="en-US" dirty="0"/>
              <a:t>/document-portal/</a:t>
            </a:r>
            <a:r>
              <a:rPr lang="en-US" dirty="0" err="1"/>
              <a:t>doc_download</a:t>
            </a:r>
            <a:r>
              <a:rPr lang="en-US" dirty="0"/>
              <a:t>/130669-axcelerator-family-fpgas-datasheet</a:t>
            </a:r>
          </a:p>
          <a:p>
            <a:endParaRPr lang="en-US" dirty="0"/>
          </a:p>
          <a:p>
            <a:r>
              <a:rPr lang="en-US" dirty="0"/>
              <a:t>Table 1: 10,752 + 21,504 “Cells” = 32256</a:t>
            </a:r>
          </a:p>
          <a:p>
            <a:r>
              <a:rPr lang="en-US" dirty="0"/>
              <a:t>Page 1:  350MHz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91D3E-E7B9-FD4A-B741-EC530120A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3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91D3E-E7B9-FD4A-B741-EC530120AD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lukefahr@iu.edu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657F41-6FE0-F441-9B17-4CA0388B862D}"/>
              </a:ext>
            </a:extLst>
          </p:cNvPr>
          <p:cNvSpPr txBox="1">
            <a:spLocks/>
          </p:cNvSpPr>
          <p:nvPr userDrawn="1"/>
        </p:nvSpPr>
        <p:spPr>
          <a:xfrm>
            <a:off x="831850" y="1019908"/>
            <a:ext cx="10515600" cy="223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81400"/>
                </a:solidFill>
              </a:rPr>
              <a:t>The Good, the Bad, </a:t>
            </a:r>
          </a:p>
          <a:p>
            <a:r>
              <a:rPr lang="en-US" dirty="0">
                <a:solidFill>
                  <a:srgbClr val="981400"/>
                </a:solidFill>
              </a:rPr>
              <a:t>and the Future of Secure FPGAs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62389-8EE3-F941-84B7-AF7024824222}"/>
              </a:ext>
            </a:extLst>
          </p:cNvPr>
          <p:cNvSpPr txBox="1"/>
          <p:nvPr userDrawn="1"/>
        </p:nvSpPr>
        <p:spPr>
          <a:xfrm>
            <a:off x="819150" y="4536453"/>
            <a:ext cx="1052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Andrew Lukefahr</a:t>
            </a:r>
          </a:p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lukefahr@iu.edu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Indiana University</a:t>
            </a:r>
          </a:p>
        </p:txBody>
      </p:sp>
      <p:pic>
        <p:nvPicPr>
          <p:cNvPr id="4098" name="Picture 2" descr="IU trident">
            <a:extLst>
              <a:ext uri="{FF2B5EF4-FFF2-40B4-BE49-F238E27FC236}">
                <a16:creationId xmlns:a16="http://schemas.microsoft.com/office/drawing/2014/main" id="{53E138DA-EDA5-5C4B-B4AA-7A985F7C93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39" y="3975843"/>
            <a:ext cx="2321547" cy="23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3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7F75-A74A-3443-AF66-937D7379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10730345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1AF-E7F7-2D4F-82CB-26D09E79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818" y="1825625"/>
            <a:ext cx="8097982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1CBFD-05CD-694C-8271-9DDF50D0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736600" cy="365125"/>
          </a:xfrm>
          <a:prstGeom prst="rect">
            <a:avLst/>
          </a:prstGeom>
        </p:spPr>
        <p:txBody>
          <a:bodyPr/>
          <a:lstStyle/>
          <a:p>
            <a:fld id="{AA239147-C752-714D-8AFC-2DCEE003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tri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7F75-A74A-3443-AF66-937D7379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410092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1AF-E7F7-2D4F-82CB-26D09E793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292" y="1825625"/>
            <a:ext cx="7836877" cy="2925279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1CBFD-05CD-694C-8271-9DDF50D0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168" y="6356350"/>
            <a:ext cx="980831" cy="365125"/>
          </a:xfrm>
          <a:prstGeom prst="rect">
            <a:avLst/>
          </a:prstGeom>
        </p:spPr>
        <p:txBody>
          <a:bodyPr/>
          <a:lstStyle/>
          <a:p>
            <a:fld id="{AA239147-C752-714D-8AFC-2DCEE0035D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9163A1-B33A-DE4B-8FF7-8107C6641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074512"/>
            <a:ext cx="4988169" cy="1143484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99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7F75-A74A-3443-AF66-937D7379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1CBFD-05CD-694C-8271-9DDF50D0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749300" cy="365125"/>
          </a:xfrm>
          <a:prstGeom prst="rect">
            <a:avLst/>
          </a:prstGeom>
        </p:spPr>
        <p:txBody>
          <a:bodyPr/>
          <a:lstStyle/>
          <a:p>
            <a:fld id="{AA239147-C752-714D-8AFC-2DCEE003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7F75-A74A-3443-AF66-937D7379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05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1CBFD-05CD-694C-8271-9DDF50D0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50"/>
            <a:ext cx="749300" cy="365125"/>
          </a:xfrm>
          <a:prstGeom prst="rect">
            <a:avLst/>
          </a:prstGeom>
        </p:spPr>
        <p:txBody>
          <a:bodyPr/>
          <a:lstStyle/>
          <a:p>
            <a:fld id="{AA239147-C752-714D-8AFC-2DCEE0035D7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2B8F9-A8AE-DE48-B240-B9CBAA165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629890"/>
            <a:ext cx="10515600" cy="1191491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60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F84B-29CA-7940-882F-E4786823E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0FFC0-2B36-E04B-94A0-9815DB950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487FA-CD9E-5546-A190-9340A5ED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9532E-222C-0C4E-806A-02F4500B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BA2A0-D3F1-BB46-B82A-B3788003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39147-C752-714D-8AFC-2DCEE0035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0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0DCA43-1019-465A-A4F1-48CE600A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7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CAD4D3-90DE-F54B-BCA0-A5606BDA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7BA1C-B6A7-6844-8847-AFCE6948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2AD37-9F55-1B44-9B00-09C6E5E85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5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4C6E1-B831-324B-A1B6-BC16B491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1" r:id="rId3"/>
    <p:sldLayoutId id="2147483660" r:id="rId4"/>
    <p:sldLayoutId id="2147483664" r:id="rId5"/>
    <p:sldLayoutId id="2147483649" r:id="rId6"/>
    <p:sldLayoutId id="214748366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6.arrow.com/aropdfconversion/1d8119f92f1f3d442967352f61675d8d6b2cf7ab/s10-overview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hyperlink" Target="https://www.microsemi.com/document-portal/doc_download/130669-axcelerator-family-fpgas-datashee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8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B0FB04-EB30-4406-905C-07BEB9A6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PadLock: Runtime Deletion and Regeneration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2610BD-1335-4280-90FD-EB741C0C3D3D}"/>
              </a:ext>
            </a:extLst>
          </p:cNvPr>
          <p:cNvSpPr/>
          <p:nvPr/>
        </p:nvSpPr>
        <p:spPr>
          <a:xfrm>
            <a:off x="6057367" y="2868931"/>
            <a:ext cx="604692" cy="5544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IO Pad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16A559-6E8E-4CA2-83D1-B9565C11E8C0}"/>
              </a:ext>
            </a:extLst>
          </p:cNvPr>
          <p:cNvSpPr/>
          <p:nvPr/>
        </p:nvSpPr>
        <p:spPr>
          <a:xfrm>
            <a:off x="6874087" y="2154021"/>
            <a:ext cx="840912" cy="2162271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714A8-F8C1-4CEE-8261-00BD295C6970}"/>
              </a:ext>
            </a:extLst>
          </p:cNvPr>
          <p:cNvSpPr txBox="1"/>
          <p:nvPr/>
        </p:nvSpPr>
        <p:spPr>
          <a:xfrm>
            <a:off x="6894493" y="21540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</a:t>
            </a:r>
          </a:p>
          <a:p>
            <a:r>
              <a:rPr lang="en-US" b="1" dirty="0"/>
              <a:t>Matrix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D5435C-F26D-4C43-9FBE-8E3CF2FDB14D}"/>
              </a:ext>
            </a:extLst>
          </p:cNvPr>
          <p:cNvSpPr/>
          <p:nvPr/>
        </p:nvSpPr>
        <p:spPr>
          <a:xfrm>
            <a:off x="6831773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5AF5E4-D597-4CD7-B317-2F025E615016}"/>
              </a:ext>
            </a:extLst>
          </p:cNvPr>
          <p:cNvSpPr/>
          <p:nvPr/>
        </p:nvSpPr>
        <p:spPr>
          <a:xfrm>
            <a:off x="6831773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FE1C5F-141D-486F-87D7-1E64630C007E}"/>
              </a:ext>
            </a:extLst>
          </p:cNvPr>
          <p:cNvSpPr/>
          <p:nvPr/>
        </p:nvSpPr>
        <p:spPr>
          <a:xfrm>
            <a:off x="6831773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F7C12B-A186-477F-9B20-4551488A7E91}"/>
              </a:ext>
            </a:extLst>
          </p:cNvPr>
          <p:cNvSpPr/>
          <p:nvPr/>
        </p:nvSpPr>
        <p:spPr>
          <a:xfrm>
            <a:off x="6831773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932DB-1E50-4ADE-867A-3FC703F9C2D0}"/>
              </a:ext>
            </a:extLst>
          </p:cNvPr>
          <p:cNvSpPr/>
          <p:nvPr/>
        </p:nvSpPr>
        <p:spPr>
          <a:xfrm>
            <a:off x="7675139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41B041-3F02-4C32-9C1A-42D71908D776}"/>
              </a:ext>
            </a:extLst>
          </p:cNvPr>
          <p:cNvSpPr/>
          <p:nvPr/>
        </p:nvSpPr>
        <p:spPr>
          <a:xfrm>
            <a:off x="7675139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3DD309-B585-4DBD-ADD3-6E8013A82D01}"/>
              </a:ext>
            </a:extLst>
          </p:cNvPr>
          <p:cNvSpPr/>
          <p:nvPr/>
        </p:nvSpPr>
        <p:spPr>
          <a:xfrm>
            <a:off x="7675139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F59B7-DF19-40D2-98B5-69F58D7CEC22}"/>
              </a:ext>
            </a:extLst>
          </p:cNvPr>
          <p:cNvSpPr/>
          <p:nvPr/>
        </p:nvSpPr>
        <p:spPr>
          <a:xfrm>
            <a:off x="7675139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3F5FD3-94FC-478B-8F2F-ADBBEEA20D2F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662059" y="3146157"/>
            <a:ext cx="169714" cy="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9E01AF-0E10-44EB-9EB4-3B8F12C040A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916400" y="2800352"/>
            <a:ext cx="758739" cy="34580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8B98F-FAF0-4823-8F14-218444FB4D9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6914423" y="3146158"/>
            <a:ext cx="760716" cy="19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982DDD-A13E-4E77-B5CF-80514B6A8926}"/>
              </a:ext>
            </a:extLst>
          </p:cNvPr>
          <p:cNvCxnSpPr>
            <a:cxnSpLocks/>
            <a:stCxn id="8" idx="6"/>
            <a:endCxn id="13" idx="1"/>
          </p:cNvCxnSpPr>
          <p:nvPr/>
        </p:nvCxnSpPr>
        <p:spPr>
          <a:xfrm>
            <a:off x="6916400" y="3146158"/>
            <a:ext cx="771132" cy="40343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0BF4A1-D74B-4A96-94E9-D3FC15BE8A7A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6916400" y="3146158"/>
            <a:ext cx="784866" cy="7743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A415F2-B9FD-426D-9165-4159DC22427F}"/>
              </a:ext>
            </a:extLst>
          </p:cNvPr>
          <p:cNvSpPr/>
          <p:nvPr/>
        </p:nvSpPr>
        <p:spPr>
          <a:xfrm>
            <a:off x="7927027" y="3395307"/>
            <a:ext cx="1735285" cy="92170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9960E8-00F4-4B6B-A09B-ADF0A0A65F22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7759766" y="3925211"/>
            <a:ext cx="167323" cy="246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DD2A33F-0440-4D53-8923-0E7A258495C0}"/>
              </a:ext>
            </a:extLst>
          </p:cNvPr>
          <p:cNvSpPr txBox="1"/>
          <p:nvPr/>
        </p:nvSpPr>
        <p:spPr>
          <a:xfrm>
            <a:off x="8094351" y="3533347"/>
            <a:ext cx="136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Unused Space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F68E7E-AE51-48DF-9FCA-F5D79CBC1C96}"/>
              </a:ext>
            </a:extLst>
          </p:cNvPr>
          <p:cNvSpPr txBox="1"/>
          <p:nvPr/>
        </p:nvSpPr>
        <p:spPr>
          <a:xfrm>
            <a:off x="6206214" y="4268345"/>
            <a:ext cx="362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t=t0: Connections and nodes missing</a:t>
            </a:r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7E4001EE-2464-4F43-825D-662C189102E5}"/>
              </a:ext>
            </a:extLst>
          </p:cNvPr>
          <p:cNvSpPr/>
          <p:nvPr/>
        </p:nvSpPr>
        <p:spPr>
          <a:xfrm>
            <a:off x="7982967" y="2163021"/>
            <a:ext cx="1686732" cy="1200783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7F56C3E-B6B5-4DE2-AD1B-CA60A35B3B40}"/>
              </a:ext>
            </a:extLst>
          </p:cNvPr>
          <p:cNvCxnSpPr>
            <a:cxnSpLocks/>
          </p:cNvCxnSpPr>
          <p:nvPr/>
        </p:nvCxnSpPr>
        <p:spPr>
          <a:xfrm flipV="1">
            <a:off x="7767153" y="2799425"/>
            <a:ext cx="237173" cy="92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14B5D7B-4B2D-4792-B974-71CC67D11136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8006334" y="2696821"/>
            <a:ext cx="266821" cy="10353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C83A9CA-EAEF-48EB-91DE-E4DFB3D154A8}"/>
              </a:ext>
            </a:extLst>
          </p:cNvPr>
          <p:cNvSpPr/>
          <p:nvPr/>
        </p:nvSpPr>
        <p:spPr>
          <a:xfrm>
            <a:off x="8273155" y="2599649"/>
            <a:ext cx="153117" cy="19434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8DA6858-6D4C-41D3-91E2-8D05BA0376CF}"/>
              </a:ext>
            </a:extLst>
          </p:cNvPr>
          <p:cNvSpPr/>
          <p:nvPr/>
        </p:nvSpPr>
        <p:spPr>
          <a:xfrm>
            <a:off x="9086492" y="2599650"/>
            <a:ext cx="153117" cy="19434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A0F61EC-EFFC-4078-AF8B-6863A0F12DFD}"/>
              </a:ext>
            </a:extLst>
          </p:cNvPr>
          <p:cNvCxnSpPr>
            <a:cxnSpLocks/>
          </p:cNvCxnSpPr>
          <p:nvPr/>
        </p:nvCxnSpPr>
        <p:spPr>
          <a:xfrm>
            <a:off x="8426272" y="2630356"/>
            <a:ext cx="6477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67B7AD-3CB0-42CA-96EA-7E52C909E4AE}"/>
              </a:ext>
            </a:extLst>
          </p:cNvPr>
          <p:cNvCxnSpPr>
            <a:cxnSpLocks/>
          </p:cNvCxnSpPr>
          <p:nvPr/>
        </p:nvCxnSpPr>
        <p:spPr>
          <a:xfrm flipV="1">
            <a:off x="9236489" y="2622023"/>
            <a:ext cx="92934" cy="74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90CCDB8-950C-4B47-850A-85B1D60BD423}"/>
              </a:ext>
            </a:extLst>
          </p:cNvPr>
          <p:cNvCxnSpPr>
            <a:cxnSpLocks/>
          </p:cNvCxnSpPr>
          <p:nvPr/>
        </p:nvCxnSpPr>
        <p:spPr>
          <a:xfrm>
            <a:off x="9236489" y="2689111"/>
            <a:ext cx="92934" cy="59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21B5F38-D17E-4022-9965-311B29CCC8BD}"/>
              </a:ext>
            </a:extLst>
          </p:cNvPr>
          <p:cNvSpPr/>
          <p:nvPr/>
        </p:nvSpPr>
        <p:spPr>
          <a:xfrm>
            <a:off x="82902" y="2868931"/>
            <a:ext cx="604692" cy="5544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IO Pad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283E946-BABB-4707-B671-7773BE7092C7}"/>
              </a:ext>
            </a:extLst>
          </p:cNvPr>
          <p:cNvSpPr/>
          <p:nvPr/>
        </p:nvSpPr>
        <p:spPr>
          <a:xfrm>
            <a:off x="899622" y="2154021"/>
            <a:ext cx="840912" cy="2162271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Cloud 132">
            <a:extLst>
              <a:ext uri="{FF2B5EF4-FFF2-40B4-BE49-F238E27FC236}">
                <a16:creationId xmlns:a16="http://schemas.microsoft.com/office/drawing/2014/main" id="{4916F3AD-688C-47BF-986C-3822243700D3}"/>
              </a:ext>
            </a:extLst>
          </p:cNvPr>
          <p:cNvSpPr/>
          <p:nvPr/>
        </p:nvSpPr>
        <p:spPr>
          <a:xfrm>
            <a:off x="2001115" y="2157793"/>
            <a:ext cx="1686732" cy="1200783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8A26B94-ABB7-439C-AB11-55E30F41BD85}"/>
              </a:ext>
            </a:extLst>
          </p:cNvPr>
          <p:cNvSpPr txBox="1"/>
          <p:nvPr/>
        </p:nvSpPr>
        <p:spPr>
          <a:xfrm>
            <a:off x="920028" y="21540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</a:t>
            </a:r>
          </a:p>
          <a:p>
            <a:r>
              <a:rPr lang="en-US" b="1" dirty="0"/>
              <a:t>Matrix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F2252E6-0A6F-4B7D-8103-FD6EB1404D56}"/>
              </a:ext>
            </a:extLst>
          </p:cNvPr>
          <p:cNvSpPr/>
          <p:nvPr/>
        </p:nvSpPr>
        <p:spPr>
          <a:xfrm>
            <a:off x="857308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EEE2021-490A-4A7B-AE61-1DF7D0AB6A66}"/>
              </a:ext>
            </a:extLst>
          </p:cNvPr>
          <p:cNvSpPr/>
          <p:nvPr/>
        </p:nvSpPr>
        <p:spPr>
          <a:xfrm>
            <a:off x="857308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A07870B-2DA4-4B39-BF41-2578E578F2D6}"/>
              </a:ext>
            </a:extLst>
          </p:cNvPr>
          <p:cNvSpPr/>
          <p:nvPr/>
        </p:nvSpPr>
        <p:spPr>
          <a:xfrm>
            <a:off x="857308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E507132-FD63-47F4-9DF4-62A897991951}"/>
              </a:ext>
            </a:extLst>
          </p:cNvPr>
          <p:cNvSpPr/>
          <p:nvPr/>
        </p:nvSpPr>
        <p:spPr>
          <a:xfrm>
            <a:off x="857308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7F1FACF-D9D1-47A8-912C-4DD488D94CC2}"/>
              </a:ext>
            </a:extLst>
          </p:cNvPr>
          <p:cNvSpPr/>
          <p:nvPr/>
        </p:nvSpPr>
        <p:spPr>
          <a:xfrm>
            <a:off x="1700674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6C19903-725A-4A45-8E81-CE413B16A823}"/>
              </a:ext>
            </a:extLst>
          </p:cNvPr>
          <p:cNvSpPr/>
          <p:nvPr/>
        </p:nvSpPr>
        <p:spPr>
          <a:xfrm>
            <a:off x="1700674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416E84A-4E0E-4F06-B247-EF5C55083AB7}"/>
              </a:ext>
            </a:extLst>
          </p:cNvPr>
          <p:cNvSpPr/>
          <p:nvPr/>
        </p:nvSpPr>
        <p:spPr>
          <a:xfrm>
            <a:off x="1700674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33327AB-308A-4041-8294-B595CB209FE1}"/>
              </a:ext>
            </a:extLst>
          </p:cNvPr>
          <p:cNvSpPr/>
          <p:nvPr/>
        </p:nvSpPr>
        <p:spPr>
          <a:xfrm>
            <a:off x="1700674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D355E18-564B-4C7A-B937-3BECBC8EBF49}"/>
              </a:ext>
            </a:extLst>
          </p:cNvPr>
          <p:cNvCxnSpPr>
            <a:cxnSpLocks/>
            <a:endCxn id="136" idx="2"/>
          </p:cNvCxnSpPr>
          <p:nvPr/>
        </p:nvCxnSpPr>
        <p:spPr>
          <a:xfrm>
            <a:off x="687594" y="3146157"/>
            <a:ext cx="169714" cy="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AA5A241-8B68-4EFF-8B90-5EDE18B2BB87}"/>
              </a:ext>
            </a:extLst>
          </p:cNvPr>
          <p:cNvCxnSpPr>
            <a:cxnSpLocks/>
            <a:stCxn id="136" idx="6"/>
            <a:endCxn id="139" idx="2"/>
          </p:cNvCxnSpPr>
          <p:nvPr/>
        </p:nvCxnSpPr>
        <p:spPr>
          <a:xfrm flipV="1">
            <a:off x="941935" y="2800352"/>
            <a:ext cx="758739" cy="3458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06FA6A4-0A22-423D-A63C-A78F30190C09}"/>
              </a:ext>
            </a:extLst>
          </p:cNvPr>
          <p:cNvCxnSpPr>
            <a:cxnSpLocks/>
          </p:cNvCxnSpPr>
          <p:nvPr/>
        </p:nvCxnSpPr>
        <p:spPr>
          <a:xfrm flipV="1">
            <a:off x="1785301" y="2794197"/>
            <a:ext cx="237173" cy="9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470C4B5-982F-4CAB-A89D-791B251B3677}"/>
              </a:ext>
            </a:extLst>
          </p:cNvPr>
          <p:cNvCxnSpPr>
            <a:cxnSpLocks/>
            <a:endCxn id="140" idx="2"/>
          </p:cNvCxnSpPr>
          <p:nvPr/>
        </p:nvCxnSpPr>
        <p:spPr>
          <a:xfrm flipV="1">
            <a:off x="939958" y="3146158"/>
            <a:ext cx="760716" cy="19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18C945-12E4-4AFD-BE53-3B615560156F}"/>
              </a:ext>
            </a:extLst>
          </p:cNvPr>
          <p:cNvCxnSpPr>
            <a:cxnSpLocks/>
            <a:stCxn id="136" idx="6"/>
            <a:endCxn id="141" idx="1"/>
          </p:cNvCxnSpPr>
          <p:nvPr/>
        </p:nvCxnSpPr>
        <p:spPr>
          <a:xfrm>
            <a:off x="941935" y="3146158"/>
            <a:ext cx="771132" cy="40343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D93916E-4D6F-4090-8CA1-D3FA94C58AA9}"/>
              </a:ext>
            </a:extLst>
          </p:cNvPr>
          <p:cNvCxnSpPr>
            <a:cxnSpLocks/>
            <a:stCxn id="136" idx="6"/>
          </p:cNvCxnSpPr>
          <p:nvPr/>
        </p:nvCxnSpPr>
        <p:spPr>
          <a:xfrm>
            <a:off x="941935" y="3146158"/>
            <a:ext cx="784866" cy="7743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B2B8B825-772E-4C4B-9929-4DEF8F704DE5}"/>
              </a:ext>
            </a:extLst>
          </p:cNvPr>
          <p:cNvSpPr/>
          <p:nvPr/>
        </p:nvSpPr>
        <p:spPr>
          <a:xfrm>
            <a:off x="1952562" y="3395307"/>
            <a:ext cx="1735285" cy="92170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A35EDE9-A3FD-4BC8-A2E0-90543112BA6E}"/>
              </a:ext>
            </a:extLst>
          </p:cNvPr>
          <p:cNvCxnSpPr>
            <a:cxnSpLocks/>
            <a:stCxn id="142" idx="6"/>
          </p:cNvCxnSpPr>
          <p:nvPr/>
        </p:nvCxnSpPr>
        <p:spPr>
          <a:xfrm>
            <a:off x="1785301" y="3925211"/>
            <a:ext cx="167323" cy="246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589D8EC5-4549-4B22-A0B7-20FEC1D132C0}"/>
              </a:ext>
            </a:extLst>
          </p:cNvPr>
          <p:cNvSpPr txBox="1"/>
          <p:nvPr/>
        </p:nvSpPr>
        <p:spPr>
          <a:xfrm>
            <a:off x="2119886" y="3533347"/>
            <a:ext cx="136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Unused Space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A835A6E-5C3A-464D-852A-446F98B9374C}"/>
              </a:ext>
            </a:extLst>
          </p:cNvPr>
          <p:cNvCxnSpPr>
            <a:cxnSpLocks/>
            <a:endCxn id="153" idx="1"/>
          </p:cNvCxnSpPr>
          <p:nvPr/>
        </p:nvCxnSpPr>
        <p:spPr>
          <a:xfrm flipV="1">
            <a:off x="2024482" y="2691593"/>
            <a:ext cx="266821" cy="10353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68E65DB-C15A-43C3-BD50-89136F801804}"/>
              </a:ext>
            </a:extLst>
          </p:cNvPr>
          <p:cNvSpPr/>
          <p:nvPr/>
        </p:nvSpPr>
        <p:spPr>
          <a:xfrm>
            <a:off x="2291303" y="2594421"/>
            <a:ext cx="153117" cy="19434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D4AAFB0-CD28-48FA-9610-B9F4E98BFCCC}"/>
              </a:ext>
            </a:extLst>
          </p:cNvPr>
          <p:cNvSpPr/>
          <p:nvPr/>
        </p:nvSpPr>
        <p:spPr>
          <a:xfrm>
            <a:off x="3104640" y="2594422"/>
            <a:ext cx="153117" cy="19434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AF9A5E5-4FC2-4D1F-B6A4-46E4B7A03095}"/>
              </a:ext>
            </a:extLst>
          </p:cNvPr>
          <p:cNvCxnSpPr>
            <a:cxnSpLocks/>
          </p:cNvCxnSpPr>
          <p:nvPr/>
        </p:nvCxnSpPr>
        <p:spPr>
          <a:xfrm>
            <a:off x="2444420" y="2625128"/>
            <a:ext cx="6477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FB930BC-1E7E-4D07-BF0D-20FC729B7A75}"/>
              </a:ext>
            </a:extLst>
          </p:cNvPr>
          <p:cNvCxnSpPr>
            <a:cxnSpLocks/>
          </p:cNvCxnSpPr>
          <p:nvPr/>
        </p:nvCxnSpPr>
        <p:spPr>
          <a:xfrm flipV="1">
            <a:off x="3254637" y="2616795"/>
            <a:ext cx="92934" cy="74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DC7DB97-8E40-45B1-B95C-975CFD54F3F0}"/>
              </a:ext>
            </a:extLst>
          </p:cNvPr>
          <p:cNvCxnSpPr>
            <a:cxnSpLocks/>
          </p:cNvCxnSpPr>
          <p:nvPr/>
        </p:nvCxnSpPr>
        <p:spPr>
          <a:xfrm>
            <a:off x="3254637" y="2683883"/>
            <a:ext cx="92934" cy="59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7F870F57-FB27-4F93-BAA9-EC89D56BFBF9}"/>
              </a:ext>
            </a:extLst>
          </p:cNvPr>
          <p:cNvSpPr txBox="1"/>
          <p:nvPr/>
        </p:nvSpPr>
        <p:spPr>
          <a:xfrm>
            <a:off x="2353773" y="2283596"/>
            <a:ext cx="173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Design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A71EC29-7897-4AE7-8703-01741396DC12}"/>
              </a:ext>
            </a:extLst>
          </p:cNvPr>
          <p:cNvSpPr txBox="1"/>
          <p:nvPr/>
        </p:nvSpPr>
        <p:spPr>
          <a:xfrm>
            <a:off x="596221" y="4488165"/>
            <a:ext cx="2860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Initial Bitstream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D8AA1FB-40A4-4C63-826C-4323F7E1D4ED}"/>
              </a:ext>
            </a:extLst>
          </p:cNvPr>
          <p:cNvSpPr txBox="1"/>
          <p:nvPr/>
        </p:nvSpPr>
        <p:spPr>
          <a:xfrm>
            <a:off x="8269912" y="2290090"/>
            <a:ext cx="128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Design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90CC374-5E5E-4E2E-9F89-6345C08F77F8}"/>
              </a:ext>
            </a:extLst>
          </p:cNvPr>
          <p:cNvCxnSpPr/>
          <p:nvPr/>
        </p:nvCxnSpPr>
        <p:spPr>
          <a:xfrm>
            <a:off x="3909666" y="1193178"/>
            <a:ext cx="6422" cy="554839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2CBD562-0FE6-4727-BCA7-513CC7B002FC}"/>
              </a:ext>
            </a:extLst>
          </p:cNvPr>
          <p:cNvCxnSpPr>
            <a:cxnSpLocks/>
          </p:cNvCxnSpPr>
          <p:nvPr/>
        </p:nvCxnSpPr>
        <p:spPr>
          <a:xfrm>
            <a:off x="5676587" y="5507277"/>
            <a:ext cx="6258054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E61CF619-D696-455B-B89E-DDF3EE685582}"/>
              </a:ext>
            </a:extLst>
          </p:cNvPr>
          <p:cNvSpPr txBox="1"/>
          <p:nvPr/>
        </p:nvSpPr>
        <p:spPr>
          <a:xfrm>
            <a:off x="10534288" y="5610972"/>
            <a:ext cx="11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Time (t)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227AA7A-FA9D-4DC6-980B-9B4115B10F54}"/>
              </a:ext>
            </a:extLst>
          </p:cNvPr>
          <p:cNvSpPr/>
          <p:nvPr/>
        </p:nvSpPr>
        <p:spPr>
          <a:xfrm>
            <a:off x="5699440" y="1828807"/>
            <a:ext cx="4491445" cy="3047989"/>
          </a:xfrm>
          <a:prstGeom prst="rect">
            <a:avLst/>
          </a:prstGeom>
          <a:noFill/>
          <a:ln w="635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6B5A27E-A82C-46F5-B2C1-A3221EC055BA}"/>
              </a:ext>
            </a:extLst>
          </p:cNvPr>
          <p:cNvCxnSpPr>
            <a:cxnSpLocks/>
          </p:cNvCxnSpPr>
          <p:nvPr/>
        </p:nvCxnSpPr>
        <p:spPr>
          <a:xfrm>
            <a:off x="5699440" y="4953000"/>
            <a:ext cx="0" cy="461828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06A38-65CF-AC40-92C6-E7549E4B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2" grpId="0"/>
      <p:bldP spid="43" grpId="0"/>
      <p:bldP spid="91" grpId="0" animBg="1"/>
      <p:bldP spid="94" grpId="0" animBg="1"/>
      <p:bldP spid="95" grpId="0" animBg="1"/>
      <p:bldP spid="131" grpId="0" animBg="1"/>
      <p:bldP spid="132" grpId="0" animBg="1"/>
      <p:bldP spid="133" grpId="0" animBg="1"/>
      <p:bldP spid="134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9" grpId="0" animBg="1"/>
      <p:bldP spid="151" grpId="0"/>
      <p:bldP spid="153" grpId="0" animBg="1"/>
      <p:bldP spid="154" grpId="0" animBg="1"/>
      <p:bldP spid="158" grpId="0"/>
      <p:bldP spid="159" grpId="0"/>
      <p:bldP spid="161" grpId="0"/>
      <p:bldP spid="167" grpId="0"/>
      <p:bldP spid="1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B0FB04-EB30-4406-905C-07BEB9A6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PadLock: Runtime Deletion and Regeneration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2610BD-1335-4280-90FD-EB741C0C3D3D}"/>
              </a:ext>
            </a:extLst>
          </p:cNvPr>
          <p:cNvSpPr/>
          <p:nvPr/>
        </p:nvSpPr>
        <p:spPr>
          <a:xfrm>
            <a:off x="6057367" y="2868931"/>
            <a:ext cx="604692" cy="5544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IO Pad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16A559-6E8E-4CA2-83D1-B9565C11E8C0}"/>
              </a:ext>
            </a:extLst>
          </p:cNvPr>
          <p:cNvSpPr/>
          <p:nvPr/>
        </p:nvSpPr>
        <p:spPr>
          <a:xfrm>
            <a:off x="6874087" y="2154021"/>
            <a:ext cx="840912" cy="2162271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714A8-F8C1-4CEE-8261-00BD295C6970}"/>
              </a:ext>
            </a:extLst>
          </p:cNvPr>
          <p:cNvSpPr txBox="1"/>
          <p:nvPr/>
        </p:nvSpPr>
        <p:spPr>
          <a:xfrm>
            <a:off x="6894493" y="21540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</a:t>
            </a:r>
          </a:p>
          <a:p>
            <a:r>
              <a:rPr lang="en-US" b="1" dirty="0"/>
              <a:t>Matrix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D5435C-F26D-4C43-9FBE-8E3CF2FDB14D}"/>
              </a:ext>
            </a:extLst>
          </p:cNvPr>
          <p:cNvSpPr/>
          <p:nvPr/>
        </p:nvSpPr>
        <p:spPr>
          <a:xfrm>
            <a:off x="6831773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5AF5E4-D597-4CD7-B317-2F025E615016}"/>
              </a:ext>
            </a:extLst>
          </p:cNvPr>
          <p:cNvSpPr/>
          <p:nvPr/>
        </p:nvSpPr>
        <p:spPr>
          <a:xfrm>
            <a:off x="6831773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FE1C5F-141D-486F-87D7-1E64630C007E}"/>
              </a:ext>
            </a:extLst>
          </p:cNvPr>
          <p:cNvSpPr/>
          <p:nvPr/>
        </p:nvSpPr>
        <p:spPr>
          <a:xfrm>
            <a:off x="6831773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F7C12B-A186-477F-9B20-4551488A7E91}"/>
              </a:ext>
            </a:extLst>
          </p:cNvPr>
          <p:cNvSpPr/>
          <p:nvPr/>
        </p:nvSpPr>
        <p:spPr>
          <a:xfrm>
            <a:off x="6831773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932DB-1E50-4ADE-867A-3FC703F9C2D0}"/>
              </a:ext>
            </a:extLst>
          </p:cNvPr>
          <p:cNvSpPr/>
          <p:nvPr/>
        </p:nvSpPr>
        <p:spPr>
          <a:xfrm>
            <a:off x="7675139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41B041-3F02-4C32-9C1A-42D71908D776}"/>
              </a:ext>
            </a:extLst>
          </p:cNvPr>
          <p:cNvSpPr/>
          <p:nvPr/>
        </p:nvSpPr>
        <p:spPr>
          <a:xfrm>
            <a:off x="7675139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3DD309-B585-4DBD-ADD3-6E8013A82D01}"/>
              </a:ext>
            </a:extLst>
          </p:cNvPr>
          <p:cNvSpPr/>
          <p:nvPr/>
        </p:nvSpPr>
        <p:spPr>
          <a:xfrm>
            <a:off x="7675139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F59B7-DF19-40D2-98B5-69F58D7CEC22}"/>
              </a:ext>
            </a:extLst>
          </p:cNvPr>
          <p:cNvSpPr/>
          <p:nvPr/>
        </p:nvSpPr>
        <p:spPr>
          <a:xfrm>
            <a:off x="7675139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3F5FD3-94FC-478B-8F2F-ADBBEEA20D2F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662059" y="3146157"/>
            <a:ext cx="169714" cy="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9E01AF-0E10-44EB-9EB4-3B8F12C040A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916400" y="2800352"/>
            <a:ext cx="758739" cy="34580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8B98F-FAF0-4823-8F14-218444FB4D9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6914423" y="3146158"/>
            <a:ext cx="760716" cy="19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982DDD-A13E-4E77-B5CF-80514B6A8926}"/>
              </a:ext>
            </a:extLst>
          </p:cNvPr>
          <p:cNvCxnSpPr>
            <a:cxnSpLocks/>
            <a:stCxn id="8" idx="6"/>
            <a:endCxn id="13" idx="1"/>
          </p:cNvCxnSpPr>
          <p:nvPr/>
        </p:nvCxnSpPr>
        <p:spPr>
          <a:xfrm>
            <a:off x="6916400" y="3146158"/>
            <a:ext cx="771132" cy="40343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0BF4A1-D74B-4A96-94E9-D3FC15BE8A7A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6916400" y="3146158"/>
            <a:ext cx="784866" cy="7743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A415F2-B9FD-426D-9165-4159DC22427F}"/>
              </a:ext>
            </a:extLst>
          </p:cNvPr>
          <p:cNvSpPr/>
          <p:nvPr/>
        </p:nvSpPr>
        <p:spPr>
          <a:xfrm>
            <a:off x="7927027" y="3395307"/>
            <a:ext cx="1735285" cy="92170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9960E8-00F4-4B6B-A09B-ADF0A0A65F22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7759766" y="3925211"/>
            <a:ext cx="167323" cy="246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CF68E7E-AE51-48DF-9FCA-F5D79CBC1C96}"/>
              </a:ext>
            </a:extLst>
          </p:cNvPr>
          <p:cNvSpPr txBox="1"/>
          <p:nvPr/>
        </p:nvSpPr>
        <p:spPr>
          <a:xfrm>
            <a:off x="6206214" y="4268345"/>
            <a:ext cx="362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t=t0: Attacker inserts trojan</a:t>
            </a:r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7E4001EE-2464-4F43-825D-662C189102E5}"/>
              </a:ext>
            </a:extLst>
          </p:cNvPr>
          <p:cNvSpPr/>
          <p:nvPr/>
        </p:nvSpPr>
        <p:spPr>
          <a:xfrm>
            <a:off x="7982967" y="2163021"/>
            <a:ext cx="1686732" cy="1200783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7F56C3E-B6B5-4DE2-AD1B-CA60A35B3B40}"/>
              </a:ext>
            </a:extLst>
          </p:cNvPr>
          <p:cNvCxnSpPr>
            <a:cxnSpLocks/>
          </p:cNvCxnSpPr>
          <p:nvPr/>
        </p:nvCxnSpPr>
        <p:spPr>
          <a:xfrm flipV="1">
            <a:off x="7767153" y="2799425"/>
            <a:ext cx="237173" cy="92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14B5D7B-4B2D-4792-B974-71CC67D11136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8006334" y="2696821"/>
            <a:ext cx="266821" cy="10353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C83A9CA-EAEF-48EB-91DE-E4DFB3D154A8}"/>
              </a:ext>
            </a:extLst>
          </p:cNvPr>
          <p:cNvSpPr/>
          <p:nvPr/>
        </p:nvSpPr>
        <p:spPr>
          <a:xfrm>
            <a:off x="8273155" y="2599649"/>
            <a:ext cx="153117" cy="19434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8DA6858-6D4C-41D3-91E2-8D05BA0376CF}"/>
              </a:ext>
            </a:extLst>
          </p:cNvPr>
          <p:cNvSpPr/>
          <p:nvPr/>
        </p:nvSpPr>
        <p:spPr>
          <a:xfrm>
            <a:off x="9086492" y="2599650"/>
            <a:ext cx="153117" cy="19434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A0F61EC-EFFC-4078-AF8B-6863A0F12DFD}"/>
              </a:ext>
            </a:extLst>
          </p:cNvPr>
          <p:cNvCxnSpPr>
            <a:cxnSpLocks/>
          </p:cNvCxnSpPr>
          <p:nvPr/>
        </p:nvCxnSpPr>
        <p:spPr>
          <a:xfrm>
            <a:off x="8426272" y="2630356"/>
            <a:ext cx="6477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67B7AD-3CB0-42CA-96EA-7E52C909E4AE}"/>
              </a:ext>
            </a:extLst>
          </p:cNvPr>
          <p:cNvCxnSpPr>
            <a:cxnSpLocks/>
          </p:cNvCxnSpPr>
          <p:nvPr/>
        </p:nvCxnSpPr>
        <p:spPr>
          <a:xfrm flipV="1">
            <a:off x="9236489" y="2622023"/>
            <a:ext cx="92934" cy="74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90CCDB8-950C-4B47-850A-85B1D60BD423}"/>
              </a:ext>
            </a:extLst>
          </p:cNvPr>
          <p:cNvCxnSpPr>
            <a:cxnSpLocks/>
          </p:cNvCxnSpPr>
          <p:nvPr/>
        </p:nvCxnSpPr>
        <p:spPr>
          <a:xfrm>
            <a:off x="9236489" y="2689111"/>
            <a:ext cx="92934" cy="59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21B5F38-D17E-4022-9965-311B29CCC8BD}"/>
              </a:ext>
            </a:extLst>
          </p:cNvPr>
          <p:cNvSpPr/>
          <p:nvPr/>
        </p:nvSpPr>
        <p:spPr>
          <a:xfrm>
            <a:off x="82902" y="2868931"/>
            <a:ext cx="604692" cy="5544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IO Pad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283E946-BABB-4707-B671-7773BE7092C7}"/>
              </a:ext>
            </a:extLst>
          </p:cNvPr>
          <p:cNvSpPr/>
          <p:nvPr/>
        </p:nvSpPr>
        <p:spPr>
          <a:xfrm>
            <a:off x="899622" y="2154021"/>
            <a:ext cx="840912" cy="2162271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Cloud 132">
            <a:extLst>
              <a:ext uri="{FF2B5EF4-FFF2-40B4-BE49-F238E27FC236}">
                <a16:creationId xmlns:a16="http://schemas.microsoft.com/office/drawing/2014/main" id="{4916F3AD-688C-47BF-986C-3822243700D3}"/>
              </a:ext>
            </a:extLst>
          </p:cNvPr>
          <p:cNvSpPr/>
          <p:nvPr/>
        </p:nvSpPr>
        <p:spPr>
          <a:xfrm>
            <a:off x="2001115" y="2157793"/>
            <a:ext cx="1686732" cy="1200783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8A26B94-ABB7-439C-AB11-55E30F41BD85}"/>
              </a:ext>
            </a:extLst>
          </p:cNvPr>
          <p:cNvSpPr txBox="1"/>
          <p:nvPr/>
        </p:nvSpPr>
        <p:spPr>
          <a:xfrm>
            <a:off x="920028" y="21540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</a:t>
            </a:r>
          </a:p>
          <a:p>
            <a:r>
              <a:rPr lang="en-US" b="1" dirty="0"/>
              <a:t>Matrix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F2252E6-0A6F-4B7D-8103-FD6EB1404D56}"/>
              </a:ext>
            </a:extLst>
          </p:cNvPr>
          <p:cNvSpPr/>
          <p:nvPr/>
        </p:nvSpPr>
        <p:spPr>
          <a:xfrm>
            <a:off x="857308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EEE2021-490A-4A7B-AE61-1DF7D0AB6A66}"/>
              </a:ext>
            </a:extLst>
          </p:cNvPr>
          <p:cNvSpPr/>
          <p:nvPr/>
        </p:nvSpPr>
        <p:spPr>
          <a:xfrm>
            <a:off x="857308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A07870B-2DA4-4B39-BF41-2578E578F2D6}"/>
              </a:ext>
            </a:extLst>
          </p:cNvPr>
          <p:cNvSpPr/>
          <p:nvPr/>
        </p:nvSpPr>
        <p:spPr>
          <a:xfrm>
            <a:off x="857308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E507132-FD63-47F4-9DF4-62A897991951}"/>
              </a:ext>
            </a:extLst>
          </p:cNvPr>
          <p:cNvSpPr/>
          <p:nvPr/>
        </p:nvSpPr>
        <p:spPr>
          <a:xfrm>
            <a:off x="857308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7F1FACF-D9D1-47A8-912C-4DD488D94CC2}"/>
              </a:ext>
            </a:extLst>
          </p:cNvPr>
          <p:cNvSpPr/>
          <p:nvPr/>
        </p:nvSpPr>
        <p:spPr>
          <a:xfrm>
            <a:off x="1700674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6C19903-725A-4A45-8E81-CE413B16A823}"/>
              </a:ext>
            </a:extLst>
          </p:cNvPr>
          <p:cNvSpPr/>
          <p:nvPr/>
        </p:nvSpPr>
        <p:spPr>
          <a:xfrm>
            <a:off x="1700674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416E84A-4E0E-4F06-B247-EF5C55083AB7}"/>
              </a:ext>
            </a:extLst>
          </p:cNvPr>
          <p:cNvSpPr/>
          <p:nvPr/>
        </p:nvSpPr>
        <p:spPr>
          <a:xfrm>
            <a:off x="1700674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33327AB-308A-4041-8294-B595CB209FE1}"/>
              </a:ext>
            </a:extLst>
          </p:cNvPr>
          <p:cNvSpPr/>
          <p:nvPr/>
        </p:nvSpPr>
        <p:spPr>
          <a:xfrm>
            <a:off x="1700674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D355E18-564B-4C7A-B937-3BECBC8EBF49}"/>
              </a:ext>
            </a:extLst>
          </p:cNvPr>
          <p:cNvCxnSpPr>
            <a:cxnSpLocks/>
            <a:endCxn id="136" idx="2"/>
          </p:cNvCxnSpPr>
          <p:nvPr/>
        </p:nvCxnSpPr>
        <p:spPr>
          <a:xfrm>
            <a:off x="687594" y="3146157"/>
            <a:ext cx="169714" cy="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AA5A241-8B68-4EFF-8B90-5EDE18B2BB87}"/>
              </a:ext>
            </a:extLst>
          </p:cNvPr>
          <p:cNvCxnSpPr>
            <a:cxnSpLocks/>
            <a:stCxn id="136" idx="6"/>
            <a:endCxn id="139" idx="2"/>
          </p:cNvCxnSpPr>
          <p:nvPr/>
        </p:nvCxnSpPr>
        <p:spPr>
          <a:xfrm flipV="1">
            <a:off x="941935" y="2800352"/>
            <a:ext cx="758739" cy="3458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06FA6A4-0A22-423D-A63C-A78F30190C09}"/>
              </a:ext>
            </a:extLst>
          </p:cNvPr>
          <p:cNvCxnSpPr>
            <a:cxnSpLocks/>
          </p:cNvCxnSpPr>
          <p:nvPr/>
        </p:nvCxnSpPr>
        <p:spPr>
          <a:xfrm flipV="1">
            <a:off x="1785301" y="2794197"/>
            <a:ext cx="237173" cy="9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470C4B5-982F-4CAB-A89D-791B251B3677}"/>
              </a:ext>
            </a:extLst>
          </p:cNvPr>
          <p:cNvCxnSpPr>
            <a:cxnSpLocks/>
            <a:endCxn id="140" idx="2"/>
          </p:cNvCxnSpPr>
          <p:nvPr/>
        </p:nvCxnSpPr>
        <p:spPr>
          <a:xfrm flipV="1">
            <a:off x="939958" y="3146158"/>
            <a:ext cx="760716" cy="19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18C945-12E4-4AFD-BE53-3B615560156F}"/>
              </a:ext>
            </a:extLst>
          </p:cNvPr>
          <p:cNvCxnSpPr>
            <a:cxnSpLocks/>
            <a:stCxn id="136" idx="6"/>
            <a:endCxn id="141" idx="1"/>
          </p:cNvCxnSpPr>
          <p:nvPr/>
        </p:nvCxnSpPr>
        <p:spPr>
          <a:xfrm>
            <a:off x="941935" y="3146158"/>
            <a:ext cx="771132" cy="40343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D93916E-4D6F-4090-8CA1-D3FA94C58AA9}"/>
              </a:ext>
            </a:extLst>
          </p:cNvPr>
          <p:cNvCxnSpPr>
            <a:cxnSpLocks/>
            <a:stCxn id="136" idx="6"/>
          </p:cNvCxnSpPr>
          <p:nvPr/>
        </p:nvCxnSpPr>
        <p:spPr>
          <a:xfrm>
            <a:off x="941935" y="3146158"/>
            <a:ext cx="784866" cy="7743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B2B8B825-772E-4C4B-9929-4DEF8F704DE5}"/>
              </a:ext>
            </a:extLst>
          </p:cNvPr>
          <p:cNvSpPr/>
          <p:nvPr/>
        </p:nvSpPr>
        <p:spPr>
          <a:xfrm>
            <a:off x="1952562" y="3395307"/>
            <a:ext cx="1735285" cy="92170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A35EDE9-A3FD-4BC8-A2E0-90543112BA6E}"/>
              </a:ext>
            </a:extLst>
          </p:cNvPr>
          <p:cNvCxnSpPr>
            <a:cxnSpLocks/>
            <a:stCxn id="142" idx="6"/>
          </p:cNvCxnSpPr>
          <p:nvPr/>
        </p:nvCxnSpPr>
        <p:spPr>
          <a:xfrm>
            <a:off x="1785301" y="3925211"/>
            <a:ext cx="167323" cy="246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589D8EC5-4549-4B22-A0B7-20FEC1D132C0}"/>
              </a:ext>
            </a:extLst>
          </p:cNvPr>
          <p:cNvSpPr txBox="1"/>
          <p:nvPr/>
        </p:nvSpPr>
        <p:spPr>
          <a:xfrm>
            <a:off x="2119886" y="3533347"/>
            <a:ext cx="136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Unused Space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A835A6E-5C3A-464D-852A-446F98B9374C}"/>
              </a:ext>
            </a:extLst>
          </p:cNvPr>
          <p:cNvCxnSpPr>
            <a:cxnSpLocks/>
            <a:endCxn id="153" idx="1"/>
          </p:cNvCxnSpPr>
          <p:nvPr/>
        </p:nvCxnSpPr>
        <p:spPr>
          <a:xfrm flipV="1">
            <a:off x="2024482" y="2691593"/>
            <a:ext cx="266821" cy="10353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68E65DB-C15A-43C3-BD50-89136F801804}"/>
              </a:ext>
            </a:extLst>
          </p:cNvPr>
          <p:cNvSpPr/>
          <p:nvPr/>
        </p:nvSpPr>
        <p:spPr>
          <a:xfrm>
            <a:off x="2291303" y="2594421"/>
            <a:ext cx="153117" cy="19434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D4AAFB0-CD28-48FA-9610-B9F4E98BFCCC}"/>
              </a:ext>
            </a:extLst>
          </p:cNvPr>
          <p:cNvSpPr/>
          <p:nvPr/>
        </p:nvSpPr>
        <p:spPr>
          <a:xfrm>
            <a:off x="3104640" y="2594422"/>
            <a:ext cx="153117" cy="19434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AF9A5E5-4FC2-4D1F-B6A4-46E4B7A03095}"/>
              </a:ext>
            </a:extLst>
          </p:cNvPr>
          <p:cNvCxnSpPr>
            <a:cxnSpLocks/>
          </p:cNvCxnSpPr>
          <p:nvPr/>
        </p:nvCxnSpPr>
        <p:spPr>
          <a:xfrm>
            <a:off x="2444420" y="2625128"/>
            <a:ext cx="6477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FB930BC-1E7E-4D07-BF0D-20FC729B7A75}"/>
              </a:ext>
            </a:extLst>
          </p:cNvPr>
          <p:cNvCxnSpPr>
            <a:cxnSpLocks/>
          </p:cNvCxnSpPr>
          <p:nvPr/>
        </p:nvCxnSpPr>
        <p:spPr>
          <a:xfrm flipV="1">
            <a:off x="3254637" y="2616795"/>
            <a:ext cx="92934" cy="74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DC7DB97-8E40-45B1-B95C-975CFD54F3F0}"/>
              </a:ext>
            </a:extLst>
          </p:cNvPr>
          <p:cNvCxnSpPr>
            <a:cxnSpLocks/>
          </p:cNvCxnSpPr>
          <p:nvPr/>
        </p:nvCxnSpPr>
        <p:spPr>
          <a:xfrm>
            <a:off x="3254637" y="2683883"/>
            <a:ext cx="92934" cy="59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7F870F57-FB27-4F93-BAA9-EC89D56BFBF9}"/>
              </a:ext>
            </a:extLst>
          </p:cNvPr>
          <p:cNvSpPr txBox="1"/>
          <p:nvPr/>
        </p:nvSpPr>
        <p:spPr>
          <a:xfrm>
            <a:off x="2353773" y="2283596"/>
            <a:ext cx="173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Design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A71EC29-7897-4AE7-8703-01741396DC12}"/>
              </a:ext>
            </a:extLst>
          </p:cNvPr>
          <p:cNvSpPr txBox="1"/>
          <p:nvPr/>
        </p:nvSpPr>
        <p:spPr>
          <a:xfrm>
            <a:off x="596221" y="4488165"/>
            <a:ext cx="275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Initial Bitstream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D8AA1FB-40A4-4C63-826C-4323F7E1D4ED}"/>
              </a:ext>
            </a:extLst>
          </p:cNvPr>
          <p:cNvSpPr txBox="1"/>
          <p:nvPr/>
        </p:nvSpPr>
        <p:spPr>
          <a:xfrm>
            <a:off x="8269912" y="2290090"/>
            <a:ext cx="128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Design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90CC374-5E5E-4E2E-9F89-6345C08F77F8}"/>
              </a:ext>
            </a:extLst>
          </p:cNvPr>
          <p:cNvCxnSpPr/>
          <p:nvPr/>
        </p:nvCxnSpPr>
        <p:spPr>
          <a:xfrm>
            <a:off x="3909666" y="1193178"/>
            <a:ext cx="6422" cy="554839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loud 62">
            <a:extLst>
              <a:ext uri="{FF2B5EF4-FFF2-40B4-BE49-F238E27FC236}">
                <a16:creationId xmlns:a16="http://schemas.microsoft.com/office/drawing/2014/main" id="{253B2CA7-1A22-433F-A455-0A08359C2280}"/>
              </a:ext>
            </a:extLst>
          </p:cNvPr>
          <p:cNvSpPr/>
          <p:nvPr/>
        </p:nvSpPr>
        <p:spPr>
          <a:xfrm>
            <a:off x="8118697" y="3503395"/>
            <a:ext cx="1375136" cy="779055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255056-970A-49B6-9A9E-02DFC49AA163}"/>
              </a:ext>
            </a:extLst>
          </p:cNvPr>
          <p:cNvCxnSpPr>
            <a:cxnSpLocks/>
          </p:cNvCxnSpPr>
          <p:nvPr/>
        </p:nvCxnSpPr>
        <p:spPr>
          <a:xfrm>
            <a:off x="6895980" y="3156037"/>
            <a:ext cx="784866" cy="774378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3C4A4A-1758-4546-9602-63115CF13573}"/>
              </a:ext>
            </a:extLst>
          </p:cNvPr>
          <p:cNvCxnSpPr>
            <a:cxnSpLocks/>
          </p:cNvCxnSpPr>
          <p:nvPr/>
        </p:nvCxnSpPr>
        <p:spPr>
          <a:xfrm flipV="1">
            <a:off x="7739346" y="3932789"/>
            <a:ext cx="402832" cy="2301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19EE80B-E398-40B7-B68E-5D11B650C2A8}"/>
              </a:ext>
            </a:extLst>
          </p:cNvPr>
          <p:cNvSpPr txBox="1"/>
          <p:nvPr/>
        </p:nvSpPr>
        <p:spPr>
          <a:xfrm>
            <a:off x="8234730" y="3573414"/>
            <a:ext cx="112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Trojan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98AF22C-DB95-474A-BD0B-88AFBD4741FE}"/>
              </a:ext>
            </a:extLst>
          </p:cNvPr>
          <p:cNvSpPr/>
          <p:nvPr/>
        </p:nvSpPr>
        <p:spPr>
          <a:xfrm>
            <a:off x="9076803" y="3881349"/>
            <a:ext cx="109209" cy="162670"/>
          </a:xfrm>
          <a:prstGeom prst="roundRect">
            <a:avLst>
              <a:gd name="adj" fmla="val 0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6E676C-5B6B-4CDB-A3DC-6C0B82A61EEC}"/>
              </a:ext>
            </a:extLst>
          </p:cNvPr>
          <p:cNvCxnSpPr>
            <a:cxnSpLocks/>
          </p:cNvCxnSpPr>
          <p:nvPr/>
        </p:nvCxnSpPr>
        <p:spPr>
          <a:xfrm>
            <a:off x="8155128" y="3920749"/>
            <a:ext cx="921675" cy="0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CF027F5-77C2-4A93-8EEA-CFB8423D79A0}"/>
              </a:ext>
            </a:extLst>
          </p:cNvPr>
          <p:cNvCxnSpPr>
            <a:cxnSpLocks/>
          </p:cNvCxnSpPr>
          <p:nvPr/>
        </p:nvCxnSpPr>
        <p:spPr>
          <a:xfrm>
            <a:off x="5676587" y="5507277"/>
            <a:ext cx="6258054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3C6C089-765F-4FD2-B348-93C222F82937}"/>
              </a:ext>
            </a:extLst>
          </p:cNvPr>
          <p:cNvSpPr txBox="1"/>
          <p:nvPr/>
        </p:nvSpPr>
        <p:spPr>
          <a:xfrm>
            <a:off x="10534288" y="5610972"/>
            <a:ext cx="11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Time (t)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4EE6326-CD07-4334-A532-B1D6B254BE10}"/>
              </a:ext>
            </a:extLst>
          </p:cNvPr>
          <p:cNvSpPr/>
          <p:nvPr/>
        </p:nvSpPr>
        <p:spPr>
          <a:xfrm>
            <a:off x="5699440" y="1828807"/>
            <a:ext cx="4491445" cy="3047989"/>
          </a:xfrm>
          <a:prstGeom prst="rect">
            <a:avLst/>
          </a:prstGeom>
          <a:noFill/>
          <a:ln w="635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E005303-41C9-43A1-BDF9-6699135254D3}"/>
              </a:ext>
            </a:extLst>
          </p:cNvPr>
          <p:cNvCxnSpPr>
            <a:cxnSpLocks/>
          </p:cNvCxnSpPr>
          <p:nvPr/>
        </p:nvCxnSpPr>
        <p:spPr>
          <a:xfrm>
            <a:off x="5699440" y="4953000"/>
            <a:ext cx="0" cy="461828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5952B-5BC9-1D40-B5AC-7AE5633B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B0FB04-EB30-4406-905C-07BEB9A6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PadLock: Runtime Deletion and Regeneration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2610BD-1335-4280-90FD-EB741C0C3D3D}"/>
              </a:ext>
            </a:extLst>
          </p:cNvPr>
          <p:cNvSpPr/>
          <p:nvPr/>
        </p:nvSpPr>
        <p:spPr>
          <a:xfrm>
            <a:off x="6640402" y="2868931"/>
            <a:ext cx="604692" cy="5544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IO Pad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16A559-6E8E-4CA2-83D1-B9565C11E8C0}"/>
              </a:ext>
            </a:extLst>
          </p:cNvPr>
          <p:cNvSpPr/>
          <p:nvPr/>
        </p:nvSpPr>
        <p:spPr>
          <a:xfrm>
            <a:off x="7457122" y="2154021"/>
            <a:ext cx="840912" cy="2162271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714A8-F8C1-4CEE-8261-00BD295C6970}"/>
              </a:ext>
            </a:extLst>
          </p:cNvPr>
          <p:cNvSpPr txBox="1"/>
          <p:nvPr/>
        </p:nvSpPr>
        <p:spPr>
          <a:xfrm>
            <a:off x="7477528" y="21540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</a:t>
            </a:r>
          </a:p>
          <a:p>
            <a:r>
              <a:rPr lang="en-US" b="1" dirty="0"/>
              <a:t>Matrix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D5435C-F26D-4C43-9FBE-8E3CF2FDB14D}"/>
              </a:ext>
            </a:extLst>
          </p:cNvPr>
          <p:cNvSpPr/>
          <p:nvPr/>
        </p:nvSpPr>
        <p:spPr>
          <a:xfrm>
            <a:off x="7414808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5AF5E4-D597-4CD7-B317-2F025E615016}"/>
              </a:ext>
            </a:extLst>
          </p:cNvPr>
          <p:cNvSpPr/>
          <p:nvPr/>
        </p:nvSpPr>
        <p:spPr>
          <a:xfrm>
            <a:off x="7414808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FE1C5F-141D-486F-87D7-1E64630C007E}"/>
              </a:ext>
            </a:extLst>
          </p:cNvPr>
          <p:cNvSpPr/>
          <p:nvPr/>
        </p:nvSpPr>
        <p:spPr>
          <a:xfrm>
            <a:off x="7414808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F7C12B-A186-477F-9B20-4551488A7E91}"/>
              </a:ext>
            </a:extLst>
          </p:cNvPr>
          <p:cNvSpPr/>
          <p:nvPr/>
        </p:nvSpPr>
        <p:spPr>
          <a:xfrm>
            <a:off x="7414808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932DB-1E50-4ADE-867A-3FC703F9C2D0}"/>
              </a:ext>
            </a:extLst>
          </p:cNvPr>
          <p:cNvSpPr/>
          <p:nvPr/>
        </p:nvSpPr>
        <p:spPr>
          <a:xfrm>
            <a:off x="8258174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41B041-3F02-4C32-9C1A-42D71908D776}"/>
              </a:ext>
            </a:extLst>
          </p:cNvPr>
          <p:cNvSpPr/>
          <p:nvPr/>
        </p:nvSpPr>
        <p:spPr>
          <a:xfrm>
            <a:off x="8258174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3DD309-B585-4DBD-ADD3-6E8013A82D01}"/>
              </a:ext>
            </a:extLst>
          </p:cNvPr>
          <p:cNvSpPr/>
          <p:nvPr/>
        </p:nvSpPr>
        <p:spPr>
          <a:xfrm>
            <a:off x="8258174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F59B7-DF19-40D2-98B5-69F58D7CEC22}"/>
              </a:ext>
            </a:extLst>
          </p:cNvPr>
          <p:cNvSpPr/>
          <p:nvPr/>
        </p:nvSpPr>
        <p:spPr>
          <a:xfrm>
            <a:off x="8258174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3F5FD3-94FC-478B-8F2F-ADBBEEA20D2F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245094" y="3146157"/>
            <a:ext cx="169714" cy="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9E01AF-0E10-44EB-9EB4-3B8F12C040A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7499435" y="2800352"/>
            <a:ext cx="758739" cy="34580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8B98F-FAF0-4823-8F14-218444FB4D9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7497458" y="3146158"/>
            <a:ext cx="760716" cy="19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982DDD-A13E-4E77-B5CF-80514B6A8926}"/>
              </a:ext>
            </a:extLst>
          </p:cNvPr>
          <p:cNvCxnSpPr>
            <a:cxnSpLocks/>
            <a:stCxn id="8" idx="6"/>
            <a:endCxn id="13" idx="1"/>
          </p:cNvCxnSpPr>
          <p:nvPr/>
        </p:nvCxnSpPr>
        <p:spPr>
          <a:xfrm>
            <a:off x="7499435" y="3146158"/>
            <a:ext cx="771132" cy="40343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0BF4A1-D74B-4A96-94E9-D3FC15BE8A7A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7499435" y="3146158"/>
            <a:ext cx="784866" cy="7743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A415F2-B9FD-426D-9165-4159DC22427F}"/>
              </a:ext>
            </a:extLst>
          </p:cNvPr>
          <p:cNvSpPr/>
          <p:nvPr/>
        </p:nvSpPr>
        <p:spPr>
          <a:xfrm>
            <a:off x="8510062" y="3395307"/>
            <a:ext cx="1735285" cy="92170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9960E8-00F4-4B6B-A09B-ADF0A0A65F22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8342801" y="3925211"/>
            <a:ext cx="167323" cy="246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CF68E7E-AE51-48DF-9FCA-F5D79CBC1C96}"/>
              </a:ext>
            </a:extLst>
          </p:cNvPr>
          <p:cNvSpPr txBox="1"/>
          <p:nvPr/>
        </p:nvSpPr>
        <p:spPr>
          <a:xfrm>
            <a:off x="6789249" y="4268345"/>
            <a:ext cx="439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t=t1: Runtime </a:t>
            </a:r>
            <a:r>
              <a:rPr lang="en-US" b="1" u="sng" dirty="0"/>
              <a:t>deletion</a:t>
            </a:r>
          </a:p>
          <a:p>
            <a:r>
              <a:rPr lang="en-US" b="1" dirty="0"/>
              <a:t> (Trojan deleted)</a:t>
            </a:r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7E4001EE-2464-4F43-825D-662C189102E5}"/>
              </a:ext>
            </a:extLst>
          </p:cNvPr>
          <p:cNvSpPr/>
          <p:nvPr/>
        </p:nvSpPr>
        <p:spPr>
          <a:xfrm>
            <a:off x="8566002" y="2163021"/>
            <a:ext cx="1686732" cy="1200783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7F56C3E-B6B5-4DE2-AD1B-CA60A35B3B40}"/>
              </a:ext>
            </a:extLst>
          </p:cNvPr>
          <p:cNvCxnSpPr>
            <a:cxnSpLocks/>
          </p:cNvCxnSpPr>
          <p:nvPr/>
        </p:nvCxnSpPr>
        <p:spPr>
          <a:xfrm flipV="1">
            <a:off x="8350188" y="2799425"/>
            <a:ext cx="237173" cy="92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14B5D7B-4B2D-4792-B974-71CC67D11136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8589369" y="2696821"/>
            <a:ext cx="266821" cy="10353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C83A9CA-EAEF-48EB-91DE-E4DFB3D154A8}"/>
              </a:ext>
            </a:extLst>
          </p:cNvPr>
          <p:cNvSpPr/>
          <p:nvPr/>
        </p:nvSpPr>
        <p:spPr>
          <a:xfrm>
            <a:off x="8856190" y="2599649"/>
            <a:ext cx="153117" cy="19434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8DA6858-6D4C-41D3-91E2-8D05BA0376CF}"/>
              </a:ext>
            </a:extLst>
          </p:cNvPr>
          <p:cNvSpPr/>
          <p:nvPr/>
        </p:nvSpPr>
        <p:spPr>
          <a:xfrm>
            <a:off x="9669527" y="2599650"/>
            <a:ext cx="153117" cy="19434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A0F61EC-EFFC-4078-AF8B-6863A0F12DFD}"/>
              </a:ext>
            </a:extLst>
          </p:cNvPr>
          <p:cNvCxnSpPr>
            <a:cxnSpLocks/>
          </p:cNvCxnSpPr>
          <p:nvPr/>
        </p:nvCxnSpPr>
        <p:spPr>
          <a:xfrm>
            <a:off x="9009307" y="2630356"/>
            <a:ext cx="6477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67B7AD-3CB0-42CA-96EA-7E52C909E4AE}"/>
              </a:ext>
            </a:extLst>
          </p:cNvPr>
          <p:cNvCxnSpPr>
            <a:cxnSpLocks/>
          </p:cNvCxnSpPr>
          <p:nvPr/>
        </p:nvCxnSpPr>
        <p:spPr>
          <a:xfrm flipV="1">
            <a:off x="9819524" y="2622023"/>
            <a:ext cx="92934" cy="74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90CCDB8-950C-4B47-850A-85B1D60BD423}"/>
              </a:ext>
            </a:extLst>
          </p:cNvPr>
          <p:cNvCxnSpPr>
            <a:cxnSpLocks/>
          </p:cNvCxnSpPr>
          <p:nvPr/>
        </p:nvCxnSpPr>
        <p:spPr>
          <a:xfrm>
            <a:off x="9819524" y="2689111"/>
            <a:ext cx="92934" cy="59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21B5F38-D17E-4022-9965-311B29CCC8BD}"/>
              </a:ext>
            </a:extLst>
          </p:cNvPr>
          <p:cNvSpPr/>
          <p:nvPr/>
        </p:nvSpPr>
        <p:spPr>
          <a:xfrm>
            <a:off x="82902" y="2868931"/>
            <a:ext cx="604692" cy="5544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IO Pad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283E946-BABB-4707-B671-7773BE7092C7}"/>
              </a:ext>
            </a:extLst>
          </p:cNvPr>
          <p:cNvSpPr/>
          <p:nvPr/>
        </p:nvSpPr>
        <p:spPr>
          <a:xfrm>
            <a:off x="899622" y="2154021"/>
            <a:ext cx="840912" cy="2162271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Cloud 132">
            <a:extLst>
              <a:ext uri="{FF2B5EF4-FFF2-40B4-BE49-F238E27FC236}">
                <a16:creationId xmlns:a16="http://schemas.microsoft.com/office/drawing/2014/main" id="{4916F3AD-688C-47BF-986C-3822243700D3}"/>
              </a:ext>
            </a:extLst>
          </p:cNvPr>
          <p:cNvSpPr/>
          <p:nvPr/>
        </p:nvSpPr>
        <p:spPr>
          <a:xfrm>
            <a:off x="2001115" y="2157793"/>
            <a:ext cx="1686732" cy="1200783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8A26B94-ABB7-439C-AB11-55E30F41BD85}"/>
              </a:ext>
            </a:extLst>
          </p:cNvPr>
          <p:cNvSpPr txBox="1"/>
          <p:nvPr/>
        </p:nvSpPr>
        <p:spPr>
          <a:xfrm>
            <a:off x="920028" y="21540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</a:t>
            </a:r>
          </a:p>
          <a:p>
            <a:r>
              <a:rPr lang="en-US" b="1" dirty="0"/>
              <a:t>Matrix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F2252E6-0A6F-4B7D-8103-FD6EB1404D56}"/>
              </a:ext>
            </a:extLst>
          </p:cNvPr>
          <p:cNvSpPr/>
          <p:nvPr/>
        </p:nvSpPr>
        <p:spPr>
          <a:xfrm>
            <a:off x="857308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EEE2021-490A-4A7B-AE61-1DF7D0AB6A66}"/>
              </a:ext>
            </a:extLst>
          </p:cNvPr>
          <p:cNvSpPr/>
          <p:nvPr/>
        </p:nvSpPr>
        <p:spPr>
          <a:xfrm>
            <a:off x="857308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A07870B-2DA4-4B39-BF41-2578E578F2D6}"/>
              </a:ext>
            </a:extLst>
          </p:cNvPr>
          <p:cNvSpPr/>
          <p:nvPr/>
        </p:nvSpPr>
        <p:spPr>
          <a:xfrm>
            <a:off x="857308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E507132-FD63-47F4-9DF4-62A897991951}"/>
              </a:ext>
            </a:extLst>
          </p:cNvPr>
          <p:cNvSpPr/>
          <p:nvPr/>
        </p:nvSpPr>
        <p:spPr>
          <a:xfrm>
            <a:off x="857308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7F1FACF-D9D1-47A8-912C-4DD488D94CC2}"/>
              </a:ext>
            </a:extLst>
          </p:cNvPr>
          <p:cNvSpPr/>
          <p:nvPr/>
        </p:nvSpPr>
        <p:spPr>
          <a:xfrm>
            <a:off x="1700674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6C19903-725A-4A45-8E81-CE413B16A823}"/>
              </a:ext>
            </a:extLst>
          </p:cNvPr>
          <p:cNvSpPr/>
          <p:nvPr/>
        </p:nvSpPr>
        <p:spPr>
          <a:xfrm>
            <a:off x="1700674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416E84A-4E0E-4F06-B247-EF5C55083AB7}"/>
              </a:ext>
            </a:extLst>
          </p:cNvPr>
          <p:cNvSpPr/>
          <p:nvPr/>
        </p:nvSpPr>
        <p:spPr>
          <a:xfrm>
            <a:off x="1700674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33327AB-308A-4041-8294-B595CB209FE1}"/>
              </a:ext>
            </a:extLst>
          </p:cNvPr>
          <p:cNvSpPr/>
          <p:nvPr/>
        </p:nvSpPr>
        <p:spPr>
          <a:xfrm>
            <a:off x="1700674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D355E18-564B-4C7A-B937-3BECBC8EBF49}"/>
              </a:ext>
            </a:extLst>
          </p:cNvPr>
          <p:cNvCxnSpPr>
            <a:cxnSpLocks/>
            <a:endCxn id="136" idx="2"/>
          </p:cNvCxnSpPr>
          <p:nvPr/>
        </p:nvCxnSpPr>
        <p:spPr>
          <a:xfrm>
            <a:off x="687594" y="3146157"/>
            <a:ext cx="169714" cy="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AA5A241-8B68-4EFF-8B90-5EDE18B2BB87}"/>
              </a:ext>
            </a:extLst>
          </p:cNvPr>
          <p:cNvCxnSpPr>
            <a:cxnSpLocks/>
            <a:stCxn id="136" idx="6"/>
            <a:endCxn id="139" idx="2"/>
          </p:cNvCxnSpPr>
          <p:nvPr/>
        </p:nvCxnSpPr>
        <p:spPr>
          <a:xfrm flipV="1">
            <a:off x="941935" y="2800352"/>
            <a:ext cx="758739" cy="3458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06FA6A4-0A22-423D-A63C-A78F30190C09}"/>
              </a:ext>
            </a:extLst>
          </p:cNvPr>
          <p:cNvCxnSpPr>
            <a:cxnSpLocks/>
          </p:cNvCxnSpPr>
          <p:nvPr/>
        </p:nvCxnSpPr>
        <p:spPr>
          <a:xfrm flipV="1">
            <a:off x="1785301" y="2794197"/>
            <a:ext cx="237173" cy="9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470C4B5-982F-4CAB-A89D-791B251B3677}"/>
              </a:ext>
            </a:extLst>
          </p:cNvPr>
          <p:cNvCxnSpPr>
            <a:cxnSpLocks/>
            <a:endCxn id="140" idx="2"/>
          </p:cNvCxnSpPr>
          <p:nvPr/>
        </p:nvCxnSpPr>
        <p:spPr>
          <a:xfrm flipV="1">
            <a:off x="939958" y="3146158"/>
            <a:ext cx="760716" cy="19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18C945-12E4-4AFD-BE53-3B615560156F}"/>
              </a:ext>
            </a:extLst>
          </p:cNvPr>
          <p:cNvCxnSpPr>
            <a:cxnSpLocks/>
            <a:stCxn id="136" idx="6"/>
            <a:endCxn id="141" idx="1"/>
          </p:cNvCxnSpPr>
          <p:nvPr/>
        </p:nvCxnSpPr>
        <p:spPr>
          <a:xfrm>
            <a:off x="941935" y="3146158"/>
            <a:ext cx="771132" cy="40343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D93916E-4D6F-4090-8CA1-D3FA94C58AA9}"/>
              </a:ext>
            </a:extLst>
          </p:cNvPr>
          <p:cNvCxnSpPr>
            <a:cxnSpLocks/>
            <a:stCxn id="136" idx="6"/>
          </p:cNvCxnSpPr>
          <p:nvPr/>
        </p:nvCxnSpPr>
        <p:spPr>
          <a:xfrm>
            <a:off x="941935" y="3146158"/>
            <a:ext cx="784866" cy="7743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B2B8B825-772E-4C4B-9929-4DEF8F704DE5}"/>
              </a:ext>
            </a:extLst>
          </p:cNvPr>
          <p:cNvSpPr/>
          <p:nvPr/>
        </p:nvSpPr>
        <p:spPr>
          <a:xfrm>
            <a:off x="1952562" y="3395307"/>
            <a:ext cx="1735285" cy="92170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A35EDE9-A3FD-4BC8-A2E0-90543112BA6E}"/>
              </a:ext>
            </a:extLst>
          </p:cNvPr>
          <p:cNvCxnSpPr>
            <a:cxnSpLocks/>
            <a:stCxn id="142" idx="6"/>
          </p:cNvCxnSpPr>
          <p:nvPr/>
        </p:nvCxnSpPr>
        <p:spPr>
          <a:xfrm>
            <a:off x="1785301" y="3925211"/>
            <a:ext cx="167323" cy="246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589D8EC5-4549-4B22-A0B7-20FEC1D132C0}"/>
              </a:ext>
            </a:extLst>
          </p:cNvPr>
          <p:cNvSpPr txBox="1"/>
          <p:nvPr/>
        </p:nvSpPr>
        <p:spPr>
          <a:xfrm>
            <a:off x="2119886" y="3533347"/>
            <a:ext cx="136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Unused Space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A835A6E-5C3A-464D-852A-446F98B9374C}"/>
              </a:ext>
            </a:extLst>
          </p:cNvPr>
          <p:cNvCxnSpPr>
            <a:cxnSpLocks/>
            <a:endCxn id="153" idx="1"/>
          </p:cNvCxnSpPr>
          <p:nvPr/>
        </p:nvCxnSpPr>
        <p:spPr>
          <a:xfrm flipV="1">
            <a:off x="2024482" y="2691593"/>
            <a:ext cx="266821" cy="10353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68E65DB-C15A-43C3-BD50-89136F801804}"/>
              </a:ext>
            </a:extLst>
          </p:cNvPr>
          <p:cNvSpPr/>
          <p:nvPr/>
        </p:nvSpPr>
        <p:spPr>
          <a:xfrm>
            <a:off x="2291303" y="2594421"/>
            <a:ext cx="153117" cy="19434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D4AAFB0-CD28-48FA-9610-B9F4E98BFCCC}"/>
              </a:ext>
            </a:extLst>
          </p:cNvPr>
          <p:cNvSpPr/>
          <p:nvPr/>
        </p:nvSpPr>
        <p:spPr>
          <a:xfrm>
            <a:off x="3104640" y="2594422"/>
            <a:ext cx="153117" cy="19434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AF9A5E5-4FC2-4D1F-B6A4-46E4B7A03095}"/>
              </a:ext>
            </a:extLst>
          </p:cNvPr>
          <p:cNvCxnSpPr>
            <a:cxnSpLocks/>
          </p:cNvCxnSpPr>
          <p:nvPr/>
        </p:nvCxnSpPr>
        <p:spPr>
          <a:xfrm>
            <a:off x="2444420" y="2625128"/>
            <a:ext cx="6477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FB930BC-1E7E-4D07-BF0D-20FC729B7A75}"/>
              </a:ext>
            </a:extLst>
          </p:cNvPr>
          <p:cNvCxnSpPr>
            <a:cxnSpLocks/>
          </p:cNvCxnSpPr>
          <p:nvPr/>
        </p:nvCxnSpPr>
        <p:spPr>
          <a:xfrm flipV="1">
            <a:off x="3254637" y="2616795"/>
            <a:ext cx="92934" cy="74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DC7DB97-8E40-45B1-B95C-975CFD54F3F0}"/>
              </a:ext>
            </a:extLst>
          </p:cNvPr>
          <p:cNvCxnSpPr>
            <a:cxnSpLocks/>
          </p:cNvCxnSpPr>
          <p:nvPr/>
        </p:nvCxnSpPr>
        <p:spPr>
          <a:xfrm>
            <a:off x="3254637" y="2683883"/>
            <a:ext cx="92934" cy="59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7F870F57-FB27-4F93-BAA9-EC89D56BFBF9}"/>
              </a:ext>
            </a:extLst>
          </p:cNvPr>
          <p:cNvSpPr txBox="1"/>
          <p:nvPr/>
        </p:nvSpPr>
        <p:spPr>
          <a:xfrm>
            <a:off x="2353773" y="2283596"/>
            <a:ext cx="173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Design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A71EC29-7897-4AE7-8703-01741396DC12}"/>
              </a:ext>
            </a:extLst>
          </p:cNvPr>
          <p:cNvSpPr txBox="1"/>
          <p:nvPr/>
        </p:nvSpPr>
        <p:spPr>
          <a:xfrm>
            <a:off x="596221" y="4488165"/>
            <a:ext cx="275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Initial Bitstream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D8AA1FB-40A4-4C63-826C-4323F7E1D4ED}"/>
              </a:ext>
            </a:extLst>
          </p:cNvPr>
          <p:cNvSpPr txBox="1"/>
          <p:nvPr/>
        </p:nvSpPr>
        <p:spPr>
          <a:xfrm>
            <a:off x="8852947" y="2290090"/>
            <a:ext cx="128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Design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90CC374-5E5E-4E2E-9F89-6345C08F77F8}"/>
              </a:ext>
            </a:extLst>
          </p:cNvPr>
          <p:cNvCxnSpPr/>
          <p:nvPr/>
        </p:nvCxnSpPr>
        <p:spPr>
          <a:xfrm>
            <a:off x="3909666" y="1193178"/>
            <a:ext cx="6422" cy="554839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loud 62">
            <a:extLst>
              <a:ext uri="{FF2B5EF4-FFF2-40B4-BE49-F238E27FC236}">
                <a16:creationId xmlns:a16="http://schemas.microsoft.com/office/drawing/2014/main" id="{253B2CA7-1A22-433F-A455-0A08359C2280}"/>
              </a:ext>
            </a:extLst>
          </p:cNvPr>
          <p:cNvSpPr/>
          <p:nvPr/>
        </p:nvSpPr>
        <p:spPr>
          <a:xfrm>
            <a:off x="8701732" y="3503395"/>
            <a:ext cx="1375136" cy="779055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255056-970A-49B6-9A9E-02DFC49AA163}"/>
              </a:ext>
            </a:extLst>
          </p:cNvPr>
          <p:cNvCxnSpPr>
            <a:cxnSpLocks/>
          </p:cNvCxnSpPr>
          <p:nvPr/>
        </p:nvCxnSpPr>
        <p:spPr>
          <a:xfrm>
            <a:off x="7479015" y="3156037"/>
            <a:ext cx="784866" cy="774378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3C4A4A-1758-4546-9602-63115CF13573}"/>
              </a:ext>
            </a:extLst>
          </p:cNvPr>
          <p:cNvCxnSpPr>
            <a:cxnSpLocks/>
          </p:cNvCxnSpPr>
          <p:nvPr/>
        </p:nvCxnSpPr>
        <p:spPr>
          <a:xfrm flipV="1">
            <a:off x="8322381" y="3932789"/>
            <a:ext cx="402832" cy="2301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19EE80B-E398-40B7-B68E-5D11B650C2A8}"/>
              </a:ext>
            </a:extLst>
          </p:cNvPr>
          <p:cNvSpPr txBox="1"/>
          <p:nvPr/>
        </p:nvSpPr>
        <p:spPr>
          <a:xfrm>
            <a:off x="8817765" y="3573414"/>
            <a:ext cx="112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Trojan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98AF22C-DB95-474A-BD0B-88AFBD4741FE}"/>
              </a:ext>
            </a:extLst>
          </p:cNvPr>
          <p:cNvSpPr/>
          <p:nvPr/>
        </p:nvSpPr>
        <p:spPr>
          <a:xfrm>
            <a:off x="9659838" y="3881349"/>
            <a:ext cx="109209" cy="162670"/>
          </a:xfrm>
          <a:prstGeom prst="roundRect">
            <a:avLst>
              <a:gd name="adj" fmla="val 0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6E676C-5B6B-4CDB-A3DC-6C0B82A61EEC}"/>
              </a:ext>
            </a:extLst>
          </p:cNvPr>
          <p:cNvCxnSpPr>
            <a:cxnSpLocks/>
          </p:cNvCxnSpPr>
          <p:nvPr/>
        </p:nvCxnSpPr>
        <p:spPr>
          <a:xfrm>
            <a:off x="8738163" y="3920749"/>
            <a:ext cx="921675" cy="0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DA309254-92C3-48A1-9A92-B0EC4373D998}"/>
              </a:ext>
            </a:extLst>
          </p:cNvPr>
          <p:cNvSpPr/>
          <p:nvPr/>
        </p:nvSpPr>
        <p:spPr>
          <a:xfrm>
            <a:off x="7820165" y="2786179"/>
            <a:ext cx="305596" cy="315000"/>
          </a:xfrm>
          <a:prstGeom prst="mathMultiply">
            <a:avLst>
              <a:gd name="adj1" fmla="val 11053"/>
            </a:avLst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Multiplication Sign 74">
            <a:extLst>
              <a:ext uri="{FF2B5EF4-FFF2-40B4-BE49-F238E27FC236}">
                <a16:creationId xmlns:a16="http://schemas.microsoft.com/office/drawing/2014/main" id="{38A76B1D-F538-4422-A05B-3B3151A30935}"/>
              </a:ext>
            </a:extLst>
          </p:cNvPr>
          <p:cNvSpPr/>
          <p:nvPr/>
        </p:nvSpPr>
        <p:spPr>
          <a:xfrm>
            <a:off x="7915679" y="3046467"/>
            <a:ext cx="305596" cy="315000"/>
          </a:xfrm>
          <a:prstGeom prst="mathMultiply">
            <a:avLst>
              <a:gd name="adj1" fmla="val 11053"/>
            </a:avLst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Multiplication Sign 75">
            <a:extLst>
              <a:ext uri="{FF2B5EF4-FFF2-40B4-BE49-F238E27FC236}">
                <a16:creationId xmlns:a16="http://schemas.microsoft.com/office/drawing/2014/main" id="{FC367CF8-1773-4E6C-A928-E0881CE7B4B0}"/>
              </a:ext>
            </a:extLst>
          </p:cNvPr>
          <p:cNvSpPr/>
          <p:nvPr/>
        </p:nvSpPr>
        <p:spPr>
          <a:xfrm>
            <a:off x="7901945" y="3326933"/>
            <a:ext cx="305596" cy="315000"/>
          </a:xfrm>
          <a:prstGeom prst="mathMultiply">
            <a:avLst>
              <a:gd name="adj1" fmla="val 11053"/>
            </a:avLst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DDD27107-AD55-4982-88DD-C9D97A4B118D}"/>
              </a:ext>
            </a:extLst>
          </p:cNvPr>
          <p:cNvSpPr/>
          <p:nvPr/>
        </p:nvSpPr>
        <p:spPr>
          <a:xfrm>
            <a:off x="7859324" y="3587222"/>
            <a:ext cx="305596" cy="315000"/>
          </a:xfrm>
          <a:prstGeom prst="mathMultiply">
            <a:avLst>
              <a:gd name="adj1" fmla="val 11053"/>
            </a:avLst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4CD0854C-257D-4094-B71B-722686005BAC}"/>
              </a:ext>
            </a:extLst>
          </p:cNvPr>
          <p:cNvSpPr/>
          <p:nvPr/>
        </p:nvSpPr>
        <p:spPr>
          <a:xfrm>
            <a:off x="9273255" y="2496995"/>
            <a:ext cx="305596" cy="315000"/>
          </a:xfrm>
          <a:prstGeom prst="mathMultiply">
            <a:avLst>
              <a:gd name="adj1" fmla="val 11053"/>
            </a:avLst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Multiplication Sign 78">
            <a:extLst>
              <a:ext uri="{FF2B5EF4-FFF2-40B4-BE49-F238E27FC236}">
                <a16:creationId xmlns:a16="http://schemas.microsoft.com/office/drawing/2014/main" id="{9136AF1B-329C-4ADB-A081-3A52CF788E60}"/>
              </a:ext>
            </a:extLst>
          </p:cNvPr>
          <p:cNvSpPr/>
          <p:nvPr/>
        </p:nvSpPr>
        <p:spPr>
          <a:xfrm>
            <a:off x="8990052" y="3744722"/>
            <a:ext cx="305596" cy="315000"/>
          </a:xfrm>
          <a:prstGeom prst="mathMultiply">
            <a:avLst>
              <a:gd name="adj1" fmla="val 11053"/>
            </a:avLst>
          </a:prstGeom>
          <a:solidFill>
            <a:srgbClr val="0070C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D6C2176-9460-4B74-9B2E-6799CDDD33F0}"/>
              </a:ext>
            </a:extLst>
          </p:cNvPr>
          <p:cNvCxnSpPr>
            <a:cxnSpLocks/>
          </p:cNvCxnSpPr>
          <p:nvPr/>
        </p:nvCxnSpPr>
        <p:spPr>
          <a:xfrm>
            <a:off x="5676587" y="5507277"/>
            <a:ext cx="6258054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FA74125-74C3-4F19-82E1-15EF2F15667D}"/>
              </a:ext>
            </a:extLst>
          </p:cNvPr>
          <p:cNvSpPr txBox="1"/>
          <p:nvPr/>
        </p:nvSpPr>
        <p:spPr>
          <a:xfrm>
            <a:off x="10534288" y="5610972"/>
            <a:ext cx="11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Time (t)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F0DC5E4-9A3E-424A-A236-BAE7497EDCF1}"/>
              </a:ext>
            </a:extLst>
          </p:cNvPr>
          <p:cNvSpPr/>
          <p:nvPr/>
        </p:nvSpPr>
        <p:spPr>
          <a:xfrm>
            <a:off x="6282475" y="1828807"/>
            <a:ext cx="4491445" cy="3047989"/>
          </a:xfrm>
          <a:prstGeom prst="rect">
            <a:avLst/>
          </a:prstGeom>
          <a:noFill/>
          <a:ln w="635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AFE34FA-B051-496C-A050-B74DF926744C}"/>
              </a:ext>
            </a:extLst>
          </p:cNvPr>
          <p:cNvCxnSpPr>
            <a:cxnSpLocks/>
          </p:cNvCxnSpPr>
          <p:nvPr/>
        </p:nvCxnSpPr>
        <p:spPr>
          <a:xfrm>
            <a:off x="6282475" y="4953000"/>
            <a:ext cx="0" cy="461828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01BA-6999-FF4A-BC13-F012E9AD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B0FB04-EB30-4406-905C-07BEB9A6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PadLock: Runtime Deletion and Regeneration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2610BD-1335-4280-90FD-EB741C0C3D3D}"/>
              </a:ext>
            </a:extLst>
          </p:cNvPr>
          <p:cNvSpPr/>
          <p:nvPr/>
        </p:nvSpPr>
        <p:spPr>
          <a:xfrm>
            <a:off x="7801123" y="2868931"/>
            <a:ext cx="604692" cy="5544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IO Pad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16A559-6E8E-4CA2-83D1-B9565C11E8C0}"/>
              </a:ext>
            </a:extLst>
          </p:cNvPr>
          <p:cNvSpPr/>
          <p:nvPr/>
        </p:nvSpPr>
        <p:spPr>
          <a:xfrm>
            <a:off x="8617843" y="2154021"/>
            <a:ext cx="840912" cy="2162271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714A8-F8C1-4CEE-8261-00BD295C6970}"/>
              </a:ext>
            </a:extLst>
          </p:cNvPr>
          <p:cNvSpPr txBox="1"/>
          <p:nvPr/>
        </p:nvSpPr>
        <p:spPr>
          <a:xfrm>
            <a:off x="8638249" y="21540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</a:t>
            </a:r>
          </a:p>
          <a:p>
            <a:r>
              <a:rPr lang="en-US" b="1" dirty="0"/>
              <a:t>Matrix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D5435C-F26D-4C43-9FBE-8E3CF2FDB14D}"/>
              </a:ext>
            </a:extLst>
          </p:cNvPr>
          <p:cNvSpPr/>
          <p:nvPr/>
        </p:nvSpPr>
        <p:spPr>
          <a:xfrm>
            <a:off x="8575529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5AF5E4-D597-4CD7-B317-2F025E615016}"/>
              </a:ext>
            </a:extLst>
          </p:cNvPr>
          <p:cNvSpPr/>
          <p:nvPr/>
        </p:nvSpPr>
        <p:spPr>
          <a:xfrm>
            <a:off x="8575529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FE1C5F-141D-486F-87D7-1E64630C007E}"/>
              </a:ext>
            </a:extLst>
          </p:cNvPr>
          <p:cNvSpPr/>
          <p:nvPr/>
        </p:nvSpPr>
        <p:spPr>
          <a:xfrm>
            <a:off x="8575529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F7C12B-A186-477F-9B20-4551488A7E91}"/>
              </a:ext>
            </a:extLst>
          </p:cNvPr>
          <p:cNvSpPr/>
          <p:nvPr/>
        </p:nvSpPr>
        <p:spPr>
          <a:xfrm>
            <a:off x="8575529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932DB-1E50-4ADE-867A-3FC703F9C2D0}"/>
              </a:ext>
            </a:extLst>
          </p:cNvPr>
          <p:cNvSpPr/>
          <p:nvPr/>
        </p:nvSpPr>
        <p:spPr>
          <a:xfrm>
            <a:off x="9418895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41B041-3F02-4C32-9C1A-42D71908D776}"/>
              </a:ext>
            </a:extLst>
          </p:cNvPr>
          <p:cNvSpPr/>
          <p:nvPr/>
        </p:nvSpPr>
        <p:spPr>
          <a:xfrm>
            <a:off x="9418895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3DD309-B585-4DBD-ADD3-6E8013A82D01}"/>
              </a:ext>
            </a:extLst>
          </p:cNvPr>
          <p:cNvSpPr/>
          <p:nvPr/>
        </p:nvSpPr>
        <p:spPr>
          <a:xfrm>
            <a:off x="9418895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F59B7-DF19-40D2-98B5-69F58D7CEC22}"/>
              </a:ext>
            </a:extLst>
          </p:cNvPr>
          <p:cNvSpPr/>
          <p:nvPr/>
        </p:nvSpPr>
        <p:spPr>
          <a:xfrm>
            <a:off x="9418895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3F5FD3-94FC-478B-8F2F-ADBBEEA20D2F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8405815" y="3146157"/>
            <a:ext cx="169714" cy="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9E01AF-0E10-44EB-9EB4-3B8F12C040A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8660156" y="2800352"/>
            <a:ext cx="758739" cy="34580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18B98F-FAF0-4823-8F14-218444FB4D9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8658179" y="3146158"/>
            <a:ext cx="760716" cy="19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982DDD-A13E-4E77-B5CF-80514B6A8926}"/>
              </a:ext>
            </a:extLst>
          </p:cNvPr>
          <p:cNvCxnSpPr>
            <a:cxnSpLocks/>
            <a:stCxn id="8" idx="6"/>
            <a:endCxn id="13" idx="1"/>
          </p:cNvCxnSpPr>
          <p:nvPr/>
        </p:nvCxnSpPr>
        <p:spPr>
          <a:xfrm>
            <a:off x="8660156" y="3146158"/>
            <a:ext cx="771132" cy="40343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0BF4A1-D74B-4A96-94E9-D3FC15BE8A7A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8660156" y="3146158"/>
            <a:ext cx="784866" cy="7743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A415F2-B9FD-426D-9165-4159DC22427F}"/>
              </a:ext>
            </a:extLst>
          </p:cNvPr>
          <p:cNvSpPr/>
          <p:nvPr/>
        </p:nvSpPr>
        <p:spPr>
          <a:xfrm>
            <a:off x="9670783" y="3395307"/>
            <a:ext cx="1735285" cy="92170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9960E8-00F4-4B6B-A09B-ADF0A0A65F22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9503522" y="3925211"/>
            <a:ext cx="167323" cy="246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CF68E7E-AE51-48DF-9FCA-F5D79CBC1C96}"/>
              </a:ext>
            </a:extLst>
          </p:cNvPr>
          <p:cNvSpPr txBox="1"/>
          <p:nvPr/>
        </p:nvSpPr>
        <p:spPr>
          <a:xfrm>
            <a:off x="7949970" y="4268345"/>
            <a:ext cx="367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t=t2: Runtime </a:t>
            </a:r>
            <a:r>
              <a:rPr lang="en-US" b="1" u="sng" dirty="0"/>
              <a:t>regeneration</a:t>
            </a:r>
          </a:p>
          <a:p>
            <a:r>
              <a:rPr lang="en-US" b="1" dirty="0"/>
              <a:t> (Trojan non-functional)</a:t>
            </a:r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7E4001EE-2464-4F43-825D-662C189102E5}"/>
              </a:ext>
            </a:extLst>
          </p:cNvPr>
          <p:cNvSpPr/>
          <p:nvPr/>
        </p:nvSpPr>
        <p:spPr>
          <a:xfrm>
            <a:off x="9726723" y="2163021"/>
            <a:ext cx="1686732" cy="1200783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7F56C3E-B6B5-4DE2-AD1B-CA60A35B3B40}"/>
              </a:ext>
            </a:extLst>
          </p:cNvPr>
          <p:cNvCxnSpPr>
            <a:cxnSpLocks/>
          </p:cNvCxnSpPr>
          <p:nvPr/>
        </p:nvCxnSpPr>
        <p:spPr>
          <a:xfrm flipV="1">
            <a:off x="9510909" y="2799425"/>
            <a:ext cx="237173" cy="927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14B5D7B-4B2D-4792-B974-71CC67D11136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9750090" y="2696821"/>
            <a:ext cx="266821" cy="10353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C83A9CA-EAEF-48EB-91DE-E4DFB3D154A8}"/>
              </a:ext>
            </a:extLst>
          </p:cNvPr>
          <p:cNvSpPr/>
          <p:nvPr/>
        </p:nvSpPr>
        <p:spPr>
          <a:xfrm>
            <a:off x="10016911" y="2599649"/>
            <a:ext cx="153117" cy="19434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48DA6858-6D4C-41D3-91E2-8D05BA0376CF}"/>
              </a:ext>
            </a:extLst>
          </p:cNvPr>
          <p:cNvSpPr/>
          <p:nvPr/>
        </p:nvSpPr>
        <p:spPr>
          <a:xfrm>
            <a:off x="10830248" y="2599650"/>
            <a:ext cx="153117" cy="19434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A0F61EC-EFFC-4078-AF8B-6863A0F12DFD}"/>
              </a:ext>
            </a:extLst>
          </p:cNvPr>
          <p:cNvCxnSpPr>
            <a:cxnSpLocks/>
          </p:cNvCxnSpPr>
          <p:nvPr/>
        </p:nvCxnSpPr>
        <p:spPr>
          <a:xfrm>
            <a:off x="10170028" y="2630356"/>
            <a:ext cx="6477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67B7AD-3CB0-42CA-96EA-7E52C909E4AE}"/>
              </a:ext>
            </a:extLst>
          </p:cNvPr>
          <p:cNvCxnSpPr>
            <a:cxnSpLocks/>
          </p:cNvCxnSpPr>
          <p:nvPr/>
        </p:nvCxnSpPr>
        <p:spPr>
          <a:xfrm flipV="1">
            <a:off x="10980245" y="2622023"/>
            <a:ext cx="92934" cy="74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90CCDB8-950C-4B47-850A-85B1D60BD423}"/>
              </a:ext>
            </a:extLst>
          </p:cNvPr>
          <p:cNvCxnSpPr>
            <a:cxnSpLocks/>
          </p:cNvCxnSpPr>
          <p:nvPr/>
        </p:nvCxnSpPr>
        <p:spPr>
          <a:xfrm>
            <a:off x="10980245" y="2689111"/>
            <a:ext cx="92934" cy="59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21B5F38-D17E-4022-9965-311B29CCC8BD}"/>
              </a:ext>
            </a:extLst>
          </p:cNvPr>
          <p:cNvSpPr/>
          <p:nvPr/>
        </p:nvSpPr>
        <p:spPr>
          <a:xfrm>
            <a:off x="82902" y="2868931"/>
            <a:ext cx="604692" cy="554452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IO Pad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9283E946-BABB-4707-B671-7773BE7092C7}"/>
              </a:ext>
            </a:extLst>
          </p:cNvPr>
          <p:cNvSpPr/>
          <p:nvPr/>
        </p:nvSpPr>
        <p:spPr>
          <a:xfrm>
            <a:off x="899622" y="2154021"/>
            <a:ext cx="840912" cy="2162271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Cloud 132">
            <a:extLst>
              <a:ext uri="{FF2B5EF4-FFF2-40B4-BE49-F238E27FC236}">
                <a16:creationId xmlns:a16="http://schemas.microsoft.com/office/drawing/2014/main" id="{4916F3AD-688C-47BF-986C-3822243700D3}"/>
              </a:ext>
            </a:extLst>
          </p:cNvPr>
          <p:cNvSpPr/>
          <p:nvPr/>
        </p:nvSpPr>
        <p:spPr>
          <a:xfrm>
            <a:off x="2001115" y="2157793"/>
            <a:ext cx="1686732" cy="1200783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8A26B94-ABB7-439C-AB11-55E30F41BD85}"/>
              </a:ext>
            </a:extLst>
          </p:cNvPr>
          <p:cNvSpPr txBox="1"/>
          <p:nvPr/>
        </p:nvSpPr>
        <p:spPr>
          <a:xfrm>
            <a:off x="920028" y="21540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Switch</a:t>
            </a:r>
          </a:p>
          <a:p>
            <a:r>
              <a:rPr lang="en-US" b="1" dirty="0"/>
              <a:t>Matrix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F2252E6-0A6F-4B7D-8103-FD6EB1404D56}"/>
              </a:ext>
            </a:extLst>
          </p:cNvPr>
          <p:cNvSpPr/>
          <p:nvPr/>
        </p:nvSpPr>
        <p:spPr>
          <a:xfrm>
            <a:off x="857308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EEE2021-490A-4A7B-AE61-1DF7D0AB6A66}"/>
              </a:ext>
            </a:extLst>
          </p:cNvPr>
          <p:cNvSpPr/>
          <p:nvPr/>
        </p:nvSpPr>
        <p:spPr>
          <a:xfrm>
            <a:off x="857308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A07870B-2DA4-4B39-BF41-2578E578F2D6}"/>
              </a:ext>
            </a:extLst>
          </p:cNvPr>
          <p:cNvSpPr/>
          <p:nvPr/>
        </p:nvSpPr>
        <p:spPr>
          <a:xfrm>
            <a:off x="857308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E507132-FD63-47F4-9DF4-62A897991951}"/>
              </a:ext>
            </a:extLst>
          </p:cNvPr>
          <p:cNvSpPr/>
          <p:nvPr/>
        </p:nvSpPr>
        <p:spPr>
          <a:xfrm>
            <a:off x="857308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7F1FACF-D9D1-47A8-912C-4DD488D94CC2}"/>
              </a:ext>
            </a:extLst>
          </p:cNvPr>
          <p:cNvSpPr/>
          <p:nvPr/>
        </p:nvSpPr>
        <p:spPr>
          <a:xfrm>
            <a:off x="1700674" y="2758185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6C19903-725A-4A45-8E81-CE413B16A823}"/>
              </a:ext>
            </a:extLst>
          </p:cNvPr>
          <p:cNvSpPr/>
          <p:nvPr/>
        </p:nvSpPr>
        <p:spPr>
          <a:xfrm>
            <a:off x="1700674" y="3103991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416E84A-4E0E-4F06-B247-EF5C55083AB7}"/>
              </a:ext>
            </a:extLst>
          </p:cNvPr>
          <p:cNvSpPr/>
          <p:nvPr/>
        </p:nvSpPr>
        <p:spPr>
          <a:xfrm>
            <a:off x="1700674" y="3537238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33327AB-308A-4041-8294-B595CB209FE1}"/>
              </a:ext>
            </a:extLst>
          </p:cNvPr>
          <p:cNvSpPr/>
          <p:nvPr/>
        </p:nvSpPr>
        <p:spPr>
          <a:xfrm>
            <a:off x="1700674" y="3883044"/>
            <a:ext cx="84627" cy="84333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D355E18-564B-4C7A-B937-3BECBC8EBF49}"/>
              </a:ext>
            </a:extLst>
          </p:cNvPr>
          <p:cNvCxnSpPr>
            <a:cxnSpLocks/>
            <a:endCxn id="136" idx="2"/>
          </p:cNvCxnSpPr>
          <p:nvPr/>
        </p:nvCxnSpPr>
        <p:spPr>
          <a:xfrm>
            <a:off x="687594" y="3146157"/>
            <a:ext cx="169714" cy="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AA5A241-8B68-4EFF-8B90-5EDE18B2BB87}"/>
              </a:ext>
            </a:extLst>
          </p:cNvPr>
          <p:cNvCxnSpPr>
            <a:cxnSpLocks/>
            <a:stCxn id="136" idx="6"/>
            <a:endCxn id="139" idx="2"/>
          </p:cNvCxnSpPr>
          <p:nvPr/>
        </p:nvCxnSpPr>
        <p:spPr>
          <a:xfrm flipV="1">
            <a:off x="941935" y="2800352"/>
            <a:ext cx="758739" cy="34580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06FA6A4-0A22-423D-A63C-A78F30190C09}"/>
              </a:ext>
            </a:extLst>
          </p:cNvPr>
          <p:cNvCxnSpPr>
            <a:cxnSpLocks/>
          </p:cNvCxnSpPr>
          <p:nvPr/>
        </p:nvCxnSpPr>
        <p:spPr>
          <a:xfrm flipV="1">
            <a:off x="1785301" y="2794197"/>
            <a:ext cx="237173" cy="92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470C4B5-982F-4CAB-A89D-791B251B3677}"/>
              </a:ext>
            </a:extLst>
          </p:cNvPr>
          <p:cNvCxnSpPr>
            <a:cxnSpLocks/>
            <a:endCxn id="140" idx="2"/>
          </p:cNvCxnSpPr>
          <p:nvPr/>
        </p:nvCxnSpPr>
        <p:spPr>
          <a:xfrm flipV="1">
            <a:off x="939958" y="3146158"/>
            <a:ext cx="760716" cy="19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18C945-12E4-4AFD-BE53-3B615560156F}"/>
              </a:ext>
            </a:extLst>
          </p:cNvPr>
          <p:cNvCxnSpPr>
            <a:cxnSpLocks/>
            <a:stCxn id="136" idx="6"/>
            <a:endCxn id="141" idx="1"/>
          </p:cNvCxnSpPr>
          <p:nvPr/>
        </p:nvCxnSpPr>
        <p:spPr>
          <a:xfrm>
            <a:off x="941935" y="3146158"/>
            <a:ext cx="771132" cy="40343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D93916E-4D6F-4090-8CA1-D3FA94C58AA9}"/>
              </a:ext>
            </a:extLst>
          </p:cNvPr>
          <p:cNvCxnSpPr>
            <a:cxnSpLocks/>
            <a:stCxn id="136" idx="6"/>
          </p:cNvCxnSpPr>
          <p:nvPr/>
        </p:nvCxnSpPr>
        <p:spPr>
          <a:xfrm>
            <a:off x="941935" y="3146158"/>
            <a:ext cx="784866" cy="77437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B2B8B825-772E-4C4B-9929-4DEF8F704DE5}"/>
              </a:ext>
            </a:extLst>
          </p:cNvPr>
          <p:cNvSpPr/>
          <p:nvPr/>
        </p:nvSpPr>
        <p:spPr>
          <a:xfrm>
            <a:off x="1952562" y="3395307"/>
            <a:ext cx="1735285" cy="92170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A35EDE9-A3FD-4BC8-A2E0-90543112BA6E}"/>
              </a:ext>
            </a:extLst>
          </p:cNvPr>
          <p:cNvCxnSpPr>
            <a:cxnSpLocks/>
            <a:stCxn id="142" idx="6"/>
          </p:cNvCxnSpPr>
          <p:nvPr/>
        </p:nvCxnSpPr>
        <p:spPr>
          <a:xfrm>
            <a:off x="1785301" y="3925211"/>
            <a:ext cx="167323" cy="246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589D8EC5-4549-4B22-A0B7-20FEC1D132C0}"/>
              </a:ext>
            </a:extLst>
          </p:cNvPr>
          <p:cNvSpPr txBox="1"/>
          <p:nvPr/>
        </p:nvSpPr>
        <p:spPr>
          <a:xfrm>
            <a:off x="2119886" y="3533347"/>
            <a:ext cx="1369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Unused Space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A835A6E-5C3A-464D-852A-446F98B9374C}"/>
              </a:ext>
            </a:extLst>
          </p:cNvPr>
          <p:cNvCxnSpPr>
            <a:cxnSpLocks/>
            <a:endCxn id="153" idx="1"/>
          </p:cNvCxnSpPr>
          <p:nvPr/>
        </p:nvCxnSpPr>
        <p:spPr>
          <a:xfrm flipV="1">
            <a:off x="2024482" y="2691593"/>
            <a:ext cx="266821" cy="103532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568E65DB-C15A-43C3-BD50-89136F801804}"/>
              </a:ext>
            </a:extLst>
          </p:cNvPr>
          <p:cNvSpPr/>
          <p:nvPr/>
        </p:nvSpPr>
        <p:spPr>
          <a:xfrm>
            <a:off x="2291303" y="2594421"/>
            <a:ext cx="153117" cy="194344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6D4AAFB0-CD28-48FA-9610-B9F4E98BFCCC}"/>
              </a:ext>
            </a:extLst>
          </p:cNvPr>
          <p:cNvSpPr/>
          <p:nvPr/>
        </p:nvSpPr>
        <p:spPr>
          <a:xfrm>
            <a:off x="3104640" y="2594422"/>
            <a:ext cx="153117" cy="194343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AF9A5E5-4FC2-4D1F-B6A4-46E4B7A03095}"/>
              </a:ext>
            </a:extLst>
          </p:cNvPr>
          <p:cNvCxnSpPr>
            <a:cxnSpLocks/>
          </p:cNvCxnSpPr>
          <p:nvPr/>
        </p:nvCxnSpPr>
        <p:spPr>
          <a:xfrm>
            <a:off x="2444420" y="2625128"/>
            <a:ext cx="64770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FB930BC-1E7E-4D07-BF0D-20FC729B7A75}"/>
              </a:ext>
            </a:extLst>
          </p:cNvPr>
          <p:cNvCxnSpPr>
            <a:cxnSpLocks/>
          </p:cNvCxnSpPr>
          <p:nvPr/>
        </p:nvCxnSpPr>
        <p:spPr>
          <a:xfrm flipV="1">
            <a:off x="3254637" y="2616795"/>
            <a:ext cx="92934" cy="74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CDC7DB97-8E40-45B1-B95C-975CFD54F3F0}"/>
              </a:ext>
            </a:extLst>
          </p:cNvPr>
          <p:cNvCxnSpPr>
            <a:cxnSpLocks/>
          </p:cNvCxnSpPr>
          <p:nvPr/>
        </p:nvCxnSpPr>
        <p:spPr>
          <a:xfrm>
            <a:off x="3254637" y="2683883"/>
            <a:ext cx="92934" cy="594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7F870F57-FB27-4F93-BAA9-EC89D56BFBF9}"/>
              </a:ext>
            </a:extLst>
          </p:cNvPr>
          <p:cNvSpPr txBox="1"/>
          <p:nvPr/>
        </p:nvSpPr>
        <p:spPr>
          <a:xfrm>
            <a:off x="2353773" y="2283596"/>
            <a:ext cx="173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Design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A71EC29-7897-4AE7-8703-01741396DC12}"/>
              </a:ext>
            </a:extLst>
          </p:cNvPr>
          <p:cNvSpPr txBox="1"/>
          <p:nvPr/>
        </p:nvSpPr>
        <p:spPr>
          <a:xfrm>
            <a:off x="596221" y="4488165"/>
            <a:ext cx="275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Initial Bitstream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D8AA1FB-40A4-4C63-826C-4323F7E1D4ED}"/>
              </a:ext>
            </a:extLst>
          </p:cNvPr>
          <p:cNvSpPr txBox="1"/>
          <p:nvPr/>
        </p:nvSpPr>
        <p:spPr>
          <a:xfrm>
            <a:off x="10013668" y="2290090"/>
            <a:ext cx="128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User Design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90CC374-5E5E-4E2E-9F89-6345C08F77F8}"/>
              </a:ext>
            </a:extLst>
          </p:cNvPr>
          <p:cNvCxnSpPr/>
          <p:nvPr/>
        </p:nvCxnSpPr>
        <p:spPr>
          <a:xfrm>
            <a:off x="3909666" y="1193178"/>
            <a:ext cx="6422" cy="554839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loud 62">
            <a:extLst>
              <a:ext uri="{FF2B5EF4-FFF2-40B4-BE49-F238E27FC236}">
                <a16:creationId xmlns:a16="http://schemas.microsoft.com/office/drawing/2014/main" id="{253B2CA7-1A22-433F-A455-0A08359C2280}"/>
              </a:ext>
            </a:extLst>
          </p:cNvPr>
          <p:cNvSpPr/>
          <p:nvPr/>
        </p:nvSpPr>
        <p:spPr>
          <a:xfrm>
            <a:off x="9862453" y="3503395"/>
            <a:ext cx="1375136" cy="779055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3C4A4A-1758-4546-9602-63115CF13573}"/>
              </a:ext>
            </a:extLst>
          </p:cNvPr>
          <p:cNvCxnSpPr>
            <a:cxnSpLocks/>
          </p:cNvCxnSpPr>
          <p:nvPr/>
        </p:nvCxnSpPr>
        <p:spPr>
          <a:xfrm flipV="1">
            <a:off x="9483102" y="3932789"/>
            <a:ext cx="402832" cy="2301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19EE80B-E398-40B7-B68E-5D11B650C2A8}"/>
              </a:ext>
            </a:extLst>
          </p:cNvPr>
          <p:cNvSpPr txBox="1"/>
          <p:nvPr/>
        </p:nvSpPr>
        <p:spPr>
          <a:xfrm>
            <a:off x="9978486" y="3573414"/>
            <a:ext cx="112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Trojan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98AF22C-DB95-474A-BD0B-88AFBD4741FE}"/>
              </a:ext>
            </a:extLst>
          </p:cNvPr>
          <p:cNvSpPr/>
          <p:nvPr/>
        </p:nvSpPr>
        <p:spPr>
          <a:xfrm>
            <a:off x="10820559" y="3881349"/>
            <a:ext cx="109209" cy="162670"/>
          </a:xfrm>
          <a:prstGeom prst="roundRect">
            <a:avLst>
              <a:gd name="adj" fmla="val 0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18DF04-09CB-4D17-AA4F-9AB8B3BDE10A}"/>
              </a:ext>
            </a:extLst>
          </p:cNvPr>
          <p:cNvCxnSpPr>
            <a:cxnSpLocks/>
          </p:cNvCxnSpPr>
          <p:nvPr/>
        </p:nvCxnSpPr>
        <p:spPr>
          <a:xfrm flipV="1">
            <a:off x="8653283" y="2808545"/>
            <a:ext cx="758739" cy="345806"/>
          </a:xfrm>
          <a:prstGeom prst="line">
            <a:avLst/>
          </a:prstGeom>
          <a:ln w="889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CD2CF3F-3D39-4D5B-8437-E1890F6A8CF5}"/>
              </a:ext>
            </a:extLst>
          </p:cNvPr>
          <p:cNvCxnSpPr>
            <a:cxnSpLocks/>
          </p:cNvCxnSpPr>
          <p:nvPr/>
        </p:nvCxnSpPr>
        <p:spPr>
          <a:xfrm flipV="1">
            <a:off x="8651306" y="3154351"/>
            <a:ext cx="760716" cy="1974"/>
          </a:xfrm>
          <a:prstGeom prst="line">
            <a:avLst/>
          </a:prstGeom>
          <a:ln w="889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4898CC8-EB76-4C74-8398-A70475224C4F}"/>
              </a:ext>
            </a:extLst>
          </p:cNvPr>
          <p:cNvCxnSpPr>
            <a:cxnSpLocks/>
          </p:cNvCxnSpPr>
          <p:nvPr/>
        </p:nvCxnSpPr>
        <p:spPr>
          <a:xfrm>
            <a:off x="8653283" y="3154351"/>
            <a:ext cx="771132" cy="403430"/>
          </a:xfrm>
          <a:prstGeom prst="line">
            <a:avLst/>
          </a:prstGeom>
          <a:ln w="889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36D4F75-D4BC-411C-A719-E449574D706D}"/>
              </a:ext>
            </a:extLst>
          </p:cNvPr>
          <p:cNvCxnSpPr>
            <a:cxnSpLocks/>
          </p:cNvCxnSpPr>
          <p:nvPr/>
        </p:nvCxnSpPr>
        <p:spPr>
          <a:xfrm>
            <a:off x="8653283" y="3154351"/>
            <a:ext cx="784866" cy="774378"/>
          </a:xfrm>
          <a:prstGeom prst="line">
            <a:avLst/>
          </a:prstGeom>
          <a:ln w="889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7D8D1BB-627D-4D8F-BC26-E04C0F1ED445}"/>
              </a:ext>
            </a:extLst>
          </p:cNvPr>
          <p:cNvCxnSpPr>
            <a:cxnSpLocks/>
          </p:cNvCxnSpPr>
          <p:nvPr/>
        </p:nvCxnSpPr>
        <p:spPr>
          <a:xfrm>
            <a:off x="10155768" y="2629322"/>
            <a:ext cx="647700" cy="0"/>
          </a:xfrm>
          <a:prstGeom prst="line">
            <a:avLst/>
          </a:prstGeom>
          <a:ln w="889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5B0FA0A-08F6-4EF0-AC88-0C5B5AF5DDC9}"/>
              </a:ext>
            </a:extLst>
          </p:cNvPr>
          <p:cNvCxnSpPr>
            <a:cxnSpLocks/>
          </p:cNvCxnSpPr>
          <p:nvPr/>
        </p:nvCxnSpPr>
        <p:spPr>
          <a:xfrm>
            <a:off x="9899481" y="3918413"/>
            <a:ext cx="921675" cy="0"/>
          </a:xfrm>
          <a:prstGeom prst="line">
            <a:avLst/>
          </a:prstGeom>
          <a:ln w="889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60B4317-F0E9-4DD7-828A-D8B8385F7BCA}"/>
              </a:ext>
            </a:extLst>
          </p:cNvPr>
          <p:cNvCxnSpPr>
            <a:cxnSpLocks/>
          </p:cNvCxnSpPr>
          <p:nvPr/>
        </p:nvCxnSpPr>
        <p:spPr>
          <a:xfrm>
            <a:off x="5676587" y="5507277"/>
            <a:ext cx="6258054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AAD7C87-3429-4943-944E-70CAF82141B4}"/>
              </a:ext>
            </a:extLst>
          </p:cNvPr>
          <p:cNvSpPr txBox="1"/>
          <p:nvPr/>
        </p:nvSpPr>
        <p:spPr>
          <a:xfrm>
            <a:off x="10534288" y="5610972"/>
            <a:ext cx="118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Time (t)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617133-7801-4C3E-9CB8-DFECFA0D4C0B}"/>
              </a:ext>
            </a:extLst>
          </p:cNvPr>
          <p:cNvSpPr/>
          <p:nvPr/>
        </p:nvSpPr>
        <p:spPr>
          <a:xfrm>
            <a:off x="7443196" y="1828807"/>
            <a:ext cx="4491445" cy="3047989"/>
          </a:xfrm>
          <a:prstGeom prst="rect">
            <a:avLst/>
          </a:prstGeom>
          <a:noFill/>
          <a:ln w="635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9E9C9B9-10A2-4661-83D4-6A757BDD2598}"/>
              </a:ext>
            </a:extLst>
          </p:cNvPr>
          <p:cNvCxnSpPr>
            <a:cxnSpLocks/>
          </p:cNvCxnSpPr>
          <p:nvPr/>
        </p:nvCxnSpPr>
        <p:spPr>
          <a:xfrm>
            <a:off x="7458907" y="4953000"/>
            <a:ext cx="0" cy="461828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DF6E39-E634-EB46-8AAB-834CB933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3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EFDA6E-4552-3B4C-9B4D-0D6AE98A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On-Chip</a:t>
            </a:r>
            <a:r>
              <a:rPr lang="en-US" dirty="0"/>
              <a:t> bitstreams</a:t>
            </a:r>
            <a:br>
              <a:rPr lang="en-US" dirty="0"/>
            </a:br>
            <a:r>
              <a:rPr lang="en-US" dirty="0"/>
              <a:t>prevent bitstream tampering?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1C2FC-E22A-4344-B0A5-B893092B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69A7D-ACF7-4E48-8399-9DEA6058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br>
              <a:rPr lang="en-US" dirty="0"/>
            </a:br>
            <a:r>
              <a:rPr lang="en-US" dirty="0"/>
              <a:t>Yes, but…</a:t>
            </a:r>
          </a:p>
        </p:txBody>
      </p:sp>
    </p:spTree>
    <p:extLst>
      <p:ext uri="{BB962C8B-B14F-4D97-AF65-F5344CB8AC3E}">
        <p14:creationId xmlns:p14="http://schemas.microsoft.com/office/powerpoint/2010/main" val="25269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B601EE-1AF1-9E4F-9AF8-E7AC0C87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bitstreams have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&gt;25x lower capacity</a:t>
            </a:r>
            <a:r>
              <a:rPr lang="en-US" dirty="0"/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3D787-7DA8-6B4B-AF20-D7E858188AE3}"/>
              </a:ext>
            </a:extLst>
          </p:cNvPr>
          <p:cNvGrpSpPr/>
          <p:nvPr/>
        </p:nvGrpSpPr>
        <p:grpSpPr>
          <a:xfrm>
            <a:off x="780045" y="1895769"/>
            <a:ext cx="5315955" cy="2148806"/>
            <a:chOff x="920365" y="2305734"/>
            <a:chExt cx="5315955" cy="2148806"/>
          </a:xfrm>
        </p:grpSpPr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231342B1-CCC8-1347-944F-538D2646E092}"/>
                </a:ext>
              </a:extLst>
            </p:cNvPr>
            <p:cNvSpPr/>
            <p:nvPr/>
          </p:nvSpPr>
          <p:spPr>
            <a:xfrm>
              <a:off x="1031901" y="2363350"/>
              <a:ext cx="4596266" cy="209119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8824"/>
              <a:endPara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5A652F-7B70-3E4C-8263-F8B0FE0240B3}"/>
                </a:ext>
              </a:extLst>
            </p:cNvPr>
            <p:cNvSpPr txBox="1"/>
            <p:nvPr/>
          </p:nvSpPr>
          <p:spPr>
            <a:xfrm>
              <a:off x="920365" y="2305734"/>
              <a:ext cx="5315955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1018824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</a:rPr>
                <a:t>Off-Chip Storage</a:t>
              </a:r>
            </a:p>
          </p:txBody>
        </p:sp>
        <p:sp>
          <p:nvSpPr>
            <p:cNvPr id="6" name="Arrow: Right 8">
              <a:extLst>
                <a:ext uri="{FF2B5EF4-FFF2-40B4-BE49-F238E27FC236}">
                  <a16:creationId xmlns:a16="http://schemas.microsoft.com/office/drawing/2014/main" id="{20FFBED8-B84A-E745-ABE3-2665E4A9F1F3}"/>
                </a:ext>
              </a:extLst>
            </p:cNvPr>
            <p:cNvSpPr/>
            <p:nvPr/>
          </p:nvSpPr>
          <p:spPr>
            <a:xfrm rot="10800000">
              <a:off x="2618959" y="3433145"/>
              <a:ext cx="485132" cy="29978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FCC6BF-F715-6149-B536-B3BE47003D59}"/>
                </a:ext>
              </a:extLst>
            </p:cNvPr>
            <p:cNvSpPr txBox="1"/>
            <p:nvPr/>
          </p:nvSpPr>
          <p:spPr>
            <a:xfrm>
              <a:off x="2759230" y="3853694"/>
              <a:ext cx="1437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Bitstream</a:t>
              </a:r>
            </a:p>
          </p:txBody>
        </p:sp>
        <p:pic>
          <p:nvPicPr>
            <p:cNvPr id="8" name="Picture 4" descr="Image result for fpga software">
              <a:extLst>
                <a:ext uri="{FF2B5EF4-FFF2-40B4-BE49-F238E27FC236}">
                  <a16:creationId xmlns:a16="http://schemas.microsoft.com/office/drawing/2014/main" id="{0B93F61D-E205-AB41-ACA9-89546F8BB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020" y="2949864"/>
              <a:ext cx="1021352" cy="110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Bronze key clip art vector clip art free image">
              <a:extLst>
                <a:ext uri="{FF2B5EF4-FFF2-40B4-BE49-F238E27FC236}">
                  <a16:creationId xmlns:a16="http://schemas.microsoft.com/office/drawing/2014/main" id="{30C265E9-027C-E94B-8A8A-BD29C8AE6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589" y="3423140"/>
              <a:ext cx="490752" cy="282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 result for spi flash">
              <a:extLst>
                <a:ext uri="{FF2B5EF4-FFF2-40B4-BE49-F238E27FC236}">
                  <a16:creationId xmlns:a16="http://schemas.microsoft.com/office/drawing/2014/main" id="{78AC05ED-EF1E-5E4F-812B-05258EA70D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0" t="15512" r="10654" b="12783"/>
            <a:stretch/>
          </p:blipFill>
          <p:spPr bwMode="auto">
            <a:xfrm>
              <a:off x="4432723" y="2986060"/>
              <a:ext cx="699372" cy="1044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7F8EE7-5579-7E48-B895-4F055E25DC0D}"/>
                </a:ext>
              </a:extLst>
            </p:cNvPr>
            <p:cNvSpPr txBox="1"/>
            <p:nvPr/>
          </p:nvSpPr>
          <p:spPr>
            <a:xfrm>
              <a:off x="4176271" y="3929362"/>
              <a:ext cx="1781341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Memory</a:t>
              </a:r>
            </a:p>
          </p:txBody>
        </p:sp>
        <p:pic>
          <p:nvPicPr>
            <p:cNvPr id="12" name="Picture 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F971DC07-E1A9-B847-940F-C891AB5D0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78542" y="3137149"/>
              <a:ext cx="598967" cy="824767"/>
            </a:xfrm>
            <a:prstGeom prst="rect">
              <a:avLst/>
            </a:prstGeom>
          </p:spPr>
        </p:pic>
        <p:pic>
          <p:nvPicPr>
            <p:cNvPr id="13" name="Picture 4" descr="Image result for lock image">
              <a:extLst>
                <a:ext uri="{FF2B5EF4-FFF2-40B4-BE49-F238E27FC236}">
                  <a16:creationId xmlns:a16="http://schemas.microsoft.com/office/drawing/2014/main" id="{4128A467-3E25-CC4E-B878-A3A2A428D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361" y="3316949"/>
              <a:ext cx="406371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rrow: Right 24">
              <a:extLst>
                <a:ext uri="{FF2B5EF4-FFF2-40B4-BE49-F238E27FC236}">
                  <a16:creationId xmlns:a16="http://schemas.microsoft.com/office/drawing/2014/main" id="{E7BF9629-767F-1C40-B86C-9C1727C20488}"/>
                </a:ext>
              </a:extLst>
            </p:cNvPr>
            <p:cNvSpPr/>
            <p:nvPr/>
          </p:nvSpPr>
          <p:spPr>
            <a:xfrm>
              <a:off x="3836552" y="3392879"/>
              <a:ext cx="438916" cy="32636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86D3F0-553B-A641-98B2-8CF2E27D0271}"/>
                </a:ext>
              </a:extLst>
            </p:cNvPr>
            <p:cNvSpPr txBox="1"/>
            <p:nvPr/>
          </p:nvSpPr>
          <p:spPr>
            <a:xfrm>
              <a:off x="1313116" y="3929362"/>
              <a:ext cx="1329458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FPGA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4832166-9178-8F44-BE33-A05E73533E2C}"/>
              </a:ext>
            </a:extLst>
          </p:cNvPr>
          <p:cNvSpPr txBox="1"/>
          <p:nvPr/>
        </p:nvSpPr>
        <p:spPr>
          <a:xfrm>
            <a:off x="1039572" y="4758304"/>
            <a:ext cx="45962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SRAM: 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Arial"/>
                <a:cs typeface="Arial"/>
              </a:rPr>
              <a:t>50M</a:t>
            </a:r>
            <a:r>
              <a:rPr lang="en-US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 Logic Gates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, 16 nm</a:t>
            </a:r>
            <a:endParaRPr lang="en-US" sz="2800" i="0" u="none" strike="noStrike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"/>
              <a:cs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838DC3-8036-684F-B264-0CAA6A8C07F9}"/>
              </a:ext>
            </a:extLst>
          </p:cNvPr>
          <p:cNvGrpSpPr/>
          <p:nvPr/>
        </p:nvGrpSpPr>
        <p:grpSpPr>
          <a:xfrm>
            <a:off x="7247787" y="1851494"/>
            <a:ext cx="3294853" cy="2148806"/>
            <a:chOff x="7752108" y="1751632"/>
            <a:chExt cx="3294853" cy="2148806"/>
          </a:xfrm>
        </p:grpSpPr>
        <p:sp>
          <p:nvSpPr>
            <p:cNvPr id="18" name="Rectangle: Rounded Corners 32">
              <a:extLst>
                <a:ext uri="{FF2B5EF4-FFF2-40B4-BE49-F238E27FC236}">
                  <a16:creationId xmlns:a16="http://schemas.microsoft.com/office/drawing/2014/main" id="{EEC93A30-E0A5-4746-A05F-33625603EA02}"/>
                </a:ext>
              </a:extLst>
            </p:cNvPr>
            <p:cNvSpPr/>
            <p:nvPr/>
          </p:nvSpPr>
          <p:spPr>
            <a:xfrm>
              <a:off x="7752108" y="1826968"/>
              <a:ext cx="3210833" cy="207347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8824"/>
              <a:endPara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4F57E8-A994-F149-B060-10B419774083}"/>
                </a:ext>
              </a:extLst>
            </p:cNvPr>
            <p:cNvSpPr txBox="1"/>
            <p:nvPr/>
          </p:nvSpPr>
          <p:spPr>
            <a:xfrm>
              <a:off x="7807692" y="1751632"/>
              <a:ext cx="3162862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defTabSz="1018824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</a:rPr>
                <a:t>On-Chip Storage</a:t>
              </a:r>
            </a:p>
          </p:txBody>
        </p:sp>
        <p:pic>
          <p:nvPicPr>
            <p:cNvPr id="20" name="Picture 4" descr="Image result for fpga software">
              <a:extLst>
                <a:ext uri="{FF2B5EF4-FFF2-40B4-BE49-F238E27FC236}">
                  <a16:creationId xmlns:a16="http://schemas.microsoft.com/office/drawing/2014/main" id="{14445F78-331D-6545-8E02-7212EF18D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5271" y="2376269"/>
              <a:ext cx="1021352" cy="110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ronze key clip art vector clip art free image">
              <a:extLst>
                <a:ext uri="{FF2B5EF4-FFF2-40B4-BE49-F238E27FC236}">
                  <a16:creationId xmlns:a16="http://schemas.microsoft.com/office/drawing/2014/main" id="{8994B183-2A29-3F41-95BD-5E3393EC3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4474" y="3019666"/>
              <a:ext cx="384427" cy="22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EA82D9A2-79AF-1542-AAEF-1B35C30C9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4887" y="2572414"/>
              <a:ext cx="279991" cy="408326"/>
            </a:xfrm>
            <a:prstGeom prst="rect">
              <a:avLst/>
            </a:prstGeom>
          </p:spPr>
        </p:pic>
        <p:pic>
          <p:nvPicPr>
            <p:cNvPr id="23" name="Picture 4" descr="Image result for lock image">
              <a:extLst>
                <a:ext uri="{FF2B5EF4-FFF2-40B4-BE49-F238E27FC236}">
                  <a16:creationId xmlns:a16="http://schemas.microsoft.com/office/drawing/2014/main" id="{958C1BD7-5E72-C34F-96D4-78F3CAAF1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071" y="2686429"/>
              <a:ext cx="220302" cy="257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B7AF93-F9F6-A94D-B0E0-C39A1DD28609}"/>
                </a:ext>
              </a:extLst>
            </p:cNvPr>
            <p:cNvSpPr txBox="1"/>
            <p:nvPr/>
          </p:nvSpPr>
          <p:spPr>
            <a:xfrm>
              <a:off x="8535369" y="3355767"/>
              <a:ext cx="1329458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FPGA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C0BBEE-4C2A-2F48-A761-DE53F573BB3F}"/>
                </a:ext>
              </a:extLst>
            </p:cNvPr>
            <p:cNvSpPr txBox="1"/>
            <p:nvPr/>
          </p:nvSpPr>
          <p:spPr>
            <a:xfrm>
              <a:off x="9609371" y="2611003"/>
              <a:ext cx="1437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Bitstream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A5BCB92-11F1-B14E-AA30-7C95F7869137}"/>
              </a:ext>
            </a:extLst>
          </p:cNvPr>
          <p:cNvSpPr txBox="1"/>
          <p:nvPr/>
        </p:nvSpPr>
        <p:spPr>
          <a:xfrm>
            <a:off x="6704155" y="4579636"/>
            <a:ext cx="48785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Flash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: 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Arial"/>
                <a:cs typeface="Arial"/>
              </a:rPr>
              <a:t>0.5M</a:t>
            </a:r>
            <a:r>
              <a:rPr lang="en-US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 Logic Gates</a:t>
            </a:r>
            <a:r>
              <a:rPr lang="en-US" sz="2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​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, 28 nm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Antifuse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: </a:t>
            </a:r>
            <a:r>
              <a:rPr 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Arial"/>
                <a:cs typeface="Arial"/>
              </a:rPr>
              <a:t>2M</a:t>
            </a:r>
            <a:r>
              <a:rPr lang="en-US" sz="28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 Logic Gates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"/>
                <a:cs typeface="Arial"/>
              </a:rPr>
              <a:t>, 150 nm</a:t>
            </a:r>
            <a:endParaRPr lang="en-US" sz="2800" i="0" u="none" strike="noStrike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ea typeface="Arial"/>
              <a:cs typeface="Arial"/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DDE5C00-70D8-1949-92BE-94B044B2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17DA-501D-C142-B2E8-A741743B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non-volatile memories are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</a:t>
            </a:r>
            <a:r>
              <a:rPr lang="en-US" dirty="0"/>
              <a:t> for secure FPGAs.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67751-020B-9442-85BF-8F3C52DCD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PCRAM, MRAM, RRAM</a:t>
            </a:r>
          </a:p>
          <a:p>
            <a:endParaRPr lang="en-US" dirty="0"/>
          </a:p>
          <a:p>
            <a:r>
              <a:rPr lang="en-US" dirty="0"/>
              <a:t>Higher capacity than traditional non-volatile </a:t>
            </a:r>
          </a:p>
          <a:p>
            <a:endParaRPr lang="en-US" dirty="0"/>
          </a:p>
          <a:p>
            <a:r>
              <a:rPr lang="en-US" dirty="0"/>
              <a:t>Retains on-chip bitstreams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90030E-6A3B-1846-8BFF-AE49B83DA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0691" y="5472544"/>
            <a:ext cx="8673479" cy="745451"/>
          </a:xfrm>
        </p:spPr>
        <p:txBody>
          <a:bodyPr>
            <a:normAutofit/>
          </a:bodyPr>
          <a:lstStyle/>
          <a:p>
            <a:r>
              <a:rPr lang="en-US" dirty="0"/>
              <a:t>Improved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security and performance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58603-A94F-CD4A-89EC-AAA968C0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0117-6207-8D41-9CD4-1E015979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new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C0CB0-4053-7442-B4B7-EBEE3B730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  <a:p>
            <a:endParaRPr lang="en-US" dirty="0"/>
          </a:p>
          <a:p>
            <a:r>
              <a:rPr lang="en-US" dirty="0"/>
              <a:t>Resistance-to-digital conversion overheads</a:t>
            </a:r>
          </a:p>
          <a:p>
            <a:endParaRPr lang="en-US" dirty="0"/>
          </a:p>
          <a:p>
            <a:r>
              <a:rPr lang="en-US" dirty="0"/>
              <a:t>Physical inspection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D3F30-2023-A049-9B24-1C615D222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0759F-8A44-8E4E-B43E-61719A9B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3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329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BC48-DBB4-CA4B-9BA8-45C2ACA3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BDE2-C833-504E-8918-71D9406B6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51EDB-1621-FD46-9C9D-A2CB98CE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7341-4E4B-6B48-9F09-530D03E5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FPGAs </a:t>
            </a:r>
            <a:r>
              <a:rPr lang="en-US" sz="3200" dirty="0"/>
              <a:t>(</a:t>
            </a:r>
            <a:r>
              <a:rPr lang="en-US" sz="3200" i="1" dirty="0"/>
              <a:t>Field-Programmable Gate Arrays</a:t>
            </a:r>
            <a:r>
              <a:rPr lang="en-US" sz="3200" dirty="0"/>
              <a:t>) </a:t>
            </a:r>
            <a:r>
              <a:rPr lang="en-US" dirty="0"/>
              <a:t>map </a:t>
            </a:r>
            <a:br>
              <a:rPr lang="en-US" dirty="0"/>
            </a:br>
            <a:r>
              <a:rPr lang="en-US" dirty="0"/>
              <a:t>digital logic to a reconfigurable circuit.</a:t>
            </a:r>
          </a:p>
        </p:txBody>
      </p:sp>
      <p:pic>
        <p:nvPicPr>
          <p:cNvPr id="33" name="Content Placeholder 5">
            <a:extLst>
              <a:ext uri="{FF2B5EF4-FFF2-40B4-BE49-F238E27FC236}">
                <a16:creationId xmlns:a16="http://schemas.microsoft.com/office/drawing/2014/main" id="{AF062F8E-94C5-BC46-BC2E-B8810B58C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4" b="25293"/>
          <a:stretch/>
        </p:blipFill>
        <p:spPr>
          <a:xfrm>
            <a:off x="6483709" y="2612396"/>
            <a:ext cx="5380731" cy="3743954"/>
          </a:xfrm>
          <a:prstGeom prst="rect">
            <a:avLst/>
          </a:prstGeom>
        </p:spPr>
      </p:pic>
      <p:pic>
        <p:nvPicPr>
          <p:cNvPr id="2050" name="Picture 2" descr="arithmetic - Full Adder vs. Half Adder - Computer Science ...">
            <a:extLst>
              <a:ext uri="{FF2B5EF4-FFF2-40B4-BE49-F238E27FC236}">
                <a16:creationId xmlns:a16="http://schemas.microsoft.com/office/drawing/2014/main" id="{83166AF0-C583-D64C-9523-540CAD51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78" y="3389968"/>
            <a:ext cx="34925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6CE56E-C448-CA4F-87EE-65D236FE6140}"/>
              </a:ext>
            </a:extLst>
          </p:cNvPr>
          <p:cNvGrpSpPr/>
          <p:nvPr/>
        </p:nvGrpSpPr>
        <p:grpSpPr>
          <a:xfrm>
            <a:off x="4999511" y="3610891"/>
            <a:ext cx="1033373" cy="946297"/>
            <a:chOff x="4999511" y="3610891"/>
            <a:chExt cx="1033373" cy="946297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96BFD1A4-C518-D34C-A2EA-72FDD9A15502}"/>
                </a:ext>
              </a:extLst>
            </p:cNvPr>
            <p:cNvSpPr/>
            <p:nvPr/>
          </p:nvSpPr>
          <p:spPr>
            <a:xfrm>
              <a:off x="4999511" y="4072556"/>
              <a:ext cx="978408" cy="484632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AAFCA9-BE00-D84F-9B36-699AD1204317}"/>
                </a:ext>
              </a:extLst>
            </p:cNvPr>
            <p:cNvSpPr txBox="1"/>
            <p:nvPr/>
          </p:nvSpPr>
          <p:spPr>
            <a:xfrm>
              <a:off x="5078900" y="3610891"/>
              <a:ext cx="953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Map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42279-2122-A242-B14E-60052CED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954D-D6B4-8345-A013-8280E7A6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SRAM-based FPGAs are too insecure.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183D49-1518-794F-920E-28A3CA53F4FE}"/>
              </a:ext>
            </a:extLst>
          </p:cNvPr>
          <p:cNvGrpSpPr/>
          <p:nvPr/>
        </p:nvGrpSpPr>
        <p:grpSpPr>
          <a:xfrm>
            <a:off x="6698345" y="1931756"/>
            <a:ext cx="2946400" cy="3092248"/>
            <a:chOff x="1291772" y="1813581"/>
            <a:chExt cx="2946400" cy="30922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595DFA-FC80-EE43-A0AD-57E8ED108CD3}"/>
                </a:ext>
              </a:extLst>
            </p:cNvPr>
            <p:cNvSpPr/>
            <p:nvPr/>
          </p:nvSpPr>
          <p:spPr>
            <a:xfrm>
              <a:off x="1291772" y="2336801"/>
              <a:ext cx="2946400" cy="256902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AE4B03-4AC0-0845-93E3-E94ECE2E1697}"/>
                </a:ext>
              </a:extLst>
            </p:cNvPr>
            <p:cNvSpPr txBox="1"/>
            <p:nvPr/>
          </p:nvSpPr>
          <p:spPr>
            <a:xfrm>
              <a:off x="3077029" y="1813581"/>
              <a:ext cx="1161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2F528F"/>
                  </a:solidFill>
                </a:rPr>
                <a:t>FPGA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2A2403-1833-6648-8998-0BF83B19B79D}"/>
              </a:ext>
            </a:extLst>
          </p:cNvPr>
          <p:cNvGrpSpPr/>
          <p:nvPr/>
        </p:nvGrpSpPr>
        <p:grpSpPr>
          <a:xfrm>
            <a:off x="1458688" y="1954175"/>
            <a:ext cx="2946399" cy="3092248"/>
            <a:chOff x="1458688" y="1954175"/>
            <a:chExt cx="2946399" cy="30922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48E241-FABC-304E-A95A-151290AB019B}"/>
                </a:ext>
              </a:extLst>
            </p:cNvPr>
            <p:cNvSpPr/>
            <p:nvPr/>
          </p:nvSpPr>
          <p:spPr>
            <a:xfrm>
              <a:off x="1458688" y="2477395"/>
              <a:ext cx="2946399" cy="256902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BFDBCB-D5C0-A741-81CB-87501E43808C}"/>
                </a:ext>
              </a:extLst>
            </p:cNvPr>
            <p:cNvSpPr txBox="1"/>
            <p:nvPr/>
          </p:nvSpPr>
          <p:spPr>
            <a:xfrm>
              <a:off x="3243944" y="1954175"/>
              <a:ext cx="1161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FLASH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24BECE-7276-4D49-9A8C-961B36E1146F}"/>
              </a:ext>
            </a:extLst>
          </p:cNvPr>
          <p:cNvCxnSpPr>
            <a:cxnSpLocks/>
          </p:cNvCxnSpPr>
          <p:nvPr/>
        </p:nvCxnSpPr>
        <p:spPr>
          <a:xfrm>
            <a:off x="4405087" y="4685953"/>
            <a:ext cx="2293258" cy="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670E23-EC2D-EA43-B622-3A82733398C5}"/>
              </a:ext>
            </a:extLst>
          </p:cNvPr>
          <p:cNvGrpSpPr/>
          <p:nvPr/>
        </p:nvGrpSpPr>
        <p:grpSpPr>
          <a:xfrm>
            <a:off x="1843314" y="3264102"/>
            <a:ext cx="2162630" cy="891454"/>
            <a:chOff x="1770742" y="3551226"/>
            <a:chExt cx="2162630" cy="8914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38A747-3C50-EF40-990D-7B684161AD12}"/>
                </a:ext>
              </a:extLst>
            </p:cNvPr>
            <p:cNvSpPr/>
            <p:nvPr/>
          </p:nvSpPr>
          <p:spPr>
            <a:xfrm>
              <a:off x="1770742" y="3551226"/>
              <a:ext cx="2162630" cy="891454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F40DA7-B6BE-9E42-8513-2AF98C26BE87}"/>
                </a:ext>
              </a:extLst>
            </p:cNvPr>
            <p:cNvSpPr txBox="1"/>
            <p:nvPr/>
          </p:nvSpPr>
          <p:spPr>
            <a:xfrm>
              <a:off x="2271485" y="3734800"/>
              <a:ext cx="11611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2F528F"/>
                  </a:solidFill>
                </a:rPr>
                <a:t>Design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BC5C5B6-52E8-894F-BF9C-A991CB487605}"/>
              </a:ext>
            </a:extLst>
          </p:cNvPr>
          <p:cNvSpPr/>
          <p:nvPr/>
        </p:nvSpPr>
        <p:spPr>
          <a:xfrm>
            <a:off x="1843314" y="4364249"/>
            <a:ext cx="2162630" cy="3902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Hash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BE698-277A-BD4C-8991-F37FE08A6CC7}"/>
              </a:ext>
            </a:extLst>
          </p:cNvPr>
          <p:cNvSpPr/>
          <p:nvPr/>
        </p:nvSpPr>
        <p:spPr>
          <a:xfrm>
            <a:off x="7086602" y="3938018"/>
            <a:ext cx="2169886" cy="3902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Hash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79E5D1-2993-AC4A-801C-E07B06CD6D83}"/>
              </a:ext>
            </a:extLst>
          </p:cNvPr>
          <p:cNvGrpSpPr/>
          <p:nvPr/>
        </p:nvGrpSpPr>
        <p:grpSpPr>
          <a:xfrm>
            <a:off x="7090230" y="2784954"/>
            <a:ext cx="2162630" cy="891454"/>
            <a:chOff x="1770742" y="3551226"/>
            <a:chExt cx="2162630" cy="8914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C3E0CD-67E5-C544-A020-683D43660221}"/>
                </a:ext>
              </a:extLst>
            </p:cNvPr>
            <p:cNvSpPr/>
            <p:nvPr/>
          </p:nvSpPr>
          <p:spPr>
            <a:xfrm>
              <a:off x="1770742" y="3551226"/>
              <a:ext cx="2162630" cy="891454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6A4034-4744-7140-8052-F55851E57E70}"/>
                </a:ext>
              </a:extLst>
            </p:cNvPr>
            <p:cNvSpPr txBox="1"/>
            <p:nvPr/>
          </p:nvSpPr>
          <p:spPr>
            <a:xfrm>
              <a:off x="2271485" y="3734800"/>
              <a:ext cx="11611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2F528F"/>
                  </a:solidFill>
                </a:rPr>
                <a:t>Design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AD78E49-8B5E-FA43-BED5-023E381D5094}"/>
              </a:ext>
            </a:extLst>
          </p:cNvPr>
          <p:cNvSpPr/>
          <p:nvPr/>
        </p:nvSpPr>
        <p:spPr>
          <a:xfrm>
            <a:off x="7086602" y="4509250"/>
            <a:ext cx="2169886" cy="3902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Decryption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DDD7A2-2C34-0B4B-B327-6B69C77058AA}"/>
              </a:ext>
            </a:extLst>
          </p:cNvPr>
          <p:cNvGrpSpPr/>
          <p:nvPr/>
        </p:nvGrpSpPr>
        <p:grpSpPr>
          <a:xfrm>
            <a:off x="1661885" y="2740882"/>
            <a:ext cx="2547257" cy="2193975"/>
            <a:chOff x="1661885" y="2740882"/>
            <a:chExt cx="2547257" cy="21939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4C392A-8C48-AC40-BCCC-11DDB2EF5366}"/>
                </a:ext>
              </a:extLst>
            </p:cNvPr>
            <p:cNvSpPr/>
            <p:nvPr/>
          </p:nvSpPr>
          <p:spPr>
            <a:xfrm>
              <a:off x="1661885" y="2740883"/>
              <a:ext cx="2547257" cy="219397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D0A6E1-A023-C543-87F2-1C1DEE77B574}"/>
                </a:ext>
              </a:extLst>
            </p:cNvPr>
            <p:cNvSpPr txBox="1"/>
            <p:nvPr/>
          </p:nvSpPr>
          <p:spPr>
            <a:xfrm>
              <a:off x="2344056" y="2740882"/>
              <a:ext cx="186508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Encryption</a:t>
              </a:r>
            </a:p>
          </p:txBody>
        </p:sp>
        <p:pic>
          <p:nvPicPr>
            <p:cNvPr id="5124" name="Picture 4" descr="Padlock Lock Security · Free vector graphic on Pixabay">
              <a:extLst>
                <a:ext uri="{FF2B5EF4-FFF2-40B4-BE49-F238E27FC236}">
                  <a16:creationId xmlns:a16="http://schemas.microsoft.com/office/drawing/2014/main" id="{136C4CD3-DDC6-FA49-B3E5-D2C709150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039" y="2807373"/>
              <a:ext cx="273673" cy="389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760FA9-8053-DC49-ACDC-077D3C4FF546}"/>
              </a:ext>
            </a:extLst>
          </p:cNvPr>
          <p:cNvGrpSpPr/>
          <p:nvPr/>
        </p:nvGrpSpPr>
        <p:grpSpPr>
          <a:xfrm>
            <a:off x="1976040" y="5001347"/>
            <a:ext cx="10143387" cy="1306153"/>
            <a:chOff x="1976040" y="5001347"/>
            <a:chExt cx="10143387" cy="13061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5BC2E3-D190-E040-AAC4-25F5AB0BFB22}"/>
                </a:ext>
              </a:extLst>
            </p:cNvPr>
            <p:cNvSpPr txBox="1"/>
            <p:nvPr/>
          </p:nvSpPr>
          <p:spPr>
            <a:xfrm>
              <a:off x="2249712" y="5722725"/>
              <a:ext cx="9869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can </a:t>
              </a:r>
              <a:r>
                <a:rPr lang="en-US" sz="3200" dirty="0">
                  <a:solidFill>
                    <a:srgbClr val="C00000"/>
                  </a:solidFill>
                </a:rPr>
                <a:t>decrypt</a:t>
              </a:r>
              <a:r>
                <a:rPr lang="en-US" sz="3200" dirty="0"/>
                <a:t>, </a:t>
              </a:r>
              <a:r>
                <a:rPr lang="en-US" sz="3200" dirty="0">
                  <a:solidFill>
                    <a:srgbClr val="2F528F"/>
                  </a:solidFill>
                </a:rPr>
                <a:t>modify</a:t>
              </a:r>
              <a:r>
                <a:rPr lang="en-US" sz="3200" dirty="0"/>
                <a:t>, </a:t>
              </a:r>
              <a:r>
                <a:rPr lang="en-US" sz="3200" dirty="0">
                  <a:solidFill>
                    <a:schemeClr val="accent2"/>
                  </a:solidFill>
                </a:rPr>
                <a:t>re-hash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and </a:t>
              </a:r>
              <a:r>
                <a:rPr lang="en-US" sz="3200" dirty="0">
                  <a:solidFill>
                    <a:srgbClr val="C00000"/>
                  </a:solidFill>
                </a:rPr>
                <a:t>re-encrypt</a:t>
              </a:r>
              <a:r>
                <a:rPr lang="en-US" sz="3200" dirty="0"/>
                <a:t> 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this.</a:t>
              </a:r>
              <a:r>
                <a:rPr lang="en-US" sz="3200" dirty="0"/>
                <a:t>  </a:t>
              </a:r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07489AC6-B72C-2941-88C8-B7A842FC9583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rot="10800000">
              <a:off x="1976040" y="5001347"/>
              <a:ext cx="273673" cy="1013766"/>
            </a:xfrm>
            <a:prstGeom prst="curvedConnector2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FE209AD-031E-3744-8998-63E86CF30735}"/>
              </a:ext>
            </a:extLst>
          </p:cNvPr>
          <p:cNvSpPr/>
          <p:nvPr/>
        </p:nvSpPr>
        <p:spPr>
          <a:xfrm>
            <a:off x="6371347" y="1690688"/>
            <a:ext cx="3629631" cy="40417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9298C0-E73A-E448-A169-011663B3B6C5}"/>
              </a:ext>
            </a:extLst>
          </p:cNvPr>
          <p:cNvSpPr txBox="1"/>
          <p:nvPr/>
        </p:nvSpPr>
        <p:spPr>
          <a:xfrm>
            <a:off x="4744127" y="4155556"/>
            <a:ext cx="165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Transfer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A1F0F6-852A-4E48-99F0-EE1F05DA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5" grpId="0" animBg="1"/>
      <p:bldP spid="34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734E-51B2-A94E-98DA-A63D9E3A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Fuse-based FPGAs are slow and small.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C754387-C6F0-7145-8825-047759C3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4" y="5723468"/>
            <a:ext cx="8678333" cy="1099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SRAM:  </a:t>
            </a:r>
            <a:r>
              <a:rPr lang="en-US" sz="2600" dirty="0">
                <a:hlinkClick r:id="rId3"/>
              </a:rPr>
              <a:t>Intel Stratix 10GX 5500 Datasheet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Fuse: </a:t>
            </a:r>
            <a:r>
              <a:rPr lang="en-US" sz="2600" dirty="0">
                <a:hlinkClick r:id="rId4"/>
              </a:rPr>
              <a:t>Microsemi </a:t>
            </a:r>
            <a:r>
              <a:rPr lang="en-US" sz="2600" dirty="0" err="1">
                <a:hlinkClick r:id="rId4"/>
              </a:rPr>
              <a:t>Axcelerator</a:t>
            </a:r>
            <a:r>
              <a:rPr lang="en-US" sz="2600" dirty="0">
                <a:hlinkClick r:id="rId4"/>
              </a:rPr>
              <a:t> AX2000 Datasheet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5E264A-3551-B248-94E1-06A68E71ABFA}"/>
              </a:ext>
            </a:extLst>
          </p:cNvPr>
          <p:cNvGraphicFramePr>
            <a:graphicFrameLocks/>
          </p:cNvGraphicFramePr>
          <p:nvPr/>
        </p:nvGraphicFramePr>
        <p:xfrm>
          <a:off x="6096000" y="1534319"/>
          <a:ext cx="4572000" cy="408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14E3A89-A3F5-574C-A4EB-0BBCCB5737A3}"/>
              </a:ext>
            </a:extLst>
          </p:cNvPr>
          <p:cNvGraphicFramePr>
            <a:graphicFrameLocks/>
          </p:cNvGraphicFramePr>
          <p:nvPr/>
        </p:nvGraphicFramePr>
        <p:xfrm>
          <a:off x="1206502" y="1549400"/>
          <a:ext cx="4572000" cy="407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3D858-B429-1F48-8702-7827ED87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Graphic spid="10" grpId="0">
        <p:bldAsOne/>
      </p:bldGraphic>
      <p:bldGraphic spid="11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C82B-FDC6-624F-A074-6C101C0E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MRAM </a:t>
            </a:r>
            <a:r>
              <a:rPr lang="en-US" sz="3200" dirty="0"/>
              <a:t>(</a:t>
            </a:r>
            <a:r>
              <a:rPr lang="en-US" sz="3200" b="1" i="1" dirty="0" err="1"/>
              <a:t>M</a:t>
            </a:r>
            <a:r>
              <a:rPr lang="en-US" sz="3200" i="1" dirty="0" err="1"/>
              <a:t>agnetoresistive</a:t>
            </a:r>
            <a:r>
              <a:rPr lang="en-US" sz="3200" i="1" dirty="0"/>
              <a:t> </a:t>
            </a:r>
            <a:r>
              <a:rPr lang="en-US" sz="3200" b="1" i="1" dirty="0"/>
              <a:t>R</a:t>
            </a:r>
            <a:r>
              <a:rPr lang="en-US" sz="3200" i="1" dirty="0"/>
              <a:t>andom-</a:t>
            </a:r>
            <a:r>
              <a:rPr lang="en-US" sz="3200" b="1" i="1" dirty="0"/>
              <a:t>A</a:t>
            </a:r>
            <a:r>
              <a:rPr lang="en-US" sz="3200" i="1" dirty="0"/>
              <a:t>ccess </a:t>
            </a:r>
            <a:r>
              <a:rPr lang="en-US" sz="3200" b="1" i="1" dirty="0"/>
              <a:t>M</a:t>
            </a:r>
            <a:r>
              <a:rPr lang="en-US" sz="3200" i="1" dirty="0"/>
              <a:t>emory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DB574-59C2-5347-B2FC-92F405E01782}"/>
              </a:ext>
            </a:extLst>
          </p:cNvPr>
          <p:cNvPicPr/>
          <p:nvPr/>
        </p:nvPicPr>
        <p:blipFill rotWithShape="1">
          <a:blip r:embed="rId2"/>
          <a:srcRect l="25000" t="31339" r="62821" b="53276"/>
          <a:stretch/>
        </p:blipFill>
        <p:spPr bwMode="auto">
          <a:xfrm>
            <a:off x="4180113" y="2241272"/>
            <a:ext cx="4022983" cy="2765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176450-B9D7-8D40-8176-F6AD8F1D9608}"/>
              </a:ext>
            </a:extLst>
          </p:cNvPr>
          <p:cNvSpPr/>
          <p:nvPr/>
        </p:nvSpPr>
        <p:spPr>
          <a:xfrm>
            <a:off x="6644435" y="4308502"/>
            <a:ext cx="1558662" cy="1397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45045-E0AA-BA40-B52A-F3862998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C82B-FDC6-624F-A074-6C101C0E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MRAM </a:t>
            </a:r>
            <a:r>
              <a:rPr lang="en-US" sz="3200" dirty="0"/>
              <a:t>(</a:t>
            </a:r>
            <a:r>
              <a:rPr lang="en-US" sz="3200" b="1" i="1" dirty="0" err="1"/>
              <a:t>M</a:t>
            </a:r>
            <a:r>
              <a:rPr lang="en-US" sz="3200" i="1" dirty="0" err="1"/>
              <a:t>agnetoresistive</a:t>
            </a:r>
            <a:r>
              <a:rPr lang="en-US" sz="3200" i="1" dirty="0"/>
              <a:t> </a:t>
            </a:r>
            <a:r>
              <a:rPr lang="en-US" sz="3200" b="1" i="1" dirty="0"/>
              <a:t>R</a:t>
            </a:r>
            <a:r>
              <a:rPr lang="en-US" sz="3200" i="1" dirty="0"/>
              <a:t>andom-</a:t>
            </a:r>
            <a:r>
              <a:rPr lang="en-US" sz="3200" b="1" i="1" dirty="0"/>
              <a:t>A</a:t>
            </a:r>
            <a:r>
              <a:rPr lang="en-US" sz="3200" i="1" dirty="0"/>
              <a:t>ccess </a:t>
            </a:r>
            <a:r>
              <a:rPr lang="en-US" sz="3200" b="1" i="1" dirty="0"/>
              <a:t>M</a:t>
            </a:r>
            <a:r>
              <a:rPr lang="en-US" sz="3200" i="1" dirty="0"/>
              <a:t>emory</a:t>
            </a:r>
            <a:r>
              <a:rPr lang="en-US" sz="3200" dirty="0"/>
              <a:t>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905F5-CAF4-CA46-BB70-1B01F9133416}"/>
              </a:ext>
            </a:extLst>
          </p:cNvPr>
          <p:cNvPicPr/>
          <p:nvPr/>
        </p:nvPicPr>
        <p:blipFill rotWithShape="1">
          <a:blip r:embed="rId2"/>
          <a:srcRect l="40064" t="28775" r="25000" b="43305"/>
          <a:stretch/>
        </p:blipFill>
        <p:spPr bwMode="auto">
          <a:xfrm>
            <a:off x="2655286" y="2291507"/>
            <a:ext cx="6454846" cy="2900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176450-B9D7-8D40-8176-F6AD8F1D9608}"/>
              </a:ext>
            </a:extLst>
          </p:cNvPr>
          <p:cNvSpPr/>
          <p:nvPr/>
        </p:nvSpPr>
        <p:spPr>
          <a:xfrm>
            <a:off x="2895599" y="4443570"/>
            <a:ext cx="982133" cy="88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0D707-89C6-1C4C-80F9-3154E97BE988}"/>
              </a:ext>
            </a:extLst>
          </p:cNvPr>
          <p:cNvSpPr txBox="1"/>
          <p:nvPr/>
        </p:nvSpPr>
        <p:spPr>
          <a:xfrm>
            <a:off x="3398446" y="5793313"/>
            <a:ext cx="279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Programming a ‘0’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EB6F1-A6A6-BC4D-B9D5-61D083615219}"/>
              </a:ext>
            </a:extLst>
          </p:cNvPr>
          <p:cNvSpPr txBox="1"/>
          <p:nvPr/>
        </p:nvSpPr>
        <p:spPr>
          <a:xfrm>
            <a:off x="7056045" y="5793314"/>
            <a:ext cx="279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Programming a ‘1’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268D7-5C91-9046-9635-B6FFDD8A1D8B}"/>
              </a:ext>
            </a:extLst>
          </p:cNvPr>
          <p:cNvSpPr/>
          <p:nvPr/>
        </p:nvSpPr>
        <p:spPr>
          <a:xfrm>
            <a:off x="5952931" y="1922106"/>
            <a:ext cx="4572000" cy="460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FC7B1-42E6-FA45-97BA-72B08D11E159}"/>
              </a:ext>
            </a:extLst>
          </p:cNvPr>
          <p:cNvSpPr/>
          <p:nvPr/>
        </p:nvSpPr>
        <p:spPr>
          <a:xfrm>
            <a:off x="5038531" y="2575249"/>
            <a:ext cx="615820" cy="1868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179ABE-DEE9-EB42-86BA-68FF7174C2AB}"/>
              </a:ext>
            </a:extLst>
          </p:cNvPr>
          <p:cNvSpPr/>
          <p:nvPr/>
        </p:nvSpPr>
        <p:spPr>
          <a:xfrm>
            <a:off x="3261911" y="5476237"/>
            <a:ext cx="2691019" cy="1016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4626C-D600-664C-A95A-C48D8B6D01BD}"/>
              </a:ext>
            </a:extLst>
          </p:cNvPr>
          <p:cNvPicPr/>
          <p:nvPr/>
        </p:nvPicPr>
        <p:blipFill rotWithShape="1">
          <a:blip r:embed="rId2"/>
          <a:srcRect l="33374" t="35846" r="64405" b="62123"/>
          <a:stretch/>
        </p:blipFill>
        <p:spPr bwMode="auto">
          <a:xfrm>
            <a:off x="4538132" y="2921000"/>
            <a:ext cx="418043" cy="25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98E7B4-8151-5048-A983-BFF4B8445EF3}"/>
              </a:ext>
            </a:extLst>
          </p:cNvPr>
          <p:cNvSpPr/>
          <p:nvPr/>
        </p:nvSpPr>
        <p:spPr>
          <a:xfrm>
            <a:off x="2655286" y="2690424"/>
            <a:ext cx="1733556" cy="11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AC31A-7909-3948-944A-E2BB64D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E7FD-4CD0-EA4C-9B0F-C83C4019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MRAM-based FPGAs should provide: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F5E2-730D-9242-9574-D97D04B0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Better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security</a:t>
            </a:r>
            <a:r>
              <a:rPr lang="en-US" dirty="0"/>
              <a:t> than SRAM</a:t>
            </a:r>
          </a:p>
          <a:p>
            <a:endParaRPr lang="en-US" dirty="0"/>
          </a:p>
          <a:p>
            <a:r>
              <a:rPr lang="en-US" dirty="0"/>
              <a:t>More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radiation hardness </a:t>
            </a:r>
            <a:r>
              <a:rPr lang="en-US" dirty="0"/>
              <a:t>than Flash</a:t>
            </a:r>
          </a:p>
          <a:p>
            <a:endParaRPr lang="en-US" dirty="0"/>
          </a:p>
          <a:p>
            <a:r>
              <a:rPr lang="en-US" dirty="0"/>
              <a:t>Higher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performance</a:t>
            </a:r>
            <a:r>
              <a:rPr lang="en-US" dirty="0"/>
              <a:t> than Fuses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BF44A-D77E-FC43-A022-F7E0260F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420283-4BBC-B642-8FC3-7D6C97B40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4" b="25293"/>
          <a:stretch/>
        </p:blipFill>
        <p:spPr>
          <a:xfrm>
            <a:off x="1644656" y="457200"/>
            <a:ext cx="8651527" cy="60198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C5D338-E962-874E-BFF4-C23ADF0860BE}"/>
              </a:ext>
            </a:extLst>
          </p:cNvPr>
          <p:cNvSpPr/>
          <p:nvPr/>
        </p:nvSpPr>
        <p:spPr>
          <a:xfrm>
            <a:off x="8839201" y="1219200"/>
            <a:ext cx="156492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80647-0AEE-7C4A-836A-AD2BD835371F}"/>
              </a:ext>
            </a:extLst>
          </p:cNvPr>
          <p:cNvSpPr txBox="1"/>
          <p:nvPr/>
        </p:nvSpPr>
        <p:spPr>
          <a:xfrm>
            <a:off x="8001000" y="12857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Interconnect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4C699-6062-2349-A2E2-B07172ED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891F0-1D72-AB41-A7A2-BC64EE38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FPGAs are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</a:t>
            </a:r>
            <a:r>
              <a:rPr lang="en-US" dirty="0"/>
              <a:t>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814EF-D77C-B142-8A32-5E98AA537F11}"/>
              </a:ext>
            </a:extLst>
          </p:cNvPr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0210D2A-B171-0A46-8731-EDE0EB219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9" t="22222" r="20665" b="13121"/>
          <a:stretch/>
        </p:blipFill>
        <p:spPr>
          <a:xfrm>
            <a:off x="2632282" y="1866053"/>
            <a:ext cx="6117522" cy="370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76840A-7C69-0648-9134-DE84D2C5292E}"/>
              </a:ext>
            </a:extLst>
          </p:cNvPr>
          <p:cNvSpPr txBox="1"/>
          <p:nvPr/>
        </p:nvSpPr>
        <p:spPr>
          <a:xfrm>
            <a:off x="4541131" y="6385023"/>
            <a:ext cx="7050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IDA report, Examination of DoD’s Use of Microelectronics in Weapon Systems, 2013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D0CFB8-509B-CD4E-BEEA-309FAAF6C14E}"/>
              </a:ext>
            </a:extLst>
          </p:cNvPr>
          <p:cNvGrpSpPr/>
          <p:nvPr/>
        </p:nvGrpSpPr>
        <p:grpSpPr>
          <a:xfrm>
            <a:off x="6314322" y="4968193"/>
            <a:ext cx="4451979" cy="644667"/>
            <a:chOff x="6314322" y="4968193"/>
            <a:chExt cx="4451979" cy="6446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83601D-949F-464E-976E-B25E5CF765DB}"/>
                </a:ext>
              </a:extLst>
            </p:cNvPr>
            <p:cNvGrpSpPr/>
            <p:nvPr/>
          </p:nvGrpSpPr>
          <p:grpSpPr>
            <a:xfrm>
              <a:off x="6314322" y="4968193"/>
              <a:ext cx="871633" cy="644667"/>
              <a:chOff x="6314322" y="4968193"/>
              <a:chExt cx="871633" cy="64466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908C3E-9C26-D54C-826C-0B2D7FCB38E1}"/>
                  </a:ext>
                </a:extLst>
              </p:cNvPr>
              <p:cNvSpPr/>
              <p:nvPr/>
            </p:nvSpPr>
            <p:spPr>
              <a:xfrm>
                <a:off x="6809781" y="5121404"/>
                <a:ext cx="299044" cy="96719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6DCDAE-383E-FC42-A6E2-CB5FCFF15D22}"/>
                  </a:ext>
                </a:extLst>
              </p:cNvPr>
              <p:cNvSpPr/>
              <p:nvPr/>
            </p:nvSpPr>
            <p:spPr>
              <a:xfrm>
                <a:off x="6567514" y="4990323"/>
                <a:ext cx="243668" cy="164834"/>
              </a:xfrm>
              <a:prstGeom prst="rect">
                <a:avLst/>
              </a:prstGeom>
              <a:solidFill>
                <a:srgbClr val="4373A8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AB21562-9F4D-5E44-A184-015139144486}"/>
                  </a:ext>
                </a:extLst>
              </p:cNvPr>
              <p:cNvSpPr/>
              <p:nvPr/>
            </p:nvSpPr>
            <p:spPr>
              <a:xfrm>
                <a:off x="6314322" y="4990323"/>
                <a:ext cx="253192" cy="336857"/>
              </a:xfrm>
              <a:prstGeom prst="rect">
                <a:avLst/>
              </a:prstGeom>
              <a:solidFill>
                <a:srgbClr val="4373A8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F6B98A-7EC8-F344-8668-3494952B82D9}"/>
                  </a:ext>
                </a:extLst>
              </p:cNvPr>
              <p:cNvSpPr/>
              <p:nvPr/>
            </p:nvSpPr>
            <p:spPr>
              <a:xfrm>
                <a:off x="6576667" y="4968193"/>
                <a:ext cx="243668" cy="164834"/>
              </a:xfrm>
              <a:prstGeom prst="rect">
                <a:avLst/>
              </a:prstGeom>
              <a:solidFill>
                <a:srgbClr val="4373A8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9B7C4-FA70-224B-8C32-EF0FE33E2BD5}"/>
                  </a:ext>
                </a:extLst>
              </p:cNvPr>
              <p:cNvSpPr/>
              <p:nvPr/>
            </p:nvSpPr>
            <p:spPr>
              <a:xfrm>
                <a:off x="6797453" y="5258362"/>
                <a:ext cx="338014" cy="133293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A740B36-EC27-3540-A1BB-FB1CAFEE5D76}"/>
                  </a:ext>
                </a:extLst>
              </p:cNvPr>
              <p:cNvSpPr/>
              <p:nvPr/>
            </p:nvSpPr>
            <p:spPr>
              <a:xfrm>
                <a:off x="6800628" y="5142275"/>
                <a:ext cx="237318" cy="96719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015F08B-996D-804D-8C4B-453C6A7B3488}"/>
                  </a:ext>
                </a:extLst>
              </p:cNvPr>
              <p:cNvSpPr/>
              <p:nvPr/>
            </p:nvSpPr>
            <p:spPr>
              <a:xfrm>
                <a:off x="6560135" y="5303648"/>
                <a:ext cx="237318" cy="96719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0397971-F6C4-6B46-9496-7463FCCECF86}"/>
                  </a:ext>
                </a:extLst>
              </p:cNvPr>
              <p:cNvSpPr/>
              <p:nvPr/>
            </p:nvSpPr>
            <p:spPr>
              <a:xfrm>
                <a:off x="6544260" y="5313167"/>
                <a:ext cx="237318" cy="96719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F154E4D-5E7C-CB4D-8717-CBCBDBAD9D49}"/>
                  </a:ext>
                </a:extLst>
              </p:cNvPr>
              <p:cNvSpPr/>
              <p:nvPr/>
            </p:nvSpPr>
            <p:spPr>
              <a:xfrm>
                <a:off x="6522320" y="5321196"/>
                <a:ext cx="237318" cy="96719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35EEADD-432D-404E-B07C-F486EA15862D}"/>
                  </a:ext>
                </a:extLst>
              </p:cNvPr>
              <p:cNvSpPr/>
              <p:nvPr/>
            </p:nvSpPr>
            <p:spPr>
              <a:xfrm>
                <a:off x="6471971" y="5391655"/>
                <a:ext cx="713984" cy="221205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978005-2093-374C-94A3-B640DD2122A7}"/>
                </a:ext>
              </a:extLst>
            </p:cNvPr>
            <p:cNvSpPr txBox="1"/>
            <p:nvPr/>
          </p:nvSpPr>
          <p:spPr>
            <a:xfrm>
              <a:off x="6989577" y="5082997"/>
              <a:ext cx="377672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FPGAs, $535 M, 29%</a:t>
              </a:r>
            </a:p>
          </p:txBody>
        </p: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30BAC7B-34EA-7046-B457-6EC3BBC4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891F0-1D72-AB41-A7A2-BC64EE38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FPGAs are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Good</a:t>
            </a:r>
            <a:r>
              <a:rPr lang="en-US" dirty="0"/>
              <a:t>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C4AFB-DB89-EA49-B548-5CB57E8A7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3600" dirty="0"/>
              <a:t>Shorter development times</a:t>
            </a:r>
          </a:p>
          <a:p>
            <a:pPr marL="457200" indent="-457200">
              <a:lnSpc>
                <a:spcPct val="150000"/>
              </a:lnSpc>
            </a:pPr>
            <a:r>
              <a:rPr lang="en-US" sz="3600" dirty="0"/>
              <a:t>Lower costs</a:t>
            </a:r>
          </a:p>
          <a:p>
            <a:pPr marL="457200" indent="-457200">
              <a:lnSpc>
                <a:spcPct val="150000"/>
              </a:lnSpc>
            </a:pPr>
            <a:r>
              <a:rPr lang="en-US" sz="3600" dirty="0"/>
              <a:t>Simplifies design flows</a:t>
            </a:r>
          </a:p>
          <a:p>
            <a:pPr marL="457200" indent="-457200"/>
            <a:endParaRPr lang="en-US" sz="3600" i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3C01D7-0EDF-C94F-AC30-E819BD42B9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3562" y="5536504"/>
            <a:ext cx="5760607" cy="681492"/>
          </a:xfrm>
        </p:spPr>
        <p:txBody>
          <a:bodyPr>
            <a:normAutofit fontScale="92500"/>
          </a:bodyPr>
          <a:lstStyle/>
          <a:p>
            <a:r>
              <a:rPr lang="en-US" dirty="0"/>
              <a:t>with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near</a:t>
            </a:r>
            <a:r>
              <a:rPr lang="en-US" i="1" dirty="0"/>
              <a:t> </a:t>
            </a:r>
            <a:r>
              <a:rPr lang="en-US" dirty="0"/>
              <a:t>ASIC performance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814EF-D77C-B142-8A32-5E98AA537F11}"/>
              </a:ext>
            </a:extLst>
          </p:cNvPr>
          <p:cNvCxnSpPr/>
          <p:nvPr/>
        </p:nvCxnSpPr>
        <p:spPr>
          <a:xfrm>
            <a:off x="0" y="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0E39A35-CC77-C245-BFE5-DDEFEBF9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9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6B28EF-6458-AC43-87D5-8F813700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could FPGAs be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bad</a:t>
            </a:r>
            <a:r>
              <a:rPr lang="en-US" dirty="0"/>
              <a:t>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29F5F-6CA3-1244-A1BE-165ACD74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5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386780-8C76-574D-86B1-E1FFAEABC5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Bitstreams</a:t>
            </a:r>
          </a:p>
        </p:txBody>
      </p:sp>
    </p:spTree>
    <p:extLst>
      <p:ext uri="{BB962C8B-B14F-4D97-AF65-F5344CB8AC3E}">
        <p14:creationId xmlns:p14="http://schemas.microsoft.com/office/powerpoint/2010/main" val="36276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005AE22-12B0-4B02-993D-199D3490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591" y="4063113"/>
            <a:ext cx="598967" cy="824767"/>
          </a:xfrm>
          <a:prstGeom prst="rect">
            <a:avLst/>
          </a:prstGeom>
        </p:spPr>
      </p:pic>
      <p:pic>
        <p:nvPicPr>
          <p:cNvPr id="1034" name="Picture 10" descr="Image result for logic schematic clip art">
            <a:extLst>
              <a:ext uri="{FF2B5EF4-FFF2-40B4-BE49-F238E27FC236}">
                <a16:creationId xmlns:a16="http://schemas.microsoft.com/office/drawing/2014/main" id="{E0FB4BD3-E8C0-4DED-9643-361F8F1C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05" y="5792717"/>
            <a:ext cx="2246507" cy="8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888DE8-0B86-4042-B93A-C848B8D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Bitstreams:  FPGA Configuration Files</a:t>
            </a:r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05CFF8CF-1519-4E9A-8864-12D4E05EBB11}"/>
              </a:ext>
            </a:extLst>
          </p:cNvPr>
          <p:cNvSpPr/>
          <p:nvPr/>
        </p:nvSpPr>
        <p:spPr>
          <a:xfrm rot="5400000">
            <a:off x="5095370" y="3503364"/>
            <a:ext cx="549841" cy="2997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736EBD87-C654-4880-A5D8-B0DE4BCB81E1}"/>
              </a:ext>
            </a:extLst>
          </p:cNvPr>
          <p:cNvSpPr/>
          <p:nvPr/>
        </p:nvSpPr>
        <p:spPr>
          <a:xfrm>
            <a:off x="7580409" y="4414537"/>
            <a:ext cx="998181" cy="317500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AD77B935-DC9F-4789-9918-5C78F7DFB0C1}"/>
              </a:ext>
            </a:extLst>
          </p:cNvPr>
          <p:cNvSpPr/>
          <p:nvPr/>
        </p:nvSpPr>
        <p:spPr>
          <a:xfrm rot="16200000">
            <a:off x="7990754" y="3881388"/>
            <a:ext cx="992780" cy="34408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B936615F-79CE-4229-B2ED-AD34D25E7CE1}"/>
              </a:ext>
            </a:extLst>
          </p:cNvPr>
          <p:cNvSpPr/>
          <p:nvPr/>
        </p:nvSpPr>
        <p:spPr>
          <a:xfrm>
            <a:off x="6259198" y="2525787"/>
            <a:ext cx="1586611" cy="32636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2B6689B-4DED-4C66-BCF9-99B9B6EAB5E7}"/>
              </a:ext>
            </a:extLst>
          </p:cNvPr>
          <p:cNvSpPr txBox="1"/>
          <p:nvPr/>
        </p:nvSpPr>
        <p:spPr>
          <a:xfrm>
            <a:off x="6540651" y="4845453"/>
            <a:ext cx="2997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Bitstream</a:t>
            </a:r>
          </a:p>
        </p:txBody>
      </p:sp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7055089E-598B-4AAE-B664-CC1C887B20CA}"/>
              </a:ext>
            </a:extLst>
          </p:cNvPr>
          <p:cNvSpPr/>
          <p:nvPr/>
        </p:nvSpPr>
        <p:spPr>
          <a:xfrm rot="16200000">
            <a:off x="5146606" y="5327625"/>
            <a:ext cx="485222" cy="3175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mage result for factory clip art">
            <a:extLst>
              <a:ext uri="{FF2B5EF4-FFF2-40B4-BE49-F238E27FC236}">
                <a16:creationId xmlns:a16="http://schemas.microsoft.com/office/drawing/2014/main" id="{DCB39059-3020-44B2-915D-5161ACD8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17" y="1798643"/>
            <a:ext cx="1769993" cy="152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1A358-9861-4763-A9FB-038BC3FA9BFE}"/>
              </a:ext>
            </a:extLst>
          </p:cNvPr>
          <p:cNvSpPr txBox="1"/>
          <p:nvPr/>
        </p:nvSpPr>
        <p:spPr>
          <a:xfrm>
            <a:off x="2230581" y="1817921"/>
            <a:ext cx="250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FPGA 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</a:t>
            </a:r>
          </a:p>
        </p:txBody>
      </p:sp>
      <p:pic>
        <p:nvPicPr>
          <p:cNvPr id="4" name="Picture 4" descr="Image result for fpga software">
            <a:extLst>
              <a:ext uri="{FF2B5EF4-FFF2-40B4-BE49-F238E27FC236}">
                <a16:creationId xmlns:a16="http://schemas.microsoft.com/office/drawing/2014/main" id="{17DC69F4-B17C-40E2-8AC4-C37DA176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34" y="2015132"/>
            <a:ext cx="1109956" cy="11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ftware clip art">
            <a:extLst>
              <a:ext uri="{FF2B5EF4-FFF2-40B4-BE49-F238E27FC236}">
                <a16:creationId xmlns:a16="http://schemas.microsoft.com/office/drawing/2014/main" id="{5CE66601-E187-44F1-82F8-06DAD8A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07" y="3993346"/>
            <a:ext cx="1123143" cy="11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D29A762-4CB7-47A0-9DF3-693B8392D84D}"/>
              </a:ext>
            </a:extLst>
          </p:cNvPr>
          <p:cNvSpPr txBox="1"/>
          <p:nvPr/>
        </p:nvSpPr>
        <p:spPr>
          <a:xfrm>
            <a:off x="2293470" y="3559580"/>
            <a:ext cx="2504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Bitstream Development Software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4AE6EE-E507-427C-A0FD-28D3A74C1066}"/>
              </a:ext>
            </a:extLst>
          </p:cNvPr>
          <p:cNvSpPr txBox="1"/>
          <p:nvPr/>
        </p:nvSpPr>
        <p:spPr>
          <a:xfrm>
            <a:off x="2591434" y="5538187"/>
            <a:ext cx="2504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F44AC2E-55A6-49BC-8A04-5070540D2050}"/>
              </a:ext>
            </a:extLst>
          </p:cNvPr>
          <p:cNvSpPr/>
          <p:nvPr/>
        </p:nvSpPr>
        <p:spPr>
          <a:xfrm>
            <a:off x="6089119" y="4411290"/>
            <a:ext cx="485222" cy="3175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E3E8CA-7F6E-47F7-9B48-81944D251F56}"/>
              </a:ext>
            </a:extLst>
          </p:cNvPr>
          <p:cNvSpPr txBox="1"/>
          <p:nvPr/>
        </p:nvSpPr>
        <p:spPr>
          <a:xfrm>
            <a:off x="9143419" y="2330094"/>
            <a:ext cx="132945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FPGA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4749D-CD0E-47D8-85C3-7640F742B4D5}"/>
              </a:ext>
            </a:extLst>
          </p:cNvPr>
          <p:cNvSpPr txBox="1"/>
          <p:nvPr/>
        </p:nvSpPr>
        <p:spPr>
          <a:xfrm>
            <a:off x="8180917" y="4900710"/>
            <a:ext cx="3738985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Bitstream Tamper</a:t>
            </a:r>
            <a:endParaRPr lang="en-US" sz="2800" dirty="0">
              <a:solidFill>
                <a:srgbClr val="C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Insert Trojan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IP Piracy</a:t>
            </a:r>
          </a:p>
          <a:p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1BAF2623-BD3B-44C3-95E5-5E3569C32BE6}"/>
              </a:ext>
            </a:extLst>
          </p:cNvPr>
          <p:cNvSpPr/>
          <p:nvPr/>
        </p:nvSpPr>
        <p:spPr>
          <a:xfrm flipH="1">
            <a:off x="6897591" y="3808855"/>
            <a:ext cx="1109956" cy="1079025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3E5B5-331B-E047-80E4-697A663C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11" grpId="0" animBg="1"/>
      <p:bldP spid="115" grpId="0" animBg="1"/>
      <p:bldP spid="109" grpId="0" animBg="1"/>
      <p:bldP spid="121" grpId="0"/>
      <p:bldP spid="128" grpId="0" animBg="1"/>
      <p:bldP spid="2" grpId="0"/>
      <p:bldP spid="29" grpId="0"/>
      <p:bldP spid="31" grpId="0"/>
      <p:bldP spid="32" grpId="0" animBg="1"/>
      <p:bldP spid="35" grpId="0"/>
      <p:bldP spid="7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4B40-4FF7-2442-92A8-FF3F046C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bitstreams are stored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 chip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</a:t>
            </a:r>
            <a:r>
              <a:rPr lang="en-US" dirty="0"/>
              <a:t>, which makes them vulnerable to tampering. 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598F8E3-6C56-A64A-ADC1-77BE2A5F6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0369" y="5900578"/>
            <a:ext cx="6830824" cy="6107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*On-Chip discussed later</a:t>
            </a: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849C2767-9CF2-CE4C-9882-54E41F2EB9CB}"/>
              </a:ext>
            </a:extLst>
          </p:cNvPr>
          <p:cNvSpPr/>
          <p:nvPr/>
        </p:nvSpPr>
        <p:spPr>
          <a:xfrm>
            <a:off x="2150473" y="2254814"/>
            <a:ext cx="7910946" cy="3075709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18824"/>
            <a:endParaRPr lang="en-US" sz="3600" b="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5EDFCE-6AFB-824F-AEB9-85C9650B9654}"/>
              </a:ext>
            </a:extLst>
          </p:cNvPr>
          <p:cNvGrpSpPr/>
          <p:nvPr/>
        </p:nvGrpSpPr>
        <p:grpSpPr>
          <a:xfrm>
            <a:off x="3132989" y="2801668"/>
            <a:ext cx="1321072" cy="2057439"/>
            <a:chOff x="3132989" y="2801668"/>
            <a:chExt cx="1321072" cy="2057439"/>
          </a:xfrm>
        </p:grpSpPr>
        <p:pic>
          <p:nvPicPr>
            <p:cNvPr id="8" name="Picture 4" descr="Image result for fpga software">
              <a:extLst>
                <a:ext uri="{FF2B5EF4-FFF2-40B4-BE49-F238E27FC236}">
                  <a16:creationId xmlns:a16="http://schemas.microsoft.com/office/drawing/2014/main" id="{1F914033-C466-514D-8C6E-4CD44B224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989" y="2801668"/>
              <a:ext cx="1321072" cy="1425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9EA3AA-95F6-6F40-B819-4BA2D41E7368}"/>
                </a:ext>
              </a:extLst>
            </p:cNvPr>
            <p:cNvSpPr txBox="1"/>
            <p:nvPr/>
          </p:nvSpPr>
          <p:spPr>
            <a:xfrm>
              <a:off x="3132989" y="4335887"/>
              <a:ext cx="1321072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800" b="1" dirty="0"/>
                <a:t>FPGA</a:t>
              </a:r>
            </a:p>
          </p:txBody>
        </p:sp>
      </p:grpSp>
      <p:pic>
        <p:nvPicPr>
          <p:cNvPr id="9" name="Picture 2" descr="Bronze key clip art vector clip art free image">
            <a:extLst>
              <a:ext uri="{FF2B5EF4-FFF2-40B4-BE49-F238E27FC236}">
                <a16:creationId xmlns:a16="http://schemas.microsoft.com/office/drawing/2014/main" id="{9E95323B-D05B-8848-8794-12D39251D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49" y="3592180"/>
            <a:ext cx="490752" cy="2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7FA4720-0F2E-144A-B565-B62C48B02ADB}"/>
              </a:ext>
            </a:extLst>
          </p:cNvPr>
          <p:cNvGrpSpPr/>
          <p:nvPr/>
        </p:nvGrpSpPr>
        <p:grpSpPr>
          <a:xfrm>
            <a:off x="5381639" y="3049455"/>
            <a:ext cx="1664722" cy="1286432"/>
            <a:chOff x="5295895" y="3049455"/>
            <a:chExt cx="1664722" cy="1286432"/>
          </a:xfrm>
        </p:grpSpPr>
        <p:sp>
          <p:nvSpPr>
            <p:cNvPr id="6" name="Arrow: Right 8">
              <a:extLst>
                <a:ext uri="{FF2B5EF4-FFF2-40B4-BE49-F238E27FC236}">
                  <a16:creationId xmlns:a16="http://schemas.microsoft.com/office/drawing/2014/main" id="{135D43C3-14C7-8D4C-AD04-33CDEC351AC7}"/>
                </a:ext>
              </a:extLst>
            </p:cNvPr>
            <p:cNvSpPr/>
            <p:nvPr/>
          </p:nvSpPr>
          <p:spPr>
            <a:xfrm rot="10800000">
              <a:off x="5295895" y="3451146"/>
              <a:ext cx="485132" cy="29978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E8DB72-6C01-4B4A-8504-A719818446A3}"/>
                </a:ext>
              </a:extLst>
            </p:cNvPr>
            <p:cNvSpPr txBox="1"/>
            <p:nvPr/>
          </p:nvSpPr>
          <p:spPr>
            <a:xfrm>
              <a:off x="5523027" y="3874222"/>
              <a:ext cx="1437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Bitstream</a:t>
              </a:r>
            </a:p>
          </p:txBody>
        </p:sp>
        <p:pic>
          <p:nvPicPr>
            <p:cNvPr id="12" name="Picture 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EB4B434B-BDB9-784A-8C5D-97EDBC36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6501" y="3049455"/>
              <a:ext cx="598967" cy="824767"/>
            </a:xfrm>
            <a:prstGeom prst="rect">
              <a:avLst/>
            </a:prstGeom>
          </p:spPr>
        </p:pic>
        <p:pic>
          <p:nvPicPr>
            <p:cNvPr id="13" name="Picture 4" descr="Image result for lock image">
              <a:extLst>
                <a:ext uri="{FF2B5EF4-FFF2-40B4-BE49-F238E27FC236}">
                  <a16:creationId xmlns:a16="http://schemas.microsoft.com/office/drawing/2014/main" id="{29A32F87-70AF-014D-ACD2-17DE860D2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865" y="3235058"/>
              <a:ext cx="406371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rrow: Right 24">
              <a:extLst>
                <a:ext uri="{FF2B5EF4-FFF2-40B4-BE49-F238E27FC236}">
                  <a16:creationId xmlns:a16="http://schemas.microsoft.com/office/drawing/2014/main" id="{DEC510C5-102B-724C-98F4-E0BC6DB27B23}"/>
                </a:ext>
              </a:extLst>
            </p:cNvPr>
            <p:cNvSpPr/>
            <p:nvPr/>
          </p:nvSpPr>
          <p:spPr>
            <a:xfrm>
              <a:off x="6513488" y="3410880"/>
              <a:ext cx="438916" cy="326360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7B6B12-5AF8-2D4B-AD64-44E6C830F942}"/>
              </a:ext>
            </a:extLst>
          </p:cNvPr>
          <p:cNvGrpSpPr/>
          <p:nvPr/>
        </p:nvGrpSpPr>
        <p:grpSpPr>
          <a:xfrm>
            <a:off x="7129648" y="2845075"/>
            <a:ext cx="2471093" cy="1803005"/>
            <a:chOff x="7129648" y="2845075"/>
            <a:chExt cx="2471093" cy="1803005"/>
          </a:xfrm>
        </p:grpSpPr>
        <p:pic>
          <p:nvPicPr>
            <p:cNvPr id="10" name="Picture 6" descr="Image result for spi flash">
              <a:extLst>
                <a:ext uri="{FF2B5EF4-FFF2-40B4-BE49-F238E27FC236}">
                  <a16:creationId xmlns:a16="http://schemas.microsoft.com/office/drawing/2014/main" id="{B82B3212-6D4D-634C-BDA5-FAB8CFEDB3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0" t="15512" r="10654" b="12783"/>
            <a:stretch/>
          </p:blipFill>
          <p:spPr bwMode="auto">
            <a:xfrm>
              <a:off x="7855781" y="2845075"/>
              <a:ext cx="856754" cy="1279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62FF4-43C2-0C48-8074-68C3CD890DAC}"/>
                </a:ext>
              </a:extLst>
            </p:cNvPr>
            <p:cNvSpPr txBox="1"/>
            <p:nvPr/>
          </p:nvSpPr>
          <p:spPr>
            <a:xfrm>
              <a:off x="7129648" y="4124860"/>
              <a:ext cx="2471093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800" b="1" dirty="0"/>
                <a:t>Memory Chip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7FFA6B-7906-AD46-A352-E22B1D602FA7}"/>
                </a:ext>
              </a:extLst>
            </p:cNvPr>
            <p:cNvGrpSpPr/>
            <p:nvPr/>
          </p:nvGrpSpPr>
          <p:grpSpPr>
            <a:xfrm>
              <a:off x="8079988" y="3206772"/>
              <a:ext cx="408339" cy="562275"/>
              <a:chOff x="7951823" y="1439319"/>
              <a:chExt cx="598967" cy="824767"/>
            </a:xfrm>
          </p:grpSpPr>
          <p:pic>
            <p:nvPicPr>
              <p:cNvPr id="16" name="Picture 6" descr="A picture containing clipart&#10;&#10;Description generated with high confidence">
                <a:extLst>
                  <a:ext uri="{FF2B5EF4-FFF2-40B4-BE49-F238E27FC236}">
                    <a16:creationId xmlns:a16="http://schemas.microsoft.com/office/drawing/2014/main" id="{64A34660-6424-424A-958F-D9B3D0777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823" y="1439319"/>
                <a:ext cx="598967" cy="824767"/>
              </a:xfrm>
              <a:prstGeom prst="rect">
                <a:avLst/>
              </a:prstGeom>
            </p:spPr>
          </p:pic>
          <p:pic>
            <p:nvPicPr>
              <p:cNvPr id="17" name="Picture 4" descr="Image result for lock image">
                <a:extLst>
                  <a:ext uri="{FF2B5EF4-FFF2-40B4-BE49-F238E27FC236}">
                    <a16:creationId xmlns:a16="http://schemas.microsoft.com/office/drawing/2014/main" id="{86EA6B21-E25A-FA46-B3FE-9F65EF7F4D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3187" y="1624922"/>
                <a:ext cx="406371" cy="461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9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4A01378-1188-6A4F-972D-C55B9AF7C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295" y="3049455"/>
            <a:ext cx="374716" cy="51597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4DF504E-C72B-6B4B-8F8D-A0CEAA805445}"/>
              </a:ext>
            </a:extLst>
          </p:cNvPr>
          <p:cNvGrpSpPr/>
          <p:nvPr/>
        </p:nvGrpSpPr>
        <p:grpSpPr>
          <a:xfrm>
            <a:off x="4649737" y="3524014"/>
            <a:ext cx="2874187" cy="1806511"/>
            <a:chOff x="4649737" y="3524014"/>
            <a:chExt cx="2874187" cy="1806511"/>
          </a:xfrm>
        </p:grpSpPr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CE56AEDF-5D4B-654B-BCB2-E08804F48C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83681" y="4167093"/>
              <a:ext cx="1729486" cy="597373"/>
            </a:xfrm>
            <a:prstGeom prst="bentConnector3">
              <a:avLst>
                <a:gd name="adj1" fmla="val 101269"/>
              </a:avLst>
            </a:prstGeom>
            <a:ln w="101600">
              <a:solidFill>
                <a:srgbClr val="9814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4FE69E1A-2FEA-F34B-A604-A51971D656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423531" y="4230132"/>
              <a:ext cx="1806511" cy="394275"/>
            </a:xfrm>
            <a:prstGeom prst="bentConnector3">
              <a:avLst>
                <a:gd name="adj1" fmla="val 917"/>
              </a:avLst>
            </a:prstGeom>
            <a:ln w="101600">
              <a:solidFill>
                <a:srgbClr val="9814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B9850C19-370B-194C-A9C8-0EB71892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FE5DDF-5030-477F-94C7-4C8F48EB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Model: Bitstream Tampering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7136512-C937-40B2-8691-52714B88CB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9" t="7748" r="31985" b="9302"/>
          <a:stretch/>
        </p:blipFill>
        <p:spPr>
          <a:xfrm>
            <a:off x="4221021" y="1588967"/>
            <a:ext cx="2137733" cy="36344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6620B9F-93F0-43D2-8F0C-0455EA0FB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8434" r="24020" b="8796"/>
          <a:stretch/>
        </p:blipFill>
        <p:spPr>
          <a:xfrm>
            <a:off x="9388234" y="1588967"/>
            <a:ext cx="2131678" cy="3634474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C2BC7F1-14D1-48F5-9F4E-26B4D18E0A15}"/>
              </a:ext>
            </a:extLst>
          </p:cNvPr>
          <p:cNvCxnSpPr>
            <a:cxnSpLocks/>
          </p:cNvCxnSpPr>
          <p:nvPr/>
        </p:nvCxnSpPr>
        <p:spPr>
          <a:xfrm flipV="1">
            <a:off x="9956660" y="4611568"/>
            <a:ext cx="152400" cy="1809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2CC169B-52E0-49A8-BBF7-8F2D5EF1D95D}"/>
              </a:ext>
            </a:extLst>
          </p:cNvPr>
          <p:cNvSpPr txBox="1"/>
          <p:nvPr/>
        </p:nvSpPr>
        <p:spPr>
          <a:xfrm>
            <a:off x="9575660" y="4693601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Trojan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1189B5D-2468-4FCA-BA84-E63C4E0BC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8630" r="13011" b="9124"/>
          <a:stretch/>
        </p:blipFill>
        <p:spPr>
          <a:xfrm>
            <a:off x="6836709" y="1592331"/>
            <a:ext cx="2131678" cy="3619234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72BBDC4-26CD-4AC2-9E9A-AFEACB0CB03E}"/>
              </a:ext>
            </a:extLst>
          </p:cNvPr>
          <p:cNvSpPr txBox="1"/>
          <p:nvPr/>
        </p:nvSpPr>
        <p:spPr>
          <a:xfrm>
            <a:off x="4709009" y="2497949"/>
            <a:ext cx="184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User Design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FCAC388-EA80-4704-B488-B66C5CCFC704}"/>
              </a:ext>
            </a:extLst>
          </p:cNvPr>
          <p:cNvCxnSpPr>
            <a:cxnSpLocks/>
          </p:cNvCxnSpPr>
          <p:nvPr/>
        </p:nvCxnSpPr>
        <p:spPr>
          <a:xfrm flipH="1">
            <a:off x="5318301" y="2868861"/>
            <a:ext cx="132286" cy="2690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95F15EE-ACB2-4CF1-87CF-A7A4BF9ECA75}"/>
              </a:ext>
            </a:extLst>
          </p:cNvPr>
          <p:cNvSpPr txBox="1"/>
          <p:nvPr/>
        </p:nvSpPr>
        <p:spPr>
          <a:xfrm>
            <a:off x="9811944" y="2546289"/>
            <a:ext cx="179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User Design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436E97B-2D08-44A3-BF59-4FEC9DCB55A1}"/>
              </a:ext>
            </a:extLst>
          </p:cNvPr>
          <p:cNvCxnSpPr>
            <a:cxnSpLocks/>
          </p:cNvCxnSpPr>
          <p:nvPr/>
        </p:nvCxnSpPr>
        <p:spPr>
          <a:xfrm flipH="1">
            <a:off x="10190134" y="2915244"/>
            <a:ext cx="132286" cy="2690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A522DE5-3BCA-4C19-AB7F-C51C1191BBE6}"/>
              </a:ext>
            </a:extLst>
          </p:cNvPr>
          <p:cNvCxnSpPr>
            <a:cxnSpLocks/>
          </p:cNvCxnSpPr>
          <p:nvPr/>
        </p:nvCxnSpPr>
        <p:spPr>
          <a:xfrm flipV="1">
            <a:off x="7373876" y="4614932"/>
            <a:ext cx="152400" cy="1809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3DB8B4C-C97A-451B-9E01-ABEE6CB43427}"/>
              </a:ext>
            </a:extLst>
          </p:cNvPr>
          <p:cNvSpPr txBox="1"/>
          <p:nvPr/>
        </p:nvSpPr>
        <p:spPr>
          <a:xfrm>
            <a:off x="6992876" y="4696965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Trojan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3B318EC-7DD4-4BC5-AD3E-69CDDAC03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7850"/>
            <a:ext cx="2920070" cy="3591686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2E221D3-D414-4FE8-9AB8-B8DD9D04F095}"/>
              </a:ext>
            </a:extLst>
          </p:cNvPr>
          <p:cNvSpPr txBox="1"/>
          <p:nvPr/>
        </p:nvSpPr>
        <p:spPr>
          <a:xfrm>
            <a:off x="1293266" y="2539599"/>
            <a:ext cx="183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User Design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32EBA8E-0F1D-43C4-B5C3-127C285DE38B}"/>
              </a:ext>
            </a:extLst>
          </p:cNvPr>
          <p:cNvCxnSpPr>
            <a:cxnSpLocks/>
          </p:cNvCxnSpPr>
          <p:nvPr/>
        </p:nvCxnSpPr>
        <p:spPr>
          <a:xfrm flipH="1">
            <a:off x="1771222" y="2900262"/>
            <a:ext cx="132286" cy="2690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A65DD35-657D-44FF-B0A0-F4E9AAD5553D}"/>
              </a:ext>
            </a:extLst>
          </p:cNvPr>
          <p:cNvSpPr txBox="1"/>
          <p:nvPr/>
        </p:nvSpPr>
        <p:spPr>
          <a:xfrm>
            <a:off x="499982" y="5155266"/>
            <a:ext cx="334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FPGA Design Software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BE0321D-B208-4935-B4C5-7A5524F43196}"/>
              </a:ext>
            </a:extLst>
          </p:cNvPr>
          <p:cNvSpPr txBox="1"/>
          <p:nvPr/>
        </p:nvSpPr>
        <p:spPr>
          <a:xfrm>
            <a:off x="4038346" y="5145145"/>
            <a:ext cx="280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Bitstream Analysis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(Indiana University)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3FCEA0C-FDC2-43DB-8185-24B7A799FF5C}"/>
              </a:ext>
            </a:extLst>
          </p:cNvPr>
          <p:cNvSpPr txBox="1"/>
          <p:nvPr/>
        </p:nvSpPr>
        <p:spPr>
          <a:xfrm>
            <a:off x="6933851" y="5159093"/>
            <a:ext cx="20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Trojan Design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3063341-93CC-425A-872C-4CB4AB373FB7}"/>
              </a:ext>
            </a:extLst>
          </p:cNvPr>
          <p:cNvSpPr txBox="1"/>
          <p:nvPr/>
        </p:nvSpPr>
        <p:spPr>
          <a:xfrm>
            <a:off x="9474348" y="5140026"/>
            <a:ext cx="221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Design w/ Trojan Inserted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3141C4-7E78-B446-B5A2-18CEF953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5" grpId="0"/>
      <p:bldP spid="78" grpId="0"/>
      <p:bldP spid="81" grpId="0"/>
      <p:bldP spid="84" grpId="0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20F5BC-2D7C-47C1-B135-C515A833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PadLock</a:t>
            </a:r>
            <a:r>
              <a:rPr lang="en-US" dirty="0"/>
              <a:t>: Bitstream Tamper </a:t>
            </a:r>
            <a:r>
              <a:rPr lang="en-US" u="sng" dirty="0"/>
              <a:t>Prevention</a:t>
            </a:r>
            <a:endParaRPr lang="en-US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53D9082-7450-4733-A426-EEC1663D1C40}"/>
              </a:ext>
            </a:extLst>
          </p:cNvPr>
          <p:cNvCxnSpPr>
            <a:cxnSpLocks/>
          </p:cNvCxnSpPr>
          <p:nvPr/>
        </p:nvCxnSpPr>
        <p:spPr>
          <a:xfrm>
            <a:off x="4051386" y="3379229"/>
            <a:ext cx="0" cy="60432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C0FA09C-3DDD-40AD-90CE-574964AF9976}"/>
              </a:ext>
            </a:extLst>
          </p:cNvPr>
          <p:cNvCxnSpPr>
            <a:cxnSpLocks/>
          </p:cNvCxnSpPr>
          <p:nvPr/>
        </p:nvCxnSpPr>
        <p:spPr>
          <a:xfrm flipH="1">
            <a:off x="3709713" y="3681393"/>
            <a:ext cx="683346" cy="292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4103C41-9252-4CE8-B0F7-9E643FFB685C}"/>
              </a:ext>
            </a:extLst>
          </p:cNvPr>
          <p:cNvCxnSpPr>
            <a:cxnSpLocks/>
          </p:cNvCxnSpPr>
          <p:nvPr/>
        </p:nvCxnSpPr>
        <p:spPr>
          <a:xfrm flipH="1">
            <a:off x="8115159" y="3522075"/>
            <a:ext cx="683346" cy="292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CE59875-4C38-4808-A8D5-E06155152114}"/>
              </a:ext>
            </a:extLst>
          </p:cNvPr>
          <p:cNvCxnSpPr>
            <a:cxnSpLocks/>
          </p:cNvCxnSpPr>
          <p:nvPr/>
        </p:nvCxnSpPr>
        <p:spPr>
          <a:xfrm flipH="1">
            <a:off x="8115159" y="3766087"/>
            <a:ext cx="683346" cy="292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485E38E2-8485-49FF-B4A2-99C397499A51}"/>
              </a:ext>
            </a:extLst>
          </p:cNvPr>
          <p:cNvSpPr txBox="1"/>
          <p:nvPr/>
        </p:nvSpPr>
        <p:spPr>
          <a:xfrm>
            <a:off x="4088475" y="6201828"/>
            <a:ext cx="810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R. Duncan “Rethinking FPGA Security: FPGA Bitstream Tampering Attacks and Countermeasures”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AE434A-75CD-4126-9FDD-D5583237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2" y="1828800"/>
            <a:ext cx="2657139" cy="347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564306-3405-4B33-BF87-E77BEEB4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367" y="1828800"/>
            <a:ext cx="2477193" cy="347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1E89E-42D1-49F5-A354-154A46C0E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1828800"/>
            <a:ext cx="2734888" cy="34747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93A5D-1EDA-8241-BD27-450A6723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9147-C752-714D-8AFC-2DCEE0035D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3522</TotalTime>
  <Words>630</Words>
  <Application>Microsoft Macintosh PowerPoint</Application>
  <PresentationFormat>Widescreen</PresentationFormat>
  <Paragraphs>212</Paragraphs>
  <Slides>25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Office Theme</vt:lpstr>
      <vt:lpstr>PowerPoint Presentation</vt:lpstr>
      <vt:lpstr>FPGAs (Field-Programmable Gate Arrays) map  digital logic to a reconfigurable circuit.</vt:lpstr>
      <vt:lpstr>FPGAs are Important!</vt:lpstr>
      <vt:lpstr>FPGAs are Good!</vt:lpstr>
      <vt:lpstr>How could FPGAs be bad?</vt:lpstr>
      <vt:lpstr>Bitstreams:  FPGA Configuration Files</vt:lpstr>
      <vt:lpstr>Most bitstreams are stored off chip*, which makes them vulnerable to tampering.  </vt:lpstr>
      <vt:lpstr>Threat Model: Bitstream Tampering</vt:lpstr>
      <vt:lpstr>PadLock: Bitstream Tamper Prevention</vt:lpstr>
      <vt:lpstr>PadLock: Runtime Deletion and Regeneration</vt:lpstr>
      <vt:lpstr>PadLock: Runtime Deletion and Regeneration</vt:lpstr>
      <vt:lpstr>PadLock: Runtime Deletion and Regeneration</vt:lpstr>
      <vt:lpstr>PadLock: Runtime Deletion and Regeneration</vt:lpstr>
      <vt:lpstr>Can On-Chip bitstreams prevent bitstream tampering?</vt:lpstr>
      <vt:lpstr>On-Chip bitstreams have &gt;25x lower capacity. </vt:lpstr>
      <vt:lpstr>New non-volatile memories are  the future for secure FPGAs. </vt:lpstr>
      <vt:lpstr>Challenges with new memories</vt:lpstr>
      <vt:lpstr>PowerPoint Presentation</vt:lpstr>
      <vt:lpstr>Backup</vt:lpstr>
      <vt:lpstr>SRAM-based FPGAs are too insecure. </vt:lpstr>
      <vt:lpstr>Fuse-based FPGAs are slow and small.</vt:lpstr>
      <vt:lpstr>MRAM (Magnetoresistive Random-Access Memory)</vt:lpstr>
      <vt:lpstr>MRAM (Magnetoresistive Random-Access Memory)</vt:lpstr>
      <vt:lpstr>MRAM-based FPGAs should provide: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High-Performance FPGAs</dc:title>
  <dc:creator>Lukefahr, Andrew</dc:creator>
  <cp:lastModifiedBy>Lukefahr, Andrew</cp:lastModifiedBy>
  <cp:revision>57</cp:revision>
  <dcterms:created xsi:type="dcterms:W3CDTF">2019-07-10T12:17:19Z</dcterms:created>
  <dcterms:modified xsi:type="dcterms:W3CDTF">2019-07-26T14:39:06Z</dcterms:modified>
</cp:coreProperties>
</file>