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9"/>
  </p:notesMasterIdLst>
  <p:sldIdLst>
    <p:sldId id="260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23" autoAdjust="0"/>
    <p:restoredTop sz="90929"/>
  </p:normalViewPr>
  <p:slideViewPr>
    <p:cSldViewPr>
      <p:cViewPr>
        <p:scale>
          <a:sx n="87" d="100"/>
          <a:sy n="87" d="100"/>
        </p:scale>
        <p:origin x="-10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14D998-4D3A-43B3-8B64-22E1F22E9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998-4D3A-43B3-8B64-22E1F22E92DC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87173"/>
          </a:xfrm>
          <a:prstGeom prst="rect">
            <a:avLst/>
          </a:prstGeom>
        </p:spPr>
      </p:pic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92500"/>
            <a:ext cx="61023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-152400" y="6248400"/>
            <a:ext cx="1905000" cy="45720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24600"/>
            <a:ext cx="1905000" cy="457200"/>
          </a:xfrm>
        </p:spPr>
        <p:txBody>
          <a:bodyPr/>
          <a:lstStyle>
            <a:lvl1pPr>
              <a:defRPr sz="900"/>
            </a:lvl1pPr>
          </a:lstStyle>
          <a:p>
            <a:fld id="{14BB67F9-2426-4441-9074-F3CABA8FB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BA7A-E153-4BAE-846A-8118AD443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457200"/>
            <a:ext cx="2127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457200"/>
            <a:ext cx="62309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FEBD-1D75-4F27-80E4-67B1ADF6B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D8AB-A97F-4E6B-A107-A5B32B7BB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A35AF-FA02-4053-A79E-CAE3B25D1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143000"/>
            <a:ext cx="402748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143000"/>
            <a:ext cx="40290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BA162-D301-46EF-934A-2C5AAE626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CAC8-17EA-4413-9FEB-61B08C5E3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793C2-21BA-4E35-9E33-E37DA8BD5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3075-0966-47A0-90F3-01628B86C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C57C-AAD7-4D98-BB25-CAD8225A1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D6582-D08C-4401-8F7E-802A4762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withbannerandbar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961804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143000"/>
            <a:ext cx="82089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3E18989-01BA-4A8F-8A70-07D5027175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Myriad Pro Light" pitchFamily="34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Illuminating the Supply Chain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Microelectronics </a:t>
            </a:r>
            <a:r>
              <a:rPr lang="en-US" dirty="0"/>
              <a:t>Integrity Meeting</a:t>
            </a:r>
          </a:p>
          <a:p>
            <a:r>
              <a:rPr lang="en-US" dirty="0"/>
              <a:t>Naval Surface Warfare Center</a:t>
            </a:r>
          </a:p>
          <a:p>
            <a:r>
              <a:rPr lang="en-US" dirty="0"/>
              <a:t>Crane </a:t>
            </a:r>
            <a:endParaRPr lang="en-US" dirty="0" smtClean="0"/>
          </a:p>
          <a:p>
            <a:r>
              <a:rPr lang="en-US" dirty="0" smtClean="0"/>
              <a:t>George Thompson, IDA</a:t>
            </a:r>
          </a:p>
          <a:p>
            <a:r>
              <a:rPr lang="en-US" dirty="0" smtClean="0"/>
              <a:t>2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Supply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15" y="1143000"/>
            <a:ext cx="7886700" cy="41910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“An army marches on its stomach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Modern logistics</a:t>
            </a:r>
          </a:p>
          <a:p>
            <a:pPr lvl="1"/>
            <a:r>
              <a:rPr lang="en-US" sz="1500" dirty="0"/>
              <a:t>Containerization, Just in Time, Theory of Constraints, Electronic Data Exchange….., </a:t>
            </a:r>
          </a:p>
          <a:p>
            <a:endParaRPr lang="en-US" sz="1800" dirty="0" smtClean="0"/>
          </a:p>
          <a:p>
            <a:r>
              <a:rPr lang="en-US" sz="1800" dirty="0" smtClean="0"/>
              <a:t>Globalization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Transition from logistics to Supply Chain management</a:t>
            </a:r>
          </a:p>
          <a:p>
            <a:pPr lvl="1"/>
            <a:r>
              <a:rPr lang="en-US" sz="1400" dirty="0" smtClean="0"/>
              <a:t>Cooperation </a:t>
            </a:r>
            <a:r>
              <a:rPr lang="en-US" sz="1400" dirty="0"/>
              <a:t>across the supply chain</a:t>
            </a:r>
          </a:p>
          <a:p>
            <a:pPr lvl="1"/>
            <a:r>
              <a:rPr lang="en-US" sz="1500" dirty="0"/>
              <a:t>Sharing inventory and demand </a:t>
            </a:r>
            <a:r>
              <a:rPr lang="en-US" sz="1500" dirty="0" smtClean="0"/>
              <a:t>data</a:t>
            </a:r>
          </a:p>
          <a:p>
            <a:pPr lvl="1"/>
            <a:r>
              <a:rPr lang="en-US" sz="1500" dirty="0" smtClean="0"/>
              <a:t>Partnerships</a:t>
            </a:r>
            <a:endParaRPr lang="en-US" sz="1500" dirty="0"/>
          </a:p>
          <a:p>
            <a:endParaRPr lang="en-US" sz="1800" dirty="0" smtClean="0"/>
          </a:p>
          <a:p>
            <a:r>
              <a:rPr lang="en-US" sz="1800" dirty="0" smtClean="0"/>
              <a:t>Big </a:t>
            </a:r>
            <a:r>
              <a:rPr lang="en-US" sz="1800" dirty="0"/>
              <a:t>data, Web 2.0 analogy, Big data vs. Clean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334000"/>
            <a:ext cx="502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Supply Chain is Fundamentally Evolving;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 </a:t>
            </a:r>
            <a:r>
              <a:rPr lang="en-US" sz="2000" dirty="0"/>
              <a:t>Our </a:t>
            </a:r>
            <a:r>
              <a:rPr lang="en-US" sz="2000" dirty="0" smtClean="0"/>
              <a:t>Strategies </a:t>
            </a:r>
            <a:r>
              <a:rPr lang="en-US" sz="2000" dirty="0"/>
              <a:t>and Tools Keep Up?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69" t="15131" r="6995" b="25053"/>
          <a:stretch/>
        </p:blipFill>
        <p:spPr>
          <a:xfrm>
            <a:off x="444357" y="1417746"/>
            <a:ext cx="7614837" cy="3724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3667" y="4928546"/>
            <a:ext cx="4277133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http://comparecamp.com/how-where-iphone-is-made-comparison-of-apples-manufacturing-process/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8387" y="406457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iPhone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334000"/>
            <a:ext cx="867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Globalized Supply Chains, including research, development, and design are the new normal</a:t>
            </a:r>
            <a:br>
              <a:rPr lang="en-US" sz="1800" dirty="0"/>
            </a:br>
            <a:r>
              <a:rPr lang="en-US" sz="1800" dirty="0"/>
              <a:t>Implications for the Trust and Assurance of COTS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0" y="231705"/>
            <a:ext cx="6553200" cy="99417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Location and Number of Apple Suppliers per Country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312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1705"/>
            <a:ext cx="6553200" cy="99417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Expansion of Scope of Supply Chain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9412"/>
            <a:ext cx="7846527" cy="3069365"/>
          </a:xfrm>
        </p:spPr>
        <p:txBody>
          <a:bodyPr/>
          <a:lstStyle/>
          <a:p>
            <a:r>
              <a:rPr lang="en-US" sz="2400" dirty="0" smtClean="0"/>
              <a:t>Shift in focus from upstream to the entire Value Chain</a:t>
            </a:r>
          </a:p>
          <a:p>
            <a:r>
              <a:rPr lang="en-US" sz="2400" dirty="0" smtClean="0"/>
              <a:t>Evolution from low cost manufacturing to including IP, Design, Market Access, M&amp;A, and Strategic Destiny</a:t>
            </a:r>
          </a:p>
          <a:p>
            <a:r>
              <a:rPr lang="en-US" sz="2400" dirty="0" smtClean="0"/>
              <a:t>Changing business relationships</a:t>
            </a:r>
          </a:p>
          <a:p>
            <a:pPr lvl="1"/>
            <a:r>
              <a:rPr lang="en-US" sz="2000" dirty="0" smtClean="0"/>
              <a:t>Samsung Apple cooperation</a:t>
            </a:r>
          </a:p>
          <a:p>
            <a:pPr lvl="2"/>
            <a:r>
              <a:rPr lang="en-US" sz="1600" dirty="0" smtClean="0"/>
              <a:t>Common architecture (ARM)</a:t>
            </a:r>
          </a:p>
          <a:p>
            <a:pPr lvl="2"/>
            <a:r>
              <a:rPr lang="en-US" sz="1600" dirty="0" smtClean="0"/>
              <a:t>iPhone/Galaxy Patent War</a:t>
            </a:r>
          </a:p>
          <a:p>
            <a:pPr lvl="1"/>
            <a:r>
              <a:rPr lang="en-US" sz="2000" dirty="0" smtClean="0"/>
              <a:t>Tesla-Panasonic</a:t>
            </a:r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90232" y="4365550"/>
            <a:ext cx="7024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ARM </a:t>
            </a:r>
            <a:br>
              <a:rPr lang="en-US" sz="1600" dirty="0"/>
            </a:br>
            <a:r>
              <a:rPr lang="en-US" sz="1600" dirty="0" smtClean="0"/>
              <a:t>IP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29114" y="4846132"/>
            <a:ext cx="7553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Apple</a:t>
            </a:r>
            <a:br>
              <a:rPr lang="en-US" sz="1600" dirty="0"/>
            </a:br>
            <a:r>
              <a:rPr lang="en-US" sz="1600" dirty="0"/>
              <a:t>iPhone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7742" y="3884968"/>
            <a:ext cx="9380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Samsung</a:t>
            </a:r>
            <a:br>
              <a:rPr lang="en-US" sz="1600" dirty="0"/>
            </a:br>
            <a:r>
              <a:rPr lang="en-US" sz="1600" dirty="0"/>
              <a:t>Galaxy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7742" y="2953713"/>
            <a:ext cx="9380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Samsung</a:t>
            </a:r>
            <a:br>
              <a:rPr lang="en-US" sz="1600" dirty="0"/>
            </a:br>
            <a:r>
              <a:rPr lang="en-US" sz="1600" dirty="0"/>
              <a:t>Fab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5600" y="5790545"/>
            <a:ext cx="13623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Samsung</a:t>
            </a:r>
            <a:br>
              <a:rPr lang="en-US" sz="1600" dirty="0"/>
            </a:br>
            <a:r>
              <a:rPr lang="en-US" sz="1600" dirty="0"/>
              <a:t>Fab</a:t>
            </a:r>
            <a:br>
              <a:rPr lang="en-US" sz="1600" dirty="0"/>
            </a:br>
            <a:r>
              <a:rPr lang="en-US" sz="1600" dirty="0"/>
              <a:t>(Later TSMC)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1676" y="4365550"/>
            <a:ext cx="12923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Smart Phone </a:t>
            </a:r>
            <a:br>
              <a:rPr lang="en-US" sz="1600" dirty="0"/>
            </a:br>
            <a:r>
              <a:rPr lang="en-US" sz="1600" dirty="0"/>
              <a:t>Patent Wars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5992667" y="4657938"/>
            <a:ext cx="736447" cy="480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 flipV="1">
            <a:off x="5992667" y="4177356"/>
            <a:ext cx="645075" cy="480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11" idx="1"/>
          </p:cNvCxnSpPr>
          <p:nvPr/>
        </p:nvCxnSpPr>
        <p:spPr>
          <a:xfrm flipV="1">
            <a:off x="7484449" y="4657938"/>
            <a:ext cx="337227" cy="480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11" idx="1"/>
          </p:cNvCxnSpPr>
          <p:nvPr/>
        </p:nvCxnSpPr>
        <p:spPr>
          <a:xfrm>
            <a:off x="7575819" y="4177356"/>
            <a:ext cx="245857" cy="480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9" idx="2"/>
          </p:cNvCxnSpPr>
          <p:nvPr/>
        </p:nvCxnSpPr>
        <p:spPr>
          <a:xfrm flipV="1">
            <a:off x="7106781" y="3538488"/>
            <a:ext cx="0" cy="34648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7" idx="2"/>
          </p:cNvCxnSpPr>
          <p:nvPr/>
        </p:nvCxnSpPr>
        <p:spPr>
          <a:xfrm flipV="1">
            <a:off x="7106780" y="5430907"/>
            <a:ext cx="2" cy="3596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7162800" cy="4572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Opportunities and Risks of a Global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08962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Faster, cheaper, better</a:t>
            </a:r>
          </a:p>
          <a:p>
            <a:r>
              <a:rPr lang="en-US" sz="2000" dirty="0" smtClean="0"/>
              <a:t>Ability to benefit global centers of expertize, virtual agglomeration</a:t>
            </a:r>
          </a:p>
          <a:p>
            <a:r>
              <a:rPr lang="en-US" sz="2000" dirty="0" smtClean="0"/>
              <a:t>Suppliers may understand changing demand signals better, given access to enough data</a:t>
            </a:r>
          </a:p>
          <a:p>
            <a:r>
              <a:rPr lang="en-US" sz="2000" dirty="0"/>
              <a:t>“Open” supply chains, transparency, collaborative </a:t>
            </a:r>
            <a:r>
              <a:rPr lang="en-US" sz="2000" dirty="0" smtClean="0"/>
              <a:t>models</a:t>
            </a:r>
          </a:p>
          <a:p>
            <a:r>
              <a:rPr lang="en-US" sz="2000" dirty="0" smtClean="0"/>
              <a:t>Loss of control of data or context</a:t>
            </a:r>
          </a:p>
          <a:p>
            <a:r>
              <a:rPr lang="en-US" sz="2000" dirty="0" smtClean="0"/>
              <a:t>Exposure to deliberate or negligent hostile acts  </a:t>
            </a:r>
          </a:p>
          <a:p>
            <a:r>
              <a:rPr lang="en-US" sz="2000" dirty="0" smtClean="0"/>
              <a:t>Insertion of corrupt IP, designs, CAD tools……</a:t>
            </a:r>
          </a:p>
          <a:p>
            <a:r>
              <a:rPr lang="en-US" sz="2000" dirty="0" smtClean="0"/>
              <a:t>Reverse ITAR, formal or informal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18" y="785428"/>
            <a:ext cx="7162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Visualization and Illumination Tools for Creating Strategic 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40" y="2125266"/>
            <a:ext cx="3144281" cy="228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25" y="4101251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CONIAS Risk Intelligence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760" r="20292"/>
          <a:stretch/>
        </p:blipFill>
        <p:spPr>
          <a:xfrm>
            <a:off x="4733364" y="1823057"/>
            <a:ext cx="3476065" cy="28860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607" y="4406924"/>
            <a:ext cx="3149974" cy="138742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Mapping supply chain relationships</a:t>
            </a:r>
          </a:p>
          <a:p>
            <a:pPr lvl="1"/>
            <a:r>
              <a:rPr lang="en-US" sz="1200" dirty="0"/>
              <a:t>Risk assessments </a:t>
            </a:r>
          </a:p>
          <a:p>
            <a:r>
              <a:rPr lang="en-US" sz="1500" dirty="0"/>
              <a:t>Early warning of dependencies</a:t>
            </a:r>
          </a:p>
          <a:p>
            <a:pPr lvl="1"/>
            <a:r>
              <a:rPr lang="en-US" sz="1200" dirty="0"/>
              <a:t>Business, geographic, technology</a:t>
            </a:r>
          </a:p>
          <a:p>
            <a:r>
              <a:rPr lang="en-US" sz="1500" dirty="0"/>
              <a:t>Rapid response support to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1739" y="5100638"/>
            <a:ext cx="419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 </a:t>
            </a:r>
            <a:r>
              <a:rPr lang="en-US" sz="1800" b="1" dirty="0" smtClean="0"/>
              <a:t>Globalized </a:t>
            </a:r>
            <a:r>
              <a:rPr lang="en-US" sz="1800" b="1" dirty="0"/>
              <a:t>Supply Chain will Require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Global </a:t>
            </a:r>
            <a:r>
              <a:rPr lang="en-US" sz="1800" b="1" dirty="0"/>
              <a:t>Situational Awareness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162800" cy="4572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August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D8AB-A97F-4E6B-A107-A5B32B7BB1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266</Words>
  <Application>Microsoft Office PowerPoint</Application>
  <PresentationFormat>On-screen Show (4:3)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Illuminating the Supply Chain</vt:lpstr>
      <vt:lpstr>Evolution of Supply Chain Management</vt:lpstr>
      <vt:lpstr>Location and Number of Apple Suppliers per Country</vt:lpstr>
      <vt:lpstr>Expansion of Scope of Supply Chain Management</vt:lpstr>
      <vt:lpstr>Opportunities and Risks of a Global Supply Chain</vt:lpstr>
      <vt:lpstr>Visualization and Illumination Tools for Creating Strategic Context</vt:lpstr>
      <vt:lpstr>Thank you</vt:lpstr>
    </vt:vector>
  </TitlesOfParts>
  <Company>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acohen</dc:creator>
  <cp:lastModifiedBy>Mullis, Isaiah L CIV NSWC Crane, GXMTM</cp:lastModifiedBy>
  <cp:revision>72</cp:revision>
  <cp:lastPrinted>1601-01-01T00:00:00Z</cp:lastPrinted>
  <dcterms:created xsi:type="dcterms:W3CDTF">2003-11-02T17:16:45Z</dcterms:created>
  <dcterms:modified xsi:type="dcterms:W3CDTF">2017-07-27T12:18:26Z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