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5"/>
  </p:notesMasterIdLst>
  <p:handoutMasterIdLst>
    <p:handoutMasterId r:id="rId26"/>
  </p:handoutMasterIdLst>
  <p:sldIdLst>
    <p:sldId id="276" r:id="rId5"/>
    <p:sldId id="267" r:id="rId6"/>
    <p:sldId id="300" r:id="rId7"/>
    <p:sldId id="302" r:id="rId8"/>
    <p:sldId id="304" r:id="rId9"/>
    <p:sldId id="331" r:id="rId10"/>
    <p:sldId id="287" r:id="rId11"/>
    <p:sldId id="330" r:id="rId12"/>
    <p:sldId id="323" r:id="rId13"/>
    <p:sldId id="324" r:id="rId14"/>
    <p:sldId id="325" r:id="rId15"/>
    <p:sldId id="326" r:id="rId16"/>
    <p:sldId id="327" r:id="rId17"/>
    <p:sldId id="317" r:id="rId18"/>
    <p:sldId id="319" r:id="rId19"/>
    <p:sldId id="320" r:id="rId20"/>
    <p:sldId id="321" r:id="rId21"/>
    <p:sldId id="322" r:id="rId22"/>
    <p:sldId id="329" r:id="rId23"/>
    <p:sldId id="298" r:id="rId2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66FF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"/>
    </p:cViewPr>
  </p:sorterViewPr>
  <p:notesViewPr>
    <p:cSldViewPr>
      <p:cViewPr varScale="1">
        <p:scale>
          <a:sx n="51" d="100"/>
          <a:sy n="51" d="100"/>
        </p:scale>
        <p:origin x="-2886" y="-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C7AC63-D067-46EA-9C0B-A36C7E87B9E7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797987-034B-4D30-AA2E-5393C1910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4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A23741-461D-4684-800E-70F41B99C674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4B7364-9747-4710-8CDE-276B4757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1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B7364-9747-4710-8CDE-276B47578A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1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B7364-9747-4710-8CDE-276B47578A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1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3492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58200" y="6253581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BEF8D355-C355-49EF-8F2F-692A38ED8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40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58200" y="6253581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BEF8D355-C355-49EF-8F2F-692A38ED8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92767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28225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DISTRIBUTION A. Approved for public release: distribution</a:t>
            </a:r>
            <a:r>
              <a:rPr lang="en-US" sz="1400" b="1" baseline="0" dirty="0" smtClean="0"/>
              <a:t> unlimited.</a:t>
            </a:r>
            <a:endParaRPr lang="en-US" sz="1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58200" y="6253581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BEF8D355-C355-49EF-8F2F-692A38ED8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58000" y="4625975"/>
            <a:ext cx="2286000" cy="169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  <a:latin typeface="+mj-lt"/>
              </a:rPr>
              <a:t>CAPT </a:t>
            </a:r>
            <a:r>
              <a:rPr lang="en-US" sz="1100" b="1" i="1" dirty="0" smtClean="0">
                <a:solidFill>
                  <a:srgbClr val="000000"/>
                </a:solidFill>
                <a:latin typeface="+mj-lt"/>
              </a:rPr>
              <a:t>Mark </a:t>
            </a:r>
            <a:r>
              <a:rPr lang="en-US" sz="1100" b="1" dirty="0" err="1">
                <a:latin typeface="+mj-lt"/>
              </a:rPr>
              <a:t>Oesterreich</a:t>
            </a:r>
            <a:r>
              <a:rPr lang="en-US" sz="1100" b="1" i="1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USN</a:t>
            </a: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Commanding Officer</a:t>
            </a: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NSWC Crane</a:t>
            </a: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i="1" dirty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i="1" dirty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i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smtClean="0">
                <a:solidFill>
                  <a:srgbClr val="000000"/>
                </a:solidFill>
                <a:latin typeface="Arial" charset="0"/>
              </a:rPr>
              <a:t>Dr</a:t>
            </a: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100" b="1" i="1" dirty="0" smtClean="0">
                <a:solidFill>
                  <a:srgbClr val="000000"/>
                </a:solidFill>
                <a:latin typeface="Arial" charset="0"/>
              </a:rPr>
              <a:t>Brett </a:t>
            </a:r>
            <a:r>
              <a:rPr lang="en-US" sz="1100" b="1" i="1" dirty="0" err="1" smtClean="0">
                <a:solidFill>
                  <a:srgbClr val="000000"/>
                </a:solidFill>
                <a:latin typeface="Arial" charset="0"/>
              </a:rPr>
              <a:t>Seidle</a:t>
            </a:r>
            <a:r>
              <a:rPr lang="en-US" sz="1100" b="1" i="1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SES </a:t>
            </a:r>
            <a:endParaRPr lang="en-US" sz="1100" b="1" i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smtClean="0">
                <a:solidFill>
                  <a:srgbClr val="000000"/>
                </a:solidFill>
                <a:latin typeface="Arial" charset="0"/>
              </a:rPr>
              <a:t>Technical </a:t>
            </a: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Director </a:t>
            </a:r>
          </a:p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  <a:latin typeface="Arial" charset="0"/>
              </a:rPr>
              <a:t>NSWC Crane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82588" y="5181600"/>
            <a:ext cx="7010400" cy="86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0191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j-lt"/>
              </a:rPr>
              <a:t>Radiation Hardening and Trust in a COTS </a:t>
            </a:r>
            <a:r>
              <a:rPr lang="en-US" b="1" dirty="0" smtClean="0">
                <a:latin typeface="+mj-lt"/>
              </a:rPr>
              <a:t>Age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latin typeface="+mj-lt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i="1" dirty="0" smtClean="0">
                <a:latin typeface="Arial" charset="0"/>
              </a:rPr>
              <a:t>Matthew Gadlage, Ph.D.</a:t>
            </a:r>
            <a:endParaRPr lang="en-US" sz="18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762000"/>
          </a:xfrm>
        </p:spPr>
        <p:txBody>
          <a:bodyPr/>
          <a:lstStyle/>
          <a:p>
            <a:r>
              <a:rPr lang="en-US" dirty="0" smtClean="0"/>
              <a:t>Recent COTS Data Taken by Crane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774579"/>
              </p:ext>
            </p:extLst>
          </p:nvPr>
        </p:nvGraphicFramePr>
        <p:xfrm>
          <a:off x="1219200" y="990600"/>
          <a:ext cx="6781800" cy="4980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29743"/>
                <a:gridCol w="1531302"/>
                <a:gridCol w="1720755"/>
              </a:tblGrid>
              <a:tr h="442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Part </a:t>
                      </a:r>
                      <a:r>
                        <a:rPr lang="en-US" sz="1600" b="1" u="sng" strike="noStrike" dirty="0" smtClean="0">
                          <a:effectLst/>
                        </a:rPr>
                        <a:t>Type &amp; Family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Vendor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Process Node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  <a:tr h="40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FPGA - V5-QV (aka SIRF)*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Xilinx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65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  <a:tr h="40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FPGA - Spartan-6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Xilinx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  <a:tr h="40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FPGA - Kintex-7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Xilinx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  <a:tr h="40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FPGA - Ultrascale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Xilinx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  <a:tr h="40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NVM - CBRAM - 64Kb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Adesto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130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  <a:tr h="40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NVM - NAND Flash - 8Gb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Samsung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51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  <a:tr h="40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NVM - MRAM </a:t>
                      </a:r>
                      <a:r>
                        <a:rPr lang="en-US" sz="1400" b="1" u="none" strike="noStrike" dirty="0" smtClean="0">
                          <a:effectLst/>
                        </a:rPr>
                        <a:t>- 16 </a:t>
                      </a:r>
                      <a:r>
                        <a:rPr lang="en-US" sz="1400" b="1" u="none" strike="noStrike" dirty="0">
                          <a:effectLst/>
                        </a:rPr>
                        <a:t>Mb*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Cobham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130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  <a:tr h="40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NVM - MRAM </a:t>
                      </a:r>
                      <a:r>
                        <a:rPr lang="en-US" sz="1400" b="1" u="none" strike="noStrike" dirty="0" smtClean="0">
                          <a:effectLst/>
                        </a:rPr>
                        <a:t>- 16 </a:t>
                      </a:r>
                      <a:r>
                        <a:rPr lang="en-US" sz="1400" b="1" u="none" strike="noStrike" dirty="0">
                          <a:effectLst/>
                        </a:rPr>
                        <a:t>Mb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Everspin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130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  <a:tr h="310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Processor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Intel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  <a:tr h="313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Processor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Intel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  <a:tr h="328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Processor - GPU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Nvidia/TSMC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  <a:tr h="331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Processor - GPU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Nvidia/Samsung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/>
                </a:tc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>
            <a:off x="8229600" y="1600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229600" y="193328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229600" y="2362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229600" y="2743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229600" y="3200400"/>
            <a:ext cx="152400" cy="152400"/>
          </a:xfrm>
          <a:prstGeom prst="star5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229600" y="3617960"/>
            <a:ext cx="152400" cy="152400"/>
          </a:xfrm>
          <a:prstGeom prst="star5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229600" y="4010382"/>
            <a:ext cx="152400" cy="152400"/>
          </a:xfrm>
          <a:prstGeom prst="star5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229600" y="4343400"/>
            <a:ext cx="152400" cy="152400"/>
          </a:xfrm>
          <a:prstGeom prst="star5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229600" y="4724400"/>
            <a:ext cx="152400" cy="152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8229600" y="5105400"/>
            <a:ext cx="152400" cy="152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8229600" y="5410200"/>
            <a:ext cx="152400" cy="152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241449" y="5715000"/>
            <a:ext cx="152400" cy="152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830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762000"/>
          </a:xfrm>
        </p:spPr>
        <p:txBody>
          <a:bodyPr/>
          <a:lstStyle/>
          <a:p>
            <a:r>
              <a:rPr lang="en-US" dirty="0" smtClean="0"/>
              <a:t>2017 COTS Hardness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64256"/>
            <a:ext cx="7434672" cy="530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8077200" y="26670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077200" y="2514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153400" y="2594728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77200" y="241012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019800" y="2742053"/>
            <a:ext cx="152400" cy="152400"/>
          </a:xfrm>
          <a:prstGeom prst="star5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027721" y="2971800"/>
            <a:ext cx="152400" cy="152400"/>
          </a:xfrm>
          <a:prstGeom prst="star5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477000" y="2819400"/>
            <a:ext cx="152400" cy="152400"/>
          </a:xfrm>
          <a:prstGeom prst="star5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059983" y="2927447"/>
            <a:ext cx="152400" cy="152400"/>
          </a:xfrm>
          <a:prstGeom prst="star5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449140" y="2948595"/>
            <a:ext cx="152400" cy="152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661270" y="2831246"/>
            <a:ext cx="152400" cy="152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153400" y="2589653"/>
            <a:ext cx="152400" cy="152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8153400" y="2475322"/>
            <a:ext cx="152400" cy="152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80153" y="2829251"/>
            <a:ext cx="7216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130-nm</a:t>
            </a:r>
          </a:p>
          <a:p>
            <a:pPr algn="ctr"/>
            <a:r>
              <a:rPr lang="en-US" sz="1200" b="1" dirty="0" smtClean="0"/>
              <a:t>NVM</a:t>
            </a:r>
            <a:endParaRPr lang="en-US" sz="1200" b="1" dirty="0"/>
          </a:p>
        </p:txBody>
      </p: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5701825" y="2829251"/>
            <a:ext cx="317975" cy="2308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01825" y="3079847"/>
            <a:ext cx="3179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26290" y="2321233"/>
            <a:ext cx="5870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Flash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313310" y="2598232"/>
            <a:ext cx="163690" cy="1612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188749" y="1670839"/>
            <a:ext cx="959178" cy="623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Other Digital </a:t>
            </a:r>
            <a:r>
              <a:rPr lang="en-US" sz="1050" b="1" dirty="0" smtClean="0"/>
              <a:t>(sub 90-nm)</a:t>
            </a:r>
            <a:endParaRPr lang="en-US" sz="105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430580" y="2290465"/>
            <a:ext cx="169278" cy="1612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13670" y="2232404"/>
            <a:ext cx="7116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14-nm </a:t>
            </a:r>
            <a:r>
              <a:rPr lang="en-US" sz="900" b="1" dirty="0" err="1" smtClean="0"/>
              <a:t>FinFETs</a:t>
            </a:r>
            <a:endParaRPr lang="en-US" sz="7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858001" y="2627722"/>
            <a:ext cx="228599" cy="2688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264139" y="2645065"/>
            <a:ext cx="185001" cy="2623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-875570" y="3132252"/>
            <a:ext cx="46745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75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762000"/>
          </a:xfrm>
        </p:spPr>
        <p:txBody>
          <a:bodyPr/>
          <a:lstStyle/>
          <a:p>
            <a:r>
              <a:rPr lang="en-US" dirty="0" smtClean="0"/>
              <a:t>View from 2017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19967"/>
            <a:ext cx="7434672" cy="530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5-Point Star 10"/>
          <p:cNvSpPr/>
          <p:nvPr/>
        </p:nvSpPr>
        <p:spPr>
          <a:xfrm>
            <a:off x="6019800" y="2742053"/>
            <a:ext cx="152400" cy="152400"/>
          </a:xfrm>
          <a:prstGeom prst="star5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027721" y="2971800"/>
            <a:ext cx="152400" cy="152400"/>
          </a:xfrm>
          <a:prstGeom prst="star5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477000" y="2819400"/>
            <a:ext cx="152400" cy="152400"/>
          </a:xfrm>
          <a:prstGeom prst="star5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661270" y="2831246"/>
            <a:ext cx="152400" cy="152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80153" y="2829251"/>
            <a:ext cx="7216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130-nm</a:t>
            </a:r>
          </a:p>
          <a:p>
            <a:pPr algn="ctr"/>
            <a:r>
              <a:rPr lang="en-US" sz="1200" b="1" dirty="0" smtClean="0"/>
              <a:t>NVM</a:t>
            </a:r>
            <a:endParaRPr lang="en-US" sz="1200" b="1" dirty="0"/>
          </a:p>
        </p:txBody>
      </p: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5701825" y="2829251"/>
            <a:ext cx="317975" cy="2308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01825" y="3079847"/>
            <a:ext cx="3179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313310" y="2598232"/>
            <a:ext cx="163690" cy="1612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858000" y="2735345"/>
            <a:ext cx="169278" cy="1612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708265" y="2514600"/>
            <a:ext cx="6445135" cy="29717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3290916"/>
            <a:ext cx="4769658" cy="21954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1857" y="2761696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Resistant (</a:t>
            </a:r>
            <a:r>
              <a:rPr lang="en-US" b="1" dirty="0" err="1" smtClean="0"/>
              <a:t>upscreened</a:t>
            </a:r>
            <a:r>
              <a:rPr lang="en-US" b="1" dirty="0" smtClean="0"/>
              <a:t> COTS)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6522258" y="1234346"/>
            <a:ext cx="1631141" cy="1280254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Strategic RH</a:t>
            </a:r>
          </a:p>
          <a:p>
            <a:pPr algn="ctr"/>
            <a:endParaRPr 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2258" y="3290916"/>
            <a:ext cx="1631141" cy="2195484"/>
          </a:xfrm>
          <a:prstGeom prst="rect">
            <a:avLst/>
          </a:prstGeom>
          <a:solidFill>
            <a:srgbClr val="66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Space-Hard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(Commercial Processes with RHBD)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875570" y="3132252"/>
            <a:ext cx="46745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885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762000"/>
          </a:xfrm>
        </p:spPr>
        <p:txBody>
          <a:bodyPr/>
          <a:lstStyle/>
          <a:p>
            <a:r>
              <a:rPr lang="en-US" sz="2400" dirty="0" smtClean="0"/>
              <a:t>Commercial RHBD Example – Xilinx FPGA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971192"/>
            <a:ext cx="6743699" cy="382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7848600" cy="129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76400" y="5105400"/>
            <a:ext cx="3810000" cy="49607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80" y="1007328"/>
            <a:ext cx="1688569" cy="97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008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543800" cy="762000"/>
          </a:xfrm>
        </p:spPr>
        <p:txBody>
          <a:bodyPr/>
          <a:lstStyle/>
          <a:p>
            <a:r>
              <a:rPr lang="en-US" altLang="en-US" dirty="0" smtClean="0"/>
              <a:t>Counterfeits!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105400" cy="4830763"/>
          </a:xfrm>
        </p:spPr>
        <p:txBody>
          <a:bodyPr/>
          <a:lstStyle/>
          <a:p>
            <a:r>
              <a:rPr lang="en-US" altLang="en-US" sz="1800" dirty="0" smtClean="0"/>
              <a:t>In 2013, NASA presented single event data on a 32-nm 16 </a:t>
            </a:r>
            <a:r>
              <a:rPr lang="en-US" altLang="en-US" sz="1800" dirty="0" err="1" smtClean="0"/>
              <a:t>Gbit</a:t>
            </a:r>
            <a:r>
              <a:rPr lang="en-US" altLang="en-US" sz="1800" dirty="0" smtClean="0"/>
              <a:t> Samsung SLC NAND flash</a:t>
            </a:r>
          </a:p>
          <a:p>
            <a:pPr lvl="1"/>
            <a:r>
              <a:rPr lang="nb-NO" altLang="en-US" sz="1600" b="1" dirty="0" smtClean="0"/>
              <a:t>K9FAG08U0M-HCB0</a:t>
            </a:r>
          </a:p>
          <a:p>
            <a:r>
              <a:rPr lang="nb-NO" altLang="en-US" sz="1800" dirty="0" smtClean="0"/>
              <a:t>Conclusion – </a:t>
            </a:r>
            <a:r>
              <a:rPr lang="en-US" altLang="en-US" sz="1800" b="1" dirty="0" smtClean="0"/>
              <a:t>“The Samsung 16G NAND flash memory appears to be extremely well suited for space applications.”</a:t>
            </a:r>
          </a:p>
          <a:p>
            <a:pPr lvl="1"/>
            <a:r>
              <a:rPr lang="en-US" altLang="en-US" sz="1600" dirty="0" smtClean="0"/>
              <a:t>No destructive SEE events were observed </a:t>
            </a:r>
          </a:p>
          <a:p>
            <a:pPr lvl="1"/>
            <a:r>
              <a:rPr lang="en-US" altLang="en-US" sz="1600" dirty="0" smtClean="0"/>
              <a:t>Previous generation Samsung SLC flash devices did have destructive SEE events</a:t>
            </a:r>
          </a:p>
          <a:p>
            <a:r>
              <a:rPr lang="en-US" altLang="en-US" sz="1800" dirty="0" smtClean="0"/>
              <a:t>No total dose testing was performed by Oldham (but he suspected that the device was total dose hard)</a:t>
            </a:r>
          </a:p>
          <a:p>
            <a:r>
              <a:rPr lang="en-US" altLang="en-US" sz="1800" b="1" dirty="0" smtClean="0"/>
              <a:t>This 32-nm SLC Samsung flash may be the most inherent radiation tolerant NAND flash memory available.</a:t>
            </a:r>
          </a:p>
          <a:p>
            <a:endParaRPr lang="nb-NO" altLang="en-US" sz="2000" dirty="0" smtClean="0"/>
          </a:p>
          <a:p>
            <a:endParaRPr lang="en-US" altLang="en-US" sz="2000" dirty="0" smtClean="0"/>
          </a:p>
        </p:txBody>
      </p:sp>
      <p:pic>
        <p:nvPicPr>
          <p:cNvPr id="11267" name="Picture 2" descr="C:\Users\matthew.GADLAGE\Desktop\ONR Project\K9FAG08U0MPC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24370"/>
          <a:stretch>
            <a:fillRect/>
          </a:stretch>
        </p:blipFill>
        <p:spPr bwMode="auto">
          <a:xfrm>
            <a:off x="6391275" y="938213"/>
            <a:ext cx="14335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22663"/>
            <a:ext cx="31416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3124200"/>
            <a:ext cx="17192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21934"/>
                </a:solidFill>
                <a:cs typeface="Arial" charset="0"/>
              </a:rPr>
              <a:t>Counterfeit NAND Flash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2063" y="6170613"/>
            <a:ext cx="1619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21934"/>
                </a:solidFill>
                <a:cs typeface="Arial" charset="0"/>
              </a:rPr>
              <a:t>Radiation Comparison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915" y="5893944"/>
            <a:ext cx="2819399" cy="27699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Gadlage et al., </a:t>
            </a:r>
            <a:r>
              <a:rPr lang="en-US" sz="1200" b="1" dirty="0" err="1" smtClean="0"/>
              <a:t>GOMACTech</a:t>
            </a:r>
            <a:r>
              <a:rPr lang="en-US" sz="1200" b="1" dirty="0" smtClean="0"/>
              <a:t> 2016</a:t>
            </a:r>
            <a:endParaRPr lang="en-US" sz="1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520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1336"/>
            <a:ext cx="3429000" cy="4754563"/>
          </a:xfrm>
        </p:spPr>
        <p:txBody>
          <a:bodyPr/>
          <a:lstStyle/>
          <a:p>
            <a:r>
              <a:rPr lang="en-US" sz="2000" b="1" dirty="0" smtClean="0"/>
              <a:t>Every good hardware Trojan needs a trigger…</a:t>
            </a:r>
          </a:p>
          <a:p>
            <a:pPr lvl="1"/>
            <a:r>
              <a:rPr lang="en-US" sz="1800" dirty="0" smtClean="0"/>
              <a:t>And radiation is a really good at inducing:</a:t>
            </a:r>
          </a:p>
          <a:p>
            <a:pPr lvl="2"/>
            <a:r>
              <a:rPr lang="en-US" sz="1600" dirty="0" smtClean="0"/>
              <a:t>Glitches, bit flips, </a:t>
            </a:r>
            <a:r>
              <a:rPr lang="en-US" sz="1600" dirty="0" err="1" smtClean="0"/>
              <a:t>latchup</a:t>
            </a:r>
            <a:r>
              <a:rPr lang="en-US" sz="1600" dirty="0" smtClean="0"/>
              <a:t>, threshold voltage shifts, etc</a:t>
            </a:r>
            <a:r>
              <a:rPr lang="en-US" sz="1600" dirty="0"/>
              <a:t>.</a:t>
            </a:r>
            <a:endParaRPr lang="en-US" sz="1600" dirty="0" smtClean="0"/>
          </a:p>
          <a:p>
            <a:endParaRPr lang="en-US" sz="900" dirty="0" smtClean="0"/>
          </a:p>
          <a:p>
            <a:r>
              <a:rPr lang="en-US" sz="2000" b="1" dirty="0" smtClean="0"/>
              <a:t>Systems vital to our national security work in radiation environments</a:t>
            </a:r>
          </a:p>
          <a:p>
            <a:pPr lvl="1"/>
            <a:r>
              <a:rPr lang="en-US" sz="1800" dirty="0" smtClean="0"/>
              <a:t>Nuclear weapons</a:t>
            </a:r>
          </a:p>
          <a:p>
            <a:pPr lvl="1"/>
            <a:r>
              <a:rPr lang="en-US" sz="1800" dirty="0" smtClean="0"/>
              <a:t>Satellites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45" y="3657600"/>
            <a:ext cx="4823297" cy="2099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66893"/>
            <a:ext cx="5233988" cy="1821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7605" y="3047999"/>
            <a:ext cx="301877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Inadvertent Bit Flips Can Be Exploited </a:t>
            </a:r>
          </a:p>
          <a:p>
            <a:pPr algn="ctr"/>
            <a:r>
              <a:rPr lang="en-US" sz="1200" b="1" dirty="0" smtClean="0"/>
              <a:t>(Ex. </a:t>
            </a:r>
            <a:r>
              <a:rPr lang="en-US" sz="1200" b="1" dirty="0" err="1" smtClean="0"/>
              <a:t>Rowhammer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85713" y="5867400"/>
            <a:ext cx="400096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Recent Chinese Paper on Using </a:t>
            </a:r>
            <a:r>
              <a:rPr lang="en-US" sz="1200" b="1" dirty="0" err="1" smtClean="0"/>
              <a:t>Latchup</a:t>
            </a:r>
            <a:r>
              <a:rPr lang="en-US" sz="1200" b="1" dirty="0" smtClean="0"/>
              <a:t> as a Trojan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374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762000"/>
          </a:xfrm>
        </p:spPr>
        <p:txBody>
          <a:bodyPr/>
          <a:lstStyle/>
          <a:p>
            <a:r>
              <a:rPr lang="en-US" sz="2000" dirty="0" smtClean="0"/>
              <a:t>Single-Event Tests on 14-nm Intel Microprocessor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4363651"/>
            <a:ext cx="6781800" cy="1905000"/>
          </a:xfrm>
        </p:spPr>
        <p:txBody>
          <a:bodyPr/>
          <a:lstStyle/>
          <a:p>
            <a:r>
              <a:rPr lang="en-US" sz="1600" b="1" dirty="0" smtClean="0"/>
              <a:t>Test hardware: </a:t>
            </a:r>
            <a:r>
              <a:rPr lang="en-US" sz="1600" dirty="0" smtClean="0"/>
              <a:t>Dell Inspiron 3000 with 15W i3-5005U Broadwell under AC power with Samsung SSD</a:t>
            </a:r>
          </a:p>
          <a:p>
            <a:endParaRPr lang="en-US" sz="1000" dirty="0" smtClean="0"/>
          </a:p>
          <a:p>
            <a:r>
              <a:rPr lang="en-US" sz="1600" b="1" dirty="0" smtClean="0"/>
              <a:t>Test software: </a:t>
            </a:r>
            <a:r>
              <a:rPr lang="en-US" sz="1600" dirty="0" smtClean="0"/>
              <a:t>Microsoft Windows Server R2 running HWiNFO64 from SSD with HDMI output and USB keyboard &amp; mouse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90600"/>
            <a:ext cx="5736772" cy="3347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03" r="4636"/>
          <a:stretch/>
        </p:blipFill>
        <p:spPr>
          <a:xfrm>
            <a:off x="6248400" y="990600"/>
            <a:ext cx="2819400" cy="2294909"/>
          </a:xfrm>
          <a:prstGeom prst="rect">
            <a:avLst/>
          </a:prstGeom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172200" y="3352800"/>
            <a:ext cx="2971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cs typeface="Arial" charset="0"/>
              </a:rPr>
              <a:t>TAMU heavy ion beam focus</a:t>
            </a:r>
            <a:endParaRPr lang="en-US" alt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715000"/>
            <a:ext cx="5333999" cy="27699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Work presented at the 2016 SEE Symposium, NSREC, and ITSFA</a:t>
            </a:r>
            <a:endParaRPr 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89" y="3886200"/>
            <a:ext cx="202275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852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762000"/>
          </a:xfrm>
        </p:spPr>
        <p:txBody>
          <a:bodyPr/>
          <a:lstStyle/>
          <a:p>
            <a:r>
              <a:rPr lang="en-US" dirty="0" smtClean="0"/>
              <a:t>Broadwell Heavy Ion Hard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657600" cy="38100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Failures observed in Intel processors exposed to heavy ions:</a:t>
            </a:r>
          </a:p>
          <a:p>
            <a:pPr lvl="1"/>
            <a:r>
              <a:rPr lang="en-US" sz="1800" u="sng" dirty="0" smtClean="0">
                <a:solidFill>
                  <a:schemeClr val="bg2"/>
                </a:solidFill>
              </a:rPr>
              <a:t>Type 1</a:t>
            </a:r>
            <a:r>
              <a:rPr lang="en-US" sz="1800" dirty="0" smtClean="0">
                <a:solidFill>
                  <a:schemeClr val="bg2"/>
                </a:solidFill>
              </a:rPr>
              <a:t>: System crash observed followed by inability to boot system for 30 to 90 minutes</a:t>
            </a:r>
          </a:p>
          <a:p>
            <a:pPr lvl="1"/>
            <a:r>
              <a:rPr lang="en-US" sz="1800" u="sng" dirty="0" smtClean="0">
                <a:solidFill>
                  <a:schemeClr val="bg2"/>
                </a:solidFill>
              </a:rPr>
              <a:t>Type 2:</a:t>
            </a:r>
            <a:r>
              <a:rPr lang="en-US" sz="1800" dirty="0" smtClean="0">
                <a:solidFill>
                  <a:schemeClr val="bg2"/>
                </a:solidFill>
              </a:rPr>
              <a:t> Catastrophic failure (permanent inability to reboot)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</a:rPr>
              <a:t>Observed independently by both Navy and NASA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</a:rPr>
              <a:t>Occurs infrequently</a:t>
            </a:r>
          </a:p>
          <a:p>
            <a:pPr lvl="2"/>
            <a:r>
              <a:rPr lang="en-US" sz="1800" dirty="0" smtClean="0">
                <a:solidFill>
                  <a:schemeClr val="bg2"/>
                </a:solidFill>
              </a:rPr>
              <a:t>Very limited statistics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029200" y="5410200"/>
            <a:ext cx="3352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err="1" smtClean="0">
                <a:solidFill>
                  <a:srgbClr val="000000"/>
                </a:solidFill>
                <a:cs typeface="Arial" charset="0"/>
              </a:rPr>
              <a:t>Broadwell</a:t>
            </a:r>
            <a:r>
              <a:rPr lang="en-US" altLang="en-US" sz="1400" b="1" dirty="0" smtClean="0">
                <a:solidFill>
                  <a:srgbClr val="000000"/>
                </a:solidFill>
                <a:cs typeface="Arial" charset="0"/>
              </a:rPr>
              <a:t> Processor Heavy Ion Data </a:t>
            </a:r>
            <a:endParaRPr lang="en-US" altLang="en-US" sz="14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4357" r="6134" b="2468"/>
          <a:stretch/>
        </p:blipFill>
        <p:spPr bwMode="auto">
          <a:xfrm>
            <a:off x="4143424" y="1602556"/>
            <a:ext cx="4852831" cy="3655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53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762000"/>
          </a:xfrm>
        </p:spPr>
        <p:txBody>
          <a:bodyPr/>
          <a:lstStyle/>
          <a:p>
            <a:r>
              <a:rPr lang="en-US" dirty="0" smtClean="0"/>
              <a:t>Hard Failure Location on Intel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29" y="4587834"/>
            <a:ext cx="8534400" cy="1736766"/>
          </a:xfrm>
        </p:spPr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B</a:t>
            </a:r>
            <a:r>
              <a:rPr lang="en-US" sz="2400" dirty="0" smtClean="0">
                <a:solidFill>
                  <a:schemeClr val="bg2"/>
                </a:solidFill>
              </a:rPr>
              <a:t>oth die scanned with 1064 nm laser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</a:rPr>
              <a:t>Generates electron hole pairs similar to a heavy ion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</a:rPr>
              <a:t>Hard failures recreated only on small section of 32nm planar PCH </a:t>
            </a:r>
            <a:endParaRPr lang="en-US" sz="1400" dirty="0" smtClean="0">
              <a:solidFill>
                <a:schemeClr val="bg2"/>
              </a:solidFill>
            </a:endParaRPr>
          </a:p>
          <a:p>
            <a:pPr lvl="1"/>
            <a:r>
              <a:rPr lang="en-US" sz="1800" dirty="0" smtClean="0">
                <a:solidFill>
                  <a:schemeClr val="bg2"/>
                </a:solidFill>
              </a:rPr>
              <a:t>Nonfunctional for ~10 minutes after laser exposure in sensitive area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1143000"/>
            <a:ext cx="4256015" cy="256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38200" y="3733800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Arial" charset="0"/>
              </a:rPr>
              <a:t>14nm Intel microprocessor </a:t>
            </a:r>
            <a:r>
              <a:rPr lang="en-US" altLang="en-US" sz="1400" b="1" dirty="0" smtClean="0">
                <a:solidFill>
                  <a:srgbClr val="000000"/>
                </a:solidFill>
                <a:cs typeface="Arial" charset="0"/>
              </a:rPr>
              <a:t>package contains two die</a:t>
            </a:r>
            <a:endParaRPr lang="en-US" alt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524000" y="1295400"/>
            <a:ext cx="28194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cs typeface="Arial" charset="0"/>
              </a:rPr>
              <a:t>32 nm planar PCH die</a:t>
            </a:r>
            <a:endParaRPr lang="en-US" alt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09600" y="2971800"/>
            <a:ext cx="20574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cs typeface="Arial" charset="0"/>
              </a:rPr>
              <a:t>14nm FinFET processor die  </a:t>
            </a:r>
            <a:endParaRPr lang="en-US" altLang="en-US" sz="2000" b="1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1400" y="1600200"/>
            <a:ext cx="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dam.duncan\Documents\GOMAC 2016\Hard Failure Images\146.82_14.61_Sierra_LWD_50X_Overlay_6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6400" y="8382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5334000" y="4064614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cs typeface="Arial" charset="0"/>
              </a:rPr>
              <a:t>Scanning optical microscope used to raster both die with 1064 nm laser</a:t>
            </a:r>
            <a:endParaRPr lang="en-US" altLang="en-US" sz="1400" b="1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38400" y="2743200"/>
            <a:ext cx="0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15000" y="3352800"/>
            <a:ext cx="2895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147µm x 17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µ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m sensitive area on PCH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239000" y="3048000"/>
            <a:ext cx="152400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6200000">
            <a:off x="3832860" y="2720340"/>
            <a:ext cx="152400" cy="4571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5" name="Straight Arrow Connector 34"/>
          <p:cNvCxnSpPr>
            <a:endCxn id="34" idx="2"/>
          </p:cNvCxnSpPr>
          <p:nvPr/>
        </p:nvCxnSpPr>
        <p:spPr>
          <a:xfrm flipH="1" flipV="1">
            <a:off x="3931920" y="2743200"/>
            <a:ext cx="1783080" cy="609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839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COTS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54563"/>
          </a:xfrm>
        </p:spPr>
        <p:txBody>
          <a:bodyPr/>
          <a:lstStyle/>
          <a:p>
            <a:r>
              <a:rPr lang="en-US" sz="2400" b="1" dirty="0" smtClean="0"/>
              <a:t>This Intel processor illustrates the problem with COTS in radiation environments in a nutshell:</a:t>
            </a:r>
          </a:p>
          <a:p>
            <a:endParaRPr lang="en-US" sz="9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It offers capabilities far exceeding anything available on the rad-hard market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And in some radiation environments (like total dose), it’s very hard</a:t>
            </a:r>
          </a:p>
          <a:p>
            <a:pPr marL="971550" lvl="1" indent="-514350">
              <a:buFont typeface="+mj-lt"/>
              <a:buAutoNum type="arabicPeriod"/>
            </a:pPr>
            <a:endParaRPr lang="en-US" sz="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But … there’s a single-event issue on a tiny fraction of one die, that we can’t simply fix</a:t>
            </a:r>
          </a:p>
          <a:p>
            <a:pPr marL="1828800" lvl="3" indent="-514350"/>
            <a:r>
              <a:rPr lang="en-US" sz="1800" dirty="0" smtClean="0"/>
              <a:t>Because we’re trying to use it in an environment the manufacturer doesn’t care about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783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525963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b="1" u="sng" dirty="0" smtClean="0"/>
              <a:t>The promise of COTS</a:t>
            </a:r>
            <a:r>
              <a:rPr lang="en-US" sz="2800" b="1" dirty="0" smtClean="0"/>
              <a:t> </a:t>
            </a:r>
            <a:r>
              <a:rPr lang="en-US" sz="2800" dirty="0" smtClean="0"/>
              <a:t>(commercial off the shelf) technologies in radiation environments</a:t>
            </a:r>
          </a:p>
          <a:p>
            <a:pPr lvl="1"/>
            <a:r>
              <a:rPr lang="en-US" sz="2400" dirty="0" smtClean="0"/>
              <a:t>Technology trends are in our favor</a:t>
            </a:r>
          </a:p>
          <a:p>
            <a:pPr lvl="1"/>
            <a:r>
              <a:rPr lang="en-US" sz="2400" dirty="0" smtClean="0"/>
              <a:t>Rad-hard by design (RHBD) has gone mainstream</a:t>
            </a:r>
          </a:p>
          <a:p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2800" b="1" u="sng" dirty="0" smtClean="0"/>
              <a:t>The problem with COTS</a:t>
            </a:r>
          </a:p>
          <a:p>
            <a:pPr lvl="1"/>
            <a:r>
              <a:rPr lang="en-US" sz="2400" dirty="0" smtClean="0"/>
              <a:t>Counterfeits! Trust!!!</a:t>
            </a:r>
          </a:p>
          <a:p>
            <a:pPr lvl="1"/>
            <a:r>
              <a:rPr lang="en-US" sz="2400" dirty="0" smtClean="0"/>
              <a:t>(Often) you have no insight into ‘inner workings’ of chip</a:t>
            </a:r>
          </a:p>
          <a:p>
            <a:pPr marL="457200" lvl="1" indent="0">
              <a:buNone/>
            </a:pPr>
            <a:r>
              <a:rPr lang="en-US" sz="600" dirty="0" smtClean="0"/>
              <a:t> </a:t>
            </a:r>
          </a:p>
          <a:p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303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/>
          <a:lstStyle/>
          <a:p>
            <a:r>
              <a:rPr lang="en-US" sz="2400" b="1" dirty="0" smtClean="0"/>
              <a:t>State-of-the-art digital electronics can have a high level of inherent radiation tolerance</a:t>
            </a:r>
          </a:p>
          <a:p>
            <a:pPr lvl="2"/>
            <a:r>
              <a:rPr lang="en-US" sz="2000" dirty="0" smtClean="0"/>
              <a:t>Sub 65-nm COTS ICs can be multi-</a:t>
            </a:r>
            <a:r>
              <a:rPr lang="en-US" sz="2000" dirty="0" err="1" smtClean="0"/>
              <a:t>Mrad</a:t>
            </a:r>
            <a:r>
              <a:rPr lang="en-US" sz="2000" dirty="0" smtClean="0"/>
              <a:t>(Si) TID hard</a:t>
            </a:r>
          </a:p>
          <a:p>
            <a:pPr lvl="2"/>
            <a:r>
              <a:rPr lang="en-US" sz="2000" dirty="0" smtClean="0"/>
              <a:t>Commercial semiconductor manufacturers today commonly use RHBD techniques to mitigate soft errors </a:t>
            </a:r>
          </a:p>
          <a:p>
            <a:pPr lvl="2"/>
            <a:endParaRPr lang="en-US" sz="2000" dirty="0" smtClean="0"/>
          </a:p>
          <a:p>
            <a:r>
              <a:rPr lang="en-US" sz="2400" b="1" dirty="0" smtClean="0"/>
              <a:t>There are issues with COTS technologies</a:t>
            </a:r>
          </a:p>
          <a:p>
            <a:pPr lvl="2"/>
            <a:r>
              <a:rPr lang="en-US" sz="2000" dirty="0" smtClean="0"/>
              <a:t>They can be counterfeited</a:t>
            </a:r>
          </a:p>
          <a:p>
            <a:pPr lvl="2"/>
            <a:r>
              <a:rPr lang="en-US" sz="2000" dirty="0" smtClean="0"/>
              <a:t>Radiation makes a great Trojan trigger</a:t>
            </a:r>
          </a:p>
          <a:p>
            <a:pPr lvl="2"/>
            <a:r>
              <a:rPr lang="en-US" sz="2000" dirty="0" smtClean="0"/>
              <a:t>You can’t ‘fix’ the radiation problems</a:t>
            </a:r>
            <a:endParaRPr lang="en-US" sz="2000" dirty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77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“Types” of Radiation Effects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Total Ionizing Dose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Single-Event Effects</a:t>
            </a:r>
          </a:p>
          <a:p>
            <a:pPr lvl="1"/>
            <a:r>
              <a:rPr lang="en-US" dirty="0" smtClean="0"/>
              <a:t>In Space</a:t>
            </a:r>
          </a:p>
          <a:p>
            <a:pPr lvl="1"/>
            <a:r>
              <a:rPr lang="en-US" dirty="0" smtClean="0"/>
              <a:t>Terrestrial (soft errors)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Dose Rate</a:t>
            </a:r>
          </a:p>
          <a:p>
            <a:pPr lvl="1"/>
            <a:r>
              <a:rPr lang="en-US" dirty="0" smtClean="0"/>
              <a:t>Upset </a:t>
            </a:r>
          </a:p>
          <a:p>
            <a:pPr lvl="1"/>
            <a:r>
              <a:rPr lang="en-US" dirty="0" smtClean="0"/>
              <a:t>Survivability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trike="sngStrike" dirty="0" smtClean="0"/>
              <a:t>Neutron-Induced Displacement Damage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736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“Types” of Radiation Effects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4754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/>
              <a:t>Total Ionizing Dose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Single-Event Effects</a:t>
            </a:r>
          </a:p>
          <a:p>
            <a:pPr lvl="1"/>
            <a:r>
              <a:rPr lang="en-US" sz="2400" dirty="0" smtClean="0"/>
              <a:t>In Space</a:t>
            </a:r>
          </a:p>
          <a:p>
            <a:pPr lvl="1"/>
            <a:r>
              <a:rPr lang="en-US" sz="2400" dirty="0" smtClean="0"/>
              <a:t>Terrestrial (soft errors)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990600"/>
            <a:ext cx="3428999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accumulation of radiation damage leading to a degradation of an electronic device’s </a:t>
            </a:r>
            <a:r>
              <a:rPr lang="en-US" sz="2400" b="1" dirty="0" smtClean="0"/>
              <a:t>performance.</a:t>
            </a:r>
            <a:endParaRPr 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4770"/>
            <a:ext cx="3733800" cy="281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16592" y="3733800"/>
            <a:ext cx="2743199" cy="193899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Example: Total ionizing dose (TID) effect in a NAND Flash memory</a:t>
            </a:r>
            <a:endParaRPr lang="en-US" sz="2400" b="1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4373592" y="4549964"/>
            <a:ext cx="990600" cy="306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0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</a:t>
            </a:r>
            <a:r>
              <a:rPr lang="en-US" sz="2800" dirty="0"/>
              <a:t>Types” of Radiation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4754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Total Ionizing Dose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/>
              <a:t>Single-Event Effects</a:t>
            </a:r>
          </a:p>
          <a:p>
            <a:pPr lvl="1"/>
            <a:r>
              <a:rPr lang="en-US" sz="2400" b="1" u="sng" dirty="0" smtClean="0"/>
              <a:t>In Space</a:t>
            </a:r>
          </a:p>
          <a:p>
            <a:pPr lvl="1"/>
            <a:r>
              <a:rPr lang="en-US" sz="2400" b="1" u="sng" dirty="0" smtClean="0"/>
              <a:t>Terrestrial (soft errors)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00860" y="1219200"/>
            <a:ext cx="3062140" cy="1600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000" b="1" kern="0" dirty="0" smtClean="0"/>
              <a:t>A single-event effect (SEE) is </a:t>
            </a:r>
            <a:r>
              <a:rPr lang="en-US" altLang="en-US" sz="2000" b="1" kern="0" dirty="0" smtClean="0"/>
              <a:t>an </a:t>
            </a:r>
            <a:r>
              <a:rPr lang="en-US" altLang="en-US" sz="2000" b="1" kern="0" dirty="0" smtClean="0"/>
              <a:t>unexpected microelectronic device response caused by a single radiation event.</a:t>
            </a:r>
            <a:endParaRPr lang="en-US" altLang="en-US" sz="2000" b="1" kern="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5800" y="3157268"/>
            <a:ext cx="7772400" cy="2840155"/>
            <a:chOff x="808008" y="3157268"/>
            <a:chExt cx="7682060" cy="2807143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808008" y="4461621"/>
              <a:ext cx="3810000" cy="149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4300" indent="-1143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b="1" u="sng" dirty="0"/>
                <a:t>In Space:</a:t>
              </a:r>
            </a:p>
            <a:p>
              <a:endParaRPr lang="en-US" altLang="en-US" sz="1200" b="1" dirty="0"/>
            </a:p>
            <a:p>
              <a:pPr>
                <a:buFontTx/>
                <a:buChar char="•"/>
              </a:pPr>
              <a:r>
                <a:rPr lang="en-US" altLang="en-US" sz="2000" b="1" dirty="0"/>
                <a:t>Sources of single events include galactic cosmic rays (heavy ions) and protons.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061068" y="4470574"/>
              <a:ext cx="3429000" cy="149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4300" indent="-1143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b="1" u="sng" dirty="0"/>
                <a:t>On Earth</a:t>
              </a:r>
              <a:r>
                <a:rPr lang="en-US" altLang="en-US" sz="2000" b="1" dirty="0"/>
                <a:t>:</a:t>
              </a:r>
            </a:p>
            <a:p>
              <a:endParaRPr lang="en-US" altLang="en-US" sz="1200" b="1" dirty="0"/>
            </a:p>
            <a:p>
              <a:pPr>
                <a:buFontTx/>
                <a:buChar char="•"/>
              </a:pPr>
              <a:r>
                <a:rPr lang="en-US" altLang="en-US" sz="2000" b="1" dirty="0"/>
                <a:t>Sources of single events include alpha particles and terrestrial neutrons.</a:t>
              </a:r>
            </a:p>
          </p:txBody>
        </p:sp>
        <p:pic>
          <p:nvPicPr>
            <p:cNvPr id="9" name="Picture 7" descr="en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208" y="3157268"/>
              <a:ext cx="6248400" cy="1304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802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762000"/>
          </a:xfrm>
        </p:spPr>
        <p:txBody>
          <a:bodyPr>
            <a:normAutofit/>
          </a:bodyPr>
          <a:lstStyle/>
          <a:p>
            <a:r>
              <a:rPr lang="en-US" sz="2800" dirty="0"/>
              <a:t>“Types” of Radiation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Total Ionizing Dose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Single-Event Effects</a:t>
            </a:r>
          </a:p>
          <a:p>
            <a:pPr lvl="1"/>
            <a:r>
              <a:rPr lang="en-US" dirty="0" smtClean="0"/>
              <a:t>In Space</a:t>
            </a:r>
          </a:p>
          <a:p>
            <a:pPr lvl="1"/>
            <a:r>
              <a:rPr lang="en-US" dirty="0" smtClean="0"/>
              <a:t>Terrestrial (soft errors)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Dose Rate</a:t>
            </a:r>
          </a:p>
          <a:p>
            <a:pPr lvl="1"/>
            <a:r>
              <a:rPr lang="en-US" b="1" u="sng" dirty="0" smtClean="0"/>
              <a:t>Upset </a:t>
            </a:r>
          </a:p>
          <a:p>
            <a:pPr lvl="1"/>
            <a:r>
              <a:rPr lang="en-US" b="1" u="sng" dirty="0" smtClean="0"/>
              <a:t>Survivability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64480" y="2514600"/>
            <a:ext cx="3169920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 dose rate effect can occur when </a:t>
            </a:r>
            <a:r>
              <a:rPr lang="en-US" sz="2400" b="1" dirty="0"/>
              <a:t>a </a:t>
            </a:r>
            <a:r>
              <a:rPr lang="en-US" sz="2400" b="1" dirty="0" smtClean="0"/>
              <a:t>high-radiation </a:t>
            </a:r>
            <a:r>
              <a:rPr lang="en-US" sz="2400" b="1" dirty="0"/>
              <a:t>event </a:t>
            </a:r>
            <a:r>
              <a:rPr lang="en-US" sz="2400" b="1" dirty="0" smtClean="0"/>
              <a:t>happens </a:t>
            </a:r>
            <a:r>
              <a:rPr lang="en-US" sz="2400" b="1" dirty="0"/>
              <a:t>in a very short </a:t>
            </a:r>
            <a:r>
              <a:rPr lang="en-US" sz="2400" b="1" dirty="0" smtClean="0"/>
              <a:t>time (nuclear detonation).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2057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762000"/>
          </a:xfrm>
        </p:spPr>
        <p:txBody>
          <a:bodyPr/>
          <a:lstStyle/>
          <a:p>
            <a:r>
              <a:rPr lang="en-US" dirty="0" smtClean="0"/>
              <a:t>Technology Trends in Radiation Effects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745177"/>
            <a:ext cx="29452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Technology Node (nm)</a:t>
            </a:r>
            <a:endParaRPr lang="en-US" sz="2000" b="1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0" y="1045965"/>
            <a:ext cx="9144000" cy="4783145"/>
            <a:chOff x="205009" y="1254092"/>
            <a:chExt cx="8967746" cy="46330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27"/>
            <a:stretch/>
          </p:blipFill>
          <p:spPr bwMode="auto">
            <a:xfrm>
              <a:off x="205009" y="1254092"/>
              <a:ext cx="8967746" cy="4314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-228600" y="3525374"/>
              <a:ext cx="135485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Hardness</a:t>
              </a:r>
              <a:endParaRPr lang="en-U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0694" y="5486400"/>
              <a:ext cx="5261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800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31494" y="5548609"/>
              <a:ext cx="5261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250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0" y="5548609"/>
              <a:ext cx="41229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90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5800" y="5528846"/>
              <a:ext cx="41229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32</a:t>
              </a:r>
              <a:endParaRPr lang="en-US" sz="1600" b="1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11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762000"/>
          </a:xfrm>
        </p:spPr>
        <p:txBody>
          <a:bodyPr/>
          <a:lstStyle/>
          <a:p>
            <a:r>
              <a:rPr lang="en-US" altLang="en-US" dirty="0" smtClean="0"/>
              <a:t>Total Dose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1263"/>
            <a:ext cx="3505200" cy="4754562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Xilinx FPGAs were used to demonstrate radiation effects trends in bulk CMOS technologies</a:t>
            </a:r>
          </a:p>
          <a:p>
            <a:pPr>
              <a:defRPr/>
            </a:pPr>
            <a:endParaRPr lang="en-US" sz="1050" b="1" dirty="0" smtClean="0"/>
          </a:p>
          <a:p>
            <a:pPr>
              <a:defRPr/>
            </a:pPr>
            <a:r>
              <a:rPr lang="en-US" sz="2000" b="1" dirty="0" smtClean="0"/>
              <a:t>Advanced bulk CMOS technologies can be extremely radiation tolerant</a:t>
            </a:r>
          </a:p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2000" b="1" dirty="0" smtClean="0"/>
              <a:t>Commercial sub-65nm CMOS processes can have total dose hardness levels exceeding 1 </a:t>
            </a:r>
            <a:r>
              <a:rPr lang="en-US" sz="2000" b="1" dirty="0" err="1" smtClean="0"/>
              <a:t>Mrad</a:t>
            </a:r>
            <a:r>
              <a:rPr lang="en-US" sz="2000" b="1" dirty="0" smtClean="0"/>
              <a:t>(Si)</a:t>
            </a:r>
          </a:p>
          <a:p>
            <a:pPr>
              <a:defRPr/>
            </a:pPr>
            <a:endParaRPr lang="en-US" sz="1050" b="1" dirty="0" smtClean="0"/>
          </a:p>
          <a:p>
            <a:pPr>
              <a:defRPr/>
            </a:pPr>
            <a:endParaRPr lang="en-US" sz="1050" b="1" dirty="0" smtClean="0"/>
          </a:p>
          <a:p>
            <a:pPr>
              <a:defRPr/>
            </a:pPr>
            <a:endParaRPr lang="en-US" sz="2400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41" y="1524000"/>
            <a:ext cx="5131659" cy="40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115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762000"/>
          </a:xfrm>
        </p:spPr>
        <p:txBody>
          <a:bodyPr/>
          <a:lstStyle/>
          <a:p>
            <a:r>
              <a:rPr lang="en-US" dirty="0" smtClean="0"/>
              <a:t>COTS Hardness – 20 years ago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616928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06" y="1003153"/>
            <a:ext cx="7434672" cy="530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830151" y="3132250"/>
            <a:ext cx="46745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8D355-C355-49EF-8F2F-692A38ED8A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063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Design 14">
      <a:dk1>
        <a:srgbClr val="021934"/>
      </a:dk1>
      <a:lt1>
        <a:srgbClr val="FFFFFF"/>
      </a:lt1>
      <a:dk2>
        <a:srgbClr val="FFFFFF"/>
      </a:dk2>
      <a:lt2>
        <a:srgbClr val="000000"/>
      </a:lt2>
      <a:accent1>
        <a:srgbClr val="24556E"/>
      </a:accent1>
      <a:accent2>
        <a:srgbClr val="414929"/>
      </a:accent2>
      <a:accent3>
        <a:srgbClr val="FFFFFF"/>
      </a:accent3>
      <a:accent4>
        <a:srgbClr val="01142B"/>
      </a:accent4>
      <a:accent5>
        <a:srgbClr val="ACB4BA"/>
      </a:accent5>
      <a:accent6>
        <a:srgbClr val="3A4124"/>
      </a:accent6>
      <a:hlink>
        <a:srgbClr val="82131A"/>
      </a:hlink>
      <a:folHlink>
        <a:srgbClr val="F4AA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21934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1142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21934"/>
        </a:dk1>
        <a:lt1>
          <a:srgbClr val="FFFFFF"/>
        </a:lt1>
        <a:dk2>
          <a:srgbClr val="FFFFFF"/>
        </a:dk2>
        <a:lt2>
          <a:srgbClr val="000000"/>
        </a:lt2>
        <a:accent1>
          <a:srgbClr val="24556E"/>
        </a:accent1>
        <a:accent2>
          <a:srgbClr val="414929"/>
        </a:accent2>
        <a:accent3>
          <a:srgbClr val="FFFFFF"/>
        </a:accent3>
        <a:accent4>
          <a:srgbClr val="01142B"/>
        </a:accent4>
        <a:accent5>
          <a:srgbClr val="ACB4BA"/>
        </a:accent5>
        <a:accent6>
          <a:srgbClr val="3A4124"/>
        </a:accent6>
        <a:hlink>
          <a:srgbClr val="82131A"/>
        </a:hlink>
        <a:folHlink>
          <a:srgbClr val="F4A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FFFFFF"/>
        </a:dk1>
        <a:lt1>
          <a:srgbClr val="FFFFFF"/>
        </a:lt1>
        <a:dk2>
          <a:srgbClr val="000000"/>
        </a:dk2>
        <a:lt2>
          <a:srgbClr val="000000"/>
        </a:lt2>
        <a:accent1>
          <a:srgbClr val="7E99AA"/>
        </a:accent1>
        <a:accent2>
          <a:srgbClr val="F4AA00"/>
        </a:accent2>
        <a:accent3>
          <a:srgbClr val="FFFFFF"/>
        </a:accent3>
        <a:accent4>
          <a:srgbClr val="DADADA"/>
        </a:accent4>
        <a:accent5>
          <a:srgbClr val="C0CAD2"/>
        </a:accent5>
        <a:accent6>
          <a:srgbClr val="DD9A00"/>
        </a:accent6>
        <a:hlink>
          <a:srgbClr val="82131A"/>
        </a:hlink>
        <a:folHlink>
          <a:srgbClr val="4149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EC38CE-B84D-4197-9956-502D50B2A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D39B334-0671-42CD-A07B-6B32B6EFE9DE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398E5D-EE8B-473D-90F4-D61175E22D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</TotalTime>
  <Words>975</Words>
  <Application>Microsoft Office PowerPoint</Application>
  <PresentationFormat>On-screen Show (4:3)</PresentationFormat>
  <Paragraphs>213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1_Custom Design</vt:lpstr>
      <vt:lpstr>PowerPoint Presentation</vt:lpstr>
      <vt:lpstr>Outline</vt:lpstr>
      <vt:lpstr>“Types” of Radiation Effects</vt:lpstr>
      <vt:lpstr>“Types” of Radiation Effects</vt:lpstr>
      <vt:lpstr>“Types” of Radiation Effects</vt:lpstr>
      <vt:lpstr>“Types” of Radiation Effects</vt:lpstr>
      <vt:lpstr>Technology Trends in Radiation Effects</vt:lpstr>
      <vt:lpstr>Total Dose Trends</vt:lpstr>
      <vt:lpstr>COTS Hardness – 20 years ago</vt:lpstr>
      <vt:lpstr>Recent COTS Data Taken by Crane</vt:lpstr>
      <vt:lpstr>2017 COTS Hardness</vt:lpstr>
      <vt:lpstr>View from 2017</vt:lpstr>
      <vt:lpstr>Commercial RHBD Example – Xilinx FPGA</vt:lpstr>
      <vt:lpstr>Counterfeits!</vt:lpstr>
      <vt:lpstr>Trust!!!</vt:lpstr>
      <vt:lpstr>Single-Event Tests on 14-nm Intel Microprocessor</vt:lpstr>
      <vt:lpstr>Broadwell Heavy Ion Hard Failures</vt:lpstr>
      <vt:lpstr>Hard Failure Location on Intel Package</vt:lpstr>
      <vt:lpstr>The Problem with COTS</vt:lpstr>
      <vt:lpstr>Conclusions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 Rate Upset Results from Six Generations of Xilinx FPGAs</dc:title>
  <dc:creator>matthew.gadlage</dc:creator>
  <cp:lastModifiedBy>Halstead, Matthew R CIV NSWC Crane, GXMR</cp:lastModifiedBy>
  <cp:revision>205</cp:revision>
  <cp:lastPrinted>2015-11-30T12:50:15Z</cp:lastPrinted>
  <dcterms:created xsi:type="dcterms:W3CDTF">2015-10-23T12:48:08Z</dcterms:created>
  <dcterms:modified xsi:type="dcterms:W3CDTF">2017-07-21T15:37:53Z</dcterms:modified>
</cp:coreProperties>
</file>