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15"/>
  </p:notesMasterIdLst>
  <p:handoutMasterIdLst>
    <p:handoutMasterId r:id="rId16"/>
  </p:handoutMasterIdLst>
  <p:sldIdLst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66FF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notesViewPr>
    <p:cSldViewPr>
      <p:cViewPr varScale="1">
        <p:scale>
          <a:sx n="51" d="100"/>
          <a:sy n="51" d="100"/>
        </p:scale>
        <p:origin x="-2886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C7AC63-D067-46EA-9C0B-A36C7E87B9E7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797987-034B-4D30-AA2E-5393C1910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A23741-461D-4684-800E-70F41B99C67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4B7364-9747-4710-8CDE-276B4757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65809" y="-1198"/>
            <a:ext cx="4030591" cy="3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690" tIns="45345" rIns="90690" bIns="45345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265809" y="6657247"/>
            <a:ext cx="4030591" cy="3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884" tIns="0" rIns="18884" bIns="0" anchor="b"/>
          <a:lstStyle/>
          <a:p>
            <a:pPr algn="r" defTabSz="925796"/>
            <a:r>
              <a:rPr lang="en-US" sz="1000" i="1"/>
              <a:t>4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" y="6657247"/>
            <a:ext cx="4030592" cy="3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690" tIns="45345" rIns="90690" bIns="45345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" y="-1198"/>
            <a:ext cx="4030592" cy="3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690" tIns="45345" rIns="90690" bIns="45345" anchor="ctr"/>
          <a:lstStyle/>
          <a:p>
            <a:endParaRPr lang="en-US"/>
          </a:p>
        </p:txBody>
      </p:sp>
      <p:sp>
        <p:nvSpPr>
          <p:cNvPr id="22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31813"/>
            <a:ext cx="3482975" cy="2613025"/>
          </a:xfrm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9520" y="3330420"/>
            <a:ext cx="6817360" cy="3154441"/>
          </a:xfrm>
          <a:noFill/>
        </p:spPr>
        <p:txBody>
          <a:bodyPr lIns="92848" tIns="45638" rIns="92848" bIns="45638"/>
          <a:lstStyle/>
          <a:p>
            <a:r>
              <a:rPr lang="en-US" dirty="0" smtClean="0">
                <a:latin typeface="Arial" charset="0"/>
              </a:rPr>
              <a:t>Honeywell , BAE</a:t>
            </a:r>
            <a:r>
              <a:rPr lang="en-US" baseline="0" dirty="0" smtClean="0">
                <a:latin typeface="Arial" charset="0"/>
              </a:rPr>
              <a:t> – Digital</a:t>
            </a: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err="1" smtClean="0">
                <a:latin typeface="Arial" charset="0"/>
              </a:rPr>
              <a:t>Intersil</a:t>
            </a:r>
            <a:r>
              <a:rPr lang="en-US" baseline="0" dirty="0" smtClean="0">
                <a:latin typeface="Arial" charset="0"/>
              </a:rPr>
              <a:t> – Analog</a:t>
            </a:r>
          </a:p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3492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5800" y="6335714"/>
            <a:ext cx="381000" cy="221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9FC3659-8562-4447-B7A3-6DD80C459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40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5800" y="6335714"/>
            <a:ext cx="381000" cy="221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FC3659-8562-4447-B7A3-6DD80C459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276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674" y="6342424"/>
            <a:ext cx="9144000" cy="221599"/>
          </a:xfrm>
          <a:prstGeom prst="rect">
            <a:avLst/>
          </a:prstGeom>
        </p:spPr>
        <p:txBody>
          <a:bodyPr wrap="square" tIns="0" bIns="36576" anchor="ctr" anchorCtr="0">
            <a:spAutoFit/>
          </a:bodyPr>
          <a:lstStyle/>
          <a:p>
            <a:pPr algn="ctr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DISTRIBUTION A. Approved for public release: distribution unlimited.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5800" y="6335714"/>
            <a:ext cx="381000" cy="221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9FC3659-8562-4447-B7A3-6DD80C459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0" y="4625975"/>
            <a:ext cx="2286000" cy="16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+mj-lt"/>
              </a:rPr>
              <a:t>CAPT </a:t>
            </a:r>
            <a:r>
              <a:rPr lang="en-US" sz="1100" b="1" i="1" dirty="0" smtClean="0">
                <a:solidFill>
                  <a:srgbClr val="000000"/>
                </a:solidFill>
                <a:latin typeface="+mj-lt"/>
              </a:rPr>
              <a:t>Mark </a:t>
            </a:r>
            <a:r>
              <a:rPr lang="en-US" sz="1100" b="1" i="1" dirty="0" err="1">
                <a:latin typeface="+mj-lt"/>
              </a:rPr>
              <a:t>Oesterreich</a:t>
            </a: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USN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Commanding Officer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NSWC Crane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i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i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i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Dr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Brett </a:t>
            </a:r>
            <a:r>
              <a:rPr lang="en-US" sz="1100" b="1" i="1" dirty="0" err="1" smtClean="0">
                <a:solidFill>
                  <a:srgbClr val="000000"/>
                </a:solidFill>
                <a:latin typeface="Arial" charset="0"/>
              </a:rPr>
              <a:t>Seidle</a:t>
            </a: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SES </a:t>
            </a:r>
            <a:endParaRPr lang="en-US" sz="1100" b="1" i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Technical 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Director 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NSWC Crane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5212667"/>
            <a:ext cx="914400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j-lt"/>
              </a:rPr>
              <a:t>Electronic Parts for Strategic </a:t>
            </a:r>
            <a:endParaRPr lang="en-US" b="1" dirty="0" smtClean="0">
              <a:latin typeface="+mj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+mj-lt"/>
              </a:rPr>
              <a:t>Systems: Past</a:t>
            </a:r>
            <a:r>
              <a:rPr lang="en-US" b="1" dirty="0">
                <a:latin typeface="+mj-lt"/>
              </a:rPr>
              <a:t>, Present and </a:t>
            </a:r>
            <a:r>
              <a:rPr lang="en-US" b="1" dirty="0" smtClean="0">
                <a:latin typeface="+mj-lt"/>
              </a:rPr>
              <a:t>Future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55" y="4953000"/>
            <a:ext cx="2074753" cy="1260573"/>
            <a:chOff x="-17355" y="5082291"/>
            <a:chExt cx="2074753" cy="126057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17355" y="5717318"/>
              <a:ext cx="2074753" cy="62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latin typeface="+mj-lt"/>
                </a:rPr>
                <a:t>David </a:t>
              </a:r>
              <a:r>
                <a:rPr lang="en-US" sz="1100" b="1" i="1" dirty="0" smtClean="0">
                  <a:solidFill>
                    <a:srgbClr val="000000"/>
                  </a:solidFill>
                  <a:latin typeface="+mj-lt"/>
                </a:rPr>
                <a:t>Emily</a:t>
              </a:r>
            </a:p>
            <a:p>
              <a:pPr algn="ctr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 smtClean="0">
                  <a:solidFill>
                    <a:srgbClr val="000000"/>
                  </a:solidFill>
                  <a:latin typeface="+mj-lt"/>
                </a:rPr>
                <a:t>703-966-5483</a:t>
              </a:r>
              <a:endParaRPr lang="en-US" sz="1100" b="1" i="1" dirty="0">
                <a:solidFill>
                  <a:srgbClr val="000000"/>
                </a:solidFill>
                <a:latin typeface="+mj-lt"/>
              </a:endParaRPr>
            </a:p>
            <a:p>
              <a:pPr algn="ctr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 smtClean="0">
                  <a:solidFill>
                    <a:srgbClr val="000000"/>
                  </a:solidFill>
                  <a:latin typeface="+mj-lt"/>
                </a:rPr>
                <a:t>davidemily@bluemarble.net</a:t>
              </a:r>
              <a:endParaRPr lang="en-US" sz="1100" b="1" i="1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5082291"/>
              <a:ext cx="1223728" cy="599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2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Audience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other Alternatives ?</a:t>
            </a:r>
          </a:p>
          <a:p>
            <a:r>
              <a:rPr lang="en-US" dirty="0" smtClean="0"/>
              <a:t>Are there other Challenges ?</a:t>
            </a:r>
          </a:p>
          <a:p>
            <a:r>
              <a:rPr lang="en-US" dirty="0" smtClean="0"/>
              <a:t>Are some Challenges non-issues ?</a:t>
            </a:r>
          </a:p>
          <a:p>
            <a:r>
              <a:rPr lang="en-US" dirty="0" smtClean="0"/>
              <a:t>What are potential solutions to challenges 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Strategic Weapon Systems electronic parts must meet the most stringent requirements</a:t>
            </a:r>
          </a:p>
          <a:p>
            <a:pPr lvl="1"/>
            <a:r>
              <a:rPr lang="en-US" dirty="0" smtClean="0"/>
              <a:t>Strategic Radiation Hardness</a:t>
            </a:r>
          </a:p>
          <a:p>
            <a:pPr lvl="2"/>
            <a:r>
              <a:rPr lang="en-US" dirty="0" smtClean="0"/>
              <a:t>Prompt Dose Rate upset, recovery and survivability</a:t>
            </a:r>
          </a:p>
          <a:p>
            <a:pPr lvl="2"/>
            <a:r>
              <a:rPr lang="en-US" dirty="0" smtClean="0"/>
              <a:t>Total Ionizing Dose</a:t>
            </a:r>
          </a:p>
          <a:p>
            <a:pPr lvl="2"/>
            <a:r>
              <a:rPr lang="en-US" dirty="0" smtClean="0"/>
              <a:t>Neutron Displacement Damage</a:t>
            </a:r>
          </a:p>
          <a:p>
            <a:pPr lvl="2"/>
            <a:r>
              <a:rPr lang="en-US" dirty="0" smtClean="0"/>
              <a:t>Natural Space Heavy-ion and proton single-event effects</a:t>
            </a:r>
          </a:p>
          <a:p>
            <a:pPr lvl="1"/>
            <a:r>
              <a:rPr lang="en-US" dirty="0" smtClean="0"/>
              <a:t>30+ year typical system life</a:t>
            </a:r>
          </a:p>
          <a:p>
            <a:pPr lvl="2"/>
            <a:r>
              <a:rPr lang="en-US" dirty="0" smtClean="0"/>
              <a:t>Submarine, Silo, Bomber, Bunker environments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High availability, short-notice operation</a:t>
            </a:r>
          </a:p>
          <a:p>
            <a:pPr lvl="1"/>
            <a:r>
              <a:rPr lang="en-US" dirty="0" smtClean="0"/>
              <a:t>Missile launch</a:t>
            </a:r>
          </a:p>
          <a:p>
            <a:pPr lvl="2"/>
            <a:r>
              <a:rPr lang="en-US" dirty="0" smtClean="0"/>
              <a:t>Shock, vibration, acceleration, pressure, vacuum</a:t>
            </a:r>
          </a:p>
          <a:p>
            <a:pPr lvl="1"/>
            <a:r>
              <a:rPr lang="en-US" dirty="0" smtClean="0"/>
              <a:t>Trust</a:t>
            </a:r>
          </a:p>
          <a:p>
            <a:pPr lvl="2"/>
            <a:r>
              <a:rPr lang="en-US" dirty="0" smtClean="0"/>
              <a:t>Counterfeit to sophisticated tampering</a:t>
            </a:r>
          </a:p>
          <a:p>
            <a:r>
              <a:rPr lang="en-US" dirty="0" smtClean="0"/>
              <a:t>While maintaining affordability, availability and performance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Declining Rad-Hard Industrial Base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Foreign acquisitions and business changes continue to impact the radiation-hardened electronics industrial base - a long-term trend  </a:t>
            </a:r>
          </a:p>
          <a:p>
            <a:pPr lvl="1"/>
            <a:r>
              <a:rPr lang="en-US" dirty="0" smtClean="0"/>
              <a:t>Many rad-hard part</a:t>
            </a:r>
            <a:br>
              <a:rPr lang="en-US" dirty="0" smtClean="0"/>
            </a:br>
            <a:r>
              <a:rPr lang="en-US" dirty="0" smtClean="0"/>
              <a:t>manufacturers have </a:t>
            </a:r>
            <a:br>
              <a:rPr lang="en-US" dirty="0" smtClean="0"/>
            </a:br>
            <a:r>
              <a:rPr lang="en-US" dirty="0" smtClean="0"/>
              <a:t>exited market</a:t>
            </a:r>
          </a:p>
          <a:p>
            <a:pPr lvl="1"/>
            <a:r>
              <a:rPr lang="en-US" dirty="0" smtClean="0"/>
              <a:t>Low volumes do not</a:t>
            </a:r>
            <a:br>
              <a:rPr lang="en-US" dirty="0" smtClean="0"/>
            </a:br>
            <a:r>
              <a:rPr lang="en-US" dirty="0" smtClean="0"/>
              <a:t>attract additional vendors</a:t>
            </a:r>
          </a:p>
          <a:p>
            <a:pPr lvl="1"/>
            <a:r>
              <a:rPr lang="en-US" dirty="0" smtClean="0"/>
              <a:t>Natural-space parts do not </a:t>
            </a:r>
            <a:br>
              <a:rPr lang="en-US" dirty="0" smtClean="0"/>
            </a:br>
            <a:r>
              <a:rPr lang="en-US" dirty="0" smtClean="0"/>
              <a:t>satisfy Strategic</a:t>
            </a:r>
            <a:br>
              <a:rPr lang="en-US" dirty="0" smtClean="0"/>
            </a:br>
            <a:r>
              <a:rPr lang="en-US" dirty="0" smtClean="0"/>
              <a:t>Rad-Hard Requirements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81600" y="2743200"/>
            <a:ext cx="3753394" cy="1505809"/>
            <a:chOff x="4724400" y="3429000"/>
            <a:chExt cx="3753394" cy="1505809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4724400" y="3429000"/>
              <a:ext cx="3753394" cy="150580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919191"/>
              </a:outerShdw>
            </a:effectLst>
          </p:spPr>
          <p:txBody>
            <a:bodyPr wrap="square" lIns="92213" tIns="46107" rIns="92213" bIns="46107">
              <a:spAutoFit/>
            </a:bodyPr>
            <a:lstStyle/>
            <a:p>
              <a:pPr algn="ctr" defTabSz="91598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Strategic Parts Vendors </a:t>
              </a:r>
            </a:p>
            <a:p>
              <a:pPr defTabSz="91598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Year	</a:t>
              </a:r>
              <a:r>
                <a:rPr lang="en-US" sz="1800" b="1" dirty="0" smtClean="0">
                  <a:latin typeface="Arial" charset="0"/>
                </a:rPr>
                <a:t>85    90</a:t>
              </a:r>
              <a:r>
                <a:rPr lang="en-US" sz="1800" b="1" dirty="0">
                  <a:latin typeface="Arial" charset="0"/>
                </a:rPr>
                <a:t>	</a:t>
              </a:r>
              <a:r>
                <a:rPr lang="en-US" sz="1800" b="1" dirty="0" smtClean="0">
                  <a:latin typeface="Arial" charset="0"/>
                </a:rPr>
                <a:t>  10     17     25</a:t>
              </a:r>
              <a:endParaRPr lang="en-US" sz="1800" b="1" dirty="0">
                <a:latin typeface="Arial" charset="0"/>
              </a:endParaRPr>
            </a:p>
            <a:p>
              <a:pPr defTabSz="91598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Digital	</a:t>
              </a:r>
              <a:r>
                <a:rPr lang="en-US" sz="1800" b="1" dirty="0" smtClean="0">
                  <a:latin typeface="Arial" charset="0"/>
                </a:rPr>
                <a:t>9*      4</a:t>
              </a:r>
              <a:r>
                <a:rPr lang="en-US" sz="1800" b="1" dirty="0">
                  <a:latin typeface="Arial" charset="0"/>
                </a:rPr>
                <a:t>	</a:t>
              </a:r>
              <a:r>
                <a:rPr lang="en-US" sz="1800" b="1" dirty="0" smtClean="0">
                  <a:latin typeface="Arial" charset="0"/>
                </a:rPr>
                <a:t>    2       1      ?</a:t>
              </a:r>
              <a:endParaRPr lang="en-US" sz="1800" b="1" dirty="0">
                <a:latin typeface="Arial" charset="0"/>
              </a:endParaRPr>
            </a:p>
            <a:p>
              <a:pPr defTabSz="91598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Analog	</a:t>
              </a:r>
              <a:r>
                <a:rPr lang="en-US" sz="1800" b="1" dirty="0" smtClean="0">
                  <a:latin typeface="Arial" charset="0"/>
                </a:rPr>
                <a:t>7*      3</a:t>
              </a:r>
              <a:r>
                <a:rPr lang="en-US" sz="1800" b="1" dirty="0">
                  <a:latin typeface="Arial" charset="0"/>
                </a:rPr>
                <a:t>	</a:t>
              </a:r>
              <a:r>
                <a:rPr lang="en-US" sz="1800" b="1" dirty="0" smtClean="0">
                  <a:latin typeface="Arial" charset="0"/>
                </a:rPr>
                <a:t>    1       0**   ?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12295" name="Line 5"/>
            <p:cNvSpPr>
              <a:spLocks noChangeShapeType="1"/>
            </p:cNvSpPr>
            <p:nvPr/>
          </p:nvSpPr>
          <p:spPr bwMode="auto">
            <a:xfrm>
              <a:off x="4724400" y="4166664"/>
              <a:ext cx="3753394" cy="115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86400" y="4343400"/>
            <a:ext cx="344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From April 2011 presentation by SP23 to OPNAV N87</a:t>
            </a:r>
          </a:p>
          <a:p>
            <a:r>
              <a:rPr lang="en-US" sz="1000" dirty="0" smtClean="0"/>
              <a:t>** High Voltage Analog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Strategic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Strategic electronics have evolved with industrial base</a:t>
            </a:r>
          </a:p>
          <a:p>
            <a:pPr lvl="1"/>
            <a:r>
              <a:rPr lang="en-US" dirty="0" smtClean="0"/>
              <a:t>Do not typically push leading edge technology </a:t>
            </a:r>
          </a:p>
          <a:p>
            <a:r>
              <a:rPr lang="en-US" dirty="0" smtClean="0"/>
              <a:t>Previous Generation</a:t>
            </a:r>
          </a:p>
          <a:p>
            <a:pPr lvl="1"/>
            <a:r>
              <a:rPr lang="en-US" dirty="0" smtClean="0"/>
              <a:t>1980s Electronics Technology</a:t>
            </a:r>
          </a:p>
          <a:p>
            <a:pPr lvl="2"/>
            <a:r>
              <a:rPr lang="en-US" dirty="0" smtClean="0"/>
              <a:t>Predominately Bipolar Technology (I²L, ISL, TTL)</a:t>
            </a:r>
          </a:p>
          <a:p>
            <a:pPr lvl="2"/>
            <a:r>
              <a:rPr lang="en-US" dirty="0" smtClean="0"/>
              <a:t>10 MHz 16-bit  </a:t>
            </a:r>
            <a:r>
              <a:rPr lang="en-US" dirty="0" smtClean="0"/>
              <a:t>Processor; 16K Static Random Access Memory</a:t>
            </a:r>
          </a:p>
          <a:p>
            <a:pPr lvl="2"/>
            <a:r>
              <a:rPr lang="en-US" dirty="0" smtClean="0"/>
              <a:t>Fusible Link program memory; Plated-wire non-volatile memory</a:t>
            </a:r>
          </a:p>
          <a:p>
            <a:pPr lvl="1"/>
            <a:r>
              <a:rPr lang="en-US" dirty="0" smtClean="0"/>
              <a:t>Captive Line Semiconductors</a:t>
            </a:r>
          </a:p>
          <a:p>
            <a:pPr lvl="2"/>
            <a:r>
              <a:rPr lang="en-US" dirty="0" smtClean="0"/>
              <a:t>Controlled almost everything</a:t>
            </a:r>
          </a:p>
          <a:p>
            <a:pPr lvl="2"/>
            <a:r>
              <a:rPr lang="en-US" dirty="0" smtClean="0"/>
              <a:t>Program unique custom requirements</a:t>
            </a:r>
          </a:p>
          <a:p>
            <a:r>
              <a:rPr lang="en-US" dirty="0" smtClean="0"/>
              <a:t>Current Generation</a:t>
            </a:r>
          </a:p>
          <a:p>
            <a:pPr lvl="1"/>
            <a:r>
              <a:rPr lang="en-US" dirty="0" smtClean="0"/>
              <a:t>2010s Electronics Technology</a:t>
            </a:r>
          </a:p>
          <a:p>
            <a:pPr lvl="2"/>
            <a:r>
              <a:rPr lang="en-US" dirty="0" smtClean="0"/>
              <a:t>Predominately CMOS; Bipolar for High-voltage analog</a:t>
            </a:r>
          </a:p>
          <a:p>
            <a:pPr lvl="2"/>
            <a:r>
              <a:rPr lang="en-US" dirty="0" smtClean="0"/>
              <a:t>100 MHz 32-bit processor; 4M SRAM; 1M Magnetic non-volatile memory </a:t>
            </a:r>
          </a:p>
          <a:p>
            <a:pPr lvl="1"/>
            <a:r>
              <a:rPr lang="en-US" dirty="0" smtClean="0"/>
              <a:t>Procured to </a:t>
            </a:r>
            <a:r>
              <a:rPr lang="en-US" dirty="0" smtClean="0"/>
              <a:t>Mil-standards</a:t>
            </a:r>
          </a:p>
          <a:p>
            <a:pPr lvl="2"/>
            <a:r>
              <a:rPr lang="en-US" dirty="0" smtClean="0"/>
              <a:t>Qualified </a:t>
            </a:r>
            <a:r>
              <a:rPr lang="en-US" dirty="0" smtClean="0"/>
              <a:t>Manufacturers List (QML) &amp; </a:t>
            </a:r>
            <a:r>
              <a:rPr lang="en-US" dirty="0" smtClean="0"/>
              <a:t>Qualified Parts List (QPL)</a:t>
            </a:r>
            <a:endParaRPr lang="en-US" dirty="0" smtClean="0"/>
          </a:p>
          <a:p>
            <a:pPr lvl="2"/>
            <a:r>
              <a:rPr lang="en-US" dirty="0" smtClean="0"/>
              <a:t>Supplemented with program unique requirements testing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Strategic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if we totally lose our traditional (Rad-Hard by Process and Design) strategic rad-hard industrial base ?</a:t>
            </a:r>
          </a:p>
          <a:p>
            <a:endParaRPr lang="en-US" dirty="0" smtClean="0"/>
          </a:p>
          <a:p>
            <a:r>
              <a:rPr lang="en-US" dirty="0" smtClean="0"/>
              <a:t>Alternatives </a:t>
            </a:r>
            <a:r>
              <a:rPr lang="en-US" dirty="0" smtClean="0"/>
              <a:t>– With increasing risk</a:t>
            </a:r>
          </a:p>
          <a:p>
            <a:pPr lvl="1"/>
            <a:r>
              <a:rPr lang="en-US" dirty="0" smtClean="0"/>
              <a:t>Strategic Radiation-Hardened By Design (S-RHBD)</a:t>
            </a:r>
          </a:p>
          <a:p>
            <a:pPr lvl="2"/>
            <a:r>
              <a:rPr lang="en-US" dirty="0" smtClean="0"/>
              <a:t>Trusted commercial fabrication lines with no process modification</a:t>
            </a:r>
          </a:p>
          <a:p>
            <a:pPr lvl="2"/>
            <a:r>
              <a:rPr lang="en-US" dirty="0" smtClean="0"/>
              <a:t>Design and layout rules added to conventional RHBD to address strategic prompt dose-rate radiation </a:t>
            </a:r>
            <a:r>
              <a:rPr lang="en-US" dirty="0" smtClean="0"/>
              <a:t>upset</a:t>
            </a:r>
            <a:r>
              <a:rPr lang="en-US" dirty="0" smtClean="0"/>
              <a:t>, </a:t>
            </a:r>
            <a:r>
              <a:rPr lang="en-US" dirty="0" smtClean="0"/>
              <a:t>recovery and survivability</a:t>
            </a:r>
            <a:endParaRPr lang="en-US" dirty="0" smtClean="0"/>
          </a:p>
          <a:p>
            <a:pPr lvl="1"/>
            <a:r>
              <a:rPr lang="en-US" dirty="0" smtClean="0"/>
              <a:t>Radiation-Hardened by Design (RHBD) with up-screen</a:t>
            </a:r>
          </a:p>
          <a:p>
            <a:pPr lvl="2"/>
            <a:r>
              <a:rPr lang="en-US" dirty="0" smtClean="0"/>
              <a:t>Trusted commercial fabrication lines with no process modification</a:t>
            </a:r>
          </a:p>
          <a:p>
            <a:pPr lvl="2"/>
            <a:r>
              <a:rPr lang="en-US" dirty="0" smtClean="0"/>
              <a:t>Design and layout rules for space level total dose and single-event </a:t>
            </a:r>
            <a:r>
              <a:rPr lang="en-US" dirty="0" smtClean="0"/>
              <a:t>effects </a:t>
            </a:r>
            <a:r>
              <a:rPr lang="en-US" dirty="0" smtClean="0"/>
              <a:t>mitigation</a:t>
            </a:r>
          </a:p>
          <a:p>
            <a:pPr lvl="2"/>
            <a:r>
              <a:rPr lang="en-US" dirty="0" smtClean="0"/>
              <a:t>Intrinsic with up-screen </a:t>
            </a:r>
            <a:r>
              <a:rPr lang="en-US" dirty="0" smtClean="0"/>
              <a:t>for strategic prompt dose rate effects</a:t>
            </a:r>
          </a:p>
          <a:p>
            <a:pPr lvl="1"/>
            <a:r>
              <a:rPr lang="en-US" dirty="0" smtClean="0"/>
              <a:t>Commercial off-the-shelf (COTS)</a:t>
            </a:r>
          </a:p>
          <a:p>
            <a:pPr lvl="2"/>
            <a:r>
              <a:rPr lang="en-US" dirty="0" smtClean="0"/>
              <a:t>Commercial fabrication line/parts with no modification</a:t>
            </a:r>
          </a:p>
          <a:p>
            <a:pPr lvl="2"/>
            <a:r>
              <a:rPr lang="en-US" dirty="0" smtClean="0"/>
              <a:t>Up-screen for all radiation environments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Strategic and conventional RHBD have challenges</a:t>
            </a:r>
          </a:p>
          <a:p>
            <a:pPr lvl="1"/>
            <a:r>
              <a:rPr lang="en-US" dirty="0" smtClean="0"/>
              <a:t>Fabrication process stability</a:t>
            </a:r>
          </a:p>
          <a:p>
            <a:pPr lvl="2"/>
            <a:r>
              <a:rPr lang="en-US" dirty="0" smtClean="0"/>
              <a:t>Difficult to reduce strategic system 5 to 10 year cycle to model, design, fabricate, qualify, flight qualify and procure entire production quantity</a:t>
            </a:r>
          </a:p>
          <a:p>
            <a:pPr lvl="2"/>
            <a:r>
              <a:rPr lang="en-US" dirty="0" smtClean="0"/>
              <a:t>Commercial fabrication processes undergo “continuous process improvement” for yield, performance and cost with minimal to no consideration for radiation hardness impact</a:t>
            </a:r>
          </a:p>
          <a:p>
            <a:pPr lvl="2"/>
            <a:r>
              <a:rPr lang="en-US" dirty="0" smtClean="0"/>
              <a:t>Possible notification but no influence (except life-of-type-buy) </a:t>
            </a:r>
          </a:p>
          <a:p>
            <a:pPr lvl="1"/>
            <a:r>
              <a:rPr lang="en-US" dirty="0" smtClean="0"/>
              <a:t>Coordination/interface (store-front) </a:t>
            </a:r>
          </a:p>
          <a:p>
            <a:pPr lvl="2"/>
            <a:r>
              <a:rPr lang="en-US" dirty="0" smtClean="0"/>
              <a:t>Multiple parties involved in modeling, design, fabrication, packaging, electrical and radiation testing, qualification of finished product</a:t>
            </a:r>
          </a:p>
          <a:p>
            <a:pPr lvl="2"/>
            <a:r>
              <a:rPr lang="en-US" dirty="0" smtClean="0"/>
              <a:t>No single party accepts responsibility for final product</a:t>
            </a:r>
          </a:p>
          <a:p>
            <a:pPr lvl="2"/>
            <a:r>
              <a:rPr lang="en-US" dirty="0" smtClean="0"/>
              <a:t>Liability, schedule and cost risk fall back on program/prime</a:t>
            </a:r>
          </a:p>
          <a:p>
            <a:pPr lvl="1"/>
            <a:r>
              <a:rPr lang="en-US" dirty="0" smtClean="0"/>
              <a:t>Reliability models do not support  30+ year  product life</a:t>
            </a:r>
          </a:p>
          <a:p>
            <a:pPr lvl="2"/>
            <a:r>
              <a:rPr lang="en-US" dirty="0" smtClean="0"/>
              <a:t>Basic reliability models, design and layout rules require modification</a:t>
            </a:r>
          </a:p>
          <a:p>
            <a:pPr lvl="1"/>
            <a:r>
              <a:rPr lang="en-US" dirty="0" smtClean="0"/>
              <a:t>Conventional  RHBD does not design for strategic prompt dose rate</a:t>
            </a:r>
          </a:p>
          <a:p>
            <a:pPr lvl="2"/>
            <a:r>
              <a:rPr lang="en-US" dirty="0" smtClean="0"/>
              <a:t>Limited dose rate testing fault coverage may not identify “weak-links”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Commercial Off-the-Shelf has significant challenges</a:t>
            </a:r>
          </a:p>
          <a:p>
            <a:pPr lvl="1"/>
            <a:r>
              <a:rPr lang="en-US" dirty="0" smtClean="0"/>
              <a:t>Fabrication process and design stability</a:t>
            </a:r>
          </a:p>
          <a:p>
            <a:pPr lvl="2"/>
            <a:r>
              <a:rPr lang="en-US" dirty="0" smtClean="0"/>
              <a:t>Difficult to reduce strategic system 5 to 10 year cycle to qualify, flight qualify and procure entire production quantity</a:t>
            </a:r>
          </a:p>
          <a:p>
            <a:pPr lvl="2"/>
            <a:r>
              <a:rPr lang="en-US" dirty="0" smtClean="0"/>
              <a:t>No notification of process or design change</a:t>
            </a:r>
          </a:p>
          <a:p>
            <a:pPr lvl="2"/>
            <a:r>
              <a:rPr lang="en-US" dirty="0" smtClean="0"/>
              <a:t>Parts may be from multiple fabrication lots, further complicating radiation hardness assurance</a:t>
            </a:r>
          </a:p>
          <a:p>
            <a:pPr lvl="1"/>
            <a:r>
              <a:rPr lang="en-US" dirty="0" smtClean="0"/>
              <a:t>Testability and fault coverage</a:t>
            </a:r>
          </a:p>
          <a:p>
            <a:pPr lvl="2"/>
            <a:r>
              <a:rPr lang="en-US" dirty="0" smtClean="0"/>
              <a:t>Unlikely to have access to circuit design details or test vectors to develop adequate fault coverage</a:t>
            </a:r>
          </a:p>
          <a:p>
            <a:pPr lvl="2"/>
            <a:r>
              <a:rPr lang="en-US" dirty="0" smtClean="0"/>
              <a:t>With no design or layout radiation hardening rules for any radiation environments there are likely to be weak radiation hardness areas</a:t>
            </a:r>
          </a:p>
          <a:p>
            <a:pPr lvl="2"/>
            <a:r>
              <a:rPr lang="en-US" dirty="0" smtClean="0"/>
              <a:t>Limited radiation tests and bias conditions give high opportunity for test escapes</a:t>
            </a:r>
          </a:p>
          <a:p>
            <a:pPr lvl="1"/>
            <a:r>
              <a:rPr lang="en-US" dirty="0" smtClean="0"/>
              <a:t> Unlikely to have been designed for 30+ year life</a:t>
            </a:r>
          </a:p>
          <a:p>
            <a:pPr lvl="2"/>
            <a:r>
              <a:rPr lang="en-US" dirty="0" smtClean="0"/>
              <a:t>Reliability testing impacted by same testability and fault coverage issues as radiation testing</a:t>
            </a:r>
          </a:p>
          <a:p>
            <a:pPr lvl="2"/>
            <a:r>
              <a:rPr lang="en-US" dirty="0" smtClean="0"/>
              <a:t>Packaging is likely non-hermetic and also does not support 30+ years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Commercial Off-the-Shelf challenges - continued</a:t>
            </a:r>
          </a:p>
          <a:p>
            <a:pPr lvl="1"/>
            <a:r>
              <a:rPr lang="en-US" smtClean="0"/>
              <a:t>Additional packaging concerns</a:t>
            </a:r>
          </a:p>
          <a:p>
            <a:pPr lvl="2"/>
            <a:r>
              <a:rPr lang="en-US" smtClean="0"/>
              <a:t>Lead-free</a:t>
            </a:r>
          </a:p>
          <a:p>
            <a:pPr lvl="2"/>
            <a:r>
              <a:rPr lang="en-US" smtClean="0"/>
              <a:t>Copper bond wires</a:t>
            </a:r>
          </a:p>
          <a:p>
            <a:pPr lvl="2"/>
            <a:r>
              <a:rPr lang="en-US" smtClean="0"/>
              <a:t>Plastic compounds stability, chemical reactions, outgassing, …</a:t>
            </a:r>
          </a:p>
          <a:p>
            <a:pPr lvl="2"/>
            <a:r>
              <a:rPr lang="en-US" smtClean="0"/>
              <a:t>Flip-chip warm x-ray thermo-mechanical issues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Strategic Radiation-Hardened by Design is lowest risk alternative to traditional strategic rad-hard</a:t>
            </a:r>
          </a:p>
          <a:p>
            <a:pPr lvl="1"/>
            <a:r>
              <a:rPr lang="en-US" dirty="0" smtClean="0"/>
              <a:t>Addition of design and layout rules for prompt dose rate survivability, upset and recovery </a:t>
            </a:r>
          </a:p>
          <a:p>
            <a:pPr lvl="1"/>
            <a:r>
              <a:rPr lang="en-US" dirty="0" smtClean="0"/>
              <a:t>Establishment of storefront business model willing to take full responsibility for final product</a:t>
            </a:r>
          </a:p>
          <a:p>
            <a:pPr lvl="1"/>
            <a:r>
              <a:rPr lang="en-US" dirty="0" smtClean="0"/>
              <a:t>Extend reliability models to support 30+ year life</a:t>
            </a:r>
          </a:p>
          <a:p>
            <a:pPr lvl="1"/>
            <a:r>
              <a:rPr lang="en-US" dirty="0" smtClean="0"/>
              <a:t>Long-term availability and stability of fabrication process is remaining challenge</a:t>
            </a:r>
          </a:p>
          <a:p>
            <a:r>
              <a:rPr lang="en-US" dirty="0" smtClean="0"/>
              <a:t>97% of typical strategic system part count are already non-developmental off-the-shelf parts</a:t>
            </a:r>
          </a:p>
          <a:p>
            <a:pPr lvl="1"/>
            <a:r>
              <a:rPr lang="en-US" dirty="0" smtClean="0"/>
              <a:t>13% active discrete transistors and diodes</a:t>
            </a:r>
          </a:p>
          <a:p>
            <a:pPr lvl="1"/>
            <a:r>
              <a:rPr lang="en-US" dirty="0" smtClean="0"/>
              <a:t>84% passive </a:t>
            </a:r>
            <a:r>
              <a:rPr lang="en-US" dirty="0" smtClean="0"/>
              <a:t>discrete capacitors, resistors, magnetics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C3659-8562-4447-B7A3-6DD80C459A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Design 14">
      <a:dk1>
        <a:srgbClr val="021934"/>
      </a:dk1>
      <a:lt1>
        <a:srgbClr val="FFFFFF"/>
      </a:lt1>
      <a:dk2>
        <a:srgbClr val="FFFFFF"/>
      </a:dk2>
      <a:lt2>
        <a:srgbClr val="000000"/>
      </a:lt2>
      <a:accent1>
        <a:srgbClr val="24556E"/>
      </a:accent1>
      <a:accent2>
        <a:srgbClr val="414929"/>
      </a:accent2>
      <a:accent3>
        <a:srgbClr val="FFFFFF"/>
      </a:accent3>
      <a:accent4>
        <a:srgbClr val="01142B"/>
      </a:accent4>
      <a:accent5>
        <a:srgbClr val="ACB4BA"/>
      </a:accent5>
      <a:accent6>
        <a:srgbClr val="3A4124"/>
      </a:accent6>
      <a:hlink>
        <a:srgbClr val="82131A"/>
      </a:hlink>
      <a:folHlink>
        <a:srgbClr val="F4AA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21934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1142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21934"/>
        </a:dk1>
        <a:lt1>
          <a:srgbClr val="FFFFFF"/>
        </a:lt1>
        <a:dk2>
          <a:srgbClr val="FFFFFF"/>
        </a:dk2>
        <a:lt2>
          <a:srgbClr val="000000"/>
        </a:lt2>
        <a:accent1>
          <a:srgbClr val="24556E"/>
        </a:accent1>
        <a:accent2>
          <a:srgbClr val="414929"/>
        </a:accent2>
        <a:accent3>
          <a:srgbClr val="FFFFFF"/>
        </a:accent3>
        <a:accent4>
          <a:srgbClr val="01142B"/>
        </a:accent4>
        <a:accent5>
          <a:srgbClr val="ACB4BA"/>
        </a:accent5>
        <a:accent6>
          <a:srgbClr val="3A4124"/>
        </a:accent6>
        <a:hlink>
          <a:srgbClr val="82131A"/>
        </a:hlink>
        <a:folHlink>
          <a:srgbClr val="F4A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7E99AA"/>
        </a:accent1>
        <a:accent2>
          <a:srgbClr val="F4AA00"/>
        </a:accent2>
        <a:accent3>
          <a:srgbClr val="FFFFFF"/>
        </a:accent3>
        <a:accent4>
          <a:srgbClr val="DADADA"/>
        </a:accent4>
        <a:accent5>
          <a:srgbClr val="C0CAD2"/>
        </a:accent5>
        <a:accent6>
          <a:srgbClr val="DD9A00"/>
        </a:accent6>
        <a:hlink>
          <a:srgbClr val="82131A"/>
        </a:hlink>
        <a:folHlink>
          <a:srgbClr val="414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34E279B-04E7-4478-95DC-40E535823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B1C29AA-8953-437D-A9CC-1B3EB9A27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7214A0-8025-4C45-A3B1-CEA16DDD8D6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</TotalTime>
  <Words>836</Words>
  <Application>Microsoft Office PowerPoint</Application>
  <PresentationFormat>On-screen Show (4:3)</PresentationFormat>
  <Paragraphs>134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1_Custom Design</vt:lpstr>
      <vt:lpstr>PowerPoint Presentation</vt:lpstr>
      <vt:lpstr>Requirements</vt:lpstr>
      <vt:lpstr>Declining Rad-Hard Industrial Base</vt:lpstr>
      <vt:lpstr>Evolution of Strategic Electronics</vt:lpstr>
      <vt:lpstr>Future Strategic Electronics</vt:lpstr>
      <vt:lpstr>Challenges</vt:lpstr>
      <vt:lpstr>Challenges (2)</vt:lpstr>
      <vt:lpstr>Challenges (3)</vt:lpstr>
      <vt:lpstr>Summary</vt:lpstr>
      <vt:lpstr>Audience Participation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 Rate Upset Results from Six Generations of Xilinx FPGAs</dc:title>
  <dc:creator>matthew.gadlage</dc:creator>
  <cp:lastModifiedBy>David Emily</cp:lastModifiedBy>
  <cp:revision>210</cp:revision>
  <cp:lastPrinted>2015-11-30T12:50:15Z</cp:lastPrinted>
  <dcterms:created xsi:type="dcterms:W3CDTF">2015-10-23T12:48:08Z</dcterms:created>
  <dcterms:modified xsi:type="dcterms:W3CDTF">2017-07-20T21:49:44Z</dcterms:modified>
</cp:coreProperties>
</file>