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6" r:id="rId2"/>
    <p:sldId id="257" r:id="rId3"/>
    <p:sldId id="258" r:id="rId4"/>
    <p:sldId id="260" r:id="rId5"/>
    <p:sldId id="259" r:id="rId6"/>
    <p:sldId id="285" r:id="rId7"/>
    <p:sldId id="261" r:id="rId8"/>
    <p:sldId id="262" r:id="rId9"/>
    <p:sldId id="272" r:id="rId10"/>
    <p:sldId id="271" r:id="rId11"/>
    <p:sldId id="273" r:id="rId12"/>
    <p:sldId id="274" r:id="rId13"/>
    <p:sldId id="275" r:id="rId14"/>
    <p:sldId id="276" r:id="rId15"/>
    <p:sldId id="277" r:id="rId16"/>
    <p:sldId id="266" r:id="rId17"/>
    <p:sldId id="283" r:id="rId18"/>
    <p:sldId id="284" r:id="rId19"/>
    <p:sldId id="282" r:id="rId20"/>
    <p:sldId id="278" r:id="rId21"/>
    <p:sldId id="281" r:id="rId2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93863" autoAdjust="0"/>
  </p:normalViewPr>
  <p:slideViewPr>
    <p:cSldViewPr>
      <p:cViewPr varScale="1">
        <p:scale>
          <a:sx n="84" d="100"/>
          <a:sy n="84" d="100"/>
        </p:scale>
        <p:origin x="-1002"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387F19E-C43B-4E4B-9B5D-36173D352BEB}" type="datetimeFigureOut">
              <a:rPr lang="en-US" smtClean="0"/>
              <a:t>7/28/2017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67D2C5-BB51-4BA5-BD44-1C950D683BA6}" type="slidenum">
              <a:rPr lang="en-US" smtClean="0"/>
              <a:t>‹#›</a:t>
            </a:fld>
            <a:endParaRPr lang="en-US"/>
          </a:p>
        </p:txBody>
      </p:sp>
    </p:spTree>
    <p:extLst>
      <p:ext uri="{BB962C8B-B14F-4D97-AF65-F5344CB8AC3E}">
        <p14:creationId xmlns:p14="http://schemas.microsoft.com/office/powerpoint/2010/main" val="2206861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26D1BC0-F342-4BE9-A2C8-626CD2FC7EA2}" type="datetimeFigureOut">
              <a:rPr lang="en-US" smtClean="0"/>
              <a:t>7/28/2017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619DF05-AD1E-4789-8E4A-E4FAD9CB268F}" type="slidenum">
              <a:rPr lang="en-US" smtClean="0"/>
              <a:t>‹#›</a:t>
            </a:fld>
            <a:endParaRPr lang="en-US"/>
          </a:p>
        </p:txBody>
      </p:sp>
    </p:spTree>
    <p:extLst>
      <p:ext uri="{BB962C8B-B14F-4D97-AF65-F5344CB8AC3E}">
        <p14:creationId xmlns:p14="http://schemas.microsoft.com/office/powerpoint/2010/main" val="210532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6400" y="696913"/>
            <a:ext cx="6197600" cy="34861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530" indent="-169530">
              <a:buFontTx/>
              <a:buChar char="•"/>
            </a:pPr>
            <a:r>
              <a:rPr lang="en-US" altLang="en-US" smtClean="0"/>
              <a:t>Two top pictures are of the Washington teams at Nationals both of the teams walked away with national titles</a:t>
            </a:r>
          </a:p>
          <a:p>
            <a:pPr marL="169530" indent="-169530">
              <a:buFontTx/>
              <a:buChar char="•"/>
            </a:pPr>
            <a:r>
              <a:rPr lang="en-US" altLang="en-US" smtClean="0"/>
              <a:t>Bottom pictures are of regional competitions that we run annually</a:t>
            </a:r>
          </a:p>
          <a:p>
            <a:pPr marL="169530" indent="-169530">
              <a:buFontTx/>
              <a:buChar char="•"/>
            </a:pPr>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613" eaLnBrk="0" hangingPunct="0">
              <a:spcBef>
                <a:spcPct val="30000"/>
              </a:spcBef>
              <a:defRPr sz="1200">
                <a:solidFill>
                  <a:schemeClr val="tx1"/>
                </a:solidFill>
                <a:latin typeface="Arial" charset="0"/>
              </a:defRPr>
            </a:lvl1pPr>
            <a:lvl2pPr marL="734629" indent="-282550" defTabSz="880613" eaLnBrk="0" hangingPunct="0">
              <a:spcBef>
                <a:spcPct val="30000"/>
              </a:spcBef>
              <a:defRPr sz="1200">
                <a:solidFill>
                  <a:schemeClr val="tx1"/>
                </a:solidFill>
                <a:latin typeface="Arial" charset="0"/>
              </a:defRPr>
            </a:lvl2pPr>
            <a:lvl3pPr marL="1130198" indent="-226040" defTabSz="880613" eaLnBrk="0" hangingPunct="0">
              <a:spcBef>
                <a:spcPct val="30000"/>
              </a:spcBef>
              <a:defRPr sz="1200">
                <a:solidFill>
                  <a:schemeClr val="tx1"/>
                </a:solidFill>
                <a:latin typeface="Arial" charset="0"/>
              </a:defRPr>
            </a:lvl3pPr>
            <a:lvl4pPr marL="1582278" indent="-226040" defTabSz="880613" eaLnBrk="0" hangingPunct="0">
              <a:spcBef>
                <a:spcPct val="30000"/>
              </a:spcBef>
              <a:defRPr sz="1200">
                <a:solidFill>
                  <a:schemeClr val="tx1"/>
                </a:solidFill>
                <a:latin typeface="Arial" charset="0"/>
              </a:defRPr>
            </a:lvl4pPr>
            <a:lvl5pPr marL="2034357" indent="-226040" defTabSz="880613" eaLnBrk="0" hangingPunct="0">
              <a:spcBef>
                <a:spcPct val="30000"/>
              </a:spcBef>
              <a:defRPr sz="1200">
                <a:solidFill>
                  <a:schemeClr val="tx1"/>
                </a:solidFill>
                <a:latin typeface="Arial" charset="0"/>
              </a:defRPr>
            </a:lvl5pPr>
            <a:lvl6pPr marL="2486436" indent="-226040" defTabSz="880613" eaLnBrk="0" fontAlgn="base" hangingPunct="0">
              <a:spcBef>
                <a:spcPct val="30000"/>
              </a:spcBef>
              <a:spcAft>
                <a:spcPct val="0"/>
              </a:spcAft>
              <a:defRPr sz="1200">
                <a:solidFill>
                  <a:schemeClr val="tx1"/>
                </a:solidFill>
                <a:latin typeface="Arial" charset="0"/>
              </a:defRPr>
            </a:lvl6pPr>
            <a:lvl7pPr marL="2938516" indent="-226040" defTabSz="880613" eaLnBrk="0" fontAlgn="base" hangingPunct="0">
              <a:spcBef>
                <a:spcPct val="30000"/>
              </a:spcBef>
              <a:spcAft>
                <a:spcPct val="0"/>
              </a:spcAft>
              <a:defRPr sz="1200">
                <a:solidFill>
                  <a:schemeClr val="tx1"/>
                </a:solidFill>
                <a:latin typeface="Arial" charset="0"/>
              </a:defRPr>
            </a:lvl7pPr>
            <a:lvl8pPr marL="3390595" indent="-226040" defTabSz="880613" eaLnBrk="0" fontAlgn="base" hangingPunct="0">
              <a:spcBef>
                <a:spcPct val="30000"/>
              </a:spcBef>
              <a:spcAft>
                <a:spcPct val="0"/>
              </a:spcAft>
              <a:defRPr sz="1200">
                <a:solidFill>
                  <a:schemeClr val="tx1"/>
                </a:solidFill>
                <a:latin typeface="Arial" charset="0"/>
              </a:defRPr>
            </a:lvl8pPr>
            <a:lvl9pPr marL="3842675" indent="-226040" defTabSz="8806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1A278E-B114-49A9-8167-1883907DF8A8}"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406400" y="696913"/>
            <a:ext cx="6197600" cy="3486150"/>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530" indent="-169530">
              <a:buFontTx/>
              <a:buChar char="•"/>
            </a:pPr>
            <a:r>
              <a:rPr lang="en-US" altLang="en-US" smtClean="0"/>
              <a:t>May 2013 the Nationals were held in IUPUI,because since the SeaPerch competition started, three years ago, Indiana walked away with the bulk of the National titles. This past year was no different Indiana won 3 national titles.</a:t>
            </a:r>
          </a:p>
          <a:p>
            <a:pPr marL="169530" indent="-169530">
              <a:buFontTx/>
              <a:buChar char="•"/>
            </a:pPr>
            <a:r>
              <a:rPr lang="en-US" altLang="en-US" smtClean="0"/>
              <a:t>SeaPerch is an affordable program that gives those without the funds to do FIRST competition a chance to compete in the robot realm</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613" eaLnBrk="0" hangingPunct="0">
              <a:spcBef>
                <a:spcPct val="30000"/>
              </a:spcBef>
              <a:defRPr sz="1200">
                <a:solidFill>
                  <a:schemeClr val="tx1"/>
                </a:solidFill>
                <a:latin typeface="Arial" charset="0"/>
              </a:defRPr>
            </a:lvl1pPr>
            <a:lvl2pPr marL="734629" indent="-282550" defTabSz="880613" eaLnBrk="0" hangingPunct="0">
              <a:spcBef>
                <a:spcPct val="30000"/>
              </a:spcBef>
              <a:defRPr sz="1200">
                <a:solidFill>
                  <a:schemeClr val="tx1"/>
                </a:solidFill>
                <a:latin typeface="Arial" charset="0"/>
              </a:defRPr>
            </a:lvl2pPr>
            <a:lvl3pPr marL="1130198" indent="-226040" defTabSz="880613" eaLnBrk="0" hangingPunct="0">
              <a:spcBef>
                <a:spcPct val="30000"/>
              </a:spcBef>
              <a:defRPr sz="1200">
                <a:solidFill>
                  <a:schemeClr val="tx1"/>
                </a:solidFill>
                <a:latin typeface="Arial" charset="0"/>
              </a:defRPr>
            </a:lvl3pPr>
            <a:lvl4pPr marL="1582278" indent="-226040" defTabSz="880613" eaLnBrk="0" hangingPunct="0">
              <a:spcBef>
                <a:spcPct val="30000"/>
              </a:spcBef>
              <a:defRPr sz="1200">
                <a:solidFill>
                  <a:schemeClr val="tx1"/>
                </a:solidFill>
                <a:latin typeface="Arial" charset="0"/>
              </a:defRPr>
            </a:lvl4pPr>
            <a:lvl5pPr marL="2034357" indent="-226040" defTabSz="880613" eaLnBrk="0" hangingPunct="0">
              <a:spcBef>
                <a:spcPct val="30000"/>
              </a:spcBef>
              <a:defRPr sz="1200">
                <a:solidFill>
                  <a:schemeClr val="tx1"/>
                </a:solidFill>
                <a:latin typeface="Arial" charset="0"/>
              </a:defRPr>
            </a:lvl5pPr>
            <a:lvl6pPr marL="2486436" indent="-226040" defTabSz="880613" eaLnBrk="0" fontAlgn="base" hangingPunct="0">
              <a:spcBef>
                <a:spcPct val="30000"/>
              </a:spcBef>
              <a:spcAft>
                <a:spcPct val="0"/>
              </a:spcAft>
              <a:defRPr sz="1200">
                <a:solidFill>
                  <a:schemeClr val="tx1"/>
                </a:solidFill>
                <a:latin typeface="Arial" charset="0"/>
              </a:defRPr>
            </a:lvl6pPr>
            <a:lvl7pPr marL="2938516" indent="-226040" defTabSz="880613" eaLnBrk="0" fontAlgn="base" hangingPunct="0">
              <a:spcBef>
                <a:spcPct val="30000"/>
              </a:spcBef>
              <a:spcAft>
                <a:spcPct val="0"/>
              </a:spcAft>
              <a:defRPr sz="1200">
                <a:solidFill>
                  <a:schemeClr val="tx1"/>
                </a:solidFill>
                <a:latin typeface="Arial" charset="0"/>
              </a:defRPr>
            </a:lvl7pPr>
            <a:lvl8pPr marL="3390595" indent="-226040" defTabSz="880613" eaLnBrk="0" fontAlgn="base" hangingPunct="0">
              <a:spcBef>
                <a:spcPct val="30000"/>
              </a:spcBef>
              <a:spcAft>
                <a:spcPct val="0"/>
              </a:spcAft>
              <a:defRPr sz="1200">
                <a:solidFill>
                  <a:schemeClr val="tx1"/>
                </a:solidFill>
                <a:latin typeface="Arial" charset="0"/>
              </a:defRPr>
            </a:lvl8pPr>
            <a:lvl9pPr marL="3842675" indent="-226040" defTabSz="8806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8C83760-276B-424D-B443-3D1379C89973}"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06400" y="696913"/>
            <a:ext cx="6197600" cy="34861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9530" indent="-169530">
              <a:buFontTx/>
              <a:buChar char="•"/>
            </a:pPr>
            <a:r>
              <a:rPr lang="en-US" altLang="en-US" smtClean="0"/>
              <a:t>The various teams are Jr. FLL (K-3); FLL (4-8 grade); FRC (8-12); FTC (8-12) [FTC is a little more expensive version of FRC]</a:t>
            </a:r>
          </a:p>
          <a:p>
            <a:pPr marL="169530" indent="-169530">
              <a:buFontTx/>
              <a:buChar char="•"/>
            </a:pPr>
            <a:r>
              <a:rPr lang="en-US" altLang="en-US" smtClean="0"/>
              <a:t>Last year we had mentors for FLL, FTC, and FRC teams</a:t>
            </a:r>
          </a:p>
          <a:p>
            <a:pPr marL="169530" indent="-169530">
              <a:buFontTx/>
              <a:buChar char="•"/>
            </a:pPr>
            <a:r>
              <a:rPr lang="en-US" altLang="en-US" smtClean="0"/>
              <a:t>NDEP – National Defense Education Program offers grants for DoD employees that mentor FIRST teams. We also worked with SAIC to match their employees with teams in need of kits (SAIC donates kits to teams with SAIC employees)</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0613" eaLnBrk="0" hangingPunct="0">
              <a:spcBef>
                <a:spcPct val="30000"/>
              </a:spcBef>
              <a:defRPr sz="1200">
                <a:solidFill>
                  <a:schemeClr val="tx1"/>
                </a:solidFill>
                <a:latin typeface="Arial" charset="0"/>
              </a:defRPr>
            </a:lvl1pPr>
            <a:lvl2pPr marL="734629" indent="-282550" defTabSz="880613" eaLnBrk="0" hangingPunct="0">
              <a:spcBef>
                <a:spcPct val="30000"/>
              </a:spcBef>
              <a:defRPr sz="1200">
                <a:solidFill>
                  <a:schemeClr val="tx1"/>
                </a:solidFill>
                <a:latin typeface="Arial" charset="0"/>
              </a:defRPr>
            </a:lvl2pPr>
            <a:lvl3pPr marL="1130198" indent="-226040" defTabSz="880613" eaLnBrk="0" hangingPunct="0">
              <a:spcBef>
                <a:spcPct val="30000"/>
              </a:spcBef>
              <a:defRPr sz="1200">
                <a:solidFill>
                  <a:schemeClr val="tx1"/>
                </a:solidFill>
                <a:latin typeface="Arial" charset="0"/>
              </a:defRPr>
            </a:lvl3pPr>
            <a:lvl4pPr marL="1582278" indent="-226040" defTabSz="880613" eaLnBrk="0" hangingPunct="0">
              <a:spcBef>
                <a:spcPct val="30000"/>
              </a:spcBef>
              <a:defRPr sz="1200">
                <a:solidFill>
                  <a:schemeClr val="tx1"/>
                </a:solidFill>
                <a:latin typeface="Arial" charset="0"/>
              </a:defRPr>
            </a:lvl4pPr>
            <a:lvl5pPr marL="2034357" indent="-226040" defTabSz="880613" eaLnBrk="0" hangingPunct="0">
              <a:spcBef>
                <a:spcPct val="30000"/>
              </a:spcBef>
              <a:defRPr sz="1200">
                <a:solidFill>
                  <a:schemeClr val="tx1"/>
                </a:solidFill>
                <a:latin typeface="Arial" charset="0"/>
              </a:defRPr>
            </a:lvl5pPr>
            <a:lvl6pPr marL="2486436" indent="-226040" defTabSz="880613" eaLnBrk="0" fontAlgn="base" hangingPunct="0">
              <a:spcBef>
                <a:spcPct val="30000"/>
              </a:spcBef>
              <a:spcAft>
                <a:spcPct val="0"/>
              </a:spcAft>
              <a:defRPr sz="1200">
                <a:solidFill>
                  <a:schemeClr val="tx1"/>
                </a:solidFill>
                <a:latin typeface="Arial" charset="0"/>
              </a:defRPr>
            </a:lvl6pPr>
            <a:lvl7pPr marL="2938516" indent="-226040" defTabSz="880613" eaLnBrk="0" fontAlgn="base" hangingPunct="0">
              <a:spcBef>
                <a:spcPct val="30000"/>
              </a:spcBef>
              <a:spcAft>
                <a:spcPct val="0"/>
              </a:spcAft>
              <a:defRPr sz="1200">
                <a:solidFill>
                  <a:schemeClr val="tx1"/>
                </a:solidFill>
                <a:latin typeface="Arial" charset="0"/>
              </a:defRPr>
            </a:lvl7pPr>
            <a:lvl8pPr marL="3390595" indent="-226040" defTabSz="880613" eaLnBrk="0" fontAlgn="base" hangingPunct="0">
              <a:spcBef>
                <a:spcPct val="30000"/>
              </a:spcBef>
              <a:spcAft>
                <a:spcPct val="0"/>
              </a:spcAft>
              <a:defRPr sz="1200">
                <a:solidFill>
                  <a:schemeClr val="tx1"/>
                </a:solidFill>
                <a:latin typeface="Arial" charset="0"/>
              </a:defRPr>
            </a:lvl8pPr>
            <a:lvl9pPr marL="3842675" indent="-226040" defTabSz="8806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1CD3468-BEBD-4230-8796-E2416547DF33}"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406400" y="696913"/>
            <a:ext cx="6197600" cy="348615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37F83544-D785-48A8-A2B7-3017CE870B27}" type="slidenum">
              <a:rPr lang="en-US" smtClean="0"/>
              <a:pPr>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679" eaLnBrk="0" hangingPunct="0">
              <a:defRPr>
                <a:solidFill>
                  <a:schemeClr val="tx1"/>
                </a:solidFill>
                <a:latin typeface="Arial" pitchFamily="34" charset="0"/>
              </a:defRPr>
            </a:lvl1pPr>
            <a:lvl2pPr marL="748862" indent="-288024" defTabSz="929679" eaLnBrk="0" hangingPunct="0">
              <a:defRPr>
                <a:solidFill>
                  <a:schemeClr val="tx1"/>
                </a:solidFill>
                <a:latin typeface="Arial" pitchFamily="34" charset="0"/>
              </a:defRPr>
            </a:lvl2pPr>
            <a:lvl3pPr marL="1152098" indent="-230420" defTabSz="929679" eaLnBrk="0" hangingPunct="0">
              <a:defRPr>
                <a:solidFill>
                  <a:schemeClr val="tx1"/>
                </a:solidFill>
                <a:latin typeface="Arial" pitchFamily="34" charset="0"/>
              </a:defRPr>
            </a:lvl3pPr>
            <a:lvl4pPr marL="1612933" indent="-230420" defTabSz="929679" eaLnBrk="0" hangingPunct="0">
              <a:defRPr>
                <a:solidFill>
                  <a:schemeClr val="tx1"/>
                </a:solidFill>
                <a:latin typeface="Arial" pitchFamily="34" charset="0"/>
              </a:defRPr>
            </a:lvl4pPr>
            <a:lvl5pPr marL="2073775" indent="-230420" defTabSz="929679" eaLnBrk="0" hangingPunct="0">
              <a:defRPr>
                <a:solidFill>
                  <a:schemeClr val="tx1"/>
                </a:solidFill>
                <a:latin typeface="Arial" pitchFamily="34" charset="0"/>
              </a:defRPr>
            </a:lvl5pPr>
            <a:lvl6pPr marL="2534617" indent="-230420" defTabSz="929679" eaLnBrk="0" fontAlgn="base" hangingPunct="0">
              <a:spcBef>
                <a:spcPct val="0"/>
              </a:spcBef>
              <a:spcAft>
                <a:spcPct val="0"/>
              </a:spcAft>
              <a:defRPr>
                <a:solidFill>
                  <a:schemeClr val="tx1"/>
                </a:solidFill>
                <a:latin typeface="Arial" pitchFamily="34" charset="0"/>
              </a:defRPr>
            </a:lvl6pPr>
            <a:lvl7pPr marL="2995453" indent="-230420" defTabSz="929679" eaLnBrk="0" fontAlgn="base" hangingPunct="0">
              <a:spcBef>
                <a:spcPct val="0"/>
              </a:spcBef>
              <a:spcAft>
                <a:spcPct val="0"/>
              </a:spcAft>
              <a:defRPr>
                <a:solidFill>
                  <a:schemeClr val="tx1"/>
                </a:solidFill>
                <a:latin typeface="Arial" pitchFamily="34" charset="0"/>
              </a:defRPr>
            </a:lvl7pPr>
            <a:lvl8pPr marL="3456293" indent="-230420" defTabSz="929679" eaLnBrk="0" fontAlgn="base" hangingPunct="0">
              <a:spcBef>
                <a:spcPct val="0"/>
              </a:spcBef>
              <a:spcAft>
                <a:spcPct val="0"/>
              </a:spcAft>
              <a:defRPr>
                <a:solidFill>
                  <a:schemeClr val="tx1"/>
                </a:solidFill>
                <a:latin typeface="Arial" pitchFamily="34" charset="0"/>
              </a:defRPr>
            </a:lvl8pPr>
            <a:lvl9pPr marL="3917130" indent="-230420" defTabSz="929679" eaLnBrk="0" fontAlgn="base" hangingPunct="0">
              <a:spcBef>
                <a:spcPct val="0"/>
              </a:spcBef>
              <a:spcAft>
                <a:spcPct val="0"/>
              </a:spcAft>
              <a:defRPr>
                <a:solidFill>
                  <a:schemeClr val="tx1"/>
                </a:solidFill>
                <a:latin typeface="Arial" pitchFamily="34" charset="0"/>
              </a:defRPr>
            </a:lvl9pPr>
          </a:lstStyle>
          <a:p>
            <a:pPr eaLnBrk="1" hangingPunct="1">
              <a:defRPr/>
            </a:pPr>
            <a:fld id="{26051746-3BF9-40EF-B9ED-FFE649D64790}" type="slidenum">
              <a:rPr lang="en-US" smtClean="0">
                <a:solidFill>
                  <a:srgbClr val="000000"/>
                </a:solidFill>
              </a:rPr>
              <a:pPr eaLnBrk="1" hangingPunct="1">
                <a:defRPr/>
              </a:pPr>
              <a:t>17</a:t>
            </a:fld>
            <a:endParaRPr lang="en-US" smtClean="0">
              <a:solidFill>
                <a:srgbClr val="000000"/>
              </a:solidFill>
            </a:endParaRPr>
          </a:p>
        </p:txBody>
      </p:sp>
      <p:sp>
        <p:nvSpPr>
          <p:cNvPr id="21507" name="Rectangle 2"/>
          <p:cNvSpPr>
            <a:spLocks noGrp="1" noRot="1" noChangeAspect="1" noChangeArrowheads="1" noTextEdit="1"/>
          </p:cNvSpPr>
          <p:nvPr>
            <p:ph type="sldImg"/>
          </p:nvPr>
        </p:nvSpPr>
        <p:spPr>
          <a:xfrm>
            <a:off x="407988" y="696913"/>
            <a:ext cx="6197600" cy="3486150"/>
          </a:xfrm>
          <a:ln/>
        </p:spPr>
      </p:sp>
      <p:sp>
        <p:nvSpPr>
          <p:cNvPr id="11268" name="Rectangle 3"/>
          <p:cNvSpPr>
            <a:spLocks noGrp="1" noChangeArrowheads="1"/>
          </p:cNvSpPr>
          <p:nvPr>
            <p:ph type="body" idx="1"/>
          </p:nvPr>
        </p:nvSpPr>
        <p:spPr>
          <a:xfrm>
            <a:off x="512649" y="4416117"/>
            <a:ext cx="5986715" cy="488029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5000"/>
              </a:spcBef>
              <a:defRPr/>
            </a:pPr>
            <a:endParaRPr lang="en-US" sz="1000" b="1" dirty="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2"/>
          <p:cNvSpPr>
            <a:spLocks noGrp="1"/>
          </p:cNvSpPr>
          <p:nvPr>
            <p:ph type="sldNum" sz="quarter" idx="10"/>
          </p:nvPr>
        </p:nvSpPr>
        <p:spPr/>
        <p:txBody>
          <a:bodyPr/>
          <a:lstStyle>
            <a:lvl1pPr algn="r">
              <a:defRPr sz="1200">
                <a:solidFill>
                  <a:schemeClr val="tx1"/>
                </a:solidFill>
              </a:defRPr>
            </a:lvl1pPr>
          </a:lstStyle>
          <a:p>
            <a:pPr>
              <a:defRPr/>
            </a:pPr>
            <a:fld id="{2192531B-B110-4A58-9B38-CF25EABC20DC}" type="slidenum">
              <a:rPr lang="en-US"/>
              <a:pPr>
                <a:defRPr/>
              </a:pPr>
              <a:t>‹#›</a:t>
            </a:fld>
            <a:endParaRPr lang="en-US" dirty="0"/>
          </a:p>
        </p:txBody>
      </p:sp>
    </p:spTree>
    <p:extLst>
      <p:ext uri="{BB962C8B-B14F-4D97-AF65-F5344CB8AC3E}">
        <p14:creationId xmlns:p14="http://schemas.microsoft.com/office/powerpoint/2010/main" val="3469118079"/>
      </p:ext>
    </p:extLst>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p:txBody>
          <a:bodyPr/>
          <a:lstStyle>
            <a:lvl1pPr algn="r">
              <a:defRPr sz="1200">
                <a:solidFill>
                  <a:schemeClr val="tx1"/>
                </a:solidFill>
              </a:defRPr>
            </a:lvl1pPr>
          </a:lstStyle>
          <a:p>
            <a:pPr>
              <a:defRPr/>
            </a:pPr>
            <a:fld id="{E6B79C42-51F8-41BD-9C40-BBBD403F08D1}" type="slidenum">
              <a:rPr lang="en-US"/>
              <a:pPr>
                <a:defRPr/>
              </a:pPr>
              <a:t>‹#›</a:t>
            </a:fld>
            <a:endParaRPr lang="en-US" dirty="0"/>
          </a:p>
        </p:txBody>
      </p:sp>
    </p:spTree>
    <p:extLst>
      <p:ext uri="{BB962C8B-B14F-4D97-AF65-F5344CB8AC3E}">
        <p14:creationId xmlns:p14="http://schemas.microsoft.com/office/powerpoint/2010/main" val="525303402"/>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28701"/>
            <a:ext cx="4038600" cy="35659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28701"/>
            <a:ext cx="4038600" cy="35659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
          <p:cNvSpPr>
            <a:spLocks noGrp="1"/>
          </p:cNvSpPr>
          <p:nvPr>
            <p:ph type="sldNum" sz="quarter" idx="10"/>
          </p:nvPr>
        </p:nvSpPr>
        <p:spPr/>
        <p:txBody>
          <a:bodyPr/>
          <a:lstStyle>
            <a:lvl1pPr algn="r">
              <a:defRPr sz="1200">
                <a:solidFill>
                  <a:schemeClr val="tx1"/>
                </a:solidFill>
              </a:defRPr>
            </a:lvl1pPr>
          </a:lstStyle>
          <a:p>
            <a:pPr>
              <a:defRPr/>
            </a:pPr>
            <a:fld id="{C7468AA8-491D-4EB3-A05B-E5D1C27E72E2}" type="slidenum">
              <a:rPr lang="en-US"/>
              <a:pPr>
                <a:defRPr/>
              </a:pPr>
              <a:t>‹#›</a:t>
            </a:fld>
            <a:endParaRPr lang="en-US" dirty="0"/>
          </a:p>
        </p:txBody>
      </p:sp>
    </p:spTree>
    <p:extLst>
      <p:ext uri="{BB962C8B-B14F-4D97-AF65-F5344CB8AC3E}">
        <p14:creationId xmlns:p14="http://schemas.microsoft.com/office/powerpoint/2010/main" val="94280513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75BFD8F6-526A-4C37-AB5E-9EB9DBACBBF7}" type="slidenum">
              <a:rPr lang="en-US"/>
              <a:pPr>
                <a:defRPr/>
              </a:pPr>
              <a:t>‹#›</a:t>
            </a:fld>
            <a:endParaRPr lang="en-US"/>
          </a:p>
        </p:txBody>
      </p:sp>
    </p:spTree>
    <p:extLst>
      <p:ext uri="{BB962C8B-B14F-4D97-AF65-F5344CB8AC3E}">
        <p14:creationId xmlns:p14="http://schemas.microsoft.com/office/powerpoint/2010/main" val="282686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03D216CD-8583-4838-A85D-734E8772539B}" type="datetimeFigureOut">
              <a:rPr lang="en-US" smtClean="0"/>
              <a:t>7/28/2017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78D999-25FB-4DC3-BCFD-506A885D7EB3}" type="slidenum">
              <a:rPr lang="en-US" smtClean="0"/>
              <a:t>‹#›</a:t>
            </a:fld>
            <a:endParaRPr lang="en-US"/>
          </a:p>
        </p:txBody>
      </p:sp>
    </p:spTree>
    <p:extLst>
      <p:ext uri="{BB962C8B-B14F-4D97-AF65-F5344CB8AC3E}">
        <p14:creationId xmlns:p14="http://schemas.microsoft.com/office/powerpoint/2010/main" val="19876308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ctr" anchorCtr="0" compatLnSpc="1">
            <a:prstTxWarp prst="textNoShape">
              <a:avLst/>
            </a:prstTxWarp>
          </a:bodyPr>
          <a:lstStyle/>
          <a:p>
            <a:pPr lvl="0"/>
            <a:r>
              <a:rPr lang="en-US" altLang="en-US" smtClean="0"/>
              <a:t>Click to edit Master title style</a:t>
            </a:r>
          </a:p>
        </p:txBody>
      </p:sp>
      <p:sp>
        <p:nvSpPr>
          <p:cNvPr id="1027" name="Rectangle 6"/>
          <p:cNvSpPr>
            <a:spLocks noGrp="1" noChangeArrowheads="1"/>
          </p:cNvSpPr>
          <p:nvPr>
            <p:ph type="body" idx="1"/>
          </p:nvPr>
        </p:nvSpPr>
        <p:spPr bwMode="auto">
          <a:xfrm>
            <a:off x="457200" y="1028701"/>
            <a:ext cx="8229600" cy="356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Slide Number Placeholder 2"/>
          <p:cNvSpPr>
            <a:spLocks noGrp="1"/>
          </p:cNvSpPr>
          <p:nvPr>
            <p:ph type="sldNum" sz="quarter" idx="4"/>
          </p:nvPr>
        </p:nvSpPr>
        <p:spPr>
          <a:xfrm>
            <a:off x="8686800" y="4698207"/>
            <a:ext cx="457200" cy="273844"/>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15520734-2EE6-47BA-8BFD-B06A0B416C43}" type="slidenum">
              <a:rPr lang="en-US"/>
              <a:pPr>
                <a:defRPr/>
              </a:pPr>
              <a:t>‹#›</a:t>
            </a:fld>
            <a:endParaRPr lang="en-US" dirty="0"/>
          </a:p>
        </p:txBody>
      </p:sp>
    </p:spTree>
    <p:extLst>
      <p:ext uri="{BB962C8B-B14F-4D97-AF65-F5344CB8AC3E}">
        <p14:creationId xmlns:p14="http://schemas.microsoft.com/office/powerpoint/2010/main" val="3106262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spd="med">
    <p:zoom/>
  </p:transition>
  <p:hf hdr="0" ftr="0" dt="0"/>
  <p:txStyles>
    <p:titleStyle>
      <a:lvl1pPr algn="ctr" rtl="0" eaLnBrk="0" fontAlgn="base" hangingPunct="0">
        <a:spcBef>
          <a:spcPct val="0"/>
        </a:spcBef>
        <a:spcAft>
          <a:spcPct val="0"/>
        </a:spcAft>
        <a:defRPr sz="3000" b="1">
          <a:solidFill>
            <a:schemeClr val="bg2"/>
          </a:solidFill>
          <a:latin typeface="+mj-lt"/>
          <a:ea typeface="+mj-ea"/>
          <a:cs typeface="+mj-cs"/>
        </a:defRPr>
      </a:lvl1pPr>
      <a:lvl2pPr algn="ctr" rtl="0" eaLnBrk="0" fontAlgn="base" hangingPunct="0">
        <a:spcBef>
          <a:spcPct val="0"/>
        </a:spcBef>
        <a:spcAft>
          <a:spcPct val="0"/>
        </a:spcAft>
        <a:defRPr sz="3000" b="1">
          <a:solidFill>
            <a:schemeClr val="bg2"/>
          </a:solidFill>
          <a:latin typeface="Arial" charset="0"/>
        </a:defRPr>
      </a:lvl2pPr>
      <a:lvl3pPr algn="ctr" rtl="0" eaLnBrk="0" fontAlgn="base" hangingPunct="0">
        <a:spcBef>
          <a:spcPct val="0"/>
        </a:spcBef>
        <a:spcAft>
          <a:spcPct val="0"/>
        </a:spcAft>
        <a:defRPr sz="3000" b="1">
          <a:solidFill>
            <a:schemeClr val="bg2"/>
          </a:solidFill>
          <a:latin typeface="Arial" charset="0"/>
        </a:defRPr>
      </a:lvl3pPr>
      <a:lvl4pPr algn="ctr" rtl="0" eaLnBrk="0" fontAlgn="base" hangingPunct="0">
        <a:spcBef>
          <a:spcPct val="0"/>
        </a:spcBef>
        <a:spcAft>
          <a:spcPct val="0"/>
        </a:spcAft>
        <a:defRPr sz="3000" b="1">
          <a:solidFill>
            <a:schemeClr val="bg2"/>
          </a:solidFill>
          <a:latin typeface="Arial" charset="0"/>
        </a:defRPr>
      </a:lvl4pPr>
      <a:lvl5pPr algn="ctr" rtl="0" eaLnBrk="0" fontAlgn="base" hangingPunct="0">
        <a:spcBef>
          <a:spcPct val="0"/>
        </a:spcBef>
        <a:spcAft>
          <a:spcPct val="0"/>
        </a:spcAft>
        <a:defRPr sz="3000" b="1">
          <a:solidFill>
            <a:schemeClr val="bg2"/>
          </a:solidFill>
          <a:latin typeface="Arial" charset="0"/>
        </a:defRPr>
      </a:lvl5pPr>
      <a:lvl6pPr marL="457200" algn="ctr" rtl="0" fontAlgn="base">
        <a:spcBef>
          <a:spcPct val="0"/>
        </a:spcBef>
        <a:spcAft>
          <a:spcPct val="0"/>
        </a:spcAft>
        <a:defRPr sz="3000" b="1">
          <a:solidFill>
            <a:schemeClr val="bg2"/>
          </a:solidFill>
          <a:latin typeface="Arial" charset="0"/>
        </a:defRPr>
      </a:lvl6pPr>
      <a:lvl7pPr marL="914400" algn="ctr" rtl="0" fontAlgn="base">
        <a:spcBef>
          <a:spcPct val="0"/>
        </a:spcBef>
        <a:spcAft>
          <a:spcPct val="0"/>
        </a:spcAft>
        <a:defRPr sz="3000" b="1">
          <a:solidFill>
            <a:schemeClr val="bg2"/>
          </a:solidFill>
          <a:latin typeface="Arial" charset="0"/>
        </a:defRPr>
      </a:lvl7pPr>
      <a:lvl8pPr marL="1371600" algn="ctr" rtl="0" fontAlgn="base">
        <a:spcBef>
          <a:spcPct val="0"/>
        </a:spcBef>
        <a:spcAft>
          <a:spcPct val="0"/>
        </a:spcAft>
        <a:defRPr sz="3000" b="1">
          <a:solidFill>
            <a:schemeClr val="bg2"/>
          </a:solidFill>
          <a:latin typeface="Arial" charset="0"/>
        </a:defRPr>
      </a:lvl8pPr>
      <a:lvl9pPr marL="1828800" algn="ctr" rtl="0" fontAlgn="base">
        <a:spcBef>
          <a:spcPct val="0"/>
        </a:spcBef>
        <a:spcAft>
          <a:spcPct val="0"/>
        </a:spcAft>
        <a:defRPr sz="3000" b="1">
          <a:solidFill>
            <a:schemeClr val="bg2"/>
          </a:solidFill>
          <a:latin typeface="Arial"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5.xml"/><Relationship Id="rId16" Type="http://schemas.openxmlformats.org/officeDocument/2006/relationships/image" Target="../media/image45.gif"/><Relationship Id="rId1" Type="http://schemas.openxmlformats.org/officeDocument/2006/relationships/slideLayout" Target="../slideLayouts/slideLayout5.xml"/><Relationship Id="rId6" Type="http://schemas.openxmlformats.org/officeDocument/2006/relationships/image" Target="../media/image35.gif"/><Relationship Id="rId11" Type="http://schemas.openxmlformats.org/officeDocument/2006/relationships/image" Target="../media/image40.png"/><Relationship Id="rId5" Type="http://schemas.openxmlformats.org/officeDocument/2006/relationships/image" Target="../media/image34.jpeg"/><Relationship Id="rId15" Type="http://schemas.openxmlformats.org/officeDocument/2006/relationships/image" Target="../media/image44.png"/><Relationship Id="rId10" Type="http://schemas.openxmlformats.org/officeDocument/2006/relationships/image" Target="../media/image39.gif"/><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jpe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jpe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849" y="3863429"/>
            <a:ext cx="6400800" cy="769441"/>
          </a:xfrm>
          <a:prstGeom prst="rect">
            <a:avLst/>
          </a:prstGeom>
        </p:spPr>
        <p:txBody>
          <a:bodyPr wrap="square" lIns="0" tIns="0" rIns="0" bIns="0" anchor="ctr">
            <a:spAutoFit/>
          </a:bodyPr>
          <a:lstStyle/>
          <a:p>
            <a:pPr algn="ctr" defTabSz="973138"/>
            <a:r>
              <a:rPr lang="en-US" sz="2000" b="1" dirty="0" smtClean="0">
                <a:latin typeface="Arial" pitchFamily="34" charset="0"/>
                <a:cs typeface="Arial" pitchFamily="34" charset="0"/>
              </a:rPr>
              <a:t>Microelectronics Integrity Meeting</a:t>
            </a:r>
          </a:p>
          <a:p>
            <a:pPr algn="ctr" defTabSz="973138"/>
            <a:r>
              <a:rPr lang="en-US" sz="2000" b="1" dirty="0" smtClean="0">
                <a:latin typeface="Arial" pitchFamily="34" charset="0"/>
                <a:cs typeface="Arial" pitchFamily="34" charset="0"/>
              </a:rPr>
              <a:t>August, </a:t>
            </a:r>
            <a:r>
              <a:rPr lang="en-US" sz="2000" b="1" dirty="0" smtClean="0">
                <a:latin typeface="Arial" pitchFamily="34" charset="0"/>
                <a:cs typeface="Arial" pitchFamily="34" charset="0"/>
              </a:rPr>
              <a:t>2017</a:t>
            </a:r>
          </a:p>
          <a:p>
            <a:pPr algn="ctr" defTabSz="973138"/>
            <a:r>
              <a:rPr lang="en-US" sz="1000" b="1" dirty="0" smtClean="0">
                <a:latin typeface="Arial" pitchFamily="34" charset="0"/>
                <a:cs typeface="Arial" pitchFamily="34" charset="0"/>
              </a:rPr>
              <a:t>DISTRIBUTION A. Approved for public release: Distribution Unlimited</a:t>
            </a:r>
            <a:endParaRPr lang="en-US" sz="1000" b="1" dirty="0">
              <a:latin typeface="+mj-lt"/>
            </a:endParaRPr>
          </a:p>
        </p:txBody>
      </p:sp>
      <p:sp>
        <p:nvSpPr>
          <p:cNvPr id="6" name="Rectangle 1"/>
          <p:cNvSpPr>
            <a:spLocks noChangeArrowheads="1"/>
          </p:cNvSpPr>
          <p:nvPr/>
        </p:nvSpPr>
        <p:spPr bwMode="auto">
          <a:xfrm>
            <a:off x="1633538" y="222834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0" y="1062395"/>
            <a:ext cx="9144000" cy="677108"/>
          </a:xfrm>
          <a:prstGeom prst="rect">
            <a:avLst/>
          </a:prstGeom>
        </p:spPr>
        <p:txBody>
          <a:bodyPr wrap="square" lIns="0" tIns="0" rIns="0" bIns="0" anchor="ctr">
            <a:spAutoFit/>
          </a:bodyPr>
          <a:lstStyle/>
          <a:p>
            <a:pPr algn="ctr" defTabSz="973138"/>
            <a:r>
              <a:rPr lang="en-US" sz="4400" b="1" i="1" dirty="0" smtClean="0">
                <a:latin typeface="Arial" pitchFamily="34" charset="0"/>
                <a:cs typeface="Arial" pitchFamily="34" charset="0"/>
              </a:rPr>
              <a:t>Strategic Investments </a:t>
            </a:r>
          </a:p>
        </p:txBody>
      </p:sp>
      <p:sp>
        <p:nvSpPr>
          <p:cNvPr id="10" name="Rectangle 9"/>
          <p:cNvSpPr/>
          <p:nvPr/>
        </p:nvSpPr>
        <p:spPr>
          <a:xfrm>
            <a:off x="1460849" y="3201698"/>
            <a:ext cx="6400800" cy="677108"/>
          </a:xfrm>
          <a:prstGeom prst="rect">
            <a:avLst/>
          </a:prstGeom>
        </p:spPr>
        <p:txBody>
          <a:bodyPr wrap="square" lIns="0" tIns="0" rIns="0" bIns="0" anchor="ctr">
            <a:spAutoFit/>
          </a:bodyPr>
          <a:lstStyle/>
          <a:p>
            <a:pPr algn="ctr" defTabSz="973138"/>
            <a:r>
              <a:rPr lang="en-US" sz="2800" b="1" dirty="0" smtClean="0">
                <a:latin typeface="Arial" pitchFamily="34" charset="0"/>
                <a:cs typeface="Arial" pitchFamily="34" charset="0"/>
              </a:rPr>
              <a:t>Matt Kay</a:t>
            </a:r>
          </a:p>
          <a:p>
            <a:pPr algn="ctr" defTabSz="973138"/>
            <a:r>
              <a:rPr lang="en-US" sz="1600" b="1" i="1" dirty="0" smtClean="0">
                <a:latin typeface="Arial" pitchFamily="34" charset="0"/>
                <a:cs typeface="Arial" pitchFamily="34" charset="0"/>
              </a:rPr>
              <a:t>Flight Division: Failure Analysis Chief Engineer </a:t>
            </a:r>
            <a:endParaRPr lang="en-US" sz="1600" b="1" i="1" dirty="0">
              <a:latin typeface="+mj-lt"/>
            </a:endParaRPr>
          </a:p>
        </p:txBody>
      </p:sp>
      <p:sp>
        <p:nvSpPr>
          <p:cNvPr id="11" name="Rectangle 10"/>
          <p:cNvSpPr/>
          <p:nvPr/>
        </p:nvSpPr>
        <p:spPr>
          <a:xfrm>
            <a:off x="0" y="1843249"/>
            <a:ext cx="9144000" cy="492443"/>
          </a:xfrm>
          <a:prstGeom prst="rect">
            <a:avLst/>
          </a:prstGeom>
        </p:spPr>
        <p:txBody>
          <a:bodyPr wrap="square" lIns="0" tIns="0" rIns="0" bIns="0" anchor="ctr">
            <a:spAutoFit/>
          </a:bodyPr>
          <a:lstStyle/>
          <a:p>
            <a:pPr algn="ctr" defTabSz="973138"/>
            <a:r>
              <a:rPr lang="en-US" sz="3200" b="1" i="1" dirty="0" smtClean="0">
                <a:latin typeface="Arial" pitchFamily="34" charset="0"/>
                <a:cs typeface="Arial" pitchFamily="34" charset="0"/>
              </a:rPr>
              <a:t>to</a:t>
            </a:r>
            <a:endParaRPr lang="en-US" sz="3200" b="1" i="1" dirty="0">
              <a:latin typeface="+mj-lt"/>
            </a:endParaRPr>
          </a:p>
        </p:txBody>
      </p:sp>
      <p:sp>
        <p:nvSpPr>
          <p:cNvPr id="13" name="Rectangle 12"/>
          <p:cNvSpPr/>
          <p:nvPr/>
        </p:nvSpPr>
        <p:spPr>
          <a:xfrm>
            <a:off x="0" y="2475060"/>
            <a:ext cx="9144000" cy="677108"/>
          </a:xfrm>
          <a:prstGeom prst="rect">
            <a:avLst/>
          </a:prstGeom>
        </p:spPr>
        <p:txBody>
          <a:bodyPr wrap="square" lIns="0" tIns="0" rIns="0" bIns="0" anchor="ctr">
            <a:spAutoFit/>
          </a:bodyPr>
          <a:lstStyle/>
          <a:p>
            <a:pPr algn="ctr" defTabSz="973138"/>
            <a:r>
              <a:rPr lang="en-US" sz="4400" b="1" i="1" dirty="0" smtClean="0">
                <a:latin typeface="Arial" pitchFamily="34" charset="0"/>
                <a:cs typeface="Arial" pitchFamily="34" charset="0"/>
              </a:rPr>
              <a:t>Ensure Tomorrow</a:t>
            </a:r>
            <a:endParaRPr lang="en-US" sz="4400" b="1" i="1" dirty="0">
              <a:latin typeface="+mj-lt"/>
            </a:endParaRPr>
          </a:p>
        </p:txBody>
      </p:sp>
    </p:spTree>
    <p:extLst>
      <p:ext uri="{BB962C8B-B14F-4D97-AF65-F5344CB8AC3E}">
        <p14:creationId xmlns:p14="http://schemas.microsoft.com/office/powerpoint/2010/main" val="3453188276"/>
      </p:ext>
    </p:extLst>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423" y="0"/>
            <a:ext cx="7772400" cy="571500"/>
          </a:xfrm>
        </p:spPr>
        <p:txBody>
          <a:bodyPr/>
          <a:lstStyle/>
          <a:p>
            <a:r>
              <a:rPr lang="en-US" sz="2800" dirty="0" smtClean="0"/>
              <a:t>Total Life Cycle Support / Engagement</a:t>
            </a:r>
            <a:endParaRPr lang="en-US" sz="2800" dirty="0"/>
          </a:p>
        </p:txBody>
      </p:sp>
      <p:sp>
        <p:nvSpPr>
          <p:cNvPr id="4" name="Slide Number Placeholder 3"/>
          <p:cNvSpPr>
            <a:spLocks noGrp="1"/>
          </p:cNvSpPr>
          <p:nvPr>
            <p:ph type="sldNum" sz="quarter" idx="10"/>
          </p:nvPr>
        </p:nvSpPr>
        <p:spPr/>
        <p:txBody>
          <a:bodyPr/>
          <a:lstStyle/>
          <a:p>
            <a:pPr>
              <a:defRPr/>
            </a:pPr>
            <a:fld id="{E6B79C42-51F8-41BD-9C40-BBBD403F08D1}" type="slidenum">
              <a:rPr lang="en-US" smtClean="0"/>
              <a:pPr>
                <a:defRPr/>
              </a:pPr>
              <a:t>10</a:t>
            </a:fld>
            <a:endParaRPr lang="en-US" dirty="0"/>
          </a:p>
        </p:txBody>
      </p:sp>
      <p:sp>
        <p:nvSpPr>
          <p:cNvPr id="5" name="Right Arrow 4"/>
          <p:cNvSpPr/>
          <p:nvPr/>
        </p:nvSpPr>
        <p:spPr>
          <a:xfrm>
            <a:off x="152400" y="786450"/>
            <a:ext cx="6083629" cy="1905000"/>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880" y="1200150"/>
            <a:ext cx="2653146" cy="1404100"/>
          </a:xfrm>
          <a:prstGeom prst="rect">
            <a:avLst/>
          </a:prstGeom>
        </p:spPr>
      </p:pic>
      <p:sp>
        <p:nvSpPr>
          <p:cNvPr id="7" name="Rectangle 6"/>
          <p:cNvSpPr/>
          <p:nvPr/>
        </p:nvSpPr>
        <p:spPr>
          <a:xfrm>
            <a:off x="152401" y="1281750"/>
            <a:ext cx="1904999" cy="923330"/>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2"/>
                </a:solidFill>
              </a:rPr>
              <a:t>K - 12</a:t>
            </a:r>
            <a:endParaRPr lang="en-US" sz="2800" b="1" dirty="0">
              <a:solidFill>
                <a:schemeClr val="bg2"/>
              </a:solidFill>
            </a:endParaRPr>
          </a:p>
        </p:txBody>
      </p:sp>
      <p:sp>
        <p:nvSpPr>
          <p:cNvPr id="8" name="Rectangle 7"/>
          <p:cNvSpPr/>
          <p:nvPr/>
        </p:nvSpPr>
        <p:spPr>
          <a:xfrm>
            <a:off x="2146649" y="1253721"/>
            <a:ext cx="1771402" cy="914400"/>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bg2"/>
              </a:solidFill>
            </a:endParaRPr>
          </a:p>
          <a:p>
            <a:pPr algn="ctr"/>
            <a:r>
              <a:rPr lang="en-US" sz="2400" b="1" dirty="0" smtClean="0">
                <a:solidFill>
                  <a:schemeClr val="bg2"/>
                </a:solidFill>
              </a:rPr>
              <a:t>Undergrad</a:t>
            </a:r>
            <a:endParaRPr lang="en-US" sz="2400" b="1" dirty="0">
              <a:solidFill>
                <a:schemeClr val="bg2"/>
              </a:solidFill>
            </a:endParaRPr>
          </a:p>
        </p:txBody>
      </p:sp>
      <p:sp>
        <p:nvSpPr>
          <p:cNvPr id="10" name="TextBox 9"/>
          <p:cNvSpPr txBox="1"/>
          <p:nvPr/>
        </p:nvSpPr>
        <p:spPr>
          <a:xfrm>
            <a:off x="3912153" y="1671367"/>
            <a:ext cx="2012089" cy="461665"/>
          </a:xfrm>
          <a:prstGeom prst="rect">
            <a:avLst/>
          </a:prstGeom>
          <a:noFill/>
        </p:spPr>
        <p:txBody>
          <a:bodyPr wrap="none" rtlCol="0">
            <a:spAutoFit/>
          </a:bodyPr>
          <a:lstStyle/>
          <a:p>
            <a:r>
              <a:rPr lang="en-US" sz="2400" b="1" dirty="0" smtClean="0">
                <a:solidFill>
                  <a:schemeClr val="bg2"/>
                </a:solidFill>
              </a:rPr>
              <a:t>Grad School</a:t>
            </a:r>
            <a:endParaRPr lang="en-US" sz="2400" b="1" dirty="0">
              <a:solidFill>
                <a:schemeClr val="bg2"/>
              </a:solidFill>
            </a:endParaRPr>
          </a:p>
        </p:txBody>
      </p:sp>
      <p:sp>
        <p:nvSpPr>
          <p:cNvPr id="11" name="Right Arrow 10"/>
          <p:cNvSpPr/>
          <p:nvPr/>
        </p:nvSpPr>
        <p:spPr>
          <a:xfrm rot="16200000">
            <a:off x="800105" y="2753227"/>
            <a:ext cx="609600" cy="695423"/>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0732" y="3450765"/>
            <a:ext cx="1985486" cy="1323439"/>
          </a:xfrm>
          <a:prstGeom prst="rect">
            <a:avLst/>
          </a:prstGeom>
          <a:noFill/>
          <a:ln>
            <a:solidFill>
              <a:schemeClr val="bg2"/>
            </a:solidFill>
          </a:ln>
        </p:spPr>
        <p:txBody>
          <a:bodyPr wrap="square" rtlCol="0">
            <a:spAutoFit/>
          </a:bodyPr>
          <a:lstStyle/>
          <a:p>
            <a:pPr algn="ctr"/>
            <a:r>
              <a:rPr lang="en-US" sz="2000" dirty="0" smtClean="0"/>
              <a:t>NSWC Crane</a:t>
            </a:r>
          </a:p>
          <a:p>
            <a:pPr algn="ctr"/>
            <a:r>
              <a:rPr lang="en-US" sz="2000" dirty="0" smtClean="0"/>
              <a:t>STEM Program</a:t>
            </a:r>
          </a:p>
          <a:p>
            <a:pPr algn="ctr"/>
            <a:endParaRPr lang="en-US" sz="2000" dirty="0"/>
          </a:p>
          <a:p>
            <a:pPr algn="ctr"/>
            <a:endParaRPr lang="en-US" sz="2000" dirty="0" smtClean="0"/>
          </a:p>
        </p:txBody>
      </p:sp>
      <p:sp>
        <p:nvSpPr>
          <p:cNvPr id="13" name="Right Arrow 12"/>
          <p:cNvSpPr/>
          <p:nvPr/>
        </p:nvSpPr>
        <p:spPr>
          <a:xfrm rot="16200000">
            <a:off x="2669056" y="2798192"/>
            <a:ext cx="609600" cy="605495"/>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6200000">
            <a:off x="4587445" y="2796140"/>
            <a:ext cx="609600" cy="609600"/>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6200000">
            <a:off x="7582148" y="2791932"/>
            <a:ext cx="609600" cy="609600"/>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201471" y="3450765"/>
            <a:ext cx="1684730" cy="1323439"/>
          </a:xfrm>
          <a:prstGeom prst="rect">
            <a:avLst/>
          </a:prstGeom>
          <a:noFill/>
          <a:ln>
            <a:solidFill>
              <a:schemeClr val="bg2"/>
            </a:solidFill>
          </a:ln>
        </p:spPr>
        <p:txBody>
          <a:bodyPr wrap="square" rtlCol="0">
            <a:spAutoFit/>
          </a:bodyPr>
          <a:lstStyle/>
          <a:p>
            <a:pPr marL="171450" indent="-171450">
              <a:buFont typeface="Arial" panose="020B0604020202020204" pitchFamily="34" charset="0"/>
              <a:buChar char="•"/>
            </a:pPr>
            <a:r>
              <a:rPr lang="en-US" sz="2000" dirty="0" smtClean="0"/>
              <a:t>Undergrad Research</a:t>
            </a:r>
          </a:p>
          <a:p>
            <a:pPr marL="171450" indent="-171450">
              <a:buFont typeface="Arial" panose="020B0604020202020204" pitchFamily="34" charset="0"/>
              <a:buChar char="•"/>
            </a:pPr>
            <a:r>
              <a:rPr lang="en-US" sz="2000" dirty="0" smtClean="0"/>
              <a:t>Pathways  Internships</a:t>
            </a:r>
          </a:p>
        </p:txBody>
      </p:sp>
      <p:sp>
        <p:nvSpPr>
          <p:cNvPr id="18" name="TextBox 17"/>
          <p:cNvSpPr txBox="1"/>
          <p:nvPr/>
        </p:nvSpPr>
        <p:spPr>
          <a:xfrm>
            <a:off x="3962399" y="3458111"/>
            <a:ext cx="2273629" cy="1323439"/>
          </a:xfrm>
          <a:prstGeom prst="rect">
            <a:avLst/>
          </a:prstGeom>
          <a:noFill/>
          <a:ln>
            <a:solidFill>
              <a:schemeClr val="bg2"/>
            </a:solidFill>
          </a:ln>
        </p:spPr>
        <p:txBody>
          <a:bodyPr wrap="square" rtlCol="0">
            <a:spAutoFit/>
          </a:bodyPr>
          <a:lstStyle/>
          <a:p>
            <a:pPr marL="171450" indent="-171450">
              <a:buFont typeface="Arial" panose="020B0604020202020204" pitchFamily="34" charset="0"/>
              <a:buChar char="•"/>
            </a:pPr>
            <a:r>
              <a:rPr lang="en-US" sz="2000" dirty="0" smtClean="0"/>
              <a:t>SMART</a:t>
            </a:r>
          </a:p>
          <a:p>
            <a:pPr marL="171450" indent="-171450">
              <a:buFont typeface="Arial" panose="020B0604020202020204" pitchFamily="34" charset="0"/>
              <a:buChar char="•"/>
            </a:pPr>
            <a:r>
              <a:rPr lang="en-US" sz="2000" dirty="0" err="1" smtClean="0"/>
              <a:t>Ph.d.</a:t>
            </a:r>
            <a:r>
              <a:rPr lang="en-US" sz="2000" dirty="0" smtClean="0"/>
              <a:t> Fellowship</a:t>
            </a:r>
          </a:p>
          <a:p>
            <a:pPr marL="171450" indent="-171450">
              <a:buFont typeface="Arial" panose="020B0604020202020204" pitchFamily="34" charset="0"/>
              <a:buChar char="•"/>
            </a:pPr>
            <a:r>
              <a:rPr lang="en-US" sz="2000" dirty="0" smtClean="0"/>
              <a:t>Temp Faculty</a:t>
            </a:r>
          </a:p>
          <a:p>
            <a:pPr marL="171450" indent="-171450">
              <a:buFont typeface="Arial" panose="020B0604020202020204" pitchFamily="34" charset="0"/>
              <a:buChar char="•"/>
            </a:pPr>
            <a:r>
              <a:rPr lang="en-US" sz="2000" dirty="0" smtClean="0"/>
              <a:t>Grants</a:t>
            </a:r>
          </a:p>
        </p:txBody>
      </p:sp>
      <p:sp>
        <p:nvSpPr>
          <p:cNvPr id="19" name="TextBox 18"/>
          <p:cNvSpPr txBox="1"/>
          <p:nvPr/>
        </p:nvSpPr>
        <p:spPr>
          <a:xfrm>
            <a:off x="6750133" y="3458111"/>
            <a:ext cx="2273629" cy="1323439"/>
          </a:xfrm>
          <a:prstGeom prst="rect">
            <a:avLst/>
          </a:prstGeom>
          <a:noFill/>
          <a:ln>
            <a:solidFill>
              <a:schemeClr val="bg2"/>
            </a:solidFill>
          </a:ln>
        </p:spPr>
        <p:txBody>
          <a:bodyPr wrap="square" rtlCol="0">
            <a:spAutoFit/>
          </a:bodyPr>
          <a:lstStyle/>
          <a:p>
            <a:pPr marL="171450" indent="-171450">
              <a:buFont typeface="Arial" panose="020B0604020202020204" pitchFamily="34" charset="0"/>
              <a:buChar char="•"/>
            </a:pPr>
            <a:r>
              <a:rPr lang="en-US" sz="2000" dirty="0" smtClean="0"/>
              <a:t>NISE 219</a:t>
            </a:r>
          </a:p>
          <a:p>
            <a:pPr marL="171450" indent="-171450">
              <a:buFont typeface="Arial" panose="020B0604020202020204" pitchFamily="34" charset="0"/>
              <a:buChar char="•"/>
            </a:pPr>
            <a:r>
              <a:rPr lang="en-US" sz="2000" dirty="0" smtClean="0"/>
              <a:t>Innovation Labs</a:t>
            </a:r>
          </a:p>
          <a:p>
            <a:pPr marL="171450" indent="-171450">
              <a:buFont typeface="Arial" panose="020B0604020202020204" pitchFamily="34" charset="0"/>
              <a:buChar char="•"/>
            </a:pPr>
            <a:r>
              <a:rPr lang="en-US" sz="2000" dirty="0" smtClean="0"/>
              <a:t>Interagency</a:t>
            </a:r>
          </a:p>
          <a:p>
            <a:r>
              <a:rPr lang="en-US" sz="2000" dirty="0" smtClean="0"/>
              <a:t>   Collaboration</a:t>
            </a:r>
          </a:p>
        </p:txBody>
      </p:sp>
      <p:sp>
        <p:nvSpPr>
          <p:cNvPr id="22" name="TextBox 21"/>
          <p:cNvSpPr txBox="1"/>
          <p:nvPr/>
        </p:nvSpPr>
        <p:spPr>
          <a:xfrm>
            <a:off x="2150566" y="1281750"/>
            <a:ext cx="3623666" cy="923330"/>
          </a:xfrm>
          <a:prstGeom prst="rect">
            <a:avLst/>
          </a:prstGeom>
          <a:noFill/>
          <a:ln>
            <a:solidFill>
              <a:schemeClr val="bg1"/>
            </a:solidFill>
          </a:ln>
        </p:spPr>
        <p:txBody>
          <a:bodyPr wrap="square" rtlCol="0">
            <a:spAutoFit/>
          </a:bodyPr>
          <a:lstStyle/>
          <a:p>
            <a:pPr algn="ctr"/>
            <a:r>
              <a:rPr lang="en-US" b="1" dirty="0" smtClean="0">
                <a:solidFill>
                  <a:schemeClr val="bg1"/>
                </a:solidFill>
              </a:rPr>
              <a:t>University</a:t>
            </a:r>
          </a:p>
          <a:p>
            <a:pPr algn="ctr"/>
            <a:endParaRPr lang="en-US" b="1" dirty="0">
              <a:solidFill>
                <a:schemeClr val="bg1"/>
              </a:solidFill>
            </a:endParaRPr>
          </a:p>
          <a:p>
            <a:pPr algn="ctr"/>
            <a:endParaRPr lang="en-US" b="1" dirty="0">
              <a:solidFill>
                <a:schemeClr val="bg1"/>
              </a:solidFill>
            </a:endParaRPr>
          </a:p>
        </p:txBody>
      </p:sp>
      <p:sp>
        <p:nvSpPr>
          <p:cNvPr id="24" name="TextBox 23"/>
          <p:cNvSpPr txBox="1"/>
          <p:nvPr/>
        </p:nvSpPr>
        <p:spPr>
          <a:xfrm>
            <a:off x="6947798" y="802911"/>
            <a:ext cx="1569660" cy="369332"/>
          </a:xfrm>
          <a:prstGeom prst="rect">
            <a:avLst/>
          </a:prstGeom>
          <a:noFill/>
        </p:spPr>
        <p:txBody>
          <a:bodyPr wrap="none" rtlCol="0">
            <a:spAutoFit/>
          </a:bodyPr>
          <a:lstStyle/>
          <a:p>
            <a:r>
              <a:rPr lang="en-US" b="1" dirty="0" smtClean="0"/>
              <a:t>Employment</a:t>
            </a:r>
            <a:endParaRPr lang="en-US" b="1" dirty="0"/>
          </a:p>
        </p:txBody>
      </p:sp>
    </p:spTree>
    <p:extLst>
      <p:ext uri="{BB962C8B-B14F-4D97-AF65-F5344CB8AC3E}">
        <p14:creationId xmlns:p14="http://schemas.microsoft.com/office/powerpoint/2010/main" val="1061403248"/>
      </p:ext>
    </p:extLst>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1600" y="-114300"/>
            <a:ext cx="7772400" cy="857250"/>
          </a:xfrm>
        </p:spPr>
        <p:txBody>
          <a:bodyPr/>
          <a:lstStyle/>
          <a:p>
            <a:pPr eaLnBrk="1" hangingPunct="1"/>
            <a:r>
              <a:rPr lang="en-US" altLang="en-US" sz="2800" dirty="0" smtClean="0">
                <a:solidFill>
                  <a:srgbClr val="000066"/>
                </a:solidFill>
              </a:rPr>
              <a:t>K-12: STEM GOALS &amp; OBJECTIVES</a:t>
            </a:r>
          </a:p>
        </p:txBody>
      </p:sp>
      <p:sp>
        <p:nvSpPr>
          <p:cNvPr id="15364" name="Rectangle 24"/>
          <p:cNvSpPr>
            <a:spLocks noChangeArrowheads="1"/>
          </p:cNvSpPr>
          <p:nvPr/>
        </p:nvSpPr>
        <p:spPr bwMode="auto">
          <a:xfrm>
            <a:off x="2438400" y="798436"/>
            <a:ext cx="2125462" cy="3938357"/>
          </a:xfrm>
          <a:prstGeom prst="rect">
            <a:avLst/>
          </a:prstGeom>
          <a:solidFill>
            <a:srgbClr val="000066"/>
          </a:solidFill>
          <a:ln w="9525">
            <a:solidFill>
              <a:schemeClr val="tx1"/>
            </a:solidFill>
            <a:miter lim="800000"/>
            <a:headEnd/>
            <a:tailEnd/>
          </a:ln>
        </p:spPr>
        <p:txBody>
          <a:bodyPr wrap="none" anchor="ct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endParaRPr lang="en-US" altLang="en-US" sz="1800" b="1" dirty="0" smtClean="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r>
              <a:rPr lang="en-US" altLang="en-US" sz="1800" b="1" dirty="0" smtClean="0">
                <a:solidFill>
                  <a:schemeClr val="bg1"/>
                </a:solidFill>
              </a:rPr>
              <a:t>MOTIVATE</a:t>
            </a:r>
            <a:endParaRPr lang="en-US" altLang="en-US" sz="1800" b="1" dirty="0">
              <a:solidFill>
                <a:schemeClr val="bg1"/>
              </a:solidFill>
            </a:endParaRPr>
          </a:p>
          <a:p>
            <a:pPr algn="ctr" eaLnBrk="1" hangingPunct="1">
              <a:spcBef>
                <a:spcPct val="0"/>
              </a:spcBef>
              <a:buFontTx/>
              <a:buNone/>
            </a:pPr>
            <a:r>
              <a:rPr lang="en-US" altLang="en-US" sz="1200" b="1" dirty="0">
                <a:solidFill>
                  <a:schemeClr val="bg1"/>
                </a:solidFill>
              </a:rPr>
              <a:t>Students, parents,</a:t>
            </a:r>
          </a:p>
          <a:p>
            <a:pPr algn="ctr" eaLnBrk="1" hangingPunct="1">
              <a:spcBef>
                <a:spcPct val="0"/>
              </a:spcBef>
              <a:buFontTx/>
              <a:buNone/>
            </a:pPr>
            <a:r>
              <a:rPr lang="en-US" altLang="en-US" sz="1200" b="1" dirty="0">
                <a:solidFill>
                  <a:schemeClr val="bg1"/>
                </a:solidFill>
              </a:rPr>
              <a:t>teachers, and the</a:t>
            </a:r>
          </a:p>
          <a:p>
            <a:pPr algn="ctr" eaLnBrk="1" hangingPunct="1">
              <a:spcBef>
                <a:spcPct val="0"/>
              </a:spcBef>
              <a:buFontTx/>
              <a:buNone/>
            </a:pPr>
            <a:r>
              <a:rPr lang="en-US" altLang="en-US" sz="1200" b="1" dirty="0">
                <a:solidFill>
                  <a:schemeClr val="bg1"/>
                </a:solidFill>
              </a:rPr>
              <a:t>community within the</a:t>
            </a:r>
          </a:p>
          <a:p>
            <a:pPr algn="ctr" eaLnBrk="1" hangingPunct="1">
              <a:spcBef>
                <a:spcPct val="0"/>
              </a:spcBef>
              <a:buFontTx/>
              <a:buNone/>
            </a:pPr>
            <a:r>
              <a:rPr lang="en-US" altLang="en-US" sz="1200" b="1" dirty="0">
                <a:solidFill>
                  <a:schemeClr val="bg1"/>
                </a:solidFill>
              </a:rPr>
              <a:t>region to engage in</a:t>
            </a:r>
          </a:p>
          <a:p>
            <a:pPr algn="ctr" eaLnBrk="1" hangingPunct="1">
              <a:spcBef>
                <a:spcPct val="0"/>
              </a:spcBef>
              <a:buFontTx/>
              <a:buNone/>
            </a:pPr>
            <a:r>
              <a:rPr lang="en-US" altLang="en-US" sz="1200" b="1" dirty="0">
                <a:solidFill>
                  <a:schemeClr val="bg1"/>
                </a:solidFill>
              </a:rPr>
              <a:t>STEM discovery and</a:t>
            </a:r>
          </a:p>
          <a:p>
            <a:pPr algn="ctr" eaLnBrk="1" hangingPunct="1">
              <a:spcBef>
                <a:spcPct val="0"/>
              </a:spcBef>
              <a:buFontTx/>
              <a:buNone/>
            </a:pPr>
            <a:r>
              <a:rPr lang="en-US" altLang="en-US" sz="1200" b="1" dirty="0">
                <a:solidFill>
                  <a:schemeClr val="bg1"/>
                </a:solidFill>
              </a:rPr>
              <a:t>development</a:t>
            </a: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p:txBody>
      </p:sp>
      <p:sp>
        <p:nvSpPr>
          <p:cNvPr id="15365" name="Rectangle 25"/>
          <p:cNvSpPr>
            <a:spLocks noChangeArrowheads="1"/>
          </p:cNvSpPr>
          <p:nvPr/>
        </p:nvSpPr>
        <p:spPr bwMode="auto">
          <a:xfrm>
            <a:off x="4648200" y="798437"/>
            <a:ext cx="2209800" cy="3938356"/>
          </a:xfrm>
          <a:prstGeom prst="rect">
            <a:avLst/>
          </a:prstGeom>
          <a:solidFill>
            <a:srgbClr val="000066"/>
          </a:solidFill>
          <a:ln w="9525">
            <a:solidFill>
              <a:schemeClr val="tx1"/>
            </a:solidFill>
            <a:miter lim="800000"/>
            <a:headEnd/>
            <a:tailEnd/>
          </a:ln>
        </p:spPr>
        <p:txBody>
          <a:bodyPr wrap="none" anchor="ct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smtClean="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smtClean="0">
              <a:solidFill>
                <a:schemeClr val="bg1"/>
              </a:solidFill>
            </a:endParaRPr>
          </a:p>
          <a:p>
            <a:pPr algn="ctr" eaLnBrk="1" hangingPunct="1">
              <a:spcBef>
                <a:spcPct val="0"/>
              </a:spcBef>
              <a:buFontTx/>
              <a:buNone/>
            </a:pPr>
            <a:r>
              <a:rPr lang="en-US" altLang="en-US" sz="1800" b="1" dirty="0" smtClean="0">
                <a:solidFill>
                  <a:schemeClr val="bg1"/>
                </a:solidFill>
              </a:rPr>
              <a:t>CULTIVATE</a:t>
            </a:r>
            <a:endParaRPr lang="en-US" altLang="en-US" sz="1800" b="1" dirty="0">
              <a:solidFill>
                <a:schemeClr val="bg1"/>
              </a:solidFill>
            </a:endParaRPr>
          </a:p>
          <a:p>
            <a:pPr algn="ctr" eaLnBrk="1" hangingPunct="1">
              <a:spcBef>
                <a:spcPct val="0"/>
              </a:spcBef>
              <a:buFontTx/>
              <a:buNone/>
            </a:pPr>
            <a:r>
              <a:rPr lang="en-US" altLang="en-US" sz="1200" b="1" dirty="0">
                <a:solidFill>
                  <a:schemeClr val="bg1"/>
                </a:solidFill>
              </a:rPr>
              <a:t> An innovative, </a:t>
            </a:r>
            <a:r>
              <a:rPr lang="en-US" altLang="en-US" sz="1200" b="1" dirty="0" smtClean="0">
                <a:solidFill>
                  <a:schemeClr val="bg1"/>
                </a:solidFill>
              </a:rPr>
              <a:t>technically </a:t>
            </a:r>
            <a:endParaRPr lang="en-US" altLang="en-US" sz="1200" b="1" dirty="0">
              <a:solidFill>
                <a:schemeClr val="bg1"/>
              </a:solidFill>
            </a:endParaRPr>
          </a:p>
          <a:p>
            <a:pPr algn="ctr" eaLnBrk="1" hangingPunct="1">
              <a:spcBef>
                <a:spcPct val="0"/>
              </a:spcBef>
              <a:buFontTx/>
              <a:buNone/>
            </a:pPr>
            <a:r>
              <a:rPr lang="en-US" altLang="en-US" sz="1200" b="1" dirty="0">
                <a:solidFill>
                  <a:schemeClr val="bg1"/>
                </a:solidFill>
              </a:rPr>
              <a:t>excellent future </a:t>
            </a:r>
          </a:p>
          <a:p>
            <a:pPr algn="ctr" eaLnBrk="1" hangingPunct="1">
              <a:spcBef>
                <a:spcPct val="0"/>
              </a:spcBef>
              <a:buFontTx/>
              <a:buNone/>
            </a:pPr>
            <a:r>
              <a:rPr lang="en-US" altLang="en-US" sz="1200" b="1" dirty="0">
                <a:solidFill>
                  <a:schemeClr val="bg1"/>
                </a:solidFill>
              </a:rPr>
              <a:t>STEM workforce</a:t>
            </a: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p:txBody>
      </p:sp>
      <p:sp>
        <p:nvSpPr>
          <p:cNvPr id="15366" name="Rectangle 26"/>
          <p:cNvSpPr>
            <a:spLocks noChangeArrowheads="1"/>
          </p:cNvSpPr>
          <p:nvPr/>
        </p:nvSpPr>
        <p:spPr bwMode="auto">
          <a:xfrm>
            <a:off x="6934200" y="819150"/>
            <a:ext cx="2057400" cy="3943350"/>
          </a:xfrm>
          <a:prstGeom prst="rect">
            <a:avLst/>
          </a:prstGeom>
          <a:solidFill>
            <a:srgbClr val="000066"/>
          </a:solidFill>
          <a:ln w="9525">
            <a:solidFill>
              <a:schemeClr val="tx1"/>
            </a:solidFill>
            <a:miter lim="800000"/>
            <a:headEnd/>
            <a:tailEnd/>
          </a:ln>
        </p:spPr>
        <p:txBody>
          <a:bodyPr wrap="none" anchor="ct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endParaRPr lang="en-US" altLang="en-US" sz="1800" b="1" dirty="0" smtClean="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r>
              <a:rPr lang="en-US" altLang="en-US" sz="1800" b="1" dirty="0" smtClean="0">
                <a:solidFill>
                  <a:schemeClr val="bg1"/>
                </a:solidFill>
              </a:rPr>
              <a:t>ATTRACT</a:t>
            </a:r>
            <a:endParaRPr lang="en-US" altLang="en-US" sz="1800" b="1" dirty="0">
              <a:solidFill>
                <a:schemeClr val="bg1"/>
              </a:solidFill>
            </a:endParaRPr>
          </a:p>
          <a:p>
            <a:pPr algn="ctr" eaLnBrk="1" hangingPunct="1">
              <a:spcBef>
                <a:spcPct val="0"/>
              </a:spcBef>
              <a:buFontTx/>
              <a:buNone/>
            </a:pPr>
            <a:r>
              <a:rPr lang="en-US" altLang="en-US" sz="1200" b="1" dirty="0">
                <a:solidFill>
                  <a:schemeClr val="bg1"/>
                </a:solidFill>
              </a:rPr>
              <a:t>A technically excellent</a:t>
            </a:r>
          </a:p>
          <a:p>
            <a:pPr algn="ctr" eaLnBrk="1" hangingPunct="1">
              <a:spcBef>
                <a:spcPct val="0"/>
              </a:spcBef>
              <a:buFontTx/>
              <a:buNone/>
            </a:pPr>
            <a:r>
              <a:rPr lang="en-US" altLang="en-US" sz="1200" b="1" dirty="0">
                <a:solidFill>
                  <a:schemeClr val="bg1"/>
                </a:solidFill>
              </a:rPr>
              <a:t>future STEM workforce</a:t>
            </a: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p:txBody>
      </p:sp>
      <p:sp>
        <p:nvSpPr>
          <p:cNvPr id="15367" name="Text Box 29"/>
          <p:cNvSpPr txBox="1">
            <a:spLocks noChangeArrowheads="1"/>
          </p:cNvSpPr>
          <p:nvPr/>
        </p:nvSpPr>
        <p:spPr bwMode="auto">
          <a:xfrm>
            <a:off x="1494038" y="2922616"/>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50000"/>
              </a:spcBef>
              <a:buFontTx/>
              <a:buNone/>
            </a:pPr>
            <a:endParaRPr lang="en-US" altLang="en-US" sz="1800"/>
          </a:p>
        </p:txBody>
      </p:sp>
      <p:sp>
        <p:nvSpPr>
          <p:cNvPr id="15368" name="Text Box 31"/>
          <p:cNvSpPr txBox="1">
            <a:spLocks noChangeArrowheads="1"/>
          </p:cNvSpPr>
          <p:nvPr/>
        </p:nvSpPr>
        <p:spPr bwMode="auto">
          <a:xfrm>
            <a:off x="2526437" y="2417987"/>
            <a:ext cx="2057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50000"/>
              </a:spcBef>
            </a:pPr>
            <a:r>
              <a:rPr lang="en-US" altLang="en-US" sz="1200" dirty="0">
                <a:solidFill>
                  <a:schemeClr val="bg1"/>
                </a:solidFill>
              </a:rPr>
              <a:t>Increase the awareness and importance of STEM</a:t>
            </a:r>
          </a:p>
          <a:p>
            <a:pPr eaLnBrk="1" hangingPunct="1">
              <a:spcBef>
                <a:spcPct val="50000"/>
              </a:spcBef>
            </a:pPr>
            <a:r>
              <a:rPr lang="en-US" altLang="en-US" sz="1200" dirty="0">
                <a:solidFill>
                  <a:schemeClr val="bg1"/>
                </a:solidFill>
              </a:rPr>
              <a:t>Foster discovery and innovation</a:t>
            </a:r>
          </a:p>
          <a:p>
            <a:pPr eaLnBrk="1" hangingPunct="1">
              <a:spcBef>
                <a:spcPct val="50000"/>
              </a:spcBef>
            </a:pPr>
            <a:r>
              <a:rPr lang="en-US" altLang="en-US" sz="1200" dirty="0">
                <a:solidFill>
                  <a:schemeClr val="bg1"/>
                </a:solidFill>
              </a:rPr>
              <a:t>Provide opportunities and resources required for learning that highlight knowledge and skills required for STEM discovery and innovation</a:t>
            </a:r>
          </a:p>
        </p:txBody>
      </p:sp>
      <p:sp>
        <p:nvSpPr>
          <p:cNvPr id="15370" name="Text Box 33"/>
          <p:cNvSpPr txBox="1">
            <a:spLocks noChangeArrowheads="1"/>
          </p:cNvSpPr>
          <p:nvPr/>
        </p:nvSpPr>
        <p:spPr bwMode="auto">
          <a:xfrm>
            <a:off x="4648200" y="1770987"/>
            <a:ext cx="2209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50000"/>
              </a:spcBef>
            </a:pPr>
            <a:r>
              <a:rPr lang="en-US" altLang="en-US" sz="1200" dirty="0">
                <a:solidFill>
                  <a:schemeClr val="bg1"/>
                </a:solidFill>
              </a:rPr>
              <a:t>Identify current and future workforce needs</a:t>
            </a:r>
          </a:p>
          <a:p>
            <a:pPr eaLnBrk="1" hangingPunct="1">
              <a:spcBef>
                <a:spcPct val="50000"/>
              </a:spcBef>
            </a:pPr>
            <a:r>
              <a:rPr lang="en-US" altLang="en-US" sz="1200" dirty="0">
                <a:solidFill>
                  <a:schemeClr val="bg1"/>
                </a:solidFill>
              </a:rPr>
              <a:t>Develop STEM programs to meet the identified future workforce needs</a:t>
            </a:r>
          </a:p>
          <a:p>
            <a:pPr eaLnBrk="1" hangingPunct="1">
              <a:spcBef>
                <a:spcPct val="50000"/>
              </a:spcBef>
            </a:pPr>
            <a:r>
              <a:rPr lang="en-US" altLang="en-US" sz="1200" dirty="0">
                <a:solidFill>
                  <a:schemeClr val="bg1"/>
                </a:solidFill>
              </a:rPr>
              <a:t>Directly engage underrepresented populations in STEM</a:t>
            </a:r>
          </a:p>
          <a:p>
            <a:pPr eaLnBrk="1" hangingPunct="1">
              <a:spcBef>
                <a:spcPct val="50000"/>
              </a:spcBef>
            </a:pPr>
            <a:r>
              <a:rPr lang="en-US" altLang="en-US" sz="1200" dirty="0">
                <a:solidFill>
                  <a:schemeClr val="bg1"/>
                </a:solidFill>
              </a:rPr>
              <a:t>Provide meaningful mentorships and resources required for developing knowledge and skills required for STEM discovery and </a:t>
            </a:r>
            <a:r>
              <a:rPr lang="en-US" altLang="en-US" sz="1200" dirty="0" smtClean="0">
                <a:solidFill>
                  <a:schemeClr val="bg1"/>
                </a:solidFill>
              </a:rPr>
              <a:t>innovation</a:t>
            </a:r>
            <a:endParaRPr lang="en-US" altLang="en-US" sz="1200" dirty="0">
              <a:solidFill>
                <a:schemeClr val="bg1"/>
              </a:solidFill>
            </a:endParaRPr>
          </a:p>
        </p:txBody>
      </p:sp>
      <p:sp>
        <p:nvSpPr>
          <p:cNvPr id="15371" name="Text Box 34"/>
          <p:cNvSpPr txBox="1">
            <a:spLocks noChangeArrowheads="1"/>
          </p:cNvSpPr>
          <p:nvPr/>
        </p:nvSpPr>
        <p:spPr bwMode="auto">
          <a:xfrm>
            <a:off x="6934200" y="1709947"/>
            <a:ext cx="2057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50000"/>
              </a:spcBef>
            </a:pPr>
            <a:r>
              <a:rPr lang="en-US" altLang="en-US" sz="1200" dirty="0">
                <a:solidFill>
                  <a:schemeClr val="bg1"/>
                </a:solidFill>
              </a:rPr>
              <a:t>Develop outreach and ‘hard-touch’ STEM learning programs that highlight NSWC Crane personnel and technologies</a:t>
            </a:r>
          </a:p>
          <a:p>
            <a:pPr eaLnBrk="1" hangingPunct="1">
              <a:spcBef>
                <a:spcPct val="50000"/>
              </a:spcBef>
            </a:pPr>
            <a:r>
              <a:rPr lang="en-US" altLang="en-US" sz="1200" dirty="0">
                <a:solidFill>
                  <a:schemeClr val="bg1"/>
                </a:solidFill>
              </a:rPr>
              <a:t>Strengthen and promote the awareness of STEM relevant to NSWC Crane  </a:t>
            </a:r>
          </a:p>
          <a:p>
            <a:pPr eaLnBrk="1" hangingPunct="1">
              <a:spcBef>
                <a:spcPct val="50000"/>
              </a:spcBef>
            </a:pPr>
            <a:r>
              <a:rPr lang="en-US" altLang="en-US" sz="1200" dirty="0">
                <a:solidFill>
                  <a:schemeClr val="bg1"/>
                </a:solidFill>
              </a:rPr>
              <a:t>Provide access to NSWC Crane facilities</a:t>
            </a:r>
          </a:p>
        </p:txBody>
      </p:sp>
      <p:sp>
        <p:nvSpPr>
          <p:cNvPr id="15373" name="TextBox 13"/>
          <p:cNvSpPr txBox="1">
            <a:spLocks noChangeArrowheads="1"/>
          </p:cNvSpPr>
          <p:nvPr/>
        </p:nvSpPr>
        <p:spPr bwMode="auto">
          <a:xfrm>
            <a:off x="0" y="4743451"/>
            <a:ext cx="2971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000"/>
              <a:t>Distribution A – Approved for Public Release</a:t>
            </a:r>
          </a:p>
        </p:txBody>
      </p:sp>
      <p:sp>
        <p:nvSpPr>
          <p:cNvPr id="15" name="Rectangle 24"/>
          <p:cNvSpPr>
            <a:spLocks noChangeArrowheads="1"/>
          </p:cNvSpPr>
          <p:nvPr/>
        </p:nvSpPr>
        <p:spPr bwMode="auto">
          <a:xfrm>
            <a:off x="228600" y="807591"/>
            <a:ext cx="2125462" cy="3938357"/>
          </a:xfrm>
          <a:prstGeom prst="rect">
            <a:avLst/>
          </a:prstGeom>
          <a:solidFill>
            <a:srgbClr val="000066"/>
          </a:solidFill>
          <a:ln w="9525">
            <a:solidFill>
              <a:schemeClr val="tx1"/>
            </a:solidFill>
            <a:miter lim="800000"/>
            <a:headEnd/>
            <a:tailEnd/>
          </a:ln>
        </p:spPr>
        <p:txBody>
          <a:bodyPr wrap="none" anchor="ct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endParaRPr lang="en-US" altLang="en-US" sz="1800" b="1" dirty="0" smtClean="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r>
              <a:rPr lang="en-US" altLang="en-US" sz="1800" b="1" dirty="0" smtClean="0">
                <a:solidFill>
                  <a:schemeClr val="bg1"/>
                </a:solidFill>
              </a:rPr>
              <a:t>FACILITATE</a:t>
            </a:r>
            <a:endParaRPr lang="en-US" altLang="en-US" sz="1800" b="1" dirty="0">
              <a:solidFill>
                <a:schemeClr val="bg1"/>
              </a:solidFill>
            </a:endParaRPr>
          </a:p>
          <a:p>
            <a:pPr algn="ctr" eaLnBrk="1" hangingPunct="1">
              <a:spcBef>
                <a:spcPct val="0"/>
              </a:spcBef>
              <a:buFontTx/>
              <a:buNone/>
            </a:pPr>
            <a:r>
              <a:rPr lang="en-US" altLang="en-US" sz="1200" b="1" dirty="0" smtClean="0">
                <a:solidFill>
                  <a:schemeClr val="bg1"/>
                </a:solidFill>
              </a:rPr>
              <a:t>Coordinated, collaborative,</a:t>
            </a:r>
          </a:p>
          <a:p>
            <a:pPr algn="ctr" eaLnBrk="1" hangingPunct="1">
              <a:spcBef>
                <a:spcPct val="0"/>
              </a:spcBef>
              <a:buFontTx/>
              <a:buNone/>
            </a:pPr>
            <a:r>
              <a:rPr lang="en-US" altLang="en-US" sz="1200" b="1" dirty="0" smtClean="0">
                <a:solidFill>
                  <a:schemeClr val="bg1"/>
                </a:solidFill>
              </a:rPr>
              <a:t>and cohesive set of STEM </a:t>
            </a:r>
          </a:p>
          <a:p>
            <a:pPr algn="ctr" eaLnBrk="1" hangingPunct="1">
              <a:spcBef>
                <a:spcPct val="0"/>
              </a:spcBef>
              <a:buFontTx/>
              <a:buNone/>
            </a:pPr>
            <a:r>
              <a:rPr lang="en-US" altLang="en-US" sz="1200" b="1" dirty="0" smtClean="0">
                <a:solidFill>
                  <a:schemeClr val="bg1"/>
                </a:solidFill>
              </a:rPr>
              <a:t>programs that motivate, </a:t>
            </a:r>
          </a:p>
          <a:p>
            <a:pPr algn="ctr" eaLnBrk="1" hangingPunct="1">
              <a:spcBef>
                <a:spcPct val="0"/>
              </a:spcBef>
              <a:buFontTx/>
              <a:buNone/>
            </a:pPr>
            <a:r>
              <a:rPr lang="en-US" altLang="en-US" sz="1200" b="1" dirty="0" smtClean="0">
                <a:solidFill>
                  <a:schemeClr val="bg1"/>
                </a:solidFill>
              </a:rPr>
              <a:t>Cultivate, and attract </a:t>
            </a:r>
          </a:p>
          <a:p>
            <a:pPr algn="ctr" eaLnBrk="1" hangingPunct="1">
              <a:spcBef>
                <a:spcPct val="0"/>
              </a:spcBef>
              <a:buFontTx/>
              <a:buNone/>
            </a:pPr>
            <a:r>
              <a:rPr lang="en-US" altLang="en-US" sz="1200" b="1" dirty="0" smtClean="0">
                <a:solidFill>
                  <a:schemeClr val="bg1"/>
                </a:solidFill>
              </a:rPr>
              <a:t>STEM talent</a:t>
            </a: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2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a:p>
            <a:pPr algn="ctr" eaLnBrk="1" hangingPunct="1">
              <a:spcBef>
                <a:spcPct val="0"/>
              </a:spcBef>
              <a:buFontTx/>
              <a:buNone/>
            </a:pPr>
            <a:endParaRPr lang="en-US" altLang="en-US" sz="1800" b="1" dirty="0">
              <a:solidFill>
                <a:schemeClr val="bg1"/>
              </a:solidFill>
            </a:endParaRPr>
          </a:p>
        </p:txBody>
      </p:sp>
      <p:sp>
        <p:nvSpPr>
          <p:cNvPr id="15369" name="Text Box 32"/>
          <p:cNvSpPr txBox="1">
            <a:spLocks noChangeArrowheads="1"/>
          </p:cNvSpPr>
          <p:nvPr/>
        </p:nvSpPr>
        <p:spPr bwMode="auto">
          <a:xfrm>
            <a:off x="228600" y="2368618"/>
            <a:ext cx="2125462" cy="1477328"/>
          </a:xfrm>
          <a:prstGeom prst="rect">
            <a:avLst/>
          </a:prstGeom>
          <a:solidFill>
            <a:srgbClr val="000066"/>
          </a:solidFill>
          <a:ln>
            <a:noFill/>
          </a:ln>
          <a:extLst/>
        </p:spPr>
        <p:txBody>
          <a:bodyPr wrap="square">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50000"/>
              </a:spcBef>
            </a:pPr>
            <a:r>
              <a:rPr lang="en-US" altLang="en-US" sz="1200" dirty="0">
                <a:solidFill>
                  <a:schemeClr val="bg1"/>
                </a:solidFill>
              </a:rPr>
              <a:t>Partner with other communities of stakeholders to strengthen regional STEM efforts</a:t>
            </a:r>
          </a:p>
          <a:p>
            <a:pPr eaLnBrk="1" hangingPunct="1">
              <a:spcBef>
                <a:spcPct val="50000"/>
              </a:spcBef>
            </a:pPr>
            <a:r>
              <a:rPr lang="en-US" altLang="en-US" sz="1200" dirty="0">
                <a:solidFill>
                  <a:schemeClr val="bg1"/>
                </a:solidFill>
              </a:rPr>
              <a:t>Provide and sustain STEM programs accessible by the region</a:t>
            </a:r>
          </a:p>
        </p:txBody>
      </p:sp>
      <p:sp>
        <p:nvSpPr>
          <p:cNvPr id="3" name="Rectangle 2"/>
          <p:cNvSpPr/>
          <p:nvPr/>
        </p:nvSpPr>
        <p:spPr>
          <a:xfrm>
            <a:off x="118044" y="4071356"/>
            <a:ext cx="2320355" cy="695699"/>
          </a:xfrm>
          <a:prstGeom prst="rect">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STEM Coordinator:</a:t>
            </a:r>
          </a:p>
          <a:p>
            <a:pPr algn="ctr"/>
            <a:r>
              <a:rPr lang="en-US" b="1" dirty="0" smtClean="0">
                <a:solidFill>
                  <a:schemeClr val="bg2"/>
                </a:solidFill>
              </a:rPr>
              <a:t>Tina Closser</a:t>
            </a:r>
          </a:p>
        </p:txBody>
      </p:sp>
    </p:spTree>
    <p:extLst>
      <p:ext uri="{BB962C8B-B14F-4D97-AF65-F5344CB8AC3E}">
        <p14:creationId xmlns:p14="http://schemas.microsoft.com/office/powerpoint/2010/main" val="1620005204"/>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florentina.CLOSSER\Documents\pictures-logos\Washington JROT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024" y="782451"/>
            <a:ext cx="3696495" cy="18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C:\Users\florentina.CLOSSER\Documents\pictures-logos\Washington high school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6738" y="801290"/>
            <a:ext cx="3621088" cy="180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D:\SeaPerch 16 Feb 2013 JN\Compressed\DSC01215_RS2KP_R7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312" y="2700923"/>
            <a:ext cx="3682207" cy="183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D:\SeaPerch 16 Feb 2013 JN\Compressed\DSC01248_RS2KP_R7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6738" y="2700923"/>
            <a:ext cx="3908425"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itle 1"/>
          <p:cNvSpPr>
            <a:spLocks noGrp="1"/>
          </p:cNvSpPr>
          <p:nvPr>
            <p:ph type="title"/>
          </p:nvPr>
        </p:nvSpPr>
        <p:spPr/>
        <p:txBody>
          <a:bodyPr/>
          <a:lstStyle/>
          <a:p>
            <a:r>
              <a:rPr lang="en-US" altLang="en-US" dirty="0" smtClean="0"/>
              <a:t>K-12: </a:t>
            </a:r>
            <a:r>
              <a:rPr lang="en-US" altLang="en-US" dirty="0" err="1" smtClean="0"/>
              <a:t>SeaPerch</a:t>
            </a:r>
            <a:endParaRPr lang="en-US" altLang="en-US" dirty="0" smtClean="0"/>
          </a:p>
        </p:txBody>
      </p:sp>
    </p:spTree>
    <p:extLst>
      <p:ext uri="{BB962C8B-B14F-4D97-AF65-F5344CB8AC3E}">
        <p14:creationId xmlns:p14="http://schemas.microsoft.com/office/powerpoint/2010/main" val="1000112344"/>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K-12: </a:t>
            </a:r>
            <a:r>
              <a:rPr lang="en-US" altLang="en-US" dirty="0" err="1" smtClean="0"/>
              <a:t>SeaPerch</a:t>
            </a:r>
            <a:endParaRPr lang="en-US" altLang="en-US" dirty="0" smtClean="0"/>
          </a:p>
        </p:txBody>
      </p:sp>
      <p:sp>
        <p:nvSpPr>
          <p:cNvPr id="21507" name="Content Placeholder 2"/>
          <p:cNvSpPr>
            <a:spLocks noGrp="1"/>
          </p:cNvSpPr>
          <p:nvPr>
            <p:ph idx="1"/>
          </p:nvPr>
        </p:nvSpPr>
        <p:spPr>
          <a:xfrm>
            <a:off x="228600" y="742950"/>
            <a:ext cx="8763000" cy="3565922"/>
          </a:xfrm>
        </p:spPr>
        <p:txBody>
          <a:bodyPr/>
          <a:lstStyle/>
          <a:p>
            <a:r>
              <a:rPr lang="en-US" altLang="en-US" dirty="0" smtClean="0"/>
              <a:t>Innovative underwater robotics program that equips students and teachers with the resources needed to build an underwater ROV</a:t>
            </a:r>
          </a:p>
          <a:p>
            <a:r>
              <a:rPr lang="en-US" altLang="en-US" dirty="0" smtClean="0"/>
              <a:t>NSWC Crane in conjunction with University of Southern Indiana hold the state level competitions every year</a:t>
            </a:r>
          </a:p>
          <a:p>
            <a:r>
              <a:rPr lang="en-US" altLang="en-US" dirty="0" smtClean="0"/>
              <a:t>Since the inception of the program, we’ve served over 1000 students</a:t>
            </a:r>
          </a:p>
        </p:txBody>
      </p:sp>
    </p:spTree>
    <p:extLst>
      <p:ext uri="{BB962C8B-B14F-4D97-AF65-F5344CB8AC3E}">
        <p14:creationId xmlns:p14="http://schemas.microsoft.com/office/powerpoint/2010/main" val="280494824"/>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K-12: FIRST</a:t>
            </a:r>
          </a:p>
        </p:txBody>
      </p:sp>
      <p:pic>
        <p:nvPicPr>
          <p:cNvPr id="22531" name="Picture 2" descr="D:\Documents and Settings\florentina.closser\My Documents\FIRST\2011 Teams\Bloomfield FLL at table 2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00100"/>
            <a:ext cx="3352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https://fbcdn-sphotos-d-a.akamaihd.net/hphotos-ak-prn1/665242_511354668888530_1097713624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600" y="800100"/>
            <a:ext cx="3632200" cy="180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https://sphotos-b-ord.xx.fbcdn.net/hphotos-ash3/178972_449312715092726_90110201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757487"/>
            <a:ext cx="3429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Terre Haute Nation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686050"/>
            <a:ext cx="3657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849294"/>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K-12: FIRST</a:t>
            </a:r>
          </a:p>
        </p:txBody>
      </p:sp>
      <p:sp>
        <p:nvSpPr>
          <p:cNvPr id="23555" name="Content Placeholder 2"/>
          <p:cNvSpPr>
            <a:spLocks noGrp="1"/>
          </p:cNvSpPr>
          <p:nvPr>
            <p:ph idx="1"/>
          </p:nvPr>
        </p:nvSpPr>
        <p:spPr>
          <a:xfrm>
            <a:off x="0" y="666750"/>
            <a:ext cx="9144000" cy="4191000"/>
          </a:xfrm>
        </p:spPr>
        <p:txBody>
          <a:bodyPr/>
          <a:lstStyle/>
          <a:p>
            <a:r>
              <a:rPr lang="en-US" altLang="en-US" dirty="0" smtClean="0"/>
              <a:t>Extracurricular robotics STEM program with levels for K-12.</a:t>
            </a:r>
          </a:p>
          <a:p>
            <a:r>
              <a:rPr lang="en-US" altLang="en-US" dirty="0" smtClean="0"/>
              <a:t>Last year we had at least ten employees mentor various FIRST teams</a:t>
            </a:r>
          </a:p>
          <a:p>
            <a:r>
              <a:rPr lang="en-US" altLang="en-US" dirty="0" smtClean="0"/>
              <a:t>Leverage funding from NDEP to sponsor teams</a:t>
            </a:r>
          </a:p>
          <a:p>
            <a:r>
              <a:rPr lang="en-US" altLang="en-US" dirty="0" smtClean="0"/>
              <a:t>Also worked with SAIC to sponsor teams</a:t>
            </a:r>
          </a:p>
          <a:p>
            <a:r>
              <a:rPr lang="en-US" altLang="en-US" dirty="0" smtClean="0"/>
              <a:t>Since the inception of the STEM program, we’ve served over 300 students through FIRST </a:t>
            </a:r>
          </a:p>
        </p:txBody>
      </p:sp>
    </p:spTree>
    <p:extLst>
      <p:ext uri="{BB962C8B-B14F-4D97-AF65-F5344CB8AC3E}">
        <p14:creationId xmlns:p14="http://schemas.microsoft.com/office/powerpoint/2010/main" val="1903176186"/>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400" dirty="0" smtClean="0">
                <a:latin typeface="Arial Black" pitchFamily="34" charset="0"/>
              </a:rPr>
              <a:t>University: National Outreach</a:t>
            </a:r>
          </a:p>
        </p:txBody>
      </p:sp>
      <p:sp>
        <p:nvSpPr>
          <p:cNvPr id="4" name="Slide Number Placeholder 3"/>
          <p:cNvSpPr>
            <a:spLocks noGrp="1"/>
          </p:cNvSpPr>
          <p:nvPr>
            <p:ph type="sldNum" sz="quarter" idx="10"/>
          </p:nvPr>
        </p:nvSpPr>
        <p:spPr/>
        <p:txBody>
          <a:bodyPr/>
          <a:lstStyle/>
          <a:p>
            <a:pPr>
              <a:defRPr/>
            </a:pPr>
            <a:fld id="{3E1696F3-E5F8-43A0-B7B1-D497DA30EE3F}" type="slidenum">
              <a:rPr lang="en-US" smtClean="0"/>
              <a:pPr>
                <a:defRPr/>
              </a:pPr>
              <a:t>16</a:t>
            </a:fld>
            <a:endParaRPr lang="en-US"/>
          </a:p>
        </p:txBody>
      </p:sp>
      <p:grpSp>
        <p:nvGrpSpPr>
          <p:cNvPr id="7172" name="Group 9"/>
          <p:cNvGrpSpPr>
            <a:grpSpLocks/>
          </p:cNvGrpSpPr>
          <p:nvPr/>
        </p:nvGrpSpPr>
        <p:grpSpPr bwMode="auto">
          <a:xfrm>
            <a:off x="609600" y="678656"/>
            <a:ext cx="7924800" cy="4248150"/>
            <a:chOff x="914400" y="940278"/>
            <a:chExt cx="7771105" cy="5486400"/>
          </a:xfrm>
        </p:grpSpPr>
        <p:grpSp>
          <p:nvGrpSpPr>
            <p:cNvPr id="7232" name="Group 8"/>
            <p:cNvGrpSpPr>
              <a:grpSpLocks/>
            </p:cNvGrpSpPr>
            <p:nvPr/>
          </p:nvGrpSpPr>
          <p:grpSpPr bwMode="auto">
            <a:xfrm>
              <a:off x="914400" y="940278"/>
              <a:ext cx="7771105" cy="5486400"/>
              <a:chOff x="914400" y="940278"/>
              <a:chExt cx="7771105" cy="5486400"/>
            </a:xfrm>
          </p:grpSpPr>
          <p:pic>
            <p:nvPicPr>
              <p:cNvPr id="7234" name="Picture 2" descr="C:\Users\jonathan.m.dilger\Desktop\Research Coordinator (new)\S&amp;T Fellows Forum\Fellows Forum - Aug 2016\untitl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940278"/>
                <a:ext cx="777110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rot="754374">
                <a:off x="2514700" y="2522539"/>
                <a:ext cx="228837" cy="229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rot="754374">
              <a:off x="7314042" y="5062767"/>
              <a:ext cx="140104" cy="21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 name="5-Point Star 10"/>
          <p:cNvSpPr>
            <a:spLocks noChangeAspect="1"/>
          </p:cNvSpPr>
          <p:nvPr/>
        </p:nvSpPr>
        <p:spPr>
          <a:xfrm>
            <a:off x="6030913" y="2122885"/>
            <a:ext cx="190500" cy="139303"/>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5-Point Star 11"/>
          <p:cNvSpPr>
            <a:spLocks noChangeAspect="1"/>
          </p:cNvSpPr>
          <p:nvPr/>
        </p:nvSpPr>
        <p:spPr>
          <a:xfrm>
            <a:off x="6324600" y="1928812"/>
            <a:ext cx="190500" cy="139304"/>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5-Point Star 13"/>
          <p:cNvSpPr>
            <a:spLocks noChangeAspect="1"/>
          </p:cNvSpPr>
          <p:nvPr/>
        </p:nvSpPr>
        <p:spPr>
          <a:xfrm>
            <a:off x="6256338" y="2196704"/>
            <a:ext cx="190500" cy="139303"/>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5-Point Star 14"/>
          <p:cNvSpPr>
            <a:spLocks noChangeAspect="1"/>
          </p:cNvSpPr>
          <p:nvPr/>
        </p:nvSpPr>
        <p:spPr>
          <a:xfrm>
            <a:off x="5627688" y="2150269"/>
            <a:ext cx="190500" cy="14049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5-Point Star 15"/>
          <p:cNvSpPr>
            <a:spLocks noChangeAspect="1"/>
          </p:cNvSpPr>
          <p:nvPr/>
        </p:nvSpPr>
        <p:spPr>
          <a:xfrm>
            <a:off x="5988050" y="2657475"/>
            <a:ext cx="190500" cy="140494"/>
          </a:xfrm>
          <a:prstGeom prst="star5">
            <a:avLst/>
          </a:prstGeom>
          <a:solidFill>
            <a:schemeClr val="tx1">
              <a:lumMod val="50000"/>
              <a:lumOff val="50000"/>
            </a:schemeClr>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5-Point Star 16"/>
          <p:cNvSpPr>
            <a:spLocks noChangeAspect="1"/>
          </p:cNvSpPr>
          <p:nvPr/>
        </p:nvSpPr>
        <p:spPr>
          <a:xfrm>
            <a:off x="6369050" y="2988469"/>
            <a:ext cx="190500" cy="13930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5-Point Star 17"/>
          <p:cNvSpPr>
            <a:spLocks noChangeAspect="1"/>
          </p:cNvSpPr>
          <p:nvPr/>
        </p:nvSpPr>
        <p:spPr>
          <a:xfrm>
            <a:off x="6699250" y="2817019"/>
            <a:ext cx="190500" cy="13930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5-Point Star 18"/>
          <p:cNvSpPr>
            <a:spLocks noChangeAspect="1"/>
          </p:cNvSpPr>
          <p:nvPr/>
        </p:nvSpPr>
        <p:spPr>
          <a:xfrm>
            <a:off x="4941888" y="1878807"/>
            <a:ext cx="190500" cy="140494"/>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5-Point Star 19"/>
          <p:cNvSpPr>
            <a:spLocks noChangeAspect="1"/>
          </p:cNvSpPr>
          <p:nvPr/>
        </p:nvSpPr>
        <p:spPr>
          <a:xfrm>
            <a:off x="4495800" y="2318148"/>
            <a:ext cx="190500" cy="14049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5-Point Star 20"/>
          <p:cNvSpPr>
            <a:spLocks noChangeAspect="1"/>
          </p:cNvSpPr>
          <p:nvPr/>
        </p:nvSpPr>
        <p:spPr>
          <a:xfrm>
            <a:off x="4495800" y="1208485"/>
            <a:ext cx="190500" cy="139303"/>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5-Point Star 22"/>
          <p:cNvSpPr>
            <a:spLocks noChangeAspect="1"/>
          </p:cNvSpPr>
          <p:nvPr/>
        </p:nvSpPr>
        <p:spPr>
          <a:xfrm>
            <a:off x="7913688" y="1477566"/>
            <a:ext cx="190500" cy="139303"/>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5-Point Star 23"/>
          <p:cNvSpPr>
            <a:spLocks noChangeAspect="1"/>
          </p:cNvSpPr>
          <p:nvPr/>
        </p:nvSpPr>
        <p:spPr>
          <a:xfrm>
            <a:off x="5010150" y="2537223"/>
            <a:ext cx="190500" cy="14049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5-Point Star 24"/>
          <p:cNvSpPr>
            <a:spLocks noChangeAspect="1"/>
          </p:cNvSpPr>
          <p:nvPr/>
        </p:nvSpPr>
        <p:spPr>
          <a:xfrm>
            <a:off x="5637213" y="3075385"/>
            <a:ext cx="190500" cy="139303"/>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5-Point Star 25"/>
          <p:cNvSpPr>
            <a:spLocks noChangeAspect="1"/>
          </p:cNvSpPr>
          <p:nvPr/>
        </p:nvSpPr>
        <p:spPr>
          <a:xfrm>
            <a:off x="2906713" y="3002756"/>
            <a:ext cx="190500" cy="13930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5-Point Star 26"/>
          <p:cNvSpPr>
            <a:spLocks noChangeAspect="1"/>
          </p:cNvSpPr>
          <p:nvPr/>
        </p:nvSpPr>
        <p:spPr>
          <a:xfrm>
            <a:off x="6311900" y="2121694"/>
            <a:ext cx="190500" cy="140494"/>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5-Point Star 27"/>
          <p:cNvSpPr>
            <a:spLocks noChangeAspect="1"/>
          </p:cNvSpPr>
          <p:nvPr/>
        </p:nvSpPr>
        <p:spPr>
          <a:xfrm>
            <a:off x="6043613" y="2400300"/>
            <a:ext cx="190500" cy="139304"/>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5-Point Star 28"/>
          <p:cNvSpPr>
            <a:spLocks noChangeAspect="1"/>
          </p:cNvSpPr>
          <p:nvPr/>
        </p:nvSpPr>
        <p:spPr>
          <a:xfrm>
            <a:off x="6530975" y="2957512"/>
            <a:ext cx="190500" cy="13930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5-Point Star 29"/>
          <p:cNvSpPr>
            <a:spLocks noChangeAspect="1"/>
          </p:cNvSpPr>
          <p:nvPr/>
        </p:nvSpPr>
        <p:spPr>
          <a:xfrm>
            <a:off x="6194425" y="1714500"/>
            <a:ext cx="190500" cy="13930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5-Point Star 30"/>
          <p:cNvSpPr>
            <a:spLocks noChangeAspect="1"/>
          </p:cNvSpPr>
          <p:nvPr/>
        </p:nvSpPr>
        <p:spPr>
          <a:xfrm>
            <a:off x="5603875" y="2464594"/>
            <a:ext cx="190500" cy="14049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5-Point Star 31"/>
          <p:cNvSpPr>
            <a:spLocks noChangeAspect="1"/>
          </p:cNvSpPr>
          <p:nvPr/>
        </p:nvSpPr>
        <p:spPr>
          <a:xfrm>
            <a:off x="4560888" y="2051448"/>
            <a:ext cx="190500" cy="139303"/>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5-Point Star 32"/>
          <p:cNvSpPr>
            <a:spLocks noChangeAspect="1"/>
          </p:cNvSpPr>
          <p:nvPr/>
        </p:nvSpPr>
        <p:spPr>
          <a:xfrm>
            <a:off x="7159625" y="2257425"/>
            <a:ext cx="190500" cy="13930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5-Point Star 33"/>
          <p:cNvSpPr>
            <a:spLocks noChangeAspect="1"/>
          </p:cNvSpPr>
          <p:nvPr/>
        </p:nvSpPr>
        <p:spPr>
          <a:xfrm>
            <a:off x="3113088" y="1614487"/>
            <a:ext cx="190500" cy="13930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5-Point Star 34"/>
          <p:cNvSpPr>
            <a:spLocks noChangeAspect="1"/>
          </p:cNvSpPr>
          <p:nvPr/>
        </p:nvSpPr>
        <p:spPr>
          <a:xfrm>
            <a:off x="4408488" y="3189685"/>
            <a:ext cx="190500" cy="139303"/>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5-Point Star 35"/>
          <p:cNvSpPr>
            <a:spLocks noChangeAspect="1"/>
          </p:cNvSpPr>
          <p:nvPr/>
        </p:nvSpPr>
        <p:spPr>
          <a:xfrm>
            <a:off x="1077913" y="3452812"/>
            <a:ext cx="190500" cy="13930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5-Point Star 36"/>
          <p:cNvSpPr>
            <a:spLocks noChangeAspect="1"/>
          </p:cNvSpPr>
          <p:nvPr/>
        </p:nvSpPr>
        <p:spPr>
          <a:xfrm>
            <a:off x="2270125" y="3143250"/>
            <a:ext cx="190500" cy="14049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5-Point Star 37"/>
          <p:cNvSpPr>
            <a:spLocks noChangeAspect="1"/>
          </p:cNvSpPr>
          <p:nvPr/>
        </p:nvSpPr>
        <p:spPr>
          <a:xfrm>
            <a:off x="4473575" y="3200400"/>
            <a:ext cx="190500" cy="139304"/>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5-Point Star 38"/>
          <p:cNvSpPr>
            <a:spLocks noChangeAspect="1"/>
          </p:cNvSpPr>
          <p:nvPr/>
        </p:nvSpPr>
        <p:spPr>
          <a:xfrm>
            <a:off x="4954588" y="2730104"/>
            <a:ext cx="190500" cy="139303"/>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5-Point Star 39"/>
          <p:cNvSpPr>
            <a:spLocks noChangeAspect="1"/>
          </p:cNvSpPr>
          <p:nvPr/>
        </p:nvSpPr>
        <p:spPr>
          <a:xfrm>
            <a:off x="1014413" y="2024062"/>
            <a:ext cx="190500" cy="13930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5-Point Star 41"/>
          <p:cNvSpPr>
            <a:spLocks noChangeAspect="1"/>
          </p:cNvSpPr>
          <p:nvPr/>
        </p:nvSpPr>
        <p:spPr>
          <a:xfrm>
            <a:off x="5922963" y="3106341"/>
            <a:ext cx="190500" cy="139303"/>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5-Point Star 43"/>
          <p:cNvSpPr>
            <a:spLocks noChangeAspect="1"/>
          </p:cNvSpPr>
          <p:nvPr/>
        </p:nvSpPr>
        <p:spPr>
          <a:xfrm>
            <a:off x="7061200" y="1851423"/>
            <a:ext cx="190500" cy="139303"/>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5-Point Star 44"/>
          <p:cNvSpPr>
            <a:spLocks noChangeAspect="1"/>
          </p:cNvSpPr>
          <p:nvPr/>
        </p:nvSpPr>
        <p:spPr>
          <a:xfrm>
            <a:off x="6040438" y="2671762"/>
            <a:ext cx="190500" cy="139304"/>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5-Point Star 45"/>
          <p:cNvSpPr>
            <a:spLocks noChangeAspect="1"/>
          </p:cNvSpPr>
          <p:nvPr/>
        </p:nvSpPr>
        <p:spPr>
          <a:xfrm>
            <a:off x="4467225" y="1091804"/>
            <a:ext cx="190500" cy="139303"/>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5-Point Star 46"/>
          <p:cNvSpPr>
            <a:spLocks noChangeAspect="1"/>
          </p:cNvSpPr>
          <p:nvPr/>
        </p:nvSpPr>
        <p:spPr>
          <a:xfrm>
            <a:off x="6007100" y="2007394"/>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5-Point Star 47"/>
          <p:cNvSpPr>
            <a:spLocks noChangeAspect="1"/>
          </p:cNvSpPr>
          <p:nvPr/>
        </p:nvSpPr>
        <p:spPr>
          <a:xfrm>
            <a:off x="5818188" y="2250282"/>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5-Point Star 48"/>
          <p:cNvSpPr>
            <a:spLocks noChangeAspect="1"/>
          </p:cNvSpPr>
          <p:nvPr/>
        </p:nvSpPr>
        <p:spPr>
          <a:xfrm>
            <a:off x="6029325" y="1944291"/>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5-Point Star 9"/>
          <p:cNvSpPr>
            <a:spLocks noChangeAspect="1"/>
          </p:cNvSpPr>
          <p:nvPr/>
        </p:nvSpPr>
        <p:spPr>
          <a:xfrm>
            <a:off x="5856289" y="2000250"/>
            <a:ext cx="365125" cy="267891"/>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5-Point Star 1"/>
          <p:cNvSpPr>
            <a:spLocks noChangeAspect="1"/>
          </p:cNvSpPr>
          <p:nvPr/>
        </p:nvSpPr>
        <p:spPr>
          <a:xfrm>
            <a:off x="5888039" y="2156223"/>
            <a:ext cx="365125" cy="267890"/>
          </a:xfrm>
          <a:prstGeom prst="star5">
            <a:avLst/>
          </a:prstGeom>
          <a:solidFill>
            <a:srgbClr val="05F922"/>
          </a:solid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210" name="Group 4"/>
          <p:cNvGrpSpPr>
            <a:grpSpLocks/>
          </p:cNvGrpSpPr>
          <p:nvPr/>
        </p:nvGrpSpPr>
        <p:grpSpPr bwMode="auto">
          <a:xfrm>
            <a:off x="4653735" y="4227473"/>
            <a:ext cx="4215161" cy="631107"/>
            <a:chOff x="4653744" y="5636532"/>
            <a:chExt cx="4215686" cy="842035"/>
          </a:xfrm>
        </p:grpSpPr>
        <p:sp>
          <p:nvSpPr>
            <p:cNvPr id="50" name="5-Point Star 49"/>
            <p:cNvSpPr>
              <a:spLocks noChangeAspect="1"/>
            </p:cNvSpPr>
            <p:nvPr/>
          </p:nvSpPr>
          <p:spPr>
            <a:xfrm>
              <a:off x="4686313" y="6129302"/>
              <a:ext cx="190524" cy="187448"/>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5-Point Star 50"/>
            <p:cNvSpPr>
              <a:spLocks noChangeAspect="1"/>
            </p:cNvSpPr>
            <p:nvPr/>
          </p:nvSpPr>
          <p:spPr>
            <a:xfrm>
              <a:off x="4653744" y="5762424"/>
              <a:ext cx="190524" cy="185861"/>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30" name="TextBox 2"/>
            <p:cNvSpPr txBox="1">
              <a:spLocks noChangeArrowheads="1"/>
            </p:cNvSpPr>
            <p:nvPr/>
          </p:nvSpPr>
          <p:spPr bwMode="auto">
            <a:xfrm>
              <a:off x="4917144" y="5636532"/>
              <a:ext cx="3609194" cy="4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800" dirty="0"/>
                <a:t>NSWC Crane PhD Academic Lab</a:t>
              </a:r>
            </a:p>
          </p:txBody>
        </p:sp>
        <p:sp>
          <p:nvSpPr>
            <p:cNvPr id="7231" name="TextBox 51"/>
            <p:cNvSpPr txBox="1">
              <a:spLocks noChangeArrowheads="1"/>
            </p:cNvSpPr>
            <p:nvPr/>
          </p:nvSpPr>
          <p:spPr bwMode="auto">
            <a:xfrm>
              <a:off x="4901119" y="5985797"/>
              <a:ext cx="3968311" cy="49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800" dirty="0"/>
                <a:t>NSWC Crane/Academia Agreements</a:t>
              </a:r>
            </a:p>
          </p:txBody>
        </p:sp>
      </p:grpSp>
      <p:sp>
        <p:nvSpPr>
          <p:cNvPr id="41" name="5-Point Star 40"/>
          <p:cNvSpPr>
            <a:spLocks noChangeAspect="1"/>
          </p:cNvSpPr>
          <p:nvPr/>
        </p:nvSpPr>
        <p:spPr>
          <a:xfrm>
            <a:off x="1458913" y="2836069"/>
            <a:ext cx="190500" cy="140494"/>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5-Point Star 53"/>
          <p:cNvSpPr>
            <a:spLocks noChangeAspect="1"/>
          </p:cNvSpPr>
          <p:nvPr/>
        </p:nvSpPr>
        <p:spPr>
          <a:xfrm>
            <a:off x="7278688" y="2563416"/>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5-Point Star 54"/>
          <p:cNvSpPr>
            <a:spLocks noChangeAspect="1"/>
          </p:cNvSpPr>
          <p:nvPr/>
        </p:nvSpPr>
        <p:spPr>
          <a:xfrm>
            <a:off x="5667375" y="1862138"/>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5-Point Star 55"/>
          <p:cNvSpPr>
            <a:spLocks noChangeAspect="1"/>
          </p:cNvSpPr>
          <p:nvPr/>
        </p:nvSpPr>
        <p:spPr>
          <a:xfrm>
            <a:off x="5497513" y="1128713"/>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5-Point Star 56"/>
          <p:cNvSpPr>
            <a:spLocks noChangeAspect="1"/>
          </p:cNvSpPr>
          <p:nvPr/>
        </p:nvSpPr>
        <p:spPr>
          <a:xfrm>
            <a:off x="7053263" y="2599135"/>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5-Point Star 21"/>
          <p:cNvSpPr>
            <a:spLocks noChangeAspect="1"/>
          </p:cNvSpPr>
          <p:nvPr/>
        </p:nvSpPr>
        <p:spPr>
          <a:xfrm>
            <a:off x="7543800" y="1872854"/>
            <a:ext cx="190500" cy="139303"/>
          </a:xfrm>
          <a:prstGeom prst="star5">
            <a:avLst/>
          </a:prstGeom>
          <a:noFill/>
          <a:ln w="25400">
            <a:solidFill>
              <a:srgbClr val="FB19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5-Point Star 58"/>
          <p:cNvSpPr>
            <a:spLocks noChangeAspect="1"/>
          </p:cNvSpPr>
          <p:nvPr/>
        </p:nvSpPr>
        <p:spPr>
          <a:xfrm>
            <a:off x="3733800" y="1610916"/>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5-Point Star 59"/>
          <p:cNvSpPr>
            <a:spLocks noChangeAspect="1"/>
          </p:cNvSpPr>
          <p:nvPr/>
        </p:nvSpPr>
        <p:spPr>
          <a:xfrm>
            <a:off x="6562725" y="1887141"/>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5-Point Star 60"/>
          <p:cNvSpPr>
            <a:spLocks noChangeAspect="1"/>
          </p:cNvSpPr>
          <p:nvPr/>
        </p:nvSpPr>
        <p:spPr>
          <a:xfrm>
            <a:off x="7735888" y="1616869"/>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5-Point Star 52"/>
          <p:cNvSpPr>
            <a:spLocks noChangeAspect="1"/>
          </p:cNvSpPr>
          <p:nvPr/>
        </p:nvSpPr>
        <p:spPr>
          <a:xfrm>
            <a:off x="1458913" y="2794398"/>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5-Point Star 57"/>
          <p:cNvSpPr>
            <a:spLocks noChangeAspect="1"/>
          </p:cNvSpPr>
          <p:nvPr/>
        </p:nvSpPr>
        <p:spPr>
          <a:xfrm>
            <a:off x="7543800" y="1816894"/>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5-Point Star 61"/>
          <p:cNvSpPr>
            <a:spLocks noChangeAspect="1"/>
          </p:cNvSpPr>
          <p:nvPr/>
        </p:nvSpPr>
        <p:spPr>
          <a:xfrm>
            <a:off x="5902325" y="2388394"/>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5-Point Star 62"/>
          <p:cNvSpPr>
            <a:spLocks noChangeAspect="1"/>
          </p:cNvSpPr>
          <p:nvPr/>
        </p:nvSpPr>
        <p:spPr>
          <a:xfrm>
            <a:off x="5921375" y="1885950"/>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5-Point Star 63"/>
          <p:cNvSpPr>
            <a:spLocks noChangeAspect="1"/>
          </p:cNvSpPr>
          <p:nvPr/>
        </p:nvSpPr>
        <p:spPr>
          <a:xfrm>
            <a:off x="5848350" y="1937148"/>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5-Point Star 64"/>
          <p:cNvSpPr>
            <a:spLocks noChangeAspect="1"/>
          </p:cNvSpPr>
          <p:nvPr/>
        </p:nvSpPr>
        <p:spPr>
          <a:xfrm>
            <a:off x="6884988" y="2402682"/>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542631" y="4234134"/>
            <a:ext cx="4357688" cy="58221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5-Point Star 67"/>
          <p:cNvSpPr>
            <a:spLocks noChangeAspect="1"/>
          </p:cNvSpPr>
          <p:nvPr/>
        </p:nvSpPr>
        <p:spPr>
          <a:xfrm>
            <a:off x="7031038" y="1574007"/>
            <a:ext cx="190500" cy="140494"/>
          </a:xfrm>
          <a:prstGeom prst="star5">
            <a:avLst/>
          </a:prstGeom>
          <a:solidFill>
            <a:srgbClr val="05F922"/>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100841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236" y="637995"/>
            <a:ext cx="1404663" cy="1053497"/>
          </a:xfrm>
          <a:prstGeom prst="rect">
            <a:avLst/>
          </a:prstGeom>
        </p:spPr>
      </p:pic>
      <p:sp>
        <p:nvSpPr>
          <p:cNvPr id="11268" name="Text Box 9"/>
          <p:cNvSpPr txBox="1">
            <a:spLocks noChangeArrowheads="1"/>
          </p:cNvSpPr>
          <p:nvPr/>
        </p:nvSpPr>
        <p:spPr bwMode="auto">
          <a:xfrm>
            <a:off x="131968" y="590620"/>
            <a:ext cx="8534400" cy="43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4" tIns="45693" rIns="91384" bIns="45693">
            <a:spAutoFit/>
          </a:bodyPr>
          <a:lstStyle>
            <a:lvl1pPr eaLnBrk="0" hangingPunct="0">
              <a:spcBef>
                <a:spcPct val="20000"/>
              </a:spcBef>
              <a:buChar char="•"/>
              <a:defRPr sz="30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marL="171450" indent="-171450" eaLnBrk="1" hangingPunct="1">
              <a:lnSpc>
                <a:spcPct val="150000"/>
              </a:lnSpc>
              <a:spcBef>
                <a:spcPct val="0"/>
              </a:spcBef>
            </a:pPr>
            <a:r>
              <a:rPr lang="en-US" altLang="en-US" sz="2000" b="1" dirty="0" smtClean="0"/>
              <a:t>PhD Fellowships</a:t>
            </a:r>
          </a:p>
          <a:p>
            <a:pPr marL="171450" indent="-171450" eaLnBrk="1" hangingPunct="1">
              <a:lnSpc>
                <a:spcPct val="150000"/>
              </a:lnSpc>
              <a:spcBef>
                <a:spcPct val="0"/>
              </a:spcBef>
            </a:pPr>
            <a:r>
              <a:rPr lang="en-US" altLang="en-US" sz="2000" b="1" dirty="0" smtClean="0"/>
              <a:t>SMART PhD Scholarships</a:t>
            </a:r>
          </a:p>
          <a:p>
            <a:pPr marL="171450" indent="-171450" eaLnBrk="1" hangingPunct="1">
              <a:lnSpc>
                <a:spcPct val="150000"/>
              </a:lnSpc>
              <a:spcBef>
                <a:spcPct val="0"/>
              </a:spcBef>
            </a:pPr>
            <a:r>
              <a:rPr lang="en-US" altLang="en-US" sz="2000" b="1" dirty="0" smtClean="0"/>
              <a:t>Naval Research Enterprise Internship Program</a:t>
            </a:r>
          </a:p>
          <a:p>
            <a:pPr marL="171450" indent="-171450" eaLnBrk="1" hangingPunct="1">
              <a:lnSpc>
                <a:spcPct val="150000"/>
              </a:lnSpc>
              <a:spcBef>
                <a:spcPct val="0"/>
              </a:spcBef>
            </a:pPr>
            <a:r>
              <a:rPr lang="en-US" altLang="en-US" sz="2000" b="1" dirty="0" smtClean="0"/>
              <a:t>Naval Engineering Education Consortium Grants</a:t>
            </a:r>
          </a:p>
          <a:p>
            <a:pPr marL="171450" indent="-171450" eaLnBrk="1" hangingPunct="1">
              <a:lnSpc>
                <a:spcPct val="150000"/>
              </a:lnSpc>
              <a:spcBef>
                <a:spcPct val="0"/>
              </a:spcBef>
            </a:pPr>
            <a:r>
              <a:rPr lang="en-US" altLang="en-US" sz="2000" b="1" dirty="0" smtClean="0"/>
              <a:t>Grants/Cooperative Agreements</a:t>
            </a:r>
          </a:p>
          <a:p>
            <a:pPr marL="171450" indent="-171450" eaLnBrk="1" hangingPunct="1">
              <a:lnSpc>
                <a:spcPct val="150000"/>
              </a:lnSpc>
              <a:spcBef>
                <a:spcPct val="0"/>
              </a:spcBef>
            </a:pPr>
            <a:r>
              <a:rPr lang="en-US" altLang="en-US" sz="2000" b="1" dirty="0" smtClean="0"/>
              <a:t>Temporary Faculty Hires</a:t>
            </a:r>
          </a:p>
          <a:p>
            <a:pPr marL="171450" indent="-171450" eaLnBrk="1" hangingPunct="1">
              <a:lnSpc>
                <a:spcPct val="150000"/>
              </a:lnSpc>
              <a:spcBef>
                <a:spcPct val="0"/>
              </a:spcBef>
            </a:pPr>
            <a:r>
              <a:rPr lang="en-US" altLang="en-US" sz="2000" b="1" dirty="0" smtClean="0"/>
              <a:t>Post-doctoral Researcher On-Site Fellowships</a:t>
            </a:r>
          </a:p>
          <a:p>
            <a:pPr marL="171450" indent="-171450" eaLnBrk="1" hangingPunct="1">
              <a:lnSpc>
                <a:spcPct val="150000"/>
              </a:lnSpc>
              <a:spcBef>
                <a:spcPct val="0"/>
              </a:spcBef>
            </a:pPr>
            <a:r>
              <a:rPr lang="en-US" altLang="en-US" sz="2000" b="1" dirty="0" smtClean="0"/>
              <a:t>Cooperative Research and Development Agreements</a:t>
            </a:r>
          </a:p>
          <a:p>
            <a:pPr marL="171450" indent="-171450" eaLnBrk="1" hangingPunct="1">
              <a:lnSpc>
                <a:spcPct val="150000"/>
              </a:lnSpc>
              <a:spcBef>
                <a:spcPct val="0"/>
              </a:spcBef>
            </a:pPr>
            <a:r>
              <a:rPr lang="en-US" altLang="en-US" sz="2000" b="1" dirty="0" smtClean="0"/>
              <a:t>Educational Partnership Agreements</a:t>
            </a:r>
            <a:endParaRPr lang="en-US" altLang="en-US" sz="2000" b="1" dirty="0"/>
          </a:p>
        </p:txBody>
      </p:sp>
      <p:sp>
        <p:nvSpPr>
          <p:cNvPr id="11266" name="Rectangle 2"/>
          <p:cNvSpPr>
            <a:spLocks noChangeArrowheads="1"/>
          </p:cNvSpPr>
          <p:nvPr/>
        </p:nvSpPr>
        <p:spPr bwMode="auto">
          <a:xfrm>
            <a:off x="1524001" y="0"/>
            <a:ext cx="715067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0" tIns="45652" rIns="91300" bIns="45652"/>
          <a:lstStyle>
            <a:lvl1pPr eaLnBrk="0" hangingPunct="0">
              <a:spcBef>
                <a:spcPct val="20000"/>
              </a:spcBef>
              <a:buChar char="•"/>
              <a:defRPr sz="30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1600">
                <a:solidFill>
                  <a:schemeClr val="tx1"/>
                </a:solidFill>
                <a:latin typeface="Arial" pitchFamily="34" charset="0"/>
              </a:defRPr>
            </a:lvl5pPr>
            <a:lvl6pPr marL="2514600" indent="-228600" eaLnBrk="0" fontAlgn="base" hangingPunct="0">
              <a:spcBef>
                <a:spcPct val="20000"/>
              </a:spcBef>
              <a:spcAft>
                <a:spcPct val="0"/>
              </a:spcAft>
              <a:buChar char="»"/>
              <a:defRPr sz="1600">
                <a:solidFill>
                  <a:schemeClr val="tx1"/>
                </a:solidFill>
                <a:latin typeface="Arial" pitchFamily="34" charset="0"/>
              </a:defRPr>
            </a:lvl6pPr>
            <a:lvl7pPr marL="2971800" indent="-228600" eaLnBrk="0" fontAlgn="base" hangingPunct="0">
              <a:spcBef>
                <a:spcPct val="20000"/>
              </a:spcBef>
              <a:spcAft>
                <a:spcPct val="0"/>
              </a:spcAft>
              <a:buChar char="»"/>
              <a:defRPr sz="1600">
                <a:solidFill>
                  <a:schemeClr val="tx1"/>
                </a:solidFill>
                <a:latin typeface="Arial" pitchFamily="34" charset="0"/>
              </a:defRPr>
            </a:lvl7pPr>
            <a:lvl8pPr marL="3429000" indent="-228600" eaLnBrk="0" fontAlgn="base" hangingPunct="0">
              <a:spcBef>
                <a:spcPct val="20000"/>
              </a:spcBef>
              <a:spcAft>
                <a:spcPct val="0"/>
              </a:spcAft>
              <a:buChar char="»"/>
              <a:defRPr sz="1600">
                <a:solidFill>
                  <a:schemeClr val="tx1"/>
                </a:solidFill>
                <a:latin typeface="Arial" pitchFamily="34" charset="0"/>
              </a:defRPr>
            </a:lvl8pPr>
            <a:lvl9pPr marL="3886200" indent="-228600" eaLnBrk="0" fontAlgn="base" hangingPunct="0">
              <a:spcBef>
                <a:spcPct val="20000"/>
              </a:spcBef>
              <a:spcAft>
                <a:spcPct val="0"/>
              </a:spcAft>
              <a:buChar char="»"/>
              <a:defRPr sz="1600">
                <a:solidFill>
                  <a:schemeClr val="tx1"/>
                </a:solidFill>
                <a:latin typeface="Arial" pitchFamily="34" charset="0"/>
              </a:defRPr>
            </a:lvl9pPr>
          </a:lstStyle>
          <a:p>
            <a:pPr algn="ctr" eaLnBrk="1" hangingPunct="1">
              <a:spcBef>
                <a:spcPct val="0"/>
              </a:spcBef>
              <a:buFontTx/>
              <a:buNone/>
              <a:tabLst>
                <a:tab pos="396875" algn="l"/>
              </a:tabLst>
            </a:pPr>
            <a:r>
              <a:rPr lang="en-US" altLang="en-US" sz="2400" dirty="0" smtClean="0">
                <a:solidFill>
                  <a:srgbClr val="152332"/>
                </a:solidFill>
                <a:latin typeface="Arial Black" pitchFamily="34" charset="0"/>
              </a:rPr>
              <a:t>University: STEM Outreach Programs</a:t>
            </a:r>
            <a:endParaRPr lang="en-US" altLang="en-US" sz="1800" dirty="0">
              <a:solidFill>
                <a:srgbClr val="990033"/>
              </a:solidFill>
              <a:latin typeface="Arial Black"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76" y="3672716"/>
            <a:ext cx="1353634" cy="35864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8421" y="682980"/>
            <a:ext cx="1125579" cy="63212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7308" y="817109"/>
            <a:ext cx="1255878" cy="428141"/>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4445" y="593440"/>
            <a:ext cx="1814045" cy="402329"/>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3614" y="1458330"/>
            <a:ext cx="1116336" cy="301760"/>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7707" y="635138"/>
            <a:ext cx="1812808" cy="220811"/>
          </a:xfrm>
          <a:prstGeom prst="rect">
            <a:avLst/>
          </a:prstGeom>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09422" y="1003117"/>
            <a:ext cx="629379" cy="623977"/>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3663" y="3055899"/>
            <a:ext cx="1537757" cy="322538"/>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95103" y="2627134"/>
            <a:ext cx="1838588" cy="428765"/>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308376" y="3143250"/>
            <a:ext cx="732595" cy="708786"/>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99168" y="3055434"/>
            <a:ext cx="1657061" cy="412085"/>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93614" y="4360347"/>
            <a:ext cx="1439026" cy="470324"/>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13186" y="1533697"/>
            <a:ext cx="1190380" cy="315589"/>
          </a:xfrm>
          <a:prstGeom prst="rect">
            <a:avLst/>
          </a:prstGeom>
        </p:spPr>
      </p:pic>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41910" y="2400301"/>
            <a:ext cx="1079474" cy="261641"/>
          </a:xfrm>
          <a:prstGeom prst="rect">
            <a:avLst/>
          </a:prstGeom>
        </p:spPr>
      </p:pic>
      <p:pic>
        <p:nvPicPr>
          <p:cNvPr id="20" name="Picture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2858" y="3867975"/>
            <a:ext cx="957577" cy="984743"/>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788980" y="2044571"/>
            <a:ext cx="1395419" cy="317240"/>
          </a:xfrm>
          <a:prstGeom prst="rect">
            <a:avLst/>
          </a:prstGeom>
        </p:spPr>
      </p:pic>
      <p:sp>
        <p:nvSpPr>
          <p:cNvPr id="22" name="Rectangle 21"/>
          <p:cNvSpPr/>
          <p:nvPr/>
        </p:nvSpPr>
        <p:spPr>
          <a:xfrm>
            <a:off x="381000" y="4756290"/>
            <a:ext cx="3805238" cy="347850"/>
          </a:xfrm>
          <a:prstGeom prst="rect">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solidFill>
              </a:rPr>
              <a:t>University Liaison: Dave Acton</a:t>
            </a:r>
          </a:p>
        </p:txBody>
      </p:sp>
    </p:spTree>
    <p:extLst>
      <p:ext uri="{BB962C8B-B14F-4D97-AF65-F5344CB8AC3E}">
        <p14:creationId xmlns:p14="http://schemas.microsoft.com/office/powerpoint/2010/main" val="98246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6596" y="3989515"/>
            <a:ext cx="8891649" cy="899406"/>
          </a:xfrm>
          <a:prstGeom prst="rect">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2"/>
              </a:solidFill>
            </a:endParaRPr>
          </a:p>
        </p:txBody>
      </p:sp>
      <p:sp>
        <p:nvSpPr>
          <p:cNvPr id="4" name="Slide Number Placeholder 3"/>
          <p:cNvSpPr>
            <a:spLocks noGrp="1"/>
          </p:cNvSpPr>
          <p:nvPr>
            <p:ph type="sldNum" sz="quarter" idx="10"/>
          </p:nvPr>
        </p:nvSpPr>
        <p:spPr/>
        <p:txBody>
          <a:bodyPr/>
          <a:lstStyle/>
          <a:p>
            <a:pPr>
              <a:defRPr/>
            </a:pPr>
            <a:fld id="{E6B79C42-51F8-41BD-9C40-BBBD403F08D1}" type="slidenum">
              <a:rPr lang="en-US" smtClean="0"/>
              <a:pPr>
                <a:defRPr/>
              </a:pPr>
              <a:t>18</a:t>
            </a:fld>
            <a:endParaRPr lang="en-US" dirty="0"/>
          </a:p>
        </p:txBody>
      </p:sp>
      <p:sp>
        <p:nvSpPr>
          <p:cNvPr id="5" name="Title 1"/>
          <p:cNvSpPr>
            <a:spLocks noGrp="1"/>
          </p:cNvSpPr>
          <p:nvPr>
            <p:ph type="title"/>
          </p:nvPr>
        </p:nvSpPr>
        <p:spPr/>
        <p:txBody>
          <a:bodyPr/>
          <a:lstStyle/>
          <a:p>
            <a:r>
              <a:rPr lang="en-US" dirty="0" smtClean="0"/>
              <a:t>University: Success Story</a:t>
            </a:r>
            <a:endParaRPr lang="en-US" dirty="0"/>
          </a:p>
        </p:txBody>
      </p:sp>
      <p:sp>
        <p:nvSpPr>
          <p:cNvPr id="6" name="Right Arrow 5"/>
          <p:cNvSpPr/>
          <p:nvPr/>
        </p:nvSpPr>
        <p:spPr>
          <a:xfrm>
            <a:off x="304800" y="2296805"/>
            <a:ext cx="861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721378" y="1546126"/>
            <a:ext cx="0" cy="879914"/>
          </a:xfrm>
          <a:prstGeom prst="straightConnector1">
            <a:avLst/>
          </a:prstGeom>
          <a:ln w="317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2316224"/>
            <a:ext cx="0" cy="381494"/>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17725" y="2316224"/>
            <a:ext cx="0" cy="381494"/>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599" y="2289551"/>
            <a:ext cx="0" cy="381494"/>
          </a:xfrm>
          <a:prstGeom prst="line">
            <a:avLst/>
          </a:prstGeom>
          <a:ln w="34925">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751" y="2637716"/>
            <a:ext cx="697627" cy="369332"/>
          </a:xfrm>
          <a:prstGeom prst="rect">
            <a:avLst/>
          </a:prstGeom>
          <a:noFill/>
        </p:spPr>
        <p:txBody>
          <a:bodyPr wrap="none" rtlCol="0">
            <a:spAutoFit/>
          </a:bodyPr>
          <a:lstStyle/>
          <a:p>
            <a:r>
              <a:rPr lang="en-US" dirty="0" smtClean="0"/>
              <a:t>2010</a:t>
            </a:r>
            <a:endParaRPr lang="en-US" dirty="0"/>
          </a:p>
        </p:txBody>
      </p:sp>
      <p:sp>
        <p:nvSpPr>
          <p:cNvPr id="18" name="TextBox 17"/>
          <p:cNvSpPr txBox="1"/>
          <p:nvPr/>
        </p:nvSpPr>
        <p:spPr>
          <a:xfrm>
            <a:off x="3854607" y="3934428"/>
            <a:ext cx="4590071" cy="461665"/>
          </a:xfrm>
          <a:prstGeom prst="rect">
            <a:avLst/>
          </a:prstGeom>
          <a:noFill/>
        </p:spPr>
        <p:txBody>
          <a:bodyPr wrap="square" rtlCol="0">
            <a:spAutoFit/>
          </a:bodyPr>
          <a:lstStyle/>
          <a:p>
            <a:pPr algn="ctr"/>
            <a:r>
              <a:rPr lang="en-US" sz="2400" b="1" dirty="0" smtClean="0">
                <a:solidFill>
                  <a:schemeClr val="bg2"/>
                </a:solidFill>
              </a:rPr>
              <a:t>Innovation in Cyber security</a:t>
            </a:r>
            <a:endParaRPr lang="en-US" sz="2400" b="1" dirty="0">
              <a:solidFill>
                <a:schemeClr val="bg2"/>
              </a:solidFill>
            </a:endParaRPr>
          </a:p>
        </p:txBody>
      </p:sp>
      <p:sp>
        <p:nvSpPr>
          <p:cNvPr id="19" name="TextBox 18"/>
          <p:cNvSpPr txBox="1"/>
          <p:nvPr/>
        </p:nvSpPr>
        <p:spPr>
          <a:xfrm>
            <a:off x="7868910" y="2632670"/>
            <a:ext cx="697627" cy="369332"/>
          </a:xfrm>
          <a:prstGeom prst="rect">
            <a:avLst/>
          </a:prstGeom>
          <a:noFill/>
        </p:spPr>
        <p:txBody>
          <a:bodyPr wrap="none" rtlCol="0">
            <a:spAutoFit/>
          </a:bodyPr>
          <a:lstStyle/>
          <a:p>
            <a:r>
              <a:rPr lang="en-US" dirty="0" smtClean="0"/>
              <a:t>2017</a:t>
            </a:r>
            <a:endParaRPr lang="en-US" dirty="0"/>
          </a:p>
        </p:txBody>
      </p:sp>
      <p:sp>
        <p:nvSpPr>
          <p:cNvPr id="20" name="TextBox 19"/>
          <p:cNvSpPr txBox="1"/>
          <p:nvPr/>
        </p:nvSpPr>
        <p:spPr>
          <a:xfrm>
            <a:off x="292394" y="811580"/>
            <a:ext cx="2413384" cy="738664"/>
          </a:xfrm>
          <a:prstGeom prst="rect">
            <a:avLst/>
          </a:prstGeom>
          <a:noFill/>
          <a:ln>
            <a:solidFill>
              <a:schemeClr val="bg2"/>
            </a:solidFill>
          </a:ln>
        </p:spPr>
        <p:txBody>
          <a:bodyPr wrap="square" rtlCol="0">
            <a:spAutoFit/>
          </a:bodyPr>
          <a:lstStyle/>
          <a:p>
            <a:r>
              <a:rPr lang="en-US" sz="1400" b="1" dirty="0" smtClean="0">
                <a:solidFill>
                  <a:schemeClr val="bg2"/>
                </a:solidFill>
              </a:rPr>
              <a:t>2011-14: NSWC Crane PhD Fellow School of Informatics</a:t>
            </a:r>
            <a:endParaRPr lang="en-US" sz="1400" b="1" dirty="0">
              <a:solidFill>
                <a:schemeClr val="bg2"/>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6118" y="12654"/>
            <a:ext cx="1263213" cy="709420"/>
          </a:xfrm>
          <a:prstGeom prst="rect">
            <a:avLst/>
          </a:prstGeom>
        </p:spPr>
      </p:pic>
      <p:sp>
        <p:nvSpPr>
          <p:cNvPr id="9" name="Rectangle 8"/>
          <p:cNvSpPr/>
          <p:nvPr/>
        </p:nvSpPr>
        <p:spPr>
          <a:xfrm>
            <a:off x="4947531" y="799895"/>
            <a:ext cx="4056592" cy="1169551"/>
          </a:xfrm>
          <a:prstGeom prst="rect">
            <a:avLst/>
          </a:prstGeom>
          <a:ln>
            <a:solidFill>
              <a:schemeClr val="bg2"/>
            </a:solidFill>
          </a:ln>
        </p:spPr>
        <p:txBody>
          <a:bodyPr wrap="square">
            <a:spAutoFit/>
          </a:bodyPr>
          <a:lstStyle/>
          <a:p>
            <a:r>
              <a:rPr lang="en-US" sz="1400" b="1" dirty="0">
                <a:solidFill>
                  <a:schemeClr val="bg2"/>
                </a:solidFill>
              </a:rPr>
              <a:t>Education/training for our existing </a:t>
            </a:r>
            <a:r>
              <a:rPr lang="en-US" sz="1400" b="1" dirty="0" smtClean="0">
                <a:solidFill>
                  <a:schemeClr val="bg2"/>
                </a:solidFill>
              </a:rPr>
              <a:t>workforce</a:t>
            </a:r>
            <a:endParaRPr lang="en-US" sz="1400" b="1" dirty="0">
              <a:solidFill>
                <a:schemeClr val="bg2"/>
              </a:solidFill>
            </a:endParaRPr>
          </a:p>
          <a:p>
            <a:pPr marL="742950" lvl="1" indent="-285750">
              <a:buFont typeface="Arial" panose="020B0604020202020204" pitchFamily="34" charset="0"/>
              <a:buChar char="•"/>
            </a:pPr>
            <a:r>
              <a:rPr lang="en-US" sz="1400" dirty="0">
                <a:solidFill>
                  <a:schemeClr val="bg2"/>
                </a:solidFill>
              </a:rPr>
              <a:t>Intended PhD graduate, plus three more in the program</a:t>
            </a:r>
          </a:p>
          <a:p>
            <a:pPr marL="742950" lvl="1" indent="-285750">
              <a:buFont typeface="Arial" panose="020B0604020202020204" pitchFamily="34" charset="0"/>
              <a:buChar char="•"/>
            </a:pPr>
            <a:r>
              <a:rPr lang="en-US" sz="1400" dirty="0">
                <a:solidFill>
                  <a:schemeClr val="bg2"/>
                </a:solidFill>
              </a:rPr>
              <a:t>Tailored training and education for a larger fraction of our </a:t>
            </a:r>
            <a:r>
              <a:rPr lang="en-US" sz="1400" dirty="0" smtClean="0">
                <a:solidFill>
                  <a:schemeClr val="bg2"/>
                </a:solidFill>
              </a:rPr>
              <a:t>workforce</a:t>
            </a:r>
          </a:p>
        </p:txBody>
      </p:sp>
      <p:sp>
        <p:nvSpPr>
          <p:cNvPr id="25" name="TextBox 24"/>
          <p:cNvSpPr txBox="1"/>
          <p:nvPr/>
        </p:nvSpPr>
        <p:spPr>
          <a:xfrm>
            <a:off x="677002" y="3105150"/>
            <a:ext cx="2521556" cy="738664"/>
          </a:xfrm>
          <a:prstGeom prst="rect">
            <a:avLst/>
          </a:prstGeom>
          <a:noFill/>
          <a:ln>
            <a:solidFill>
              <a:schemeClr val="bg2"/>
            </a:solidFill>
          </a:ln>
        </p:spPr>
        <p:txBody>
          <a:bodyPr wrap="square" rtlCol="0">
            <a:spAutoFit/>
          </a:bodyPr>
          <a:lstStyle/>
          <a:p>
            <a:r>
              <a:rPr lang="en-US" sz="1400" b="1" dirty="0" smtClean="0">
                <a:solidFill>
                  <a:schemeClr val="bg2"/>
                </a:solidFill>
              </a:rPr>
              <a:t>2014: Navy Task Force Cyber awakening &amp; Cyber 4</a:t>
            </a:r>
            <a:r>
              <a:rPr lang="en-US" sz="1400" b="1" baseline="30000" dirty="0" smtClean="0">
                <a:solidFill>
                  <a:schemeClr val="bg2"/>
                </a:solidFill>
              </a:rPr>
              <a:t>th</a:t>
            </a:r>
            <a:r>
              <a:rPr lang="en-US" sz="1400" b="1" dirty="0" smtClean="0">
                <a:solidFill>
                  <a:schemeClr val="bg2"/>
                </a:solidFill>
              </a:rPr>
              <a:t> Pillar added by NAVSEA </a:t>
            </a:r>
            <a:endParaRPr lang="en-US" sz="1400" b="1" dirty="0">
              <a:solidFill>
                <a:schemeClr val="bg2"/>
              </a:solidFill>
            </a:endParaRPr>
          </a:p>
        </p:txBody>
      </p:sp>
      <p:sp>
        <p:nvSpPr>
          <p:cNvPr id="13" name="Wave 12"/>
          <p:cNvSpPr/>
          <p:nvPr/>
        </p:nvSpPr>
        <p:spPr>
          <a:xfrm rot="5400000">
            <a:off x="950854" y="2359408"/>
            <a:ext cx="801335" cy="295127"/>
          </a:xfrm>
          <a:prstGeom prst="wav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895600" y="584451"/>
            <a:ext cx="1918015" cy="1384995"/>
          </a:xfrm>
          <a:prstGeom prst="rect">
            <a:avLst/>
          </a:prstGeom>
          <a:noFill/>
          <a:ln>
            <a:solidFill>
              <a:schemeClr val="bg2"/>
            </a:solidFill>
          </a:ln>
        </p:spPr>
        <p:txBody>
          <a:bodyPr wrap="square" rtlCol="0">
            <a:spAutoFit/>
          </a:bodyPr>
          <a:lstStyle/>
          <a:p>
            <a:r>
              <a:rPr lang="en-US" sz="1400" b="1" dirty="0" smtClean="0">
                <a:solidFill>
                  <a:schemeClr val="bg2"/>
                </a:solidFill>
              </a:rPr>
              <a:t>Tech Transfer in Cyber Security</a:t>
            </a:r>
          </a:p>
          <a:p>
            <a:pPr marL="285750" indent="-285750">
              <a:buFont typeface="Arial" panose="020B0604020202020204" pitchFamily="34" charset="0"/>
              <a:buChar char="•"/>
            </a:pPr>
            <a:r>
              <a:rPr lang="en-US" sz="1400" dirty="0" smtClean="0">
                <a:solidFill>
                  <a:schemeClr val="bg2"/>
                </a:solidFill>
              </a:rPr>
              <a:t>2015: 3-year NEEC</a:t>
            </a:r>
            <a:r>
              <a:rPr lang="en-US" sz="1400" dirty="0">
                <a:solidFill>
                  <a:schemeClr val="bg2"/>
                </a:solidFill>
              </a:rPr>
              <a:t> </a:t>
            </a:r>
            <a:r>
              <a:rPr lang="en-US" sz="1400" dirty="0" smtClean="0">
                <a:solidFill>
                  <a:schemeClr val="bg2"/>
                </a:solidFill>
              </a:rPr>
              <a:t>contract</a:t>
            </a:r>
          </a:p>
          <a:p>
            <a:pPr marL="285750" lvl="1" indent="-285750">
              <a:buFont typeface="Arial" panose="020B0604020202020204" pitchFamily="34" charset="0"/>
              <a:buChar char="•"/>
            </a:pPr>
            <a:r>
              <a:rPr lang="en-US" sz="1400" dirty="0">
                <a:solidFill>
                  <a:schemeClr val="bg2"/>
                </a:solidFill>
              </a:rPr>
              <a:t>Multi-CRADAs in </a:t>
            </a:r>
            <a:r>
              <a:rPr lang="en-US" sz="1400" dirty="0" smtClean="0">
                <a:solidFill>
                  <a:schemeClr val="bg2"/>
                </a:solidFill>
              </a:rPr>
              <a:t>place</a:t>
            </a:r>
            <a:endParaRPr lang="en-US" sz="1400" dirty="0">
              <a:solidFill>
                <a:schemeClr val="bg2"/>
              </a:solidFill>
            </a:endParaRPr>
          </a:p>
        </p:txBody>
      </p:sp>
      <p:cxnSp>
        <p:nvCxnSpPr>
          <p:cNvPr id="28" name="Straight Arrow Connector 27"/>
          <p:cNvCxnSpPr>
            <a:stCxn id="29" idx="0"/>
          </p:cNvCxnSpPr>
          <p:nvPr/>
        </p:nvCxnSpPr>
        <p:spPr>
          <a:xfrm flipH="1" flipV="1">
            <a:off x="4261287" y="1969448"/>
            <a:ext cx="3474" cy="647398"/>
          </a:xfrm>
          <a:prstGeom prst="straightConnector1">
            <a:avLst/>
          </a:prstGeom>
          <a:ln w="317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75786" y="2616846"/>
            <a:ext cx="697627" cy="369332"/>
          </a:xfrm>
          <a:prstGeom prst="rect">
            <a:avLst/>
          </a:prstGeom>
          <a:noFill/>
        </p:spPr>
        <p:txBody>
          <a:bodyPr wrap="none" rtlCol="0">
            <a:spAutoFit/>
          </a:bodyPr>
          <a:lstStyle/>
          <a:p>
            <a:r>
              <a:rPr lang="en-US" dirty="0" smtClean="0"/>
              <a:t>2016</a:t>
            </a:r>
            <a:endParaRPr lang="en-US" dirty="0"/>
          </a:p>
        </p:txBody>
      </p:sp>
      <p:sp>
        <p:nvSpPr>
          <p:cNvPr id="41" name="Rectangle 40"/>
          <p:cNvSpPr/>
          <p:nvPr/>
        </p:nvSpPr>
        <p:spPr>
          <a:xfrm>
            <a:off x="3690634" y="2927751"/>
            <a:ext cx="5267932" cy="954107"/>
          </a:xfrm>
          <a:prstGeom prst="rect">
            <a:avLst/>
          </a:prstGeom>
          <a:ln>
            <a:solidFill>
              <a:schemeClr val="bg2"/>
            </a:solidFill>
          </a:ln>
        </p:spPr>
        <p:txBody>
          <a:bodyPr wrap="square">
            <a:spAutoFit/>
          </a:bodyPr>
          <a:lstStyle/>
          <a:p>
            <a:r>
              <a:rPr lang="en-US" sz="1400" b="1" dirty="0" smtClean="0">
                <a:solidFill>
                  <a:schemeClr val="bg2"/>
                </a:solidFill>
              </a:rPr>
              <a:t>Development of the Cyber Security Workforce</a:t>
            </a:r>
            <a:endParaRPr lang="en-US" sz="1400" b="1" dirty="0">
              <a:solidFill>
                <a:schemeClr val="bg2"/>
              </a:solidFill>
            </a:endParaRPr>
          </a:p>
          <a:p>
            <a:pPr marL="742950" lvl="1" indent="-285750">
              <a:buFont typeface="Arial" panose="020B0604020202020204" pitchFamily="34" charset="0"/>
              <a:buChar char="•"/>
            </a:pPr>
            <a:r>
              <a:rPr lang="en-US" sz="1400" dirty="0">
                <a:solidFill>
                  <a:schemeClr val="bg2"/>
                </a:solidFill>
              </a:rPr>
              <a:t>Targeted hiring of PhD graduates (and the use of Navy Postdoc program)</a:t>
            </a:r>
          </a:p>
          <a:p>
            <a:pPr marL="742950" lvl="1" indent="-285750">
              <a:buFont typeface="Arial" panose="020B0604020202020204" pitchFamily="34" charset="0"/>
              <a:buChar char="•"/>
            </a:pPr>
            <a:r>
              <a:rPr lang="en-US" sz="1400" dirty="0">
                <a:solidFill>
                  <a:schemeClr val="bg2"/>
                </a:solidFill>
              </a:rPr>
              <a:t>ONR intern, Temporary Faculty participants</a:t>
            </a:r>
          </a:p>
        </p:txBody>
      </p:sp>
      <p:cxnSp>
        <p:nvCxnSpPr>
          <p:cNvPr id="43" name="Straight Arrow Connector 42"/>
          <p:cNvCxnSpPr/>
          <p:nvPr/>
        </p:nvCxnSpPr>
        <p:spPr>
          <a:xfrm>
            <a:off x="7239000" y="1969446"/>
            <a:ext cx="0" cy="913188"/>
          </a:xfrm>
          <a:prstGeom prst="straightConnector1">
            <a:avLst/>
          </a:prstGeom>
          <a:ln w="31750">
            <a:solidFill>
              <a:schemeClr val="bg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425879" y="4273368"/>
            <a:ext cx="6513333" cy="615553"/>
          </a:xfrm>
          <a:prstGeom prst="rect">
            <a:avLst/>
          </a:prstGeom>
          <a:ln>
            <a:noFill/>
          </a:ln>
        </p:spPr>
        <p:txBody>
          <a:bodyPr wrap="square">
            <a:spAutoFit/>
          </a:bodyPr>
          <a:lstStyle/>
          <a:p>
            <a:pPr marL="742950" lvl="1" indent="-285750">
              <a:buFont typeface="Arial" panose="020B0604020202020204" pitchFamily="34" charset="0"/>
              <a:buChar char="•"/>
            </a:pPr>
            <a:r>
              <a:rPr lang="en-US" sz="1600" b="1" dirty="0" smtClean="0">
                <a:solidFill>
                  <a:schemeClr val="bg2"/>
                </a:solidFill>
              </a:rPr>
              <a:t>Establishment </a:t>
            </a:r>
            <a:r>
              <a:rPr lang="en-US" sz="1600" b="1" dirty="0">
                <a:solidFill>
                  <a:schemeClr val="bg2"/>
                </a:solidFill>
              </a:rPr>
              <a:t>of </a:t>
            </a:r>
            <a:r>
              <a:rPr lang="en-US" sz="1600" b="1" dirty="0" smtClean="0">
                <a:solidFill>
                  <a:schemeClr val="bg2"/>
                </a:solidFill>
              </a:rPr>
              <a:t>new research </a:t>
            </a:r>
            <a:r>
              <a:rPr lang="en-US" sz="1600" b="1" dirty="0">
                <a:solidFill>
                  <a:schemeClr val="bg2"/>
                </a:solidFill>
              </a:rPr>
              <a:t>directions and </a:t>
            </a:r>
            <a:r>
              <a:rPr lang="en-US" b="1" i="1" u="sng" dirty="0" smtClean="0">
                <a:solidFill>
                  <a:schemeClr val="bg2"/>
                </a:solidFill>
              </a:rPr>
              <a:t>funding!</a:t>
            </a:r>
            <a:endParaRPr lang="en-US" b="1" i="1" u="sng" dirty="0">
              <a:solidFill>
                <a:schemeClr val="bg2"/>
              </a:solidFill>
            </a:endParaRPr>
          </a:p>
          <a:p>
            <a:pPr marL="742950" lvl="1" indent="-285750">
              <a:buFont typeface="Arial" panose="020B0604020202020204" pitchFamily="34" charset="0"/>
              <a:buChar char="•"/>
            </a:pPr>
            <a:r>
              <a:rPr lang="en-US" sz="1600" b="1" dirty="0" smtClean="0">
                <a:solidFill>
                  <a:schemeClr val="bg2"/>
                </a:solidFill>
              </a:rPr>
              <a:t>Numerous publications</a:t>
            </a:r>
            <a:endParaRPr lang="en-US" sz="1600" b="1" dirty="0">
              <a:solidFill>
                <a:schemeClr val="bg2"/>
              </a:solidFill>
            </a:endParaRPr>
          </a:p>
        </p:txBody>
      </p:sp>
      <p:sp>
        <p:nvSpPr>
          <p:cNvPr id="49" name="TextBox 48"/>
          <p:cNvSpPr txBox="1"/>
          <p:nvPr/>
        </p:nvSpPr>
        <p:spPr>
          <a:xfrm>
            <a:off x="2048622" y="4054497"/>
            <a:ext cx="754514" cy="769441"/>
          </a:xfrm>
          <a:prstGeom prst="rect">
            <a:avLst/>
          </a:prstGeom>
          <a:noFill/>
        </p:spPr>
        <p:txBody>
          <a:bodyPr wrap="square" rtlCol="0">
            <a:spAutoFit/>
          </a:bodyPr>
          <a:lstStyle/>
          <a:p>
            <a:r>
              <a:rPr lang="en-US" sz="4400" b="1" dirty="0" smtClean="0">
                <a:solidFill>
                  <a:schemeClr val="bg2"/>
                </a:solidFill>
                <a:sym typeface="Wingdings" panose="05000000000000000000" pitchFamily="2" charset="2"/>
              </a:rPr>
              <a:t></a:t>
            </a:r>
            <a:endParaRPr lang="en-US" sz="4400" b="1" dirty="0">
              <a:solidFill>
                <a:schemeClr val="bg2"/>
              </a:solidFill>
            </a:endParaRPr>
          </a:p>
        </p:txBody>
      </p:sp>
      <p:sp>
        <p:nvSpPr>
          <p:cNvPr id="26" name="TextBox 25"/>
          <p:cNvSpPr txBox="1"/>
          <p:nvPr/>
        </p:nvSpPr>
        <p:spPr>
          <a:xfrm>
            <a:off x="2008151" y="2623146"/>
            <a:ext cx="697627" cy="369332"/>
          </a:xfrm>
          <a:prstGeom prst="rect">
            <a:avLst/>
          </a:prstGeom>
          <a:noFill/>
        </p:spPr>
        <p:txBody>
          <a:bodyPr wrap="none" rtlCol="0">
            <a:spAutoFit/>
          </a:bodyPr>
          <a:lstStyle/>
          <a:p>
            <a:r>
              <a:rPr lang="en-US" dirty="0" smtClean="0"/>
              <a:t>2014</a:t>
            </a:r>
            <a:endParaRPr lang="en-US" dirty="0"/>
          </a:p>
        </p:txBody>
      </p:sp>
      <p:sp>
        <p:nvSpPr>
          <p:cNvPr id="29" name="TextBox 28"/>
          <p:cNvSpPr txBox="1"/>
          <p:nvPr/>
        </p:nvSpPr>
        <p:spPr>
          <a:xfrm>
            <a:off x="3915947" y="2616846"/>
            <a:ext cx="697627" cy="369332"/>
          </a:xfrm>
          <a:prstGeom prst="rect">
            <a:avLst/>
          </a:prstGeom>
          <a:noFill/>
        </p:spPr>
        <p:txBody>
          <a:bodyPr wrap="none" rtlCol="0">
            <a:spAutoFit/>
          </a:bodyPr>
          <a:lstStyle/>
          <a:p>
            <a:r>
              <a:rPr lang="en-US" dirty="0" smtClean="0"/>
              <a:t>2015</a:t>
            </a:r>
            <a:endParaRPr lang="en-US" dirty="0"/>
          </a:p>
        </p:txBody>
      </p:sp>
      <p:sp>
        <p:nvSpPr>
          <p:cNvPr id="2" name="TextBox 1"/>
          <p:cNvSpPr txBox="1"/>
          <p:nvPr/>
        </p:nvSpPr>
        <p:spPr>
          <a:xfrm>
            <a:off x="248179" y="3973392"/>
            <a:ext cx="2173204" cy="923330"/>
          </a:xfrm>
          <a:prstGeom prst="rect">
            <a:avLst/>
          </a:prstGeom>
          <a:noFill/>
        </p:spPr>
        <p:txBody>
          <a:bodyPr wrap="square" rtlCol="0">
            <a:spAutoFit/>
          </a:bodyPr>
          <a:lstStyle/>
          <a:p>
            <a:r>
              <a:rPr lang="en-US" b="1" dirty="0">
                <a:solidFill>
                  <a:schemeClr val="bg2"/>
                </a:solidFill>
              </a:rPr>
              <a:t>Mutual </a:t>
            </a:r>
            <a:r>
              <a:rPr lang="en-US" b="1" dirty="0" smtClean="0">
                <a:solidFill>
                  <a:schemeClr val="bg2"/>
                </a:solidFill>
              </a:rPr>
              <a:t>interest Commitment </a:t>
            </a:r>
            <a:r>
              <a:rPr lang="en-US" b="1" dirty="0">
                <a:solidFill>
                  <a:schemeClr val="bg2"/>
                </a:solidFill>
              </a:rPr>
              <a:t>Persistence</a:t>
            </a:r>
          </a:p>
        </p:txBody>
      </p:sp>
      <p:cxnSp>
        <p:nvCxnSpPr>
          <p:cNvPr id="30" name="Straight Arrow Connector 29"/>
          <p:cNvCxnSpPr/>
          <p:nvPr/>
        </p:nvCxnSpPr>
        <p:spPr>
          <a:xfrm flipV="1">
            <a:off x="2859845" y="2616846"/>
            <a:ext cx="0" cy="488306"/>
          </a:xfrm>
          <a:prstGeom prst="straightConnector1">
            <a:avLst/>
          </a:prstGeom>
          <a:ln w="317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56964" y="1550244"/>
            <a:ext cx="0" cy="875796"/>
          </a:xfrm>
          <a:prstGeom prst="straightConnector1">
            <a:avLst/>
          </a:prstGeom>
          <a:ln w="3175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485278"/>
      </p:ext>
    </p:extLst>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104" y="0"/>
            <a:ext cx="6641503" cy="514350"/>
          </a:xfrm>
        </p:spPr>
        <p:txBody>
          <a:bodyPr>
            <a:normAutofit fontScale="90000"/>
          </a:bodyPr>
          <a:lstStyle/>
          <a:p>
            <a:r>
              <a:rPr lang="en-US" b="1" dirty="0" smtClean="0"/>
              <a:t>Applied Research Institute</a:t>
            </a:r>
            <a:endParaRPr lang="en-US" b="1" dirty="0"/>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b="28882"/>
          <a:stretch>
            <a:fillRect/>
          </a:stretch>
        </p:blipFill>
        <p:spPr bwMode="auto">
          <a:xfrm>
            <a:off x="6336942" y="1996552"/>
            <a:ext cx="2149141" cy="81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539" y="2982447"/>
            <a:ext cx="2347567" cy="90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138" y="1269185"/>
            <a:ext cx="2550184" cy="61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0871" y="3046083"/>
            <a:ext cx="2070889" cy="818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666641"/>
            <a:ext cx="2485906" cy="57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1"/>
          <p:cNvGrpSpPr>
            <a:grpSpLocks/>
          </p:cNvGrpSpPr>
          <p:nvPr/>
        </p:nvGrpSpPr>
        <p:grpSpPr bwMode="auto">
          <a:xfrm>
            <a:off x="6128736" y="741109"/>
            <a:ext cx="2586515" cy="513448"/>
            <a:chOff x="1143000" y="2890260"/>
            <a:chExt cx="4283223" cy="910800"/>
          </a:xfrm>
        </p:grpSpPr>
        <p:pic>
          <p:nvPicPr>
            <p:cNvPr id="11" name="Picture 12" descr="IODD: About - Windows Internet Explorer"/>
            <p:cNvPicPr>
              <a:picLocks noChangeAspect="1"/>
            </p:cNvPicPr>
            <p:nvPr/>
          </p:nvPicPr>
          <p:blipFill>
            <a:blip r:embed="rId7">
              <a:extLst>
                <a:ext uri="{28A0092B-C50C-407E-A947-70E740481C1C}">
                  <a14:useLocalDpi xmlns:a14="http://schemas.microsoft.com/office/drawing/2010/main" val="0"/>
                </a:ext>
              </a:extLst>
            </a:blip>
            <a:srcRect l="32759" t="22363" r="37241" b="65677"/>
            <a:stretch>
              <a:fillRect/>
            </a:stretch>
          </p:blipFill>
          <p:spPr bwMode="auto">
            <a:xfrm>
              <a:off x="1143000" y="2890260"/>
              <a:ext cx="4283223" cy="9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133394" y="3345660"/>
              <a:ext cx="684946" cy="235105"/>
            </a:xfrm>
            <a:prstGeom prst="rect">
              <a:avLst/>
            </a:prstGeom>
            <a:solidFill>
              <a:srgbClr val="FFFFF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13" name="Group 20"/>
          <p:cNvGrpSpPr>
            <a:grpSpLocks/>
          </p:cNvGrpSpPr>
          <p:nvPr/>
        </p:nvGrpSpPr>
        <p:grpSpPr bwMode="auto">
          <a:xfrm>
            <a:off x="3429000" y="666750"/>
            <a:ext cx="2609486" cy="3257877"/>
            <a:chOff x="2718735" y="300158"/>
            <a:chExt cx="3657600" cy="5712431"/>
          </a:xfrm>
        </p:grpSpPr>
        <p:pic>
          <p:nvPicPr>
            <p:cNvPr id="14" name="Content Placeholder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18735" y="300158"/>
              <a:ext cx="3657600" cy="571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l="28088" r="22958"/>
            <a:stretch>
              <a:fillRect/>
            </a:stretch>
          </p:blipFill>
          <p:spPr bwMode="auto">
            <a:xfrm>
              <a:off x="3573184" y="1300899"/>
              <a:ext cx="2565286" cy="2947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16315" y="1146023"/>
            <a:ext cx="771343" cy="96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2106130"/>
            <a:ext cx="2690139" cy="59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8697" y="2686049"/>
            <a:ext cx="1626786" cy="60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1552" y="1347713"/>
            <a:ext cx="1626786" cy="64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87032" y="2753066"/>
            <a:ext cx="2048959" cy="215444"/>
          </a:xfrm>
          <a:prstGeom prst="rect">
            <a:avLst/>
          </a:prstGeom>
          <a:solidFill>
            <a:schemeClr val="bg1"/>
          </a:solidFill>
        </p:spPr>
        <p:txBody>
          <a:bodyPr wrap="none">
            <a:spAutoFit/>
          </a:bodyPr>
          <a:lstStyle/>
          <a:p>
            <a:r>
              <a:rPr lang="en-US" sz="800" b="1" dirty="0"/>
              <a:t>Central Indiana Corporate Partnership</a:t>
            </a:r>
            <a:endParaRPr lang="en-US" sz="800" dirty="0"/>
          </a:p>
        </p:txBody>
      </p:sp>
      <p:sp>
        <p:nvSpPr>
          <p:cNvPr id="19" name="Content Placeholder 2"/>
          <p:cNvSpPr>
            <a:spLocks noGrp="1"/>
          </p:cNvSpPr>
          <p:nvPr>
            <p:ph idx="1"/>
          </p:nvPr>
        </p:nvSpPr>
        <p:spPr>
          <a:xfrm>
            <a:off x="785138" y="3864260"/>
            <a:ext cx="8024898" cy="1066800"/>
          </a:xfrm>
        </p:spPr>
        <p:txBody>
          <a:bodyPr/>
          <a:lstStyle/>
          <a:p>
            <a:pPr>
              <a:defRPr/>
            </a:pPr>
            <a:r>
              <a:rPr lang="en-US" sz="2000" dirty="0" smtClean="0"/>
              <a:t>Establish a collaborative applied research environment between Indiana’s research universities and NSWC Crane</a:t>
            </a:r>
          </a:p>
          <a:p>
            <a:pPr marL="342900" lvl="1" indent="-342900">
              <a:buFontTx/>
              <a:buChar char="•"/>
              <a:defRPr/>
            </a:pPr>
            <a:r>
              <a:rPr lang="en-US" sz="2000" dirty="0" smtClean="0">
                <a:ea typeface="+mn-ea"/>
                <a:cs typeface="+mn-cs"/>
              </a:rPr>
              <a:t>Create </a:t>
            </a:r>
            <a:r>
              <a:rPr lang="en-US" sz="2000" dirty="0">
                <a:ea typeface="+mn-ea"/>
                <a:cs typeface="+mn-cs"/>
              </a:rPr>
              <a:t>a robust entrepreneurial ecosystem </a:t>
            </a:r>
            <a:r>
              <a:rPr lang="en-US" sz="2000" dirty="0" smtClean="0">
                <a:ea typeface="+mn-ea"/>
                <a:cs typeface="+mn-cs"/>
              </a:rPr>
              <a:t> and culture</a:t>
            </a:r>
            <a:endParaRPr lang="en-US" sz="2000" dirty="0">
              <a:ea typeface="+mn-ea"/>
              <a:cs typeface="+mn-cs"/>
            </a:endParaRPr>
          </a:p>
        </p:txBody>
      </p:sp>
    </p:spTree>
    <p:extLst>
      <p:ext uri="{BB962C8B-B14F-4D97-AF65-F5344CB8AC3E}">
        <p14:creationId xmlns:p14="http://schemas.microsoft.com/office/powerpoint/2010/main" val="421067336"/>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6" y="0"/>
            <a:ext cx="9144000" cy="571500"/>
          </a:xfrm>
        </p:spPr>
        <p:txBody>
          <a:bodyPr/>
          <a:lstStyle/>
          <a:p>
            <a:r>
              <a:rPr lang="en-US" dirty="0" smtClean="0">
                <a:solidFill>
                  <a:schemeClr val="tx1"/>
                </a:solidFill>
              </a:rPr>
              <a:t>Outline</a:t>
            </a:r>
            <a:endParaRPr lang="en-US" dirty="0">
              <a:solidFill>
                <a:schemeClr val="tx1"/>
              </a:solidFill>
            </a:endParaRPr>
          </a:p>
        </p:txBody>
      </p:sp>
      <p:sp>
        <p:nvSpPr>
          <p:cNvPr id="3" name="Content Placeholder 2"/>
          <p:cNvSpPr>
            <a:spLocks noGrp="1"/>
          </p:cNvSpPr>
          <p:nvPr>
            <p:ph idx="1"/>
          </p:nvPr>
        </p:nvSpPr>
        <p:spPr>
          <a:xfrm>
            <a:off x="533400" y="790921"/>
            <a:ext cx="3886201" cy="3935177"/>
          </a:xfrm>
        </p:spPr>
        <p:txBody>
          <a:bodyPr/>
          <a:lstStyle/>
          <a:p>
            <a:r>
              <a:rPr lang="en-US" dirty="0" smtClean="0"/>
              <a:t>Our Mission</a:t>
            </a:r>
          </a:p>
          <a:p>
            <a:r>
              <a:rPr lang="en-US" dirty="0" smtClean="0"/>
              <a:t>Problem Statement</a:t>
            </a:r>
          </a:p>
          <a:p>
            <a:pPr lvl="1"/>
            <a:r>
              <a:rPr lang="en-US" sz="2000" i="1" dirty="0" smtClean="0"/>
              <a:t>Existential Threats</a:t>
            </a:r>
          </a:p>
          <a:p>
            <a:pPr lvl="1"/>
            <a:r>
              <a:rPr lang="en-US" sz="2000" i="1" dirty="0" smtClean="0"/>
              <a:t>Technical Challenges</a:t>
            </a:r>
          </a:p>
          <a:p>
            <a:pPr lvl="1"/>
            <a:r>
              <a:rPr lang="en-US" sz="2000" i="1" dirty="0" smtClean="0"/>
              <a:t>Additional Constraints</a:t>
            </a:r>
          </a:p>
          <a:p>
            <a:r>
              <a:rPr lang="en-US" i="1" dirty="0" smtClean="0"/>
              <a:t>Engagement</a:t>
            </a:r>
          </a:p>
          <a:p>
            <a:pPr lvl="1"/>
            <a:r>
              <a:rPr lang="en-US" sz="2000" i="1" dirty="0" smtClean="0"/>
              <a:t>K-12 STEM Efforts</a:t>
            </a:r>
          </a:p>
          <a:p>
            <a:pPr lvl="1"/>
            <a:r>
              <a:rPr lang="en-US" sz="2000" i="1" dirty="0" smtClean="0"/>
              <a:t>University Engagement</a:t>
            </a:r>
          </a:p>
          <a:p>
            <a:pPr lvl="1"/>
            <a:r>
              <a:rPr lang="en-US" sz="2000" i="1" dirty="0" smtClean="0"/>
              <a:t>Employment</a:t>
            </a:r>
            <a:endParaRPr lang="en-US" sz="2000" i="1" dirty="0"/>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022"/>
          <a:stretch/>
        </p:blipFill>
        <p:spPr bwMode="auto">
          <a:xfrm>
            <a:off x="5415030" y="590550"/>
            <a:ext cx="3119369" cy="433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5872422" y="1429579"/>
            <a:ext cx="258577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eaLnBrk="1" hangingPunct="1">
              <a:buFont typeface="Arial" panose="020B0604020202020204" pitchFamily="34" charset="0"/>
              <a:buChar char="•"/>
            </a:pPr>
            <a:r>
              <a:rPr lang="en-US" altLang="en-US" sz="1400" b="1" dirty="0" smtClean="0">
                <a:solidFill>
                  <a:srgbClr val="FEF8E3"/>
                </a:solidFill>
              </a:rPr>
              <a:t>Strategic Missions</a:t>
            </a:r>
          </a:p>
          <a:p>
            <a:pPr marL="285750" indent="-285750" eaLnBrk="1" hangingPunct="1">
              <a:buFont typeface="Arial" panose="020B0604020202020204" pitchFamily="34" charset="0"/>
              <a:buChar char="•"/>
            </a:pPr>
            <a:endParaRPr lang="en-US" altLang="en-US" sz="1400" b="1" dirty="0" smtClean="0">
              <a:solidFill>
                <a:srgbClr val="FEF8E3"/>
              </a:solidFill>
            </a:endParaRPr>
          </a:p>
          <a:p>
            <a:pPr marL="285750" indent="-285750" eaLnBrk="1" hangingPunct="1">
              <a:buFont typeface="Arial" panose="020B0604020202020204" pitchFamily="34" charset="0"/>
              <a:buChar char="•"/>
            </a:pPr>
            <a:r>
              <a:rPr lang="en-US" altLang="en-US" sz="1400" b="1" dirty="0" smtClean="0">
                <a:solidFill>
                  <a:srgbClr val="FEF8E3"/>
                </a:solidFill>
              </a:rPr>
              <a:t>Electronic Warfare &amp; Information Operations</a:t>
            </a:r>
          </a:p>
          <a:p>
            <a:pPr eaLnBrk="1" hangingPunct="1"/>
            <a:endParaRPr lang="en-US" altLang="en-US" sz="1400" b="1" dirty="0" smtClean="0">
              <a:solidFill>
                <a:srgbClr val="FEF8E3"/>
              </a:solidFill>
            </a:endParaRPr>
          </a:p>
          <a:p>
            <a:pPr marL="285750" indent="-285750" eaLnBrk="1" hangingPunct="1">
              <a:buFont typeface="Arial" panose="020B0604020202020204" pitchFamily="34" charset="0"/>
              <a:buChar char="•"/>
            </a:pPr>
            <a:r>
              <a:rPr lang="en-US" altLang="en-US" sz="1400" b="1" dirty="0" smtClean="0">
                <a:solidFill>
                  <a:srgbClr val="FEF8E3"/>
                </a:solidFill>
              </a:rPr>
              <a:t>Special Missions</a:t>
            </a:r>
            <a:endParaRPr lang="en-US" altLang="en-US" sz="1400" b="1" dirty="0">
              <a:solidFill>
                <a:srgbClr val="FEF8E3"/>
              </a:solidFill>
            </a:endParaRPr>
          </a:p>
        </p:txBody>
      </p:sp>
      <p:sp>
        <p:nvSpPr>
          <p:cNvPr id="11" name="Text Box 10"/>
          <p:cNvSpPr txBox="1">
            <a:spLocks noChangeArrowheads="1"/>
          </p:cNvSpPr>
          <p:nvPr/>
        </p:nvSpPr>
        <p:spPr bwMode="auto">
          <a:xfrm>
            <a:off x="5867400" y="1031428"/>
            <a:ext cx="2433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b="1" i="1" dirty="0" smtClean="0">
                <a:solidFill>
                  <a:srgbClr val="FEF8E3"/>
                </a:solidFill>
              </a:rPr>
              <a:t>Missions Focus Areas</a:t>
            </a:r>
          </a:p>
        </p:txBody>
      </p:sp>
    </p:spTree>
    <p:extLst>
      <p:ext uri="{BB962C8B-B14F-4D97-AF65-F5344CB8AC3E}">
        <p14:creationId xmlns:p14="http://schemas.microsoft.com/office/powerpoint/2010/main" val="3269011437"/>
      </p:ext>
    </p:extLst>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Employment</a:t>
            </a:r>
            <a:endParaRPr lang="en-US" dirty="0"/>
          </a:p>
        </p:txBody>
      </p:sp>
      <p:sp>
        <p:nvSpPr>
          <p:cNvPr id="4" name="Slide Number Placeholder 3"/>
          <p:cNvSpPr>
            <a:spLocks noGrp="1"/>
          </p:cNvSpPr>
          <p:nvPr>
            <p:ph type="sldNum" sz="quarter" idx="10"/>
          </p:nvPr>
        </p:nvSpPr>
        <p:spPr/>
        <p:txBody>
          <a:bodyPr/>
          <a:lstStyle/>
          <a:p>
            <a:pPr>
              <a:defRPr/>
            </a:pPr>
            <a:fld id="{E6B79C42-51F8-41BD-9C40-BBBD403F08D1}" type="slidenum">
              <a:rPr lang="en-US" smtClean="0"/>
              <a:pPr>
                <a:defRPr/>
              </a:pPr>
              <a:t>20</a:t>
            </a:fld>
            <a:endParaRPr lang="en-US" dirty="0"/>
          </a:p>
        </p:txBody>
      </p:sp>
      <p:sp>
        <p:nvSpPr>
          <p:cNvPr id="13" name="Rectangle 12"/>
          <p:cNvSpPr/>
          <p:nvPr/>
        </p:nvSpPr>
        <p:spPr>
          <a:xfrm>
            <a:off x="7689299" y="747599"/>
            <a:ext cx="1391427"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i="1" dirty="0" smtClean="0">
                <a:ln w="11430"/>
                <a:solidFill>
                  <a:prstClr val="black"/>
                </a:solidFill>
                <a:effectLst>
                  <a:outerShdw blurRad="50800" dist="39000" dir="5460000" algn="tl">
                    <a:srgbClr val="000000">
                      <a:alpha val="38000"/>
                    </a:srgbClr>
                  </a:outerShdw>
                </a:effectLst>
                <a:latin typeface="Calibri"/>
              </a:rPr>
              <a:t>APP</a:t>
            </a:r>
            <a:endParaRPr lang="en-US" sz="2400" b="1" i="1" dirty="0">
              <a:ln w="11430"/>
              <a:solidFill>
                <a:prstClr val="black"/>
              </a:solidFill>
              <a:effectLst>
                <a:outerShdw blurRad="50800" dist="39000" dir="5460000" algn="tl">
                  <a:srgbClr val="000000">
                    <a:alpha val="38000"/>
                  </a:srgbClr>
                </a:outerShdw>
              </a:effectLst>
              <a:latin typeface="Calibri"/>
            </a:endParaRPr>
          </a:p>
        </p:txBody>
      </p:sp>
      <p:pic>
        <p:nvPicPr>
          <p:cNvPr id="14" name="Picture 9"/>
          <p:cNvPicPr>
            <a:picLocks noChangeAspect="1"/>
          </p:cNvPicPr>
          <p:nvPr/>
        </p:nvPicPr>
        <p:blipFill>
          <a:blip r:embed="rId2" cstate="print">
            <a:extLst>
              <a:ext uri="{28A0092B-C50C-407E-A947-70E740481C1C}">
                <a14:useLocalDpi xmlns:a14="http://schemas.microsoft.com/office/drawing/2010/main" val="0"/>
              </a:ext>
            </a:extLst>
          </a:blip>
          <a:srcRect l="6383" t="8685" r="6932" b="18758"/>
          <a:stretch>
            <a:fillRect/>
          </a:stretch>
        </p:blipFill>
        <p:spPr bwMode="auto">
          <a:xfrm>
            <a:off x="7758933" y="1424445"/>
            <a:ext cx="1252158" cy="41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l="23926" t="62653" r="42146" b="22856"/>
          <a:stretch>
            <a:fillRect/>
          </a:stretch>
        </p:blipFill>
        <p:spPr bwMode="auto">
          <a:xfrm>
            <a:off x="6072718" y="824275"/>
            <a:ext cx="1686215" cy="80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0271" y="2371507"/>
            <a:ext cx="2761363" cy="3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5929216" y="1585945"/>
            <a:ext cx="1732299" cy="76944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i="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REEF</a:t>
            </a:r>
          </a:p>
        </p:txBody>
      </p:sp>
      <p:sp>
        <p:nvSpPr>
          <p:cNvPr id="23" name="TextBox 22"/>
          <p:cNvSpPr txBox="1"/>
          <p:nvPr/>
        </p:nvSpPr>
        <p:spPr>
          <a:xfrm>
            <a:off x="359298" y="3714750"/>
            <a:ext cx="8618998" cy="1077218"/>
          </a:xfrm>
          <a:prstGeom prst="rect">
            <a:avLst/>
          </a:prstGeom>
          <a:noFill/>
        </p:spPr>
        <p:txBody>
          <a:bodyPr wrap="square" rtlCol="0">
            <a:spAutoFit/>
          </a:bodyPr>
          <a:lstStyle/>
          <a:p>
            <a:r>
              <a:rPr lang="en-US" sz="3200" b="1" i="1" dirty="0" smtClean="0"/>
              <a:t>Creating a culture of innovation that values leadership and employee engagement!!!</a:t>
            </a:r>
            <a:endParaRPr lang="en-US" sz="3200" b="1" i="1" dirty="0"/>
          </a:p>
        </p:txBody>
      </p:sp>
      <p:sp>
        <p:nvSpPr>
          <p:cNvPr id="18" name="TextBox 29"/>
          <p:cNvSpPr txBox="1">
            <a:spLocks noChangeArrowheads="1"/>
          </p:cNvSpPr>
          <p:nvPr/>
        </p:nvSpPr>
        <p:spPr bwMode="auto">
          <a:xfrm>
            <a:off x="965" y="2342508"/>
            <a:ext cx="23838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b="1" dirty="0"/>
              <a:t>NISE/219: Internal Research and Development Funds</a:t>
            </a:r>
          </a:p>
        </p:txBody>
      </p:sp>
      <p:pic>
        <p:nvPicPr>
          <p:cNvPr id="19" name="Picture 26"/>
          <p:cNvPicPr>
            <a:picLocks noChangeAspect="1" noChangeArrowheads="1"/>
          </p:cNvPicPr>
          <p:nvPr/>
        </p:nvPicPr>
        <p:blipFill>
          <a:blip r:embed="rId5">
            <a:extLst>
              <a:ext uri="{28A0092B-C50C-407E-A947-70E740481C1C}">
                <a14:useLocalDpi xmlns:a14="http://schemas.microsoft.com/office/drawing/2010/main" val="0"/>
              </a:ext>
            </a:extLst>
          </a:blip>
          <a:srcRect r="74393"/>
          <a:stretch>
            <a:fillRect/>
          </a:stretch>
        </p:blipFill>
        <p:spPr bwMode="auto">
          <a:xfrm>
            <a:off x="507773" y="1482896"/>
            <a:ext cx="1368425" cy="872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50679" y="1123983"/>
            <a:ext cx="2084388" cy="461962"/>
          </a:xfrm>
          <a:prstGeom prst="rect">
            <a:avLst/>
          </a:prstGeom>
          <a:noFill/>
        </p:spPr>
        <p:txBody>
          <a:bodyPr wrap="none">
            <a:spAutoFit/>
          </a:bodyPr>
          <a:lstStyle/>
          <a:p>
            <a:pPr>
              <a:defRPr/>
            </a:pPr>
            <a:r>
              <a:rPr lang="en-US" sz="2400" b="1" dirty="0">
                <a:solidFill>
                  <a:schemeClr val="bg2">
                    <a:lumMod val="65000"/>
                    <a:lumOff val="35000"/>
                  </a:schemeClr>
                </a:solidFill>
                <a:latin typeface="Times New Roman" panose="02020603050405020304" pitchFamily="18" charset="0"/>
                <a:cs typeface="Times New Roman" panose="02020603050405020304" pitchFamily="18" charset="0"/>
              </a:rPr>
              <a:t>NSWC Crane</a:t>
            </a:r>
          </a:p>
        </p:txBody>
      </p:sp>
      <p:sp>
        <p:nvSpPr>
          <p:cNvPr id="26" name="Rectangle 25"/>
          <p:cNvSpPr/>
          <p:nvPr/>
        </p:nvSpPr>
        <p:spPr>
          <a:xfrm>
            <a:off x="5929216" y="695201"/>
            <a:ext cx="3183178" cy="218134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425356" y="1750809"/>
            <a:ext cx="1585735"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i="1" dirty="0" smtClean="0">
                <a:ln w="11430"/>
                <a:solidFill>
                  <a:schemeClr val="tx2">
                    <a:lumMod val="50000"/>
                  </a:schemeClr>
                </a:solidFill>
                <a:effectLst>
                  <a:outerShdw blurRad="50800" dist="39000" dir="5460000" algn="tl">
                    <a:srgbClr val="000000">
                      <a:alpha val="38000"/>
                    </a:srgbClr>
                  </a:outerShdw>
                </a:effectLst>
                <a:latin typeface="Calibri"/>
              </a:rPr>
              <a:t>ATLAS</a:t>
            </a:r>
            <a:endParaRPr lang="en-US" sz="2400" b="1" i="1" dirty="0">
              <a:ln w="11430"/>
              <a:solidFill>
                <a:schemeClr val="tx2">
                  <a:lumMod val="50000"/>
                </a:schemeClr>
              </a:solidFill>
              <a:effectLst>
                <a:outerShdw blurRad="50800" dist="39000" dir="5460000" algn="tl">
                  <a:srgbClr val="000000">
                    <a:alpha val="38000"/>
                  </a:srgbClr>
                </a:outerShdw>
              </a:effectLst>
              <a:latin typeface="Calibri"/>
            </a:endParaRPr>
          </a:p>
        </p:txBody>
      </p:sp>
      <p:pic>
        <p:nvPicPr>
          <p:cNvPr id="32" name="Picture 31"/>
          <p:cNvPicPr>
            <a:picLocks noChangeAspect="1"/>
          </p:cNvPicPr>
          <p:nvPr/>
        </p:nvPicPr>
        <p:blipFill rotWithShape="1">
          <a:blip r:embed="rId6" cstate="print">
            <a:extLst>
              <a:ext uri="{28A0092B-C50C-407E-A947-70E740481C1C}">
                <a14:useLocalDpi xmlns:a14="http://schemas.microsoft.com/office/drawing/2010/main" val="0"/>
              </a:ext>
            </a:extLst>
          </a:blip>
          <a:srcRect t="18616" b="18460"/>
          <a:stretch/>
        </p:blipFill>
        <p:spPr>
          <a:xfrm>
            <a:off x="2916820" y="1205275"/>
            <a:ext cx="2118212" cy="807978"/>
          </a:xfrm>
          <a:prstGeom prst="rect">
            <a:avLst/>
          </a:prstGeom>
        </p:spPr>
      </p:pic>
      <p:sp>
        <p:nvSpPr>
          <p:cNvPr id="38" name="TextBox 37"/>
          <p:cNvSpPr txBox="1"/>
          <p:nvPr/>
        </p:nvSpPr>
        <p:spPr>
          <a:xfrm>
            <a:off x="5260318" y="1703184"/>
            <a:ext cx="633507" cy="1015663"/>
          </a:xfrm>
          <a:prstGeom prst="rect">
            <a:avLst/>
          </a:prstGeom>
          <a:noFill/>
        </p:spPr>
        <p:txBody>
          <a:bodyPr wrap="none" rtlCol="0">
            <a:spAutoFit/>
          </a:bodyPr>
          <a:lstStyle/>
          <a:p>
            <a:r>
              <a:rPr lang="en-US" sz="6000" dirty="0" smtClean="0"/>
              <a:t>=</a:t>
            </a:r>
            <a:endParaRPr lang="en-US" sz="6000" dirty="0"/>
          </a:p>
        </p:txBody>
      </p:sp>
      <p:sp>
        <p:nvSpPr>
          <p:cNvPr id="39" name="TextBox 38"/>
          <p:cNvSpPr txBox="1"/>
          <p:nvPr/>
        </p:nvSpPr>
        <p:spPr>
          <a:xfrm>
            <a:off x="2042491" y="1750809"/>
            <a:ext cx="633507" cy="1015663"/>
          </a:xfrm>
          <a:prstGeom prst="rect">
            <a:avLst/>
          </a:prstGeom>
          <a:noFill/>
        </p:spPr>
        <p:txBody>
          <a:bodyPr wrap="none" rtlCol="0">
            <a:spAutoFit/>
          </a:bodyPr>
          <a:lstStyle/>
          <a:p>
            <a:r>
              <a:rPr lang="en-US" sz="6000" dirty="0" smtClean="0"/>
              <a:t>+</a:t>
            </a:r>
            <a:endParaRPr lang="en-US" sz="6000" dirty="0"/>
          </a:p>
        </p:txBody>
      </p:sp>
      <p:sp>
        <p:nvSpPr>
          <p:cNvPr id="40" name="TextBox 39"/>
          <p:cNvSpPr txBox="1"/>
          <p:nvPr/>
        </p:nvSpPr>
        <p:spPr>
          <a:xfrm>
            <a:off x="2883061" y="2082880"/>
            <a:ext cx="2386903"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t>Challenge</a:t>
            </a:r>
          </a:p>
          <a:p>
            <a:pPr marL="285750" indent="-285750">
              <a:buFont typeface="Arial" panose="020B0604020202020204" pitchFamily="34" charset="0"/>
              <a:buChar char="•"/>
            </a:pPr>
            <a:r>
              <a:rPr lang="en-US" sz="1600" b="1" dirty="0" smtClean="0"/>
              <a:t>Rapid Procurement</a:t>
            </a:r>
          </a:p>
          <a:p>
            <a:pPr marL="285750" indent="-285750">
              <a:buFont typeface="Arial" panose="020B0604020202020204" pitchFamily="34" charset="0"/>
              <a:buChar char="•"/>
            </a:pPr>
            <a:r>
              <a:rPr lang="en-US" sz="1600" b="1" dirty="0" smtClean="0"/>
              <a:t>Fast Internet</a:t>
            </a:r>
          </a:p>
          <a:p>
            <a:pPr marL="285750" indent="-285750">
              <a:buFont typeface="Arial" panose="020B0604020202020204" pitchFamily="34" charset="0"/>
              <a:buChar char="•"/>
            </a:pPr>
            <a:r>
              <a:rPr lang="en-US" sz="1600" b="1" dirty="0" smtClean="0"/>
              <a:t>Time</a:t>
            </a:r>
          </a:p>
        </p:txBody>
      </p:sp>
      <p:sp>
        <p:nvSpPr>
          <p:cNvPr id="21" name="TextBox 20"/>
          <p:cNvSpPr txBox="1"/>
          <p:nvPr/>
        </p:nvSpPr>
        <p:spPr>
          <a:xfrm>
            <a:off x="6327353" y="2876550"/>
            <a:ext cx="2594281" cy="584775"/>
          </a:xfrm>
          <a:prstGeom prst="rect">
            <a:avLst/>
          </a:prstGeom>
          <a:noFill/>
        </p:spPr>
        <p:txBody>
          <a:bodyPr wrap="square" rtlCol="0">
            <a:spAutoFit/>
          </a:bodyPr>
          <a:lstStyle/>
          <a:p>
            <a:pPr algn="ctr"/>
            <a:r>
              <a:rPr lang="en-US" sz="1600" b="1" dirty="0" smtClean="0"/>
              <a:t>Lab Specialization to Address DoD challenges</a:t>
            </a:r>
          </a:p>
        </p:txBody>
      </p:sp>
    </p:spTree>
    <p:extLst>
      <p:ext uri="{BB962C8B-B14F-4D97-AF65-F5344CB8AC3E}">
        <p14:creationId xmlns:p14="http://schemas.microsoft.com/office/powerpoint/2010/main" val="3228912332"/>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49" y="3409950"/>
            <a:ext cx="4305301" cy="571500"/>
          </a:xfrm>
        </p:spPr>
        <p:txBody>
          <a:bodyPr/>
          <a:lstStyle/>
          <a:p>
            <a:r>
              <a:rPr lang="en-US" sz="5400" dirty="0" smtClean="0"/>
              <a:t>Thank You</a:t>
            </a:r>
            <a:endParaRPr lang="en-US" sz="5400" dirty="0"/>
          </a:p>
        </p:txBody>
      </p:sp>
      <p:sp>
        <p:nvSpPr>
          <p:cNvPr id="4" name="Slide Number Placeholder 3"/>
          <p:cNvSpPr>
            <a:spLocks noGrp="1"/>
          </p:cNvSpPr>
          <p:nvPr>
            <p:ph type="sldNum" sz="quarter" idx="10"/>
          </p:nvPr>
        </p:nvSpPr>
        <p:spPr/>
        <p:txBody>
          <a:bodyPr/>
          <a:lstStyle/>
          <a:p>
            <a:pPr>
              <a:defRPr/>
            </a:pPr>
            <a:fld id="{E6B79C42-51F8-41BD-9C40-BBBD403F08D1}" type="slidenum">
              <a:rPr lang="en-US" smtClean="0"/>
              <a:pPr>
                <a:defRPr/>
              </a:pPr>
              <a:t>21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872" y="1549336"/>
            <a:ext cx="2755583" cy="14583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416693"/>
            <a:ext cx="2946149" cy="1723598"/>
          </a:xfrm>
          <a:prstGeom prst="rect">
            <a:avLst/>
          </a:prstGeom>
        </p:spPr>
      </p:pic>
      <p:cxnSp>
        <p:nvCxnSpPr>
          <p:cNvPr id="11" name="Straight Arrow Connector 10"/>
          <p:cNvCxnSpPr/>
          <p:nvPr/>
        </p:nvCxnSpPr>
        <p:spPr>
          <a:xfrm>
            <a:off x="3276600" y="2188498"/>
            <a:ext cx="2590800" cy="0"/>
          </a:xfrm>
          <a:prstGeom prst="straightConnector1">
            <a:avLst/>
          </a:prstGeom>
          <a:ln w="53975">
            <a:solidFill>
              <a:schemeClr val="bg2"/>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496968"/>
            <a:ext cx="1456261" cy="1411551"/>
          </a:xfrm>
          <a:prstGeom prst="rect">
            <a:avLst/>
          </a:prstGeom>
        </p:spPr>
      </p:pic>
    </p:spTree>
    <p:extLst>
      <p:ext uri="{BB962C8B-B14F-4D97-AF65-F5344CB8AC3E}">
        <p14:creationId xmlns:p14="http://schemas.microsoft.com/office/powerpoint/2010/main" val="941665730"/>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6B79C42-51F8-41BD-9C40-BBBD403F08D1}" type="slidenum">
              <a:rPr lang="en-US" smtClean="0"/>
              <a:pPr>
                <a:defRPr/>
              </a:pPr>
              <a:t>3</a:t>
            </a:fld>
            <a:endParaRPr lang="en-US" dirty="0"/>
          </a:p>
        </p:txBody>
      </p:sp>
      <p:sp>
        <p:nvSpPr>
          <p:cNvPr id="6" name="TextBox 41"/>
          <p:cNvSpPr txBox="1">
            <a:spLocks noGrp="1" noChangeArrowheads="1"/>
          </p:cNvSpPr>
          <p:nvPr>
            <p:ph type="title"/>
          </p:nvPr>
        </p:nvSpPr>
        <p:spPr bwMode="auto">
          <a:xfrm>
            <a:off x="0" y="-6626"/>
            <a:ext cx="9144000" cy="58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i="1" dirty="0">
                <a:solidFill>
                  <a:schemeClr val="tx1"/>
                </a:solidFill>
              </a:rPr>
              <a:t>The Scope of Our </a:t>
            </a:r>
            <a:r>
              <a:rPr lang="en-US" altLang="en-US" sz="3200" b="1" i="1" dirty="0" smtClean="0">
                <a:solidFill>
                  <a:schemeClr val="tx1"/>
                </a:solidFill>
              </a:rPr>
              <a:t>Mission</a:t>
            </a:r>
            <a:endParaRPr lang="en-US" altLang="en-US" sz="3200" b="1" i="1" dirty="0">
              <a:solidFill>
                <a:schemeClr val="tx1"/>
              </a:solidFill>
            </a:endParaRPr>
          </a:p>
        </p:txBody>
      </p:sp>
      <p:pic>
        <p:nvPicPr>
          <p:cNvPr id="7" name="Picture 3"/>
          <p:cNvPicPr>
            <a:picLocks noChangeAspect="1"/>
          </p:cNvPicPr>
          <p:nvPr/>
        </p:nvPicPr>
        <p:blipFill rotWithShape="1">
          <a:blip r:embed="rId2">
            <a:extLst>
              <a:ext uri="{28A0092B-C50C-407E-A947-70E740481C1C}">
                <a14:useLocalDpi xmlns:a14="http://schemas.microsoft.com/office/drawing/2010/main" val="0"/>
              </a:ext>
            </a:extLst>
          </a:blip>
          <a:srcRect l="14062" t="21505" r="19120" b="6535"/>
          <a:stretch/>
        </p:blipFill>
        <p:spPr bwMode="auto">
          <a:xfrm>
            <a:off x="5274379" y="721523"/>
            <a:ext cx="3553364" cy="2866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p:nvSpPr>
        <p:spPr bwMode="auto">
          <a:xfrm>
            <a:off x="376284" y="971549"/>
            <a:ext cx="3941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dirty="0"/>
              <a:t>Nuclear Deterrence… </a:t>
            </a:r>
          </a:p>
        </p:txBody>
      </p:sp>
      <p:sp>
        <p:nvSpPr>
          <p:cNvPr id="9" name="TextBox 8"/>
          <p:cNvSpPr txBox="1">
            <a:spLocks noChangeArrowheads="1"/>
          </p:cNvSpPr>
          <p:nvPr/>
        </p:nvSpPr>
        <p:spPr bwMode="auto">
          <a:xfrm>
            <a:off x="4895439" y="3608614"/>
            <a:ext cx="3956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800" b="1" dirty="0"/>
              <a:t>…to the War on Terror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83" y="1657349"/>
            <a:ext cx="4289089" cy="2379661"/>
          </a:xfrm>
          <a:prstGeom prst="rect">
            <a:avLst/>
          </a:prstGeom>
        </p:spPr>
      </p:pic>
      <p:sp>
        <p:nvSpPr>
          <p:cNvPr id="3" name="Rectangle 2"/>
          <p:cNvSpPr/>
          <p:nvPr/>
        </p:nvSpPr>
        <p:spPr>
          <a:xfrm>
            <a:off x="990600" y="4520894"/>
            <a:ext cx="7086600" cy="400110"/>
          </a:xfrm>
          <a:prstGeom prst="rect">
            <a:avLst/>
          </a:prstGeom>
        </p:spPr>
        <p:txBody>
          <a:bodyPr wrap="square">
            <a:spAutoFit/>
          </a:bodyPr>
          <a:lstStyle/>
          <a:p>
            <a:pPr lvl="0"/>
            <a:r>
              <a:rPr lang="en-US" altLang="en-US" sz="2000" b="1" i="1" dirty="0">
                <a:solidFill>
                  <a:srgbClr val="021934"/>
                </a:solidFill>
              </a:rPr>
              <a:t>Microelectronics </a:t>
            </a:r>
            <a:r>
              <a:rPr lang="en-US" altLang="en-US" sz="2000" b="1" i="1" dirty="0" smtClean="0">
                <a:solidFill>
                  <a:srgbClr val="021934"/>
                </a:solidFill>
              </a:rPr>
              <a:t>requirements </a:t>
            </a:r>
            <a:r>
              <a:rPr lang="en-US" altLang="en-US" sz="2000" b="1" i="1" dirty="0">
                <a:solidFill>
                  <a:srgbClr val="021934"/>
                </a:solidFill>
              </a:rPr>
              <a:t>across the mission </a:t>
            </a:r>
            <a:r>
              <a:rPr lang="en-US" altLang="en-US" sz="2000" b="1" i="1" dirty="0" smtClean="0">
                <a:solidFill>
                  <a:srgbClr val="021934"/>
                </a:solidFill>
              </a:rPr>
              <a:t>space</a:t>
            </a:r>
            <a:r>
              <a:rPr lang="en-US" altLang="en-US" sz="2000" b="1" dirty="0" smtClean="0">
                <a:solidFill>
                  <a:srgbClr val="021934"/>
                </a:solidFill>
              </a:rPr>
              <a:t> </a:t>
            </a:r>
            <a:endParaRPr lang="en-US" altLang="en-US" sz="2000" b="1" dirty="0">
              <a:solidFill>
                <a:srgbClr val="021934"/>
              </a:solidFill>
            </a:endParaRPr>
          </a:p>
        </p:txBody>
      </p:sp>
    </p:spTree>
    <p:extLst>
      <p:ext uri="{BB962C8B-B14F-4D97-AF65-F5344CB8AC3E}">
        <p14:creationId xmlns:p14="http://schemas.microsoft.com/office/powerpoint/2010/main" val="3512610777"/>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686800" y="4564857"/>
            <a:ext cx="457200" cy="273844"/>
          </a:xfrm>
        </p:spPr>
        <p:txBody>
          <a:bodyPr/>
          <a:lstStyle/>
          <a:p>
            <a:pPr>
              <a:defRPr/>
            </a:pPr>
            <a:fld id="{CA3A3D44-F944-4FA6-8519-22E3684D5A31}" type="slidenum">
              <a:rPr lang="en-US" smtClean="0"/>
              <a:pPr>
                <a:defRPr/>
              </a:pPr>
              <a:t>4</a:t>
            </a:fld>
            <a:endParaRPr lang="en-US"/>
          </a:p>
        </p:txBody>
      </p:sp>
      <p:pic>
        <p:nvPicPr>
          <p:cNvPr id="64515" name="Picture 2"/>
          <p:cNvPicPr>
            <a:picLocks noChangeAspect="1" noChangeArrowheads="1"/>
          </p:cNvPicPr>
          <p:nvPr/>
        </p:nvPicPr>
        <p:blipFill>
          <a:blip r:embed="rId2">
            <a:extLst>
              <a:ext uri="{28A0092B-C50C-407E-A947-70E740481C1C}">
                <a14:useLocalDpi xmlns:a14="http://schemas.microsoft.com/office/drawing/2010/main" val="0"/>
              </a:ext>
            </a:extLst>
          </a:blip>
          <a:srcRect l="6020" r="5338"/>
          <a:stretch>
            <a:fillRect/>
          </a:stretch>
        </p:blipFill>
        <p:spPr bwMode="auto">
          <a:xfrm>
            <a:off x="141288" y="723900"/>
            <a:ext cx="1916112" cy="2128838"/>
          </a:xfrm>
          <a:prstGeom prst="rect">
            <a:avLst/>
          </a:prstGeom>
          <a:noFill/>
          <a:ln w="9525">
            <a:solidFill>
              <a:schemeClr val="bg2"/>
            </a:solidFill>
            <a:miter lim="800000"/>
            <a:headEnd/>
            <a:tailEnd/>
          </a:ln>
          <a:extLst>
            <a:ext uri="{909E8E84-426E-40DD-AFC4-6F175D3DCCD1}">
              <a14:hiddenFill xmlns:a14="http://schemas.microsoft.com/office/drawing/2010/main">
                <a:solidFill>
                  <a:schemeClr val="accent1"/>
                </a:solidFill>
              </a14:hiddenFill>
            </a:ext>
          </a:extLst>
        </p:spPr>
      </p:pic>
      <p:pic>
        <p:nvPicPr>
          <p:cNvPr id="64516" name="Picture 4"/>
          <p:cNvPicPr>
            <a:picLocks noChangeAspect="1"/>
          </p:cNvPicPr>
          <p:nvPr/>
        </p:nvPicPr>
        <p:blipFill>
          <a:blip r:embed="rId3">
            <a:extLst>
              <a:ext uri="{28A0092B-C50C-407E-A947-70E740481C1C}">
                <a14:useLocalDpi xmlns:a14="http://schemas.microsoft.com/office/drawing/2010/main" val="0"/>
              </a:ext>
            </a:extLst>
          </a:blip>
          <a:srcRect l="1898" r="2290"/>
          <a:stretch>
            <a:fillRect/>
          </a:stretch>
        </p:blipFill>
        <p:spPr bwMode="auto">
          <a:xfrm>
            <a:off x="2244726" y="723900"/>
            <a:ext cx="2049463" cy="210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Box 5"/>
          <p:cNvSpPr txBox="1">
            <a:spLocks noChangeArrowheads="1"/>
          </p:cNvSpPr>
          <p:nvPr/>
        </p:nvSpPr>
        <p:spPr bwMode="auto">
          <a:xfrm>
            <a:off x="1099344" y="66873"/>
            <a:ext cx="8044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US" altLang="en-US" sz="2000" b="1" dirty="0">
                <a:solidFill>
                  <a:srgbClr val="021934"/>
                </a:solidFill>
              </a:rPr>
              <a:t>Trusted Microelectronics is National Security Concern</a:t>
            </a:r>
          </a:p>
        </p:txBody>
      </p:sp>
      <p:pic>
        <p:nvPicPr>
          <p:cNvPr id="645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l="10851" r="8961"/>
          <a:stretch>
            <a:fillRect/>
          </a:stretch>
        </p:blipFill>
        <p:spPr bwMode="auto">
          <a:xfrm>
            <a:off x="4418015" y="731044"/>
            <a:ext cx="1906586" cy="2114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4519" name="TextBox 61"/>
          <p:cNvSpPr txBox="1">
            <a:spLocks noChangeArrowheads="1"/>
          </p:cNvSpPr>
          <p:nvPr/>
        </p:nvSpPr>
        <p:spPr bwMode="auto">
          <a:xfrm>
            <a:off x="53975" y="2981325"/>
            <a:ext cx="2014538" cy="1015663"/>
          </a:xfrm>
          <a:prstGeom prst="rect">
            <a:avLst/>
          </a:prstGeom>
          <a:solidFill>
            <a:srgbClr val="FFFF00"/>
          </a:solidFill>
          <a:ln w="9525">
            <a:solidFill>
              <a:schemeClr val="bg2"/>
            </a:solidFill>
            <a:miter lim="800000"/>
            <a:headEnd/>
            <a:tailEnd/>
          </a:ln>
        </p:spPr>
        <p:txBody>
          <a:bodyPr>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eaLnBrk="1" hangingPunct="1">
              <a:spcBef>
                <a:spcPct val="0"/>
              </a:spcBef>
              <a:buFontTx/>
              <a:buNone/>
            </a:pPr>
            <a:r>
              <a:rPr lang="en-US" altLang="en-US" sz="1200" b="1" dirty="0">
                <a:solidFill>
                  <a:srgbClr val="021934"/>
                </a:solidFill>
              </a:rPr>
              <a:t>“The United States faces a distinct set of specific, semiconductor related national security challenges.”</a:t>
            </a:r>
          </a:p>
        </p:txBody>
      </p:sp>
      <p:pic>
        <p:nvPicPr>
          <p:cNvPr id="64520"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3964" y="1908572"/>
            <a:ext cx="1773237" cy="147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21" name="TextBox 61"/>
          <p:cNvSpPr txBox="1">
            <a:spLocks noChangeArrowheads="1"/>
          </p:cNvSpPr>
          <p:nvPr/>
        </p:nvSpPr>
        <p:spPr bwMode="auto">
          <a:xfrm>
            <a:off x="2182813" y="3454741"/>
            <a:ext cx="2044700" cy="1415772"/>
          </a:xfrm>
          <a:prstGeom prst="rect">
            <a:avLst/>
          </a:prstGeom>
          <a:solidFill>
            <a:srgbClr val="FFFF00"/>
          </a:solidFill>
          <a:ln w="9525">
            <a:solidFill>
              <a:schemeClr val="bg2"/>
            </a:solidFill>
            <a:miter lim="800000"/>
            <a:headEnd/>
            <a:tailEnd/>
          </a:ln>
        </p:spPr>
        <p:txBody>
          <a:bodyPr>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dirty="0">
                <a:solidFill>
                  <a:srgbClr val="021934"/>
                </a:solidFill>
              </a:rPr>
              <a:t>“The increased acquisition of U.S. assets by Chinese…. growing concern over economic and national security implications of such acquisitions</a:t>
            </a:r>
            <a:r>
              <a:rPr lang="en-US" altLang="en-US" sz="1400" b="1" dirty="0">
                <a:solidFill>
                  <a:srgbClr val="021934"/>
                </a:solidFill>
              </a:rPr>
              <a:t>”</a:t>
            </a:r>
          </a:p>
        </p:txBody>
      </p:sp>
      <p:sp>
        <p:nvSpPr>
          <p:cNvPr id="64522" name="TextBox 61"/>
          <p:cNvSpPr txBox="1">
            <a:spLocks noChangeArrowheads="1"/>
          </p:cNvSpPr>
          <p:nvPr/>
        </p:nvSpPr>
        <p:spPr bwMode="auto">
          <a:xfrm>
            <a:off x="4386115" y="2981325"/>
            <a:ext cx="2090886" cy="1200329"/>
          </a:xfrm>
          <a:prstGeom prst="rect">
            <a:avLst/>
          </a:prstGeom>
          <a:solidFill>
            <a:srgbClr val="FFFF00"/>
          </a:solidFill>
          <a:ln w="9525">
            <a:solidFill>
              <a:schemeClr val="bg2"/>
            </a:solidFill>
            <a:miter lim="800000"/>
            <a:headEnd/>
            <a:tailEnd/>
          </a:ln>
        </p:spPr>
        <p:txBody>
          <a:bodyPr wrap="square">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dirty="0">
                <a:solidFill>
                  <a:srgbClr val="021934"/>
                </a:solidFill>
              </a:rPr>
              <a:t>“Enhance microelectronics in-house capabilities within USG agencies with microelectronics</a:t>
            </a:r>
          </a:p>
          <a:p>
            <a:pPr eaLnBrk="1" hangingPunct="1">
              <a:spcBef>
                <a:spcPct val="0"/>
              </a:spcBef>
              <a:buFontTx/>
              <a:buNone/>
            </a:pPr>
            <a:r>
              <a:rPr lang="en-US" altLang="en-US" sz="1200" b="1" dirty="0">
                <a:solidFill>
                  <a:srgbClr val="021934"/>
                </a:solidFill>
              </a:rPr>
              <a:t>Equities.“</a:t>
            </a:r>
          </a:p>
        </p:txBody>
      </p:sp>
      <p:pic>
        <p:nvPicPr>
          <p:cNvPr id="6452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4" y="721519"/>
            <a:ext cx="2376487" cy="237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24" name="TextBox 61"/>
          <p:cNvSpPr txBox="1">
            <a:spLocks noChangeArrowheads="1"/>
          </p:cNvSpPr>
          <p:nvPr/>
        </p:nvSpPr>
        <p:spPr bwMode="auto">
          <a:xfrm>
            <a:off x="6659564" y="3153966"/>
            <a:ext cx="2376487" cy="1631216"/>
          </a:xfrm>
          <a:prstGeom prst="rect">
            <a:avLst/>
          </a:prstGeom>
          <a:solidFill>
            <a:srgbClr val="FFFF00"/>
          </a:solidFill>
          <a:ln w="9525">
            <a:solidFill>
              <a:schemeClr val="bg2"/>
            </a:solidFill>
            <a:miter lim="800000"/>
            <a:headEnd/>
            <a:tailEnd/>
          </a:ln>
        </p:spPr>
        <p:txBody>
          <a:bodyPr>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000" b="1" dirty="0">
                <a:solidFill>
                  <a:srgbClr val="021934"/>
                </a:solidFill>
              </a:rPr>
              <a:t>“DON must build and/or sustain robust in-house research and development capability and develop strategies to accomplish this…….</a:t>
            </a:r>
          </a:p>
          <a:p>
            <a:pPr eaLnBrk="1" hangingPunct="1">
              <a:spcBef>
                <a:spcPct val="0"/>
              </a:spcBef>
              <a:buFontTx/>
              <a:buNone/>
            </a:pPr>
            <a:r>
              <a:rPr lang="en-US" altLang="en-US" sz="1000" b="1" dirty="0">
                <a:solidFill>
                  <a:srgbClr val="021934"/>
                </a:solidFill>
              </a:rPr>
              <a:t>Key Programs and Technology Investments:</a:t>
            </a:r>
          </a:p>
          <a:p>
            <a:pPr eaLnBrk="1" hangingPunct="1">
              <a:spcBef>
                <a:spcPct val="0"/>
              </a:spcBef>
              <a:buFontTx/>
              <a:buNone/>
            </a:pPr>
            <a:r>
              <a:rPr lang="en-US" altLang="en-US" sz="1000" b="1" dirty="0">
                <a:solidFill>
                  <a:srgbClr val="021934"/>
                </a:solidFill>
              </a:rPr>
              <a:t>- trusted electronics</a:t>
            </a:r>
          </a:p>
          <a:p>
            <a:pPr eaLnBrk="1" hangingPunct="1">
              <a:spcBef>
                <a:spcPct val="0"/>
              </a:spcBef>
              <a:buFontTx/>
              <a:buNone/>
            </a:pPr>
            <a:r>
              <a:rPr lang="en-US" altLang="en-US" sz="1000" b="1" dirty="0"/>
              <a:t>- micro-miniature anti-tamper</a:t>
            </a:r>
          </a:p>
          <a:p>
            <a:pPr eaLnBrk="1" hangingPunct="1">
              <a:spcBef>
                <a:spcPct val="0"/>
              </a:spcBef>
              <a:buFontTx/>
              <a:buNone/>
            </a:pPr>
            <a:r>
              <a:rPr lang="en-US" altLang="en-US" sz="1000" b="1" dirty="0"/>
              <a:t>- radiation hardened (RADHARD) electronics”</a:t>
            </a:r>
          </a:p>
        </p:txBody>
      </p:sp>
      <p:sp>
        <p:nvSpPr>
          <p:cNvPr id="2" name="Rectangle 1"/>
          <p:cNvSpPr/>
          <p:nvPr/>
        </p:nvSpPr>
        <p:spPr>
          <a:xfrm rot="19338041">
            <a:off x="2057806" y="1313697"/>
            <a:ext cx="2294218" cy="923330"/>
          </a:xfrm>
          <a:prstGeom prst="rect">
            <a:avLst/>
          </a:prstGeom>
          <a:noFill/>
        </p:spPr>
        <p:txBody>
          <a:bodyPr wrap="none">
            <a:spAutoFit/>
            <a:scene3d>
              <a:camera prst="orthographicFront"/>
              <a:lightRig rig="sunset" dir="t"/>
            </a:scene3d>
            <a:sp3d extrusionH="101600">
              <a:bevelT w="57150"/>
              <a:bevelB w="0" h="0"/>
            </a:sp3d>
          </a:bodyPr>
          <a:lstStyle/>
          <a:p>
            <a:pPr algn="ctr">
              <a:defRPr/>
            </a:pPr>
            <a:r>
              <a:rPr lang="en-US" sz="5400" b="1"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rPr>
              <a:t>CFIUS</a:t>
            </a:r>
          </a:p>
        </p:txBody>
      </p:sp>
      <p:sp>
        <p:nvSpPr>
          <p:cNvPr id="64526" name="Rectangle 2"/>
          <p:cNvSpPr>
            <a:spLocks noChangeArrowheads="1"/>
          </p:cNvSpPr>
          <p:nvPr/>
        </p:nvSpPr>
        <p:spPr bwMode="auto">
          <a:xfrm>
            <a:off x="11115" y="4312505"/>
            <a:ext cx="2003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0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200" b="1" dirty="0"/>
              <a:t>* CFIUS - Committee on Foreign Investment in the United States</a:t>
            </a:r>
          </a:p>
        </p:txBody>
      </p:sp>
    </p:spTree>
    <p:extLst>
      <p:ext uri="{BB962C8B-B14F-4D97-AF65-F5344CB8AC3E}">
        <p14:creationId xmlns:p14="http://schemas.microsoft.com/office/powerpoint/2010/main" val="3517923669"/>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71" y="0"/>
            <a:ext cx="7364379" cy="571500"/>
          </a:xfrm>
        </p:spPr>
        <p:txBody>
          <a:bodyPr/>
          <a:lstStyle/>
          <a:p>
            <a:r>
              <a:rPr lang="en-US" i="1" dirty="0" smtClean="0">
                <a:solidFill>
                  <a:schemeClr val="tx1"/>
                </a:solidFill>
              </a:rPr>
              <a:t>Tech Challenges: What is being built?</a:t>
            </a:r>
            <a:endParaRPr lang="en-US" i="1" dirty="0">
              <a:solidFill>
                <a:schemeClr val="tx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861505"/>
            <a:ext cx="3659028" cy="2568334"/>
          </a:xfrm>
        </p:spPr>
      </p:pic>
      <p:sp>
        <p:nvSpPr>
          <p:cNvPr id="4" name="Slide Number Placeholder 3"/>
          <p:cNvSpPr>
            <a:spLocks noGrp="1"/>
          </p:cNvSpPr>
          <p:nvPr>
            <p:ph type="sldNum" sz="quarter" idx="10"/>
          </p:nvPr>
        </p:nvSpPr>
        <p:spPr/>
        <p:txBody>
          <a:bodyPr/>
          <a:lstStyle/>
          <a:p>
            <a:pPr>
              <a:defRPr/>
            </a:pPr>
            <a:fld id="{E6B79C42-51F8-41BD-9C40-BBBD403F08D1}" type="slidenum">
              <a:rPr lang="en-US" smtClean="0"/>
              <a:pPr>
                <a:defRPr/>
              </a:pPr>
              <a:t>5</a:t>
            </a:fld>
            <a:endParaRPr lang="en-US" dirty="0"/>
          </a:p>
        </p:txBody>
      </p:sp>
      <p:sp>
        <p:nvSpPr>
          <p:cNvPr id="6" name="TextBox 5"/>
          <p:cNvSpPr txBox="1"/>
          <p:nvPr/>
        </p:nvSpPr>
        <p:spPr>
          <a:xfrm>
            <a:off x="76200" y="3486150"/>
            <a:ext cx="3581400" cy="1200329"/>
          </a:xfrm>
          <a:prstGeom prst="rect">
            <a:avLst/>
          </a:prstGeom>
          <a:noFill/>
        </p:spPr>
        <p:txBody>
          <a:bodyPr wrap="square" rtlCol="0">
            <a:spAutoFit/>
          </a:bodyPr>
          <a:lstStyle/>
          <a:p>
            <a:pPr algn="ctr"/>
            <a:r>
              <a:rPr lang="en-US" sz="2400" dirty="0" smtClean="0"/>
              <a:t>Moore’s law drives rapid evolution of technology</a:t>
            </a:r>
          </a:p>
          <a:p>
            <a:pPr algn="ctr"/>
            <a:r>
              <a:rPr lang="en-US" sz="2400" dirty="0" smtClean="0"/>
              <a:t>and with it </a:t>
            </a:r>
            <a:r>
              <a:rPr lang="en-US" sz="2400" b="1" i="1" u="sng" dirty="0" smtClean="0"/>
              <a:t>complexity!</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8616" b="18460"/>
          <a:stretch/>
        </p:blipFill>
        <p:spPr>
          <a:xfrm>
            <a:off x="4030466" y="938848"/>
            <a:ext cx="4861985" cy="1854573"/>
          </a:xfrm>
          <a:prstGeom prst="rect">
            <a:avLst/>
          </a:prstGeom>
        </p:spPr>
      </p:pic>
      <p:sp>
        <p:nvSpPr>
          <p:cNvPr id="9" name="TextBox 8"/>
          <p:cNvSpPr txBox="1"/>
          <p:nvPr/>
        </p:nvSpPr>
        <p:spPr>
          <a:xfrm>
            <a:off x="5178639" y="2793420"/>
            <a:ext cx="2989344" cy="461665"/>
          </a:xfrm>
          <a:prstGeom prst="rect">
            <a:avLst/>
          </a:prstGeom>
          <a:noFill/>
        </p:spPr>
        <p:txBody>
          <a:bodyPr wrap="none" rtlCol="0">
            <a:spAutoFit/>
          </a:bodyPr>
          <a:lstStyle/>
          <a:p>
            <a:r>
              <a:rPr lang="en-US" sz="2400" b="1" dirty="0" smtClean="0"/>
              <a:t>NVIDIA Tesla GPUs</a:t>
            </a:r>
            <a:endParaRPr lang="en-US" sz="2400" b="1" dirty="0"/>
          </a:p>
        </p:txBody>
      </p:sp>
      <p:sp>
        <p:nvSpPr>
          <p:cNvPr id="10" name="TextBox 9"/>
          <p:cNvSpPr txBox="1"/>
          <p:nvPr/>
        </p:nvSpPr>
        <p:spPr>
          <a:xfrm>
            <a:off x="5149736" y="3318200"/>
            <a:ext cx="3312536" cy="646331"/>
          </a:xfrm>
          <a:prstGeom prst="rect">
            <a:avLst/>
          </a:prstGeom>
          <a:noFill/>
        </p:spPr>
        <p:txBody>
          <a:bodyPr wrap="square" rtlCol="0">
            <a:spAutoFit/>
          </a:bodyPr>
          <a:lstStyle/>
          <a:p>
            <a:r>
              <a:rPr lang="en-US" b="1" i="1" dirty="0" smtClean="0"/>
              <a:t>15.3 </a:t>
            </a:r>
            <a:r>
              <a:rPr lang="en-US" b="1" i="1" dirty="0"/>
              <a:t>Billion transistors IC </a:t>
            </a:r>
          </a:p>
          <a:p>
            <a:r>
              <a:rPr lang="en-US" b="1" i="1" dirty="0" smtClean="0"/>
              <a:t>State Space </a:t>
            </a:r>
            <a:r>
              <a:rPr lang="en-US" b="1" i="1" dirty="0" smtClean="0">
                <a:sym typeface="Wingdings" panose="05000000000000000000" pitchFamily="2" charset="2"/>
              </a:rPr>
              <a:t></a:t>
            </a:r>
            <a:r>
              <a:rPr lang="en-US" b="1" i="1" dirty="0" smtClean="0"/>
              <a:t>2</a:t>
            </a:r>
            <a:r>
              <a:rPr lang="en-US" b="1" i="1" baseline="30000" dirty="0" smtClean="0"/>
              <a:t>N</a:t>
            </a:r>
            <a:endParaRPr lang="en-US" b="1" i="1" dirty="0"/>
          </a:p>
        </p:txBody>
      </p:sp>
      <p:sp>
        <p:nvSpPr>
          <p:cNvPr id="3" name="TextBox 2"/>
          <p:cNvSpPr txBox="1"/>
          <p:nvPr/>
        </p:nvSpPr>
        <p:spPr>
          <a:xfrm>
            <a:off x="5946228" y="3964531"/>
            <a:ext cx="2067565" cy="923330"/>
          </a:xfrm>
          <a:prstGeom prst="rect">
            <a:avLst/>
          </a:prstGeom>
          <a:noFill/>
        </p:spPr>
        <p:txBody>
          <a:bodyPr wrap="square" rtlCol="0">
            <a:spAutoFit/>
          </a:bodyPr>
          <a:lstStyle/>
          <a:p>
            <a:r>
              <a:rPr lang="en-US" sz="5400" b="1" i="1" dirty="0" smtClean="0"/>
              <a:t>2   !!!</a:t>
            </a:r>
            <a:endParaRPr lang="en-US" sz="5400" b="1" i="1" dirty="0"/>
          </a:p>
        </p:txBody>
      </p:sp>
      <p:sp>
        <p:nvSpPr>
          <p:cNvPr id="7" name="TextBox 6"/>
          <p:cNvSpPr txBox="1"/>
          <p:nvPr/>
        </p:nvSpPr>
        <p:spPr>
          <a:xfrm>
            <a:off x="6410258" y="4056864"/>
            <a:ext cx="526106" cy="369332"/>
          </a:xfrm>
          <a:prstGeom prst="rect">
            <a:avLst/>
          </a:prstGeom>
          <a:noFill/>
        </p:spPr>
        <p:txBody>
          <a:bodyPr wrap="none" rtlCol="0">
            <a:spAutoFit/>
          </a:bodyPr>
          <a:lstStyle/>
          <a:p>
            <a:r>
              <a:rPr lang="en-US" b="1" i="1" dirty="0" smtClean="0"/>
              <a:t>10</a:t>
            </a:r>
            <a:r>
              <a:rPr lang="en-US" b="1" i="1" baseline="30000" dirty="0" smtClean="0"/>
              <a:t>9</a:t>
            </a:r>
            <a:endParaRPr lang="en-US" b="1" i="1" dirty="0"/>
          </a:p>
        </p:txBody>
      </p:sp>
    </p:spTree>
    <p:extLst>
      <p:ext uri="{BB962C8B-B14F-4D97-AF65-F5344CB8AC3E}">
        <p14:creationId xmlns:p14="http://schemas.microsoft.com/office/powerpoint/2010/main" val="2844903282"/>
      </p:ext>
    </p:extLst>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6B79C42-51F8-41BD-9C40-BBBD403F08D1}" type="slidenum">
              <a:rPr lang="en-US" smtClean="0"/>
              <a:pPr>
                <a:defRPr/>
              </a:pPr>
              <a:t>6</a:t>
            </a:fld>
            <a:endParaRPr lang="en-US" dirty="0"/>
          </a:p>
        </p:txBody>
      </p:sp>
      <p:sp>
        <p:nvSpPr>
          <p:cNvPr id="5" name="Rectangle 4"/>
          <p:cNvSpPr/>
          <p:nvPr/>
        </p:nvSpPr>
        <p:spPr>
          <a:xfrm>
            <a:off x="594288" y="634876"/>
            <a:ext cx="4129657" cy="461665"/>
          </a:xfrm>
          <a:prstGeom prst="rect">
            <a:avLst/>
          </a:prstGeom>
        </p:spPr>
        <p:txBody>
          <a:bodyPr wrap="none">
            <a:spAutoFit/>
          </a:bodyPr>
          <a:lstStyle/>
          <a:p>
            <a:r>
              <a:rPr lang="en-US" sz="2400" b="1" dirty="0" smtClean="0"/>
              <a:t>Filtering Out Fab Problems</a:t>
            </a:r>
            <a:endParaRPr lang="en-US" sz="2400" dirty="0"/>
          </a:p>
        </p:txBody>
      </p:sp>
      <p:sp>
        <p:nvSpPr>
          <p:cNvPr id="6" name="Rectangle 5"/>
          <p:cNvSpPr/>
          <p:nvPr/>
        </p:nvSpPr>
        <p:spPr>
          <a:xfrm>
            <a:off x="65689" y="3202322"/>
            <a:ext cx="5381297" cy="1477328"/>
          </a:xfrm>
          <a:prstGeom prst="rect">
            <a:avLst/>
          </a:prstGeom>
        </p:spPr>
        <p:txBody>
          <a:bodyPr wrap="square">
            <a:spAutoFit/>
          </a:bodyPr>
          <a:lstStyle/>
          <a:p>
            <a:r>
              <a:rPr lang="en-US" b="1" dirty="0" smtClean="0">
                <a:effectLst/>
              </a:rPr>
              <a:t>An average of 4 million cubic feet of water flow over Niagara Falls every minute. Filtration down to 1 </a:t>
            </a:r>
            <a:r>
              <a:rPr lang="en-US" b="1" dirty="0" err="1" smtClean="0">
                <a:effectLst/>
              </a:rPr>
              <a:t>ppq</a:t>
            </a:r>
            <a:r>
              <a:rPr lang="en-US" b="1" dirty="0" smtClean="0">
                <a:effectLst/>
              </a:rPr>
              <a:t>  is the equivalent of finding and removing one drop of impurity from this flow over 49 days. </a:t>
            </a:r>
            <a:r>
              <a:rPr lang="en-US" sz="1200" b="1" dirty="0" smtClean="0">
                <a:effectLst/>
              </a:rPr>
              <a:t>Source: Greenwich Mean Time</a:t>
            </a:r>
            <a:endParaRPr lang="en-US" sz="1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063847"/>
            <a:ext cx="2743200" cy="2057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407" y="634876"/>
            <a:ext cx="3735916" cy="3875359"/>
          </a:xfrm>
          <a:prstGeom prst="rect">
            <a:avLst/>
          </a:prstGeom>
        </p:spPr>
      </p:pic>
      <p:sp>
        <p:nvSpPr>
          <p:cNvPr id="9" name="Title 1"/>
          <p:cNvSpPr>
            <a:spLocks noGrp="1"/>
          </p:cNvSpPr>
          <p:nvPr>
            <p:ph type="title"/>
          </p:nvPr>
        </p:nvSpPr>
        <p:spPr>
          <a:xfrm>
            <a:off x="1474588" y="0"/>
            <a:ext cx="7643136" cy="571500"/>
          </a:xfrm>
        </p:spPr>
        <p:txBody>
          <a:bodyPr/>
          <a:lstStyle/>
          <a:p>
            <a:r>
              <a:rPr lang="en-US" sz="2400" i="1" dirty="0" smtClean="0">
                <a:solidFill>
                  <a:schemeClr val="tx1"/>
                </a:solidFill>
              </a:rPr>
              <a:t>Tech. Challenges: What does it take to build it?</a:t>
            </a:r>
            <a:endParaRPr lang="en-US" sz="2400" i="1" dirty="0">
              <a:solidFill>
                <a:schemeClr val="tx1"/>
              </a:solidFill>
            </a:endParaRPr>
          </a:p>
        </p:txBody>
      </p:sp>
    </p:spTree>
    <p:extLst>
      <p:ext uri="{BB962C8B-B14F-4D97-AF65-F5344CB8AC3E}">
        <p14:creationId xmlns:p14="http://schemas.microsoft.com/office/powerpoint/2010/main" val="3157377243"/>
      </p:ext>
    </p:extLst>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691770" cy="571500"/>
          </a:xfrm>
        </p:spPr>
        <p:txBody>
          <a:bodyPr/>
          <a:lstStyle/>
          <a:p>
            <a:r>
              <a:rPr lang="en-US" sz="2400" dirty="0" smtClean="0">
                <a:solidFill>
                  <a:schemeClr val="tx1"/>
                </a:solidFill>
              </a:rPr>
              <a:t>Tech. Challenge: What does it take to verify?</a:t>
            </a:r>
            <a:endParaRPr lang="en-US" sz="2400" dirty="0">
              <a:solidFill>
                <a:schemeClr val="tx1"/>
              </a:solidFill>
            </a:endParaRPr>
          </a:p>
        </p:txBody>
      </p:sp>
      <p:sp>
        <p:nvSpPr>
          <p:cNvPr id="4" name="Slide Number Placeholder 3"/>
          <p:cNvSpPr>
            <a:spLocks noGrp="1"/>
          </p:cNvSpPr>
          <p:nvPr>
            <p:ph type="sldNum" sz="quarter" idx="10"/>
          </p:nvPr>
        </p:nvSpPr>
        <p:spPr/>
        <p:txBody>
          <a:bodyPr/>
          <a:lstStyle/>
          <a:p>
            <a:pPr>
              <a:defRPr/>
            </a:pPr>
            <a:fld id="{E6B79C42-51F8-41BD-9C40-BBBD403F08D1}" type="slidenum">
              <a:rPr lang="en-US" smtClean="0"/>
              <a:pPr>
                <a:defRPr/>
              </a:pPr>
              <a:t>7</a:t>
            </a:fld>
            <a:endParaRPr lang="en-US" dirty="0"/>
          </a:p>
        </p:txBody>
      </p:sp>
      <p:pic>
        <p:nvPicPr>
          <p:cNvPr id="5" name="Content Placeholder 4" descr="T:\SPECTRA\20150210 Samsung Flash 2 NASA\K9ADGD850A\A 0 nm 02.tif"/>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989"/>
          <a:stretch/>
        </p:blipFill>
        <p:spPr bwMode="auto">
          <a:xfrm>
            <a:off x="1444937" y="2361421"/>
            <a:ext cx="441095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2127" y="736843"/>
            <a:ext cx="2057400" cy="1543050"/>
          </a:xfrm>
          <a:prstGeom prst="rect">
            <a:avLst/>
          </a:prstGeom>
        </p:spPr>
      </p:pic>
      <p:pic>
        <p:nvPicPr>
          <p:cNvPr id="8" name="Picture 7" descr="C:\Users\matthew.kay\Desktop\SSDtemplate\Samsung SSD 840EVO\External Photos\DSCN9805 PS.jpg"/>
          <p:cNvPicPr/>
          <p:nvPr/>
        </p:nvPicPr>
        <p:blipFill rotWithShape="1">
          <a:blip r:embed="rId4" cstate="print">
            <a:extLst>
              <a:ext uri="{28A0092B-C50C-407E-A947-70E740481C1C}">
                <a14:useLocalDpi xmlns:a14="http://schemas.microsoft.com/office/drawing/2010/main" val="0"/>
              </a:ext>
            </a:extLst>
          </a:blip>
          <a:srcRect l="3941" r="3941"/>
          <a:stretch/>
        </p:blipFill>
        <p:spPr bwMode="auto">
          <a:xfrm>
            <a:off x="76200" y="749438"/>
            <a:ext cx="2035629" cy="1517860"/>
          </a:xfrm>
          <a:prstGeom prst="rect">
            <a:avLst/>
          </a:prstGeom>
          <a:noFill/>
          <a:ln>
            <a:noFill/>
          </a:ln>
        </p:spPr>
      </p:pic>
      <p:pic>
        <p:nvPicPr>
          <p:cNvPr id="9" name="Picture 8" descr="C:\Users\matthew.kay\Desktop\SSDtemplate\Samsung SSD 840EVO\External Photos\DSCN9812.JPG"/>
          <p:cNvPicPr/>
          <p:nvPr/>
        </p:nvPicPr>
        <p:blipFill rotWithShape="1">
          <a:blip r:embed="rId5" cstate="print">
            <a:extLst>
              <a:ext uri="{28A0092B-C50C-407E-A947-70E740481C1C}">
                <a14:useLocalDpi xmlns:a14="http://schemas.microsoft.com/office/drawing/2010/main" val="0"/>
              </a:ext>
            </a:extLst>
          </a:blip>
          <a:srcRect l="4970" t="9075" r="4969" b="8220"/>
          <a:stretch/>
        </p:blipFill>
        <p:spPr bwMode="auto">
          <a:xfrm>
            <a:off x="2530929" y="733806"/>
            <a:ext cx="1578428" cy="1517860"/>
          </a:xfrm>
          <a:prstGeom prst="rect">
            <a:avLst/>
          </a:prstGeom>
          <a:noFill/>
          <a:ln>
            <a:noFill/>
          </a:ln>
          <a:extLst>
            <a:ext uri="{53640926-AAD7-44D8-BBD7-CCE9431645EC}">
              <a14:shadowObscured xmlns:a14="http://schemas.microsoft.com/office/drawing/2010/main"/>
            </a:ext>
          </a:extLst>
        </p:spPr>
      </p:pic>
      <p:sp>
        <p:nvSpPr>
          <p:cNvPr id="10" name="Right Arrow 9"/>
          <p:cNvSpPr/>
          <p:nvPr/>
        </p:nvSpPr>
        <p:spPr>
          <a:xfrm>
            <a:off x="2133596" y="1336880"/>
            <a:ext cx="348343" cy="368166"/>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152899" y="1308653"/>
            <a:ext cx="348343" cy="368166"/>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Figure1"/>
          <p:cNvPicPr>
            <a:picLocks noChangeAspect="1" noChangeArrowheads="1"/>
          </p:cNvPicPr>
          <p:nvPr/>
        </p:nvPicPr>
        <p:blipFill rotWithShape="1">
          <a:blip r:embed="rId6">
            <a:extLst>
              <a:ext uri="{28A0092B-C50C-407E-A947-70E740481C1C}">
                <a14:useLocalDpi xmlns:a14="http://schemas.microsoft.com/office/drawing/2010/main" val="0"/>
              </a:ext>
            </a:extLst>
          </a:blip>
          <a:srcRect l="65283" r="2606" b="29500"/>
          <a:stretch/>
        </p:blipFill>
        <p:spPr bwMode="auto">
          <a:xfrm>
            <a:off x="76200" y="2419350"/>
            <a:ext cx="1380460" cy="217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9767" y="942342"/>
            <a:ext cx="2068286" cy="110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p:nvPr/>
        </p:nvSpPr>
        <p:spPr>
          <a:xfrm>
            <a:off x="6675726" y="1308653"/>
            <a:ext cx="348343" cy="368166"/>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43601" y="2279893"/>
            <a:ext cx="3115592" cy="2677656"/>
          </a:xfrm>
          <a:prstGeom prst="rect">
            <a:avLst/>
          </a:prstGeom>
          <a:noFill/>
        </p:spPr>
        <p:txBody>
          <a:bodyPr wrap="square" rtlCol="0">
            <a:spAutoFit/>
          </a:bodyPr>
          <a:lstStyle/>
          <a:p>
            <a:r>
              <a:rPr lang="en-US" sz="1600" dirty="0" smtClean="0"/>
              <a:t>Manufacturing Verification: </a:t>
            </a:r>
          </a:p>
          <a:p>
            <a:pPr marL="285750" indent="-285750">
              <a:buFont typeface="Arial" panose="020B0604020202020204" pitchFamily="34" charset="0"/>
              <a:buChar char="•"/>
            </a:pPr>
            <a:r>
              <a:rPr lang="en-US" sz="1600" dirty="0" smtClean="0"/>
              <a:t>5mm x 5mm Die</a:t>
            </a:r>
          </a:p>
          <a:p>
            <a:pPr marL="285750" indent="-285750">
              <a:buFont typeface="Arial" panose="020B0604020202020204" pitchFamily="34" charset="0"/>
              <a:buChar char="•"/>
            </a:pPr>
            <a:r>
              <a:rPr lang="en-US" sz="1600" dirty="0" smtClean="0"/>
              <a:t>5nm x 5nm SEM pixel</a:t>
            </a:r>
          </a:p>
          <a:p>
            <a:pPr marL="285750" indent="-285750">
              <a:buFont typeface="Arial" panose="020B0604020202020204" pitchFamily="34" charset="0"/>
              <a:buChar char="•"/>
            </a:pPr>
            <a:r>
              <a:rPr lang="en-US" sz="1600" dirty="0" smtClean="0"/>
              <a:t>8bit grayscale</a:t>
            </a:r>
          </a:p>
          <a:p>
            <a:pPr marL="285750" indent="-285750">
              <a:buFont typeface="Arial" panose="020B0604020202020204" pitchFamily="34" charset="0"/>
              <a:buChar char="•"/>
            </a:pPr>
            <a:r>
              <a:rPr lang="en-US" sz="1600" dirty="0" smtClean="0"/>
              <a:t>100 layers</a:t>
            </a:r>
          </a:p>
          <a:p>
            <a:r>
              <a:rPr lang="en-US" sz="1600" dirty="0" smtClean="0">
                <a:sym typeface="Wingdings" panose="05000000000000000000" pitchFamily="2" charset="2"/>
              </a:rPr>
              <a:t>          </a:t>
            </a:r>
            <a:r>
              <a:rPr lang="en-US" sz="1600" dirty="0" smtClean="0"/>
              <a:t>8e</a:t>
            </a:r>
            <a:r>
              <a:rPr lang="en-US" sz="1600" baseline="30000" dirty="0" smtClean="0"/>
              <a:t>14</a:t>
            </a:r>
            <a:r>
              <a:rPr lang="en-US" sz="1600" dirty="0" smtClean="0"/>
              <a:t> bytes  </a:t>
            </a:r>
          </a:p>
          <a:p>
            <a:endParaRPr lang="en-US" sz="1600" dirty="0" smtClean="0"/>
          </a:p>
          <a:p>
            <a:pPr algn="ctr"/>
            <a:r>
              <a:rPr lang="en-US" sz="2800" b="1" dirty="0" smtClean="0"/>
              <a:t>Petabyte of Data to Analyze!!!!</a:t>
            </a:r>
            <a:endParaRPr lang="en-US" sz="2800" b="1" dirty="0"/>
          </a:p>
        </p:txBody>
      </p:sp>
      <p:sp>
        <p:nvSpPr>
          <p:cNvPr id="16" name="TextBox 15"/>
          <p:cNvSpPr txBox="1"/>
          <p:nvPr/>
        </p:nvSpPr>
        <p:spPr>
          <a:xfrm>
            <a:off x="1774245" y="4222604"/>
            <a:ext cx="3976345" cy="369332"/>
          </a:xfrm>
          <a:prstGeom prst="rect">
            <a:avLst/>
          </a:prstGeom>
          <a:noFill/>
        </p:spPr>
        <p:txBody>
          <a:bodyPr wrap="none" rtlCol="0">
            <a:spAutoFit/>
          </a:bodyPr>
          <a:lstStyle/>
          <a:p>
            <a:r>
              <a:rPr lang="en-US" b="1" dirty="0" smtClean="0">
                <a:solidFill>
                  <a:schemeClr val="bg1"/>
                </a:solidFill>
              </a:rPr>
              <a:t>TCAT: Terabit Cell Array Transistor</a:t>
            </a:r>
            <a:endParaRPr lang="en-US" b="1" dirty="0">
              <a:solidFill>
                <a:schemeClr val="bg1"/>
              </a:solidFill>
            </a:endParaRPr>
          </a:p>
        </p:txBody>
      </p:sp>
    </p:spTree>
    <p:extLst>
      <p:ext uri="{BB962C8B-B14F-4D97-AF65-F5344CB8AC3E}">
        <p14:creationId xmlns:p14="http://schemas.microsoft.com/office/powerpoint/2010/main" val="27445737"/>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500"/>
          </a:xfrm>
        </p:spPr>
        <p:txBody>
          <a:bodyPr/>
          <a:lstStyle/>
          <a:p>
            <a:r>
              <a:rPr lang="en-US" dirty="0" smtClean="0">
                <a:solidFill>
                  <a:schemeClr val="tx1"/>
                </a:solidFill>
              </a:rPr>
              <a:t>Take Away</a:t>
            </a:r>
            <a:endParaRPr lang="en-US" dirty="0">
              <a:solidFill>
                <a:schemeClr val="tx1"/>
              </a:solidFill>
            </a:endParaRPr>
          </a:p>
        </p:txBody>
      </p:sp>
      <p:sp>
        <p:nvSpPr>
          <p:cNvPr id="3" name="Content Placeholder 2"/>
          <p:cNvSpPr>
            <a:spLocks noGrp="1"/>
          </p:cNvSpPr>
          <p:nvPr>
            <p:ph idx="1"/>
          </p:nvPr>
        </p:nvSpPr>
        <p:spPr>
          <a:xfrm>
            <a:off x="1017637" y="693447"/>
            <a:ext cx="7284959" cy="1752600"/>
          </a:xfrm>
        </p:spPr>
        <p:txBody>
          <a:bodyPr/>
          <a:lstStyle/>
          <a:p>
            <a:r>
              <a:rPr lang="en-US" dirty="0" smtClean="0"/>
              <a:t>Really, Really Important Mission</a:t>
            </a:r>
          </a:p>
          <a:p>
            <a:r>
              <a:rPr lang="en-US" dirty="0" smtClean="0"/>
              <a:t>Really, Really Important Technology</a:t>
            </a:r>
          </a:p>
          <a:p>
            <a:r>
              <a:rPr lang="en-US" dirty="0" smtClean="0"/>
              <a:t>Really, Really Hard Technical Problems </a:t>
            </a:r>
            <a:endParaRPr lang="en-US" dirty="0"/>
          </a:p>
        </p:txBody>
      </p:sp>
      <p:sp>
        <p:nvSpPr>
          <p:cNvPr id="4" name="Slide Number Placeholder 3"/>
          <p:cNvSpPr>
            <a:spLocks noGrp="1"/>
          </p:cNvSpPr>
          <p:nvPr>
            <p:ph type="sldNum" sz="quarter" idx="10"/>
          </p:nvPr>
        </p:nvSpPr>
        <p:spPr/>
        <p:txBody>
          <a:bodyPr/>
          <a:lstStyle/>
          <a:p>
            <a:pPr>
              <a:defRPr/>
            </a:pPr>
            <a:fld id="{E6B79C42-51F8-41BD-9C40-BBBD403F08D1}" type="slidenum">
              <a:rPr lang="en-US" smtClean="0"/>
              <a:pPr>
                <a:defRPr/>
              </a:pPr>
              <a:t>8</a:t>
            </a:fld>
            <a:endParaRPr lang="en-US" dirty="0"/>
          </a:p>
        </p:txBody>
      </p:sp>
      <p:sp>
        <p:nvSpPr>
          <p:cNvPr id="5" name="TextBox 4"/>
          <p:cNvSpPr txBox="1"/>
          <p:nvPr/>
        </p:nvSpPr>
        <p:spPr>
          <a:xfrm>
            <a:off x="1219200" y="3567315"/>
            <a:ext cx="6370559" cy="1200329"/>
          </a:xfrm>
          <a:prstGeom prst="rect">
            <a:avLst/>
          </a:prstGeom>
          <a:noFill/>
        </p:spPr>
        <p:txBody>
          <a:bodyPr wrap="square" rtlCol="0">
            <a:spAutoFit/>
          </a:bodyPr>
          <a:lstStyle/>
          <a:p>
            <a:pPr algn="ctr"/>
            <a:r>
              <a:rPr lang="en-US" sz="3600" dirty="0" smtClean="0"/>
              <a:t>Great responsibility to be shouldered by our </a:t>
            </a:r>
            <a:r>
              <a:rPr lang="en-US" sz="3600" b="1" i="1" u="sng" dirty="0" smtClean="0"/>
              <a:t>People!!!</a:t>
            </a:r>
            <a:endParaRPr lang="en-US" sz="3600" b="1" i="1" u="sng" dirty="0"/>
          </a:p>
        </p:txBody>
      </p:sp>
      <p:sp>
        <p:nvSpPr>
          <p:cNvPr id="6" name="Up Arrow 5"/>
          <p:cNvSpPr/>
          <p:nvPr/>
        </p:nvSpPr>
        <p:spPr>
          <a:xfrm rot="10800000">
            <a:off x="3886200" y="2625143"/>
            <a:ext cx="1295400" cy="78480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7701" r="23066"/>
          <a:stretch/>
        </p:blipFill>
        <p:spPr>
          <a:xfrm>
            <a:off x="152400" y="2446047"/>
            <a:ext cx="1143000" cy="2321597"/>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1347" r="17244"/>
          <a:stretch/>
        </p:blipFill>
        <p:spPr>
          <a:xfrm>
            <a:off x="7589758" y="2446045"/>
            <a:ext cx="1425676" cy="2321599"/>
          </a:xfrm>
          <a:prstGeom prst="rect">
            <a:avLst/>
          </a:prstGeom>
        </p:spPr>
      </p:pic>
    </p:spTree>
    <p:extLst>
      <p:ext uri="{BB962C8B-B14F-4D97-AF65-F5344CB8AC3E}">
        <p14:creationId xmlns:p14="http://schemas.microsoft.com/office/powerpoint/2010/main" val="1838935543"/>
      </p:ext>
    </p:extLst>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629400" cy="571500"/>
          </a:xfrm>
        </p:spPr>
        <p:txBody>
          <a:bodyPr/>
          <a:lstStyle/>
          <a:p>
            <a:r>
              <a:rPr lang="en-US" dirty="0" smtClean="0">
                <a:solidFill>
                  <a:schemeClr val="tx1"/>
                </a:solidFill>
              </a:rPr>
              <a:t>Goals for Ensuring the Future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E6B79C42-51F8-41BD-9C40-BBBD403F08D1}" type="slidenum">
              <a:rPr lang="en-US" smtClean="0"/>
              <a:pPr>
                <a:defRPr/>
              </a:pPr>
              <a:t>9</a:t>
            </a:fld>
            <a:endParaRPr lang="en-US" dirty="0"/>
          </a:p>
        </p:txBody>
      </p:sp>
      <p:sp>
        <p:nvSpPr>
          <p:cNvPr id="5" name="Content Placeholder 2"/>
          <p:cNvSpPr>
            <a:spLocks noGrp="1"/>
          </p:cNvSpPr>
          <p:nvPr>
            <p:ph idx="1"/>
          </p:nvPr>
        </p:nvSpPr>
        <p:spPr>
          <a:xfrm>
            <a:off x="0" y="685800"/>
            <a:ext cx="8991600" cy="4400550"/>
          </a:xfrm>
        </p:spPr>
        <p:txBody>
          <a:bodyPr>
            <a:normAutofit fontScale="77500" lnSpcReduction="20000"/>
          </a:bodyPr>
          <a:lstStyle/>
          <a:p>
            <a:r>
              <a:rPr lang="en-US" sz="2800" b="1" dirty="0" smtClean="0"/>
              <a:t>Personnel Development</a:t>
            </a:r>
          </a:p>
          <a:p>
            <a:pPr lvl="1"/>
            <a:r>
              <a:rPr lang="en-US" sz="2100" dirty="0" smtClean="0"/>
              <a:t>Educate and train existing workforce</a:t>
            </a:r>
          </a:p>
          <a:p>
            <a:pPr lvl="1"/>
            <a:r>
              <a:rPr lang="en-US" sz="2100" dirty="0" smtClean="0"/>
              <a:t>Strategic recruitment of future employees</a:t>
            </a:r>
          </a:p>
          <a:p>
            <a:pPr lvl="2"/>
            <a:r>
              <a:rPr lang="en-US" sz="2100" dirty="0" smtClean="0"/>
              <a:t>Competence</a:t>
            </a:r>
          </a:p>
          <a:p>
            <a:pPr lvl="2"/>
            <a:r>
              <a:rPr lang="en-US" sz="2100" dirty="0" smtClean="0"/>
              <a:t>Integrity</a:t>
            </a:r>
          </a:p>
          <a:p>
            <a:pPr lvl="2"/>
            <a:r>
              <a:rPr lang="en-US" sz="2100" dirty="0" smtClean="0"/>
              <a:t>Judgement </a:t>
            </a:r>
          </a:p>
          <a:p>
            <a:pPr lvl="2"/>
            <a:r>
              <a:rPr lang="en-US" sz="2100" dirty="0" smtClean="0"/>
              <a:t>Vision</a:t>
            </a:r>
          </a:p>
          <a:p>
            <a:pPr lvl="1"/>
            <a:r>
              <a:rPr lang="en-US" sz="2100" dirty="0" smtClean="0"/>
              <a:t>Temporary faculty assignments, interns, postdocs</a:t>
            </a:r>
          </a:p>
          <a:p>
            <a:r>
              <a:rPr lang="en-US" sz="2800" b="1" dirty="0"/>
              <a:t>Innovation </a:t>
            </a:r>
            <a:r>
              <a:rPr lang="en-US" sz="2800" b="1" dirty="0">
                <a:sym typeface="Wingdings" panose="05000000000000000000" pitchFamily="2" charset="2"/>
              </a:rPr>
              <a:t> </a:t>
            </a:r>
            <a:r>
              <a:rPr lang="en-US" sz="2800" b="1" dirty="0" smtClean="0">
                <a:sym typeface="Wingdings" panose="05000000000000000000" pitchFamily="2" charset="2"/>
              </a:rPr>
              <a:t>Program Impactful </a:t>
            </a:r>
            <a:r>
              <a:rPr lang="en-US" sz="2800" b="1" dirty="0">
                <a:sym typeface="Wingdings" panose="05000000000000000000" pitchFamily="2" charset="2"/>
              </a:rPr>
              <a:t>Data</a:t>
            </a:r>
            <a:endParaRPr lang="en-US" sz="2800" b="1" dirty="0"/>
          </a:p>
          <a:p>
            <a:pPr lvl="1"/>
            <a:r>
              <a:rPr lang="en-US" sz="2000" dirty="0"/>
              <a:t>Risk and cost reduction for the </a:t>
            </a:r>
            <a:r>
              <a:rPr lang="en-US" sz="2000" dirty="0" smtClean="0"/>
              <a:t>DoD</a:t>
            </a:r>
          </a:p>
          <a:p>
            <a:pPr lvl="1"/>
            <a:r>
              <a:rPr lang="en-US" sz="2000" dirty="0" smtClean="0"/>
              <a:t>Influence </a:t>
            </a:r>
            <a:r>
              <a:rPr lang="en-US" sz="2000" dirty="0"/>
              <a:t>on open research</a:t>
            </a:r>
          </a:p>
          <a:p>
            <a:pPr lvl="1"/>
            <a:r>
              <a:rPr lang="en-US" sz="2000" dirty="0" smtClean="0"/>
              <a:t>Publications</a:t>
            </a:r>
          </a:p>
          <a:p>
            <a:r>
              <a:rPr lang="en-US" sz="2800" b="1" dirty="0" smtClean="0"/>
              <a:t>Technology transfer</a:t>
            </a:r>
          </a:p>
          <a:p>
            <a:pPr lvl="1"/>
            <a:r>
              <a:rPr lang="en-US" sz="2000" dirty="0" smtClean="0"/>
              <a:t>Agreements (e.g., </a:t>
            </a:r>
            <a:r>
              <a:rPr lang="en-US" sz="2000" dirty="0" err="1" smtClean="0"/>
              <a:t>CRADAs</a:t>
            </a:r>
            <a:r>
              <a:rPr lang="en-US" sz="2000" dirty="0" smtClean="0"/>
              <a:t>)</a:t>
            </a:r>
          </a:p>
          <a:p>
            <a:pPr lvl="1"/>
            <a:r>
              <a:rPr lang="en-US" sz="2000" dirty="0" smtClean="0"/>
              <a:t>Intellectual property (e.g., patents)</a:t>
            </a:r>
          </a:p>
          <a:p>
            <a:pPr lvl="1"/>
            <a:r>
              <a:rPr lang="en-US" sz="2000" dirty="0" smtClean="0"/>
              <a:t>Economic development</a:t>
            </a:r>
          </a:p>
        </p:txBody>
      </p:sp>
      <p:sp>
        <p:nvSpPr>
          <p:cNvPr id="7" name="Right Brace 6"/>
          <p:cNvSpPr/>
          <p:nvPr/>
        </p:nvSpPr>
        <p:spPr>
          <a:xfrm>
            <a:off x="2590800" y="1517362"/>
            <a:ext cx="533400" cy="9144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140476" y="1667837"/>
            <a:ext cx="2324675" cy="584775"/>
          </a:xfrm>
          <a:prstGeom prst="rect">
            <a:avLst/>
          </a:prstGeom>
          <a:noFill/>
        </p:spPr>
        <p:txBody>
          <a:bodyPr wrap="none" rtlCol="0">
            <a:spAutoFit/>
          </a:bodyPr>
          <a:lstStyle/>
          <a:p>
            <a:r>
              <a:rPr lang="en-US" sz="3200" i="1" dirty="0" smtClean="0"/>
              <a:t>Leadership!</a:t>
            </a:r>
            <a:endParaRPr lang="en-US" sz="3200" i="1" dirty="0"/>
          </a:p>
        </p:txBody>
      </p:sp>
      <p:sp>
        <p:nvSpPr>
          <p:cNvPr id="15" name="TextBox 14"/>
          <p:cNvSpPr txBox="1"/>
          <p:nvPr/>
        </p:nvSpPr>
        <p:spPr>
          <a:xfrm>
            <a:off x="6019800" y="1644347"/>
            <a:ext cx="2889186" cy="830997"/>
          </a:xfrm>
          <a:prstGeom prst="rect">
            <a:avLst/>
          </a:prstGeom>
          <a:noFill/>
        </p:spPr>
        <p:txBody>
          <a:bodyPr wrap="square" rtlCol="0">
            <a:spAutoFit/>
          </a:bodyPr>
          <a:lstStyle/>
          <a:p>
            <a:r>
              <a:rPr lang="en-US" sz="2400" b="1" i="1" dirty="0" smtClean="0"/>
              <a:t>Great Stewardship </a:t>
            </a:r>
          </a:p>
          <a:p>
            <a:r>
              <a:rPr lang="en-US" sz="2400" b="1" i="1" dirty="0" smtClean="0"/>
              <a:t>Of Tax Dollars!!!</a:t>
            </a:r>
            <a:endParaRPr lang="en-US" sz="2400" b="1" i="1"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611" y="2487826"/>
            <a:ext cx="3368590" cy="2193219"/>
          </a:xfrm>
          <a:prstGeom prst="rect">
            <a:avLst/>
          </a:prstGeom>
        </p:spPr>
      </p:pic>
      <p:sp>
        <p:nvSpPr>
          <p:cNvPr id="16" name="Right Brace 15"/>
          <p:cNvSpPr/>
          <p:nvPr/>
        </p:nvSpPr>
        <p:spPr>
          <a:xfrm>
            <a:off x="5181600" y="779459"/>
            <a:ext cx="838200" cy="3873788"/>
          </a:xfrm>
          <a:prstGeom prst="rightBrace">
            <a:avLst>
              <a:gd name="adj1" fmla="val 8333"/>
              <a:gd name="adj2" fmla="val 34175"/>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75608588"/>
      </p:ext>
    </p:extLst>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1_Custom Design">
  <a:themeElements>
    <a:clrScheme name="Custom Design 14">
      <a:dk1>
        <a:srgbClr val="021934"/>
      </a:dk1>
      <a:lt1>
        <a:srgbClr val="FFFFFF"/>
      </a:lt1>
      <a:dk2>
        <a:srgbClr val="FFFFFF"/>
      </a:dk2>
      <a:lt2>
        <a:srgbClr val="000000"/>
      </a:lt2>
      <a:accent1>
        <a:srgbClr val="24556E"/>
      </a:accent1>
      <a:accent2>
        <a:srgbClr val="414929"/>
      </a:accent2>
      <a:accent3>
        <a:srgbClr val="FFFFFF"/>
      </a:accent3>
      <a:accent4>
        <a:srgbClr val="01142B"/>
      </a:accent4>
      <a:accent5>
        <a:srgbClr val="ACB4BA"/>
      </a:accent5>
      <a:accent6>
        <a:srgbClr val="3A4124"/>
      </a:accent6>
      <a:hlink>
        <a:srgbClr val="82131A"/>
      </a:hlink>
      <a:folHlink>
        <a:srgbClr val="F4AA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21934"/>
        </a:dk1>
        <a:lt1>
          <a:srgbClr val="FFFFFF"/>
        </a:lt1>
        <a:dk2>
          <a:srgbClr val="000000"/>
        </a:dk2>
        <a:lt2>
          <a:srgbClr val="808080"/>
        </a:lt2>
        <a:accent1>
          <a:srgbClr val="BBE0E3"/>
        </a:accent1>
        <a:accent2>
          <a:srgbClr val="333399"/>
        </a:accent2>
        <a:accent3>
          <a:srgbClr val="FFFFFF"/>
        </a:accent3>
        <a:accent4>
          <a:srgbClr val="01142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21934"/>
        </a:dk1>
        <a:lt1>
          <a:srgbClr val="FFFFFF"/>
        </a:lt1>
        <a:dk2>
          <a:srgbClr val="FFFFFF"/>
        </a:dk2>
        <a:lt2>
          <a:srgbClr val="000000"/>
        </a:lt2>
        <a:accent1>
          <a:srgbClr val="24556E"/>
        </a:accent1>
        <a:accent2>
          <a:srgbClr val="414929"/>
        </a:accent2>
        <a:accent3>
          <a:srgbClr val="FFFFFF"/>
        </a:accent3>
        <a:accent4>
          <a:srgbClr val="01142B"/>
        </a:accent4>
        <a:accent5>
          <a:srgbClr val="ACB4BA"/>
        </a:accent5>
        <a:accent6>
          <a:srgbClr val="3A4124"/>
        </a:accent6>
        <a:hlink>
          <a:srgbClr val="82131A"/>
        </a:hlink>
        <a:folHlink>
          <a:srgbClr val="F4AA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000000"/>
        </a:dk2>
        <a:lt2>
          <a:srgbClr val="000000"/>
        </a:lt2>
        <a:accent1>
          <a:srgbClr val="7E99AA"/>
        </a:accent1>
        <a:accent2>
          <a:srgbClr val="F4AA00"/>
        </a:accent2>
        <a:accent3>
          <a:srgbClr val="FFFFFF"/>
        </a:accent3>
        <a:accent4>
          <a:srgbClr val="DADADA"/>
        </a:accent4>
        <a:accent5>
          <a:srgbClr val="C0CAD2"/>
        </a:accent5>
        <a:accent6>
          <a:srgbClr val="DD9A00"/>
        </a:accent6>
        <a:hlink>
          <a:srgbClr val="82131A"/>
        </a:hlink>
        <a:folHlink>
          <a:srgbClr val="4149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4646</TotalTime>
  <Words>1174</Words>
  <Application>Microsoft Office PowerPoint</Application>
  <PresentationFormat>On-screen Show (16:9)</PresentationFormat>
  <Paragraphs>294</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1_Custom Design</vt:lpstr>
      <vt:lpstr>PowerPoint Presentation</vt:lpstr>
      <vt:lpstr>Outline</vt:lpstr>
      <vt:lpstr>The Scope of Our Mission</vt:lpstr>
      <vt:lpstr>PowerPoint Presentation</vt:lpstr>
      <vt:lpstr>Tech Challenges: What is being built?</vt:lpstr>
      <vt:lpstr>Tech. Challenges: What does it take to build it?</vt:lpstr>
      <vt:lpstr>Tech. Challenge: What does it take to verify?</vt:lpstr>
      <vt:lpstr>Take Away</vt:lpstr>
      <vt:lpstr>Goals for Ensuring the Future </vt:lpstr>
      <vt:lpstr>Total Life Cycle Support / Engagement</vt:lpstr>
      <vt:lpstr>K-12: STEM GOALS &amp; OBJECTIVES</vt:lpstr>
      <vt:lpstr>K-12: SeaPerch</vt:lpstr>
      <vt:lpstr>K-12: SeaPerch</vt:lpstr>
      <vt:lpstr>K-12: FIRST</vt:lpstr>
      <vt:lpstr>K-12: FIRST</vt:lpstr>
      <vt:lpstr>University: National Outreach</vt:lpstr>
      <vt:lpstr>PowerPoint Presentation</vt:lpstr>
      <vt:lpstr>University: Success Story</vt:lpstr>
      <vt:lpstr>Applied Research Institute</vt:lpstr>
      <vt:lpstr>Employment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ONR Project</dc:title>
  <dc:creator>Gadlage, Matthew CIV NSWC Crane, GXMR</dc:creator>
  <cp:lastModifiedBy>Inman, Angela D CTR GXM, GXM</cp:lastModifiedBy>
  <cp:revision>277</cp:revision>
  <cp:lastPrinted>2016-07-06T16:37:58Z</cp:lastPrinted>
  <dcterms:created xsi:type="dcterms:W3CDTF">2006-08-16T00:00:00Z</dcterms:created>
  <dcterms:modified xsi:type="dcterms:W3CDTF">2017-07-28T16:15:20Z</dcterms:modified>
</cp:coreProperties>
</file>