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3" r:id="rId5"/>
    <p:sldId id="260" r:id="rId6"/>
    <p:sldId id="259" r:id="rId7"/>
    <p:sldId id="264" r:id="rId8"/>
    <p:sldId id="272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e, Judi E" initials="SJE" lastIdx="1" clrIdx="0">
    <p:extLst>
      <p:ext uri="{19B8F6BF-5375-455C-9EA6-DF929625EA0E}">
        <p15:presenceInfo xmlns:p15="http://schemas.microsoft.com/office/powerpoint/2012/main" userId="S-1-5-21-2076390139-1363556362-943750798-639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CC"/>
    <a:srgbClr val="9D8C78"/>
    <a:srgbClr val="30A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5280" autoAdjust="0"/>
  </p:normalViewPr>
  <p:slideViewPr>
    <p:cSldViewPr snapToGrid="0" snapToObjects="1">
      <p:cViewPr varScale="1">
        <p:scale>
          <a:sx n="98" d="100"/>
          <a:sy n="98" d="100"/>
        </p:scale>
        <p:origin x="15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9"/>
    </p:cViewPr>
  </p:sorterViewPr>
  <p:notesViewPr>
    <p:cSldViewPr snapToGrid="0" snapToObjects="1"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8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8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4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1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85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6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9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3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8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4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0215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379956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7/20/2017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199" y="6172200"/>
            <a:ext cx="5655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latin typeface="Arial" charset="0"/>
                <a:ea typeface="Arial" charset="0"/>
                <a:cs typeface="Arial" charset="0"/>
              </a:rPr>
              <a:t>Sandia National Laboratories is a multimission laboratory managed and operated by National Technology and Engineering Solutions of Sandia, LLC, a wholly owned subsidiary of Honeywell International, Inc., for the U.S. Department of Energy’s National Nuclear Security Administration under contract DE-NA0003525. 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7/20/2017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709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Sandia National Laboratories is a multimission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7/20/2017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199" y="6172200"/>
            <a:ext cx="5697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Sandia National Laboratories is a multimission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7/20/2017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199" y="6172200"/>
            <a:ext cx="5703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Sandia National Laboratories is a multimission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026660" y="6172200"/>
            <a:ext cx="5744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Sandia National Laboratories is a multimission laboratory managed and operated by National Technology &amp;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rPr>
              <a:t>Sandia National Laboratories is a multimission laboratory managed and operated by National Technology &amp; Engineering Solutions of Sandia, LLC, a wholly owned subsidiary of Honeywell International, Inc., for the U.S. Department of Energy’s National Nuclear Security Administration under contract DE-NA0003525. </a:t>
            </a: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3" y="240225"/>
            <a:ext cx="8896027" cy="58118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3" y="953147"/>
            <a:ext cx="8896027" cy="544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527800"/>
            <a:ext cx="609600" cy="3746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81324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UNCLASSIFIED UNLIMITED RELEASE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4983" y="829164"/>
            <a:ext cx="8896027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mailto:jesee@sandi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commons.wikimedia.org/wiki/File:EM_spectrum.svg&amp;ei=cxlFVa73EcSisAXf1YDoDg&amp;bvm=bv.92291466,d.b2w&amp;psig=AFQjCNGgATK4XKcDvcmf_DmZiLhN_rdghA&amp;ust=14306782556057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.nasa.gov/docs/default-source/safety-messages/human-factors-and-mishap-prevention-v8---26-april-17_gg-cb-webversion_508v2.pdf?sfvrsn=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79023" y="1394136"/>
            <a:ext cx="8585954" cy="62478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Human Factors for Strategic Parts Programs</a:t>
            </a:r>
          </a:p>
        </p:txBody>
      </p:sp>
      <p:pic>
        <p:nvPicPr>
          <p:cNvPr id="4" name="Picture 2" descr="C:\Users\jesee\Downloads\Human_factors_accident_investigation_EN_620_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99" y="2600324"/>
            <a:ext cx="3200400" cy="1435018"/>
          </a:xfrm>
          <a:prstGeom prst="rect">
            <a:avLst/>
          </a:prstGeom>
          <a:noFill/>
          <a:ln w="19050"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see\Downloads\cbt-services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10" y="2600324"/>
            <a:ext cx="1384831" cy="1435608"/>
          </a:xfrm>
          <a:prstGeom prst="rect">
            <a:avLst/>
          </a:prstGeom>
          <a:noFill/>
          <a:ln w="19050"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mond 6"/>
          <p:cNvSpPr/>
          <p:nvPr/>
        </p:nvSpPr>
        <p:spPr>
          <a:xfrm>
            <a:off x="2589376" y="3176826"/>
            <a:ext cx="205099" cy="282011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/>
          <p:cNvSpPr/>
          <p:nvPr/>
        </p:nvSpPr>
        <p:spPr>
          <a:xfrm>
            <a:off x="6382285" y="3176826"/>
            <a:ext cx="205099" cy="282011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10"/>
          <p:cNvSpPr txBox="1">
            <a:spLocks/>
          </p:cNvSpPr>
          <p:nvPr/>
        </p:nvSpPr>
        <p:spPr bwMode="auto">
          <a:xfrm>
            <a:off x="2198235" y="4297851"/>
            <a:ext cx="4747529" cy="175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70000"/>
              <a:buFont typeface="Arial" charset="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7000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7000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7000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Judi E. See, Ph.D., CPE</a:t>
            </a:r>
          </a:p>
          <a:p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Sandia National Laboratories/ New Mexico</a:t>
            </a:r>
          </a:p>
          <a:p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Org. 0151, Systems Analysis</a:t>
            </a:r>
          </a:p>
          <a:p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jesee@sandia.gov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, 505-844-4567</a:t>
            </a:r>
          </a:p>
          <a:p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1-2 August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2" y="2600324"/>
            <a:ext cx="1402415" cy="1435608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261" y="2018916"/>
            <a:ext cx="196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SAND2017-7713 C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Preventing Human Error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13404"/>
              </p:ext>
            </p:extLst>
          </p:nvPr>
        </p:nvGraphicFramePr>
        <p:xfrm>
          <a:off x="274376" y="1222961"/>
          <a:ext cx="8597571" cy="4854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311788099"/>
                    </a:ext>
                  </a:extLst>
                </a:gridCol>
                <a:gridCol w="5947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8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Type</a:t>
                      </a: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and Prevention</a:t>
                      </a: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61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Slip</a:t>
                      </a: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Description: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1" indent="0" algn="l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Cause:</a:t>
                      </a:r>
                    </a:p>
                    <a:p>
                      <a:pPr marL="0" lvl="1" indent="0" algn="l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Prevention: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1" indent="0" algn="l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does something, but not what they intended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Poor display-control compatibility or deviation from routine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Better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displays/controls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 size as .25 inches instead of .28 inche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91446" marR="91446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161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Lapse</a:t>
                      </a: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Cause: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Prevention: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Example: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forgets to do something they meant to do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Failure of prospective memory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Checklists,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procedures,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explicit reminders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Forget to replace a screw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after inspection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61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Mistake</a:t>
                      </a: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Cause: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Prevention: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Example: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 what they intended, but act is inappropriate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Lack of knowledge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to improve knowledge or better displays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 right but did not see one-way street sign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161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Violation</a:t>
                      </a: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Cause: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Prevention: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Example: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 intentionally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commits an inappropriate act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Inadequate safety culture or insider threat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Emphasis on safety culture or remedial training</a:t>
                      </a:r>
                    </a:p>
                    <a:p>
                      <a:pPr marL="230188" lvl="1" indent="-230188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Intentionally ignore criteria in inspection procedure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68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When and How Does Human Error Occur?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7274" y="984477"/>
            <a:ext cx="8896027" cy="405843"/>
          </a:xfrm>
          <a:prstGeom prst="rect">
            <a:avLst/>
          </a:prstGeom>
          <a:gradFill>
            <a:gsLst>
              <a:gs pos="0">
                <a:srgbClr val="FFFFCC">
                  <a:lumMod val="100000"/>
                </a:srgbClr>
              </a:gs>
              <a:gs pos="50000">
                <a:srgbClr val="CCECFF">
                  <a:lumMod val="58000"/>
                  <a:lumOff val="42000"/>
                  <a:alpha val="65000"/>
                </a:srgbClr>
              </a:gs>
              <a:gs pos="100000">
                <a:srgbClr val="FFFFCC"/>
              </a:gs>
            </a:gsLst>
            <a:lin ang="2700000" scaled="1"/>
          </a:gra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Poor consideration of interfaces between one or more system components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866" y="1974907"/>
            <a:ext cx="2319750" cy="475103"/>
            <a:chOff x="129311" y="2021797"/>
            <a:chExt cx="2319750" cy="4751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656D6C66-23BB-4A53-B764-059E6DEEC9F6}"/>
                </a:ext>
              </a:extLst>
            </p:cNvPr>
            <p:cNvSpPr/>
            <p:nvPr/>
          </p:nvSpPr>
          <p:spPr>
            <a:xfrm>
              <a:off x="129311" y="2021797"/>
              <a:ext cx="2319750" cy="475103"/>
            </a:xfrm>
            <a:prstGeom prst="roundRect">
              <a:avLst/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027A48E-BEB4-49FD-B7F6-C01C4A3210B9}"/>
                </a:ext>
              </a:extLst>
            </p:cNvPr>
            <p:cNvSpPr txBox="1"/>
            <p:nvPr/>
          </p:nvSpPr>
          <p:spPr>
            <a:xfrm>
              <a:off x="180113" y="2074682"/>
              <a:ext cx="2218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Pilot landing blunders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363" y="2890023"/>
            <a:ext cx="2319750" cy="475103"/>
            <a:chOff x="92366" y="2890023"/>
            <a:chExt cx="2319750" cy="47510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18686EAE-C9B5-4101-9B48-77A04B6DF873}"/>
                </a:ext>
              </a:extLst>
            </p:cNvPr>
            <p:cNvSpPr/>
            <p:nvPr/>
          </p:nvSpPr>
          <p:spPr>
            <a:xfrm>
              <a:off x="92366" y="2890023"/>
              <a:ext cx="2319750" cy="475103"/>
            </a:xfrm>
            <a:prstGeom prst="roundRect">
              <a:avLst/>
            </a:prstGeom>
            <a:gradFill flip="none" rotWithShape="1">
              <a:gsLst>
                <a:gs pos="0">
                  <a:srgbClr val="FFFFCC"/>
                </a:gs>
                <a:gs pos="50000">
                  <a:srgbClr val="002060">
                    <a:alpha val="10000"/>
                  </a:srgbClr>
                </a:gs>
                <a:gs pos="100000">
                  <a:srgbClr val="FFFFCC"/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B0EF54-314C-40C0-A2FA-1015A9B1938D}"/>
                </a:ext>
              </a:extLst>
            </p:cNvPr>
            <p:cNvSpPr txBox="1"/>
            <p:nvPr/>
          </p:nvSpPr>
          <p:spPr>
            <a:xfrm>
              <a:off x="143168" y="2942908"/>
              <a:ext cx="2218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Killer Tamagotchi toy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3" y="3876824"/>
            <a:ext cx="2319750" cy="475103"/>
            <a:chOff x="92365" y="3783042"/>
            <a:chExt cx="2319750" cy="47510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375A829-F73E-451E-BC78-D0792AC99AAA}"/>
                </a:ext>
              </a:extLst>
            </p:cNvPr>
            <p:cNvSpPr/>
            <p:nvPr/>
          </p:nvSpPr>
          <p:spPr>
            <a:xfrm>
              <a:off x="92365" y="3783042"/>
              <a:ext cx="2319750" cy="475103"/>
            </a:xfrm>
            <a:prstGeom prst="roundRect">
              <a:avLst/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D1E5215-B294-473C-88BE-898443BB691C}"/>
                </a:ext>
              </a:extLst>
            </p:cNvPr>
            <p:cNvSpPr txBox="1"/>
            <p:nvPr/>
          </p:nvSpPr>
          <p:spPr>
            <a:xfrm>
              <a:off x="143167" y="3835927"/>
              <a:ext cx="2218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Missile silo explosion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363" y="4898975"/>
            <a:ext cx="2319750" cy="475103"/>
            <a:chOff x="92364" y="4664519"/>
            <a:chExt cx="2319750" cy="4751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1BC8E832-D097-451F-B270-ED6F57353874}"/>
                </a:ext>
              </a:extLst>
            </p:cNvPr>
            <p:cNvSpPr/>
            <p:nvPr/>
          </p:nvSpPr>
          <p:spPr>
            <a:xfrm>
              <a:off x="92364" y="4664519"/>
              <a:ext cx="2319750" cy="475103"/>
            </a:xfrm>
            <a:prstGeom prst="roundRect">
              <a:avLst/>
            </a:prstGeom>
            <a:gradFill flip="none" rotWithShape="1">
              <a:gsLst>
                <a:gs pos="0">
                  <a:srgbClr val="FFFFCC"/>
                </a:gs>
                <a:gs pos="50000">
                  <a:srgbClr val="002060">
                    <a:alpha val="10000"/>
                  </a:srgbClr>
                </a:gs>
                <a:gs pos="100000">
                  <a:srgbClr val="FFFFCC"/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7F38B91-E7BB-4B36-81C9-5C87CB1701FF}"/>
                </a:ext>
              </a:extLst>
            </p:cNvPr>
            <p:cNvSpPr txBox="1"/>
            <p:nvPr/>
          </p:nvSpPr>
          <p:spPr>
            <a:xfrm>
              <a:off x="143166" y="4717404"/>
              <a:ext cx="2218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Set phasers on stun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363" y="5855345"/>
            <a:ext cx="2319750" cy="475103"/>
            <a:chOff x="92363" y="5550555"/>
            <a:chExt cx="2319750" cy="47510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99E6F9BD-3943-41B1-B20B-8716BA3BDBB0}"/>
                </a:ext>
              </a:extLst>
            </p:cNvPr>
            <p:cNvSpPr/>
            <p:nvPr/>
          </p:nvSpPr>
          <p:spPr>
            <a:xfrm>
              <a:off x="92363" y="5550555"/>
              <a:ext cx="2319750" cy="475103"/>
            </a:xfrm>
            <a:prstGeom prst="roundRect">
              <a:avLst/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A154DEA-2568-466E-828F-38BBD6F42128}"/>
                </a:ext>
              </a:extLst>
            </p:cNvPr>
            <p:cNvSpPr txBox="1"/>
            <p:nvPr/>
          </p:nvSpPr>
          <p:spPr>
            <a:xfrm>
              <a:off x="143165" y="5603440"/>
              <a:ext cx="2218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“Forgotten” baby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5EF014-6EDC-48CB-80AC-C3450AECAAB3}"/>
              </a:ext>
            </a:extLst>
          </p:cNvPr>
          <p:cNvSpPr txBox="1"/>
          <p:nvPr/>
        </p:nvSpPr>
        <p:spPr>
          <a:xfrm>
            <a:off x="2607008" y="1950848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Slip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935AFD6-0AD3-4BDC-9269-8D9EFB77AC09}"/>
              </a:ext>
            </a:extLst>
          </p:cNvPr>
          <p:cNvSpPr txBox="1"/>
          <p:nvPr/>
        </p:nvSpPr>
        <p:spPr>
          <a:xfrm>
            <a:off x="2607008" y="2865964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Mistake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D96DDC-CB20-4EC4-B2A0-59265C54E41C}"/>
              </a:ext>
            </a:extLst>
          </p:cNvPr>
          <p:cNvSpPr txBox="1"/>
          <p:nvPr/>
        </p:nvSpPr>
        <p:spPr>
          <a:xfrm>
            <a:off x="2527240" y="3852765"/>
            <a:ext cx="165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Violation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3060AC2-6DB6-4D48-A1A5-6055F4D69A42}"/>
              </a:ext>
            </a:extLst>
          </p:cNvPr>
          <p:cNvSpPr txBox="1"/>
          <p:nvPr/>
        </p:nvSpPr>
        <p:spPr>
          <a:xfrm>
            <a:off x="2607008" y="4874916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Mistake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9FA47A3-D277-4494-A2C1-13F076CBAAE8}"/>
              </a:ext>
            </a:extLst>
          </p:cNvPr>
          <p:cNvSpPr txBox="1"/>
          <p:nvPr/>
        </p:nvSpPr>
        <p:spPr>
          <a:xfrm>
            <a:off x="2607008" y="5831286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Lapse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664" y="1458536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Incident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9440" y="1458536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990000"/>
                </a:solidFill>
              </a:rPr>
              <a:t>Error Type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94197" y="1458536"/>
            <a:ext cx="1422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Cause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31927" y="1458536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990000"/>
                </a:solidFill>
              </a:rPr>
              <a:t>Prevention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3412" y="1943324"/>
            <a:ext cx="186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Poor knobs, dials, switches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73412" y="2822711"/>
            <a:ext cx="186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Multi-tasking and distractions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73412" y="3800225"/>
            <a:ext cx="186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Lack of resources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73412" y="4786580"/>
            <a:ext cx="186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Ambiguous displays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73412" y="5732832"/>
            <a:ext cx="186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Changes in routine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8328" y="2698100"/>
            <a:ext cx="874541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8328" y="3675182"/>
            <a:ext cx="874541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328" y="4608956"/>
            <a:ext cx="874541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78328" y="5621302"/>
            <a:ext cx="874541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00487" y="1810791"/>
            <a:ext cx="277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controls distinct visually and haptically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consistent layout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00487" y="2727078"/>
            <a:ext cx="277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Put Tamagotchi in trunk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Warn driver to re-orient to the road ahead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00487" y="3675182"/>
            <a:ext cx="277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Remove ratchet from blast door site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 12-hour days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7975" y="4663403"/>
            <a:ext cx="286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“wait” prompt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informative error diagnosis and recovery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7975" y="5596655"/>
            <a:ext cx="277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up reminder cues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STAR when outside normal routine</a:t>
            </a:r>
          </a:p>
        </p:txBody>
      </p:sp>
    </p:spTree>
    <p:extLst>
      <p:ext uri="{BB962C8B-B14F-4D97-AF65-F5344CB8AC3E}">
        <p14:creationId xmlns:p14="http://schemas.microsoft.com/office/powerpoint/2010/main" val="13531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Ambiguous Labels or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error can occur if procedures are difficult to interpret</a:t>
            </a:r>
          </a:p>
          <a:p>
            <a:pPr lvl="1"/>
            <a:r>
              <a:rPr lang="en-US" altLang="en-US" dirty="0">
                <a:cs typeface="Arial" charset="0"/>
              </a:rPr>
              <a:t>Ambiguous or vague steps</a:t>
            </a:r>
          </a:p>
          <a:p>
            <a:pPr lvl="1"/>
            <a:r>
              <a:rPr lang="en-US" altLang="en-US" dirty="0">
                <a:cs typeface="Arial" charset="0"/>
              </a:rPr>
              <a:t>Technically inaccurate information</a:t>
            </a:r>
          </a:p>
          <a:p>
            <a:pPr lvl="1"/>
            <a:r>
              <a:rPr lang="en-US" altLang="en-US" dirty="0">
                <a:cs typeface="Arial" charset="0"/>
              </a:rPr>
              <a:t>Mismatch between procedural steps and order tasks must be performed</a:t>
            </a:r>
          </a:p>
          <a:p>
            <a:pPr lvl="1"/>
            <a:r>
              <a:rPr lang="en-US" altLang="en-US" dirty="0">
                <a:cs typeface="Arial" charset="0"/>
              </a:rPr>
              <a:t>Critical information that is missing</a:t>
            </a:r>
          </a:p>
          <a:p>
            <a:pPr lvl="1"/>
            <a:r>
              <a:rPr lang="en-US" altLang="en-US" dirty="0">
                <a:cs typeface="Arial" charset="0"/>
              </a:rPr>
              <a:t>Lack of graphics for complex steps</a:t>
            </a:r>
          </a:p>
          <a:p>
            <a:pPr lvl="1"/>
            <a:r>
              <a:rPr lang="en-US" altLang="en-US" dirty="0">
                <a:cs typeface="Arial" charset="0"/>
              </a:rPr>
              <a:t>References / branching to other procedures</a:t>
            </a:r>
          </a:p>
          <a:p>
            <a:pPr lvl="1"/>
            <a:r>
              <a:rPr lang="en-US" altLang="en-US" dirty="0">
                <a:cs typeface="Arial" charset="0"/>
              </a:rPr>
              <a:t>More than one instruction in a step</a:t>
            </a:r>
          </a:p>
          <a:p>
            <a:pPr lvl="1"/>
            <a:r>
              <a:rPr lang="en-US" altLang="en-US" dirty="0">
                <a:cs typeface="Arial" charset="0"/>
              </a:rPr>
              <a:t>Overuse of critical steps</a:t>
            </a:r>
          </a:p>
          <a:p>
            <a:endParaRPr lang="en-US" altLang="en-US" dirty="0"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altLang="en-US" dirty="0">
                <a:cs typeface="Arial" charset="0"/>
              </a:rPr>
              <a:t>Elevator control cables incorrectly adjusted during maintenance due to ambiguous procedures</a:t>
            </a:r>
          </a:p>
          <a:p>
            <a:pPr lvl="1"/>
            <a:r>
              <a:rPr lang="en-US" altLang="en-US" dirty="0">
                <a:cs typeface="Arial" charset="0"/>
              </a:rPr>
              <a:t>Unclear which steps were needed for cable tension adjustment only</a:t>
            </a:r>
          </a:p>
          <a:p>
            <a:pPr lvl="1"/>
            <a:r>
              <a:rPr lang="en-US" altLang="en-US" dirty="0">
                <a:cs typeface="Arial" charset="0"/>
              </a:rPr>
              <a:t>Many extraneous steps applied to other aircraft, not the 1900D</a:t>
            </a:r>
          </a:p>
          <a:p>
            <a:pPr lvl="1"/>
            <a:endParaRPr lang="en-US" altLang="en-US" dirty="0"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13347" y="4300843"/>
            <a:ext cx="4514457" cy="523220"/>
            <a:chOff x="2172677" y="4300843"/>
            <a:chExt cx="4514457" cy="523220"/>
          </a:xfrm>
        </p:grpSpPr>
        <p:grpSp>
          <p:nvGrpSpPr>
            <p:cNvPr id="9" name="Group 8"/>
            <p:cNvGrpSpPr/>
            <p:nvPr/>
          </p:nvGrpSpPr>
          <p:grpSpPr>
            <a:xfrm>
              <a:off x="2172677" y="4324902"/>
              <a:ext cx="3314913" cy="475103"/>
              <a:chOff x="2172677" y="4324902"/>
              <a:chExt cx="3314913" cy="47510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93F2931F-13B1-407D-BE2C-0E8B7BA9E342}"/>
                  </a:ext>
                </a:extLst>
              </p:cNvPr>
              <p:cNvSpPr/>
              <p:nvPr/>
            </p:nvSpPr>
            <p:spPr>
              <a:xfrm>
                <a:off x="2181912" y="4324902"/>
                <a:ext cx="3296442" cy="47510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0000">
                      <a:tint val="66000"/>
                      <a:satMod val="160000"/>
                    </a:srgbClr>
                  </a:gs>
                  <a:gs pos="50000">
                    <a:srgbClr val="990000">
                      <a:tint val="44500"/>
                      <a:satMod val="160000"/>
                    </a:srgbClr>
                  </a:gs>
                  <a:gs pos="100000">
                    <a:srgbClr val="9900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5223739-55DA-4E01-9CF3-B288BF6E3BEF}"/>
                  </a:ext>
                </a:extLst>
              </p:cNvPr>
              <p:cNvSpPr txBox="1"/>
              <p:nvPr/>
            </p:nvSpPr>
            <p:spPr>
              <a:xfrm>
                <a:off x="2172677" y="4377787"/>
                <a:ext cx="3314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Turboprop plunges to the ground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8E0713D-92CC-4526-9AA9-C4DF1AB849FA}"/>
                </a:ext>
              </a:extLst>
            </p:cNvPr>
            <p:cNvSpPr txBox="1"/>
            <p:nvPr/>
          </p:nvSpPr>
          <p:spPr>
            <a:xfrm>
              <a:off x="5190843" y="4300843"/>
              <a:ext cx="1496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Slip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30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Disregarding Human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error can occur if people are asked to perform tasks beyond their capabilities</a:t>
            </a:r>
          </a:p>
          <a:p>
            <a:r>
              <a:rPr lang="en-US" dirty="0"/>
              <a:t>Human vision limited to narrow band of electromagnetic spectrum</a:t>
            </a:r>
          </a:p>
          <a:p>
            <a:pPr lvl="1"/>
            <a:r>
              <a:rPr lang="en-US" dirty="0"/>
              <a:t>Colorblind people may have further limitations in visible range</a:t>
            </a:r>
          </a:p>
          <a:p>
            <a:pPr lvl="1"/>
            <a:r>
              <a:rPr lang="en-US" dirty="0"/>
              <a:t>People with normal color vision may still have problems if overall illumination, glare, and contrast are not taken into account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pic>
        <p:nvPicPr>
          <p:cNvPr id="9" name="Picture 2" descr="http://upload.wikimedia.org/wikipedia/commons/thumb/f/f1/EM_spectrum.svg/1280px-EM_spectrum.svg.png">
            <a:hlinkClick r:id="rId3"/>
            <a:extLst>
              <a:ext uri="{FF2B5EF4-FFF2-40B4-BE49-F238E27FC236}">
                <a16:creationId xmlns:a16="http://schemas.microsoft.com/office/drawing/2014/main" xmlns="" id="{FFAC85C7-1566-4AC5-878D-9BA8029F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7" y="3232727"/>
            <a:ext cx="5907380" cy="31629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Disregarding Human Limitations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Inspectors repeatedly missed gel contamination on a part</a:t>
            </a:r>
          </a:p>
          <a:p>
            <a:pPr lvl="1"/>
            <a:r>
              <a:rPr lang="en-US" dirty="0"/>
              <a:t>Undetected gel contamination causes ruptures during welding</a:t>
            </a:r>
          </a:p>
          <a:p>
            <a:pPr lvl="1"/>
            <a:r>
              <a:rPr lang="en-US" dirty="0"/>
              <a:t>Parts must be scrapped altogether</a:t>
            </a:r>
          </a:p>
          <a:p>
            <a:r>
              <a:rPr lang="en-US" dirty="0"/>
              <a:t>Inspection under a green LED light eliminated the error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BE19E19-E8E5-405E-856D-F77B83B6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0" y="3034476"/>
            <a:ext cx="3376919" cy="329184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46591382-FC37-43F4-9C47-79772E4F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55" y="3034476"/>
            <a:ext cx="3491542" cy="329184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ight Arrow 14">
            <a:extLst>
              <a:ext uri="{FF2B5EF4-FFF2-40B4-BE49-F238E27FC236}">
                <a16:creationId xmlns:a16="http://schemas.microsoft.com/office/drawing/2014/main" xmlns="" id="{E10E9C86-E81F-4B76-AF85-49782096FDEF}"/>
              </a:ext>
            </a:extLst>
          </p:cNvPr>
          <p:cNvSpPr/>
          <p:nvPr/>
        </p:nvSpPr>
        <p:spPr>
          <a:xfrm>
            <a:off x="4174201" y="4469055"/>
            <a:ext cx="596682" cy="410705"/>
          </a:xfrm>
          <a:prstGeom prst="rightArrow">
            <a:avLst/>
          </a:prstGeom>
          <a:solidFill>
            <a:srgbClr val="002060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3EC3C0-1514-48DF-A9F9-C236B32C6890}"/>
              </a:ext>
            </a:extLst>
          </p:cNvPr>
          <p:cNvSpPr txBox="1"/>
          <p:nvPr/>
        </p:nvSpPr>
        <p:spPr>
          <a:xfrm>
            <a:off x="1467036" y="2726021"/>
            <a:ext cx="16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7D9729-5265-4F01-BEFB-61745AAC5533}"/>
              </a:ext>
            </a:extLst>
          </p:cNvPr>
          <p:cNvSpPr txBox="1"/>
          <p:nvPr/>
        </p:nvSpPr>
        <p:spPr>
          <a:xfrm>
            <a:off x="5812043" y="2726021"/>
            <a:ext cx="16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060AC2-6DB6-4D48-A1A5-6055F4D69A42}"/>
              </a:ext>
            </a:extLst>
          </p:cNvPr>
          <p:cNvSpPr txBox="1"/>
          <p:nvPr/>
        </p:nvSpPr>
        <p:spPr>
          <a:xfrm>
            <a:off x="7438901" y="1651286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Mistake</a:t>
            </a:r>
          </a:p>
        </p:txBody>
      </p:sp>
    </p:spTree>
    <p:extLst>
      <p:ext uri="{BB962C8B-B14F-4D97-AF65-F5344CB8AC3E}">
        <p14:creationId xmlns:p14="http://schemas.microsoft.com/office/powerpoint/2010/main" val="139127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Include human factors early in design</a:t>
            </a:r>
          </a:p>
          <a:p>
            <a:pPr lvl="1"/>
            <a:r>
              <a:rPr lang="en-US" sz="2400" dirty="0"/>
              <a:t>Achieve a balanced systems engineering approach</a:t>
            </a:r>
          </a:p>
          <a:p>
            <a:pPr lvl="1"/>
            <a:r>
              <a:rPr lang="en-US" sz="2400" dirty="0"/>
              <a:t>Cheaper and easier than attempting to mitigate human error in a fielded system</a:t>
            </a:r>
          </a:p>
          <a:p>
            <a:r>
              <a:rPr lang="en-US" sz="2800" dirty="0"/>
              <a:t>Human error taxonomy helps identify causes and tailor future mitigations</a:t>
            </a:r>
          </a:p>
          <a:p>
            <a:r>
              <a:rPr lang="en-US" sz="2800" dirty="0"/>
              <a:t>Human error is a symptom of poor system design, </a:t>
            </a:r>
            <a:r>
              <a:rPr lang="en-US" sz="2800" b="1" i="1" u="sng" dirty="0"/>
              <a:t>not</a:t>
            </a:r>
            <a:r>
              <a:rPr lang="en-US" sz="2800" dirty="0"/>
              <a:t> a root cause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pic>
        <p:nvPicPr>
          <p:cNvPr id="9" name="Picture 3" descr="C:\Users\jesee\Downloads\humane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47" y="4222100"/>
            <a:ext cx="2165706" cy="21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4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Steicklein, J. M., Dabney, J., Dick, B., Haskins, B., Lovell, R., &amp; Moroney, G. (2004). </a:t>
            </a:r>
            <a:r>
              <a:rPr lang="en-US" sz="1800" i="1" dirty="0"/>
              <a:t>Error cost escalation through the project life cycle</a:t>
            </a:r>
            <a:r>
              <a:rPr lang="en-US" sz="1800" dirty="0"/>
              <a:t> (Report JSC-CN-8435). Houston, TX: NASA Johnson Space Center. Houston, TX.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Schatz, S. (2016, February). </a:t>
            </a:r>
            <a:r>
              <a:rPr lang="en-US" sz="1800" i="1" dirty="0"/>
              <a:t>Advanced distributed learning. </a:t>
            </a:r>
            <a:r>
              <a:rPr lang="en-US" sz="1800" dirty="0"/>
              <a:t>Paper presented at the 2016 National Defense Industrial Association (NDIA) Human Systems Conference, Springfield, VA.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Pheasant, S. (1991). </a:t>
            </a:r>
            <a:r>
              <a:rPr lang="en-US" sz="1800" i="1" dirty="0"/>
              <a:t>Ergonomics, work and health. </a:t>
            </a:r>
            <a:r>
              <a:rPr lang="en-US" sz="1800" dirty="0"/>
              <a:t>Gaithersburg, MD: Aspen Publishers.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NASA Armstrong Flight Research Center (2017, May). </a:t>
            </a:r>
            <a:r>
              <a:rPr lang="en-US" sz="1800" i="1" dirty="0"/>
              <a:t>Human factors and risk management: It’s not rocket science.</a:t>
            </a:r>
            <a:r>
              <a:rPr lang="en-US" sz="1800" dirty="0"/>
              <a:t> Retrieved from </a:t>
            </a:r>
            <a:r>
              <a:rPr lang="en-US" sz="1800" dirty="0">
                <a:hlinkClick r:id="rId3"/>
              </a:rPr>
              <a:t>https://sma.nasa.gov/docs/default-source/safety-messages/human-factors-and-mishap-prevention-v8---26-april-17_gg-cb-webversion_508v2.pdf?sfvrsn=2</a:t>
            </a:r>
            <a:r>
              <a:rPr lang="en-US" sz="18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Farris, R., &amp; Richards, B. (2009, August). </a:t>
            </a:r>
            <a:r>
              <a:rPr lang="en-US" sz="1800" i="1" dirty="0"/>
              <a:t>Session 4b: Human performance and organizational resilience. </a:t>
            </a:r>
            <a:r>
              <a:rPr lang="en-US" sz="1800" dirty="0"/>
              <a:t>Paper presented at the 2</a:t>
            </a:r>
            <a:r>
              <a:rPr lang="en-US" sz="1800" baseline="30000" dirty="0"/>
              <a:t>nd</a:t>
            </a:r>
            <a:r>
              <a:rPr lang="en-US" sz="1800" dirty="0"/>
              <a:t> International Symposium on Resilient Control Systems, Idaho Falls, Idaho.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Senders, J. W. (1980). Is there a cure for human error? </a:t>
            </a:r>
            <a:r>
              <a:rPr lang="en-US" sz="1800" i="1" dirty="0"/>
              <a:t>Psychology Today, 17, </a:t>
            </a:r>
            <a:r>
              <a:rPr lang="en-US" sz="1800" dirty="0"/>
              <a:t>52-62.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9962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ntu.edu.sg/home/xdqu/kittur.org_files/er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8925" y="1250087"/>
            <a:ext cx="4846149" cy="48129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human factors</a:t>
            </a:r>
          </a:p>
          <a:p>
            <a:r>
              <a:rPr lang="en-US" dirty="0"/>
              <a:t>Define human error</a:t>
            </a:r>
          </a:p>
          <a:p>
            <a:r>
              <a:rPr lang="en-US" dirty="0"/>
              <a:t>Discuss causes of human error and provide real-world examples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human factors?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01" y="2238245"/>
            <a:ext cx="4120455" cy="4088664"/>
          </a:xfrm>
        </p:spPr>
        <p:txBody>
          <a:bodyPr/>
          <a:lstStyle/>
          <a:p>
            <a:r>
              <a:rPr lang="en-US" altLang="en-US" dirty="0">
                <a:cs typeface="Arial" charset="0"/>
              </a:rPr>
              <a:t>A.k.a ergonomics and human-centered design</a:t>
            </a:r>
          </a:p>
          <a:p>
            <a:r>
              <a:rPr lang="en-US" altLang="en-US" dirty="0">
                <a:cs typeface="Arial" charset="0"/>
              </a:rPr>
              <a:t>Human factors education</a:t>
            </a:r>
          </a:p>
          <a:p>
            <a:pPr lvl="1"/>
            <a:r>
              <a:rPr lang="en-US" altLang="en-US" dirty="0">
                <a:cs typeface="Arial" charset="0"/>
              </a:rPr>
              <a:t>Advanced Master’s and Doctoral degrees</a:t>
            </a:r>
          </a:p>
          <a:p>
            <a:pPr lvl="1"/>
            <a:r>
              <a:rPr lang="en-US" altLang="en-US" dirty="0">
                <a:cs typeface="Arial" charset="0"/>
              </a:rPr>
              <a:t>Industrial Engineering or Psychology Departments</a:t>
            </a:r>
          </a:p>
          <a:p>
            <a:pPr lvl="1"/>
            <a:r>
              <a:rPr lang="en-US" altLang="en-US" dirty="0">
                <a:cs typeface="Arial" charset="0"/>
              </a:rPr>
              <a:t>Professional certification</a:t>
            </a:r>
          </a:p>
          <a:p>
            <a:r>
              <a:rPr lang="en-US" altLang="en-US" dirty="0">
                <a:cs typeface="Arial" charset="0"/>
              </a:rPr>
              <a:t>Human factors is </a:t>
            </a:r>
            <a:r>
              <a:rPr lang="en-US" altLang="en-US" b="1" i="1" u="sng" dirty="0">
                <a:cs typeface="Arial" charset="0"/>
              </a:rPr>
              <a:t>NOT</a:t>
            </a:r>
          </a:p>
          <a:p>
            <a:pPr lvl="1"/>
            <a:r>
              <a:rPr lang="en-US" altLang="en-US" dirty="0">
                <a:cs typeface="Arial" charset="0"/>
              </a:rPr>
              <a:t>Human resources</a:t>
            </a:r>
          </a:p>
          <a:p>
            <a:pPr lvl="1"/>
            <a:r>
              <a:rPr lang="en-US" altLang="en-US" dirty="0">
                <a:cs typeface="Arial" charset="0"/>
              </a:rPr>
              <a:t>Simple common sense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5606" y="1966993"/>
            <a:ext cx="4784232" cy="399719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5601" y="989378"/>
            <a:ext cx="8655385" cy="11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altLang="en-US" kern="0" dirty="0">
                <a:cs typeface="Arial" charset="0"/>
              </a:rPr>
              <a:t>Scientific discipline that applies knowledge about human abilities, characteristics, and limitations to design jobs, equipment,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16236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Factors in Systems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is a set of interrelated components that interact in an organized way to achieve a common goal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People</a:t>
            </a:r>
          </a:p>
          <a:p>
            <a:r>
              <a:rPr lang="en-US" dirty="0"/>
              <a:t>Systems engineering is an interdisciplinary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dirty="0"/>
              <a:t>approach to enable the realization of successful systems</a:t>
            </a:r>
          </a:p>
          <a:p>
            <a:r>
              <a:rPr lang="en-US" dirty="0"/>
              <a:t>Human factors is an important element</a:t>
            </a:r>
          </a:p>
          <a:p>
            <a:pPr lvl="1"/>
            <a:r>
              <a:rPr lang="en-US" dirty="0"/>
              <a:t>Focuses on human element of the system</a:t>
            </a:r>
          </a:p>
          <a:p>
            <a:pPr lvl="1"/>
            <a:r>
              <a:rPr lang="en-US" dirty="0"/>
              <a:t>Identifies human capabilities and limitations impacting system performance</a:t>
            </a:r>
          </a:p>
          <a:p>
            <a:pPr lvl="1"/>
            <a:r>
              <a:rPr lang="en-US" dirty="0"/>
              <a:t>Analyzes critical interactions between people and equipment</a:t>
            </a:r>
          </a:p>
          <a:p>
            <a:pPr lvl="1"/>
            <a:r>
              <a:rPr lang="en-US" dirty="0"/>
              <a:t>Mitigates negative impacts of environment on human performance</a:t>
            </a:r>
          </a:p>
          <a:p>
            <a:pPr lvl="2"/>
            <a:r>
              <a:rPr lang="en-US" dirty="0"/>
              <a:t>Noise</a:t>
            </a:r>
          </a:p>
          <a:p>
            <a:pPr lvl="2"/>
            <a:r>
              <a:rPr lang="en-US" dirty="0"/>
              <a:t>Glare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8329" y="1558279"/>
            <a:ext cx="2845671" cy="23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When Should Human Factors Be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Optimally in conceptual design phase</a:t>
            </a:r>
          </a:p>
          <a:p>
            <a:pPr lvl="1"/>
            <a:r>
              <a:rPr lang="en-US" dirty="0"/>
              <a:t>Ensure proposed design is congruent with human capabilities and limitations</a:t>
            </a:r>
          </a:p>
          <a:p>
            <a:pPr lvl="1"/>
            <a:r>
              <a:rPr lang="en-US" dirty="0"/>
              <a:t>Address human element early before HW and SW are firmly established</a:t>
            </a:r>
          </a:p>
          <a:p>
            <a:r>
              <a:rPr lang="en-US" dirty="0"/>
              <a:t>Costs of incorporating human factors are reasonable if done early</a:t>
            </a:r>
          </a:p>
          <a:p>
            <a:pPr lvl="1"/>
            <a:r>
              <a:rPr lang="en-US" dirty="0"/>
              <a:t>Investment in human factors up front can yield cost </a:t>
            </a:r>
            <a:r>
              <a:rPr lang="en-US" dirty="0" smtClean="0"/>
              <a:t>savings</a:t>
            </a:r>
          </a:p>
          <a:p>
            <a:pPr lvl="2"/>
            <a:r>
              <a:rPr lang="en-US" dirty="0" smtClean="0"/>
              <a:t>Avoid design </a:t>
            </a:r>
            <a:r>
              <a:rPr lang="en-US" dirty="0"/>
              <a:t>changes late in </a:t>
            </a:r>
            <a:r>
              <a:rPr lang="en-US" dirty="0" smtClean="0"/>
              <a:t>development and rework during production or support activities</a:t>
            </a:r>
            <a:endParaRPr lang="en-US" dirty="0"/>
          </a:p>
          <a:p>
            <a:pPr lvl="2"/>
            <a:r>
              <a:rPr lang="en-US" dirty="0"/>
              <a:t>Costs to fix errors escalate exponentially over lifecycle</a:t>
            </a:r>
          </a:p>
          <a:p>
            <a:pPr lvl="2"/>
            <a:r>
              <a:rPr lang="en-US" dirty="0"/>
              <a:t>Errors can be 30 to 1500 times more costly to correct in operations as compared to design phase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Early incorporation of human factors means less reliance on training and procedures down the line</a:t>
            </a:r>
          </a:p>
          <a:p>
            <a:pPr lvl="1"/>
            <a:r>
              <a:rPr lang="en-US" dirty="0"/>
              <a:t>Errors are reduced when design is human-centered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287710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Systems Engineering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69" y="3493681"/>
            <a:ext cx="4441731" cy="2659978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People are a critical component of the system, </a:t>
            </a:r>
            <a:r>
              <a:rPr lang="en-US" sz="2000" b="1" i="1" u="sng" dirty="0">
                <a:solidFill>
                  <a:srgbClr val="FF0000"/>
                </a:solidFill>
              </a:rPr>
              <a:t>yet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Most approaches typically “forget” the people until after the system is fielded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People and their interfaces with equipment and environment receive little to no attention</a:t>
            </a:r>
          </a:p>
          <a:p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40"/>
          <a:stretch/>
        </p:blipFill>
        <p:spPr>
          <a:xfrm>
            <a:off x="662391" y="1243908"/>
            <a:ext cx="3289007" cy="21945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68455" y="821410"/>
            <a:ext cx="1276446" cy="5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defTabSz="914400">
              <a:buNone/>
            </a:pPr>
            <a:r>
              <a:rPr lang="en-US" b="1" kern="0" dirty="0">
                <a:solidFill>
                  <a:srgbClr val="FF0000"/>
                </a:solidFill>
              </a:rPr>
              <a:t>Typical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6"/>
          <a:stretch/>
        </p:blipFill>
        <p:spPr>
          <a:xfrm>
            <a:off x="5024051" y="1243908"/>
            <a:ext cx="3939055" cy="219456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43175" y="821410"/>
            <a:ext cx="1276446" cy="5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 defTabSz="914400">
              <a:buNone/>
            </a:pPr>
            <a:r>
              <a:rPr lang="en-US" b="1" kern="0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28469" y="3493681"/>
            <a:ext cx="4441731" cy="29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sz="2000" kern="0" dirty="0">
                <a:solidFill>
                  <a:srgbClr val="00B050"/>
                </a:solidFill>
              </a:rPr>
              <a:t>Focus equally on all system elements and their interfaces</a:t>
            </a:r>
          </a:p>
          <a:p>
            <a:pPr defTabSz="914400"/>
            <a:r>
              <a:rPr lang="en-US" sz="2000" kern="0" dirty="0">
                <a:solidFill>
                  <a:srgbClr val="00B050"/>
                </a:solidFill>
              </a:rPr>
              <a:t>Recognize that most problems stem from people</a:t>
            </a:r>
            <a:r>
              <a:rPr lang="en-US" sz="2000" kern="0" baseline="30000" dirty="0">
                <a:solidFill>
                  <a:srgbClr val="00B050"/>
                </a:solidFill>
              </a:rPr>
              <a:t>3,4</a:t>
            </a:r>
          </a:p>
          <a:p>
            <a:pPr lvl="1" defTabSz="914400"/>
            <a:r>
              <a:rPr lang="en-US" sz="1800" kern="0" dirty="0">
                <a:solidFill>
                  <a:srgbClr val="00B050"/>
                </a:solidFill>
              </a:rPr>
              <a:t>Up to 45% of nuclear power plant accidents</a:t>
            </a:r>
          </a:p>
          <a:p>
            <a:pPr lvl="1" defTabSz="914400"/>
            <a:r>
              <a:rPr lang="en-US" sz="1800" kern="0" dirty="0">
                <a:solidFill>
                  <a:srgbClr val="00B050"/>
                </a:solidFill>
              </a:rPr>
              <a:t>60% of aircraft accidents</a:t>
            </a:r>
          </a:p>
          <a:p>
            <a:pPr lvl="1" defTabSz="914400"/>
            <a:r>
              <a:rPr lang="en-US" sz="1800" kern="0" dirty="0">
                <a:solidFill>
                  <a:srgbClr val="00B050"/>
                </a:solidFill>
              </a:rPr>
              <a:t>80% of NASA Type A/B mishaps</a:t>
            </a:r>
          </a:p>
          <a:p>
            <a:pPr lvl="1" defTabSz="914400"/>
            <a:r>
              <a:rPr lang="en-US" sz="1800" kern="0" dirty="0">
                <a:solidFill>
                  <a:srgbClr val="00B050"/>
                </a:solidFill>
              </a:rPr>
              <a:t>90% of road traffic accidents</a:t>
            </a:r>
          </a:p>
        </p:txBody>
      </p:sp>
    </p:spTree>
    <p:extLst>
      <p:ext uri="{BB962C8B-B14F-4D97-AF65-F5344CB8AC3E}">
        <p14:creationId xmlns:p14="http://schemas.microsoft.com/office/powerpoint/2010/main" val="310330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What is Human Error?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52730"/>
              </p:ext>
            </p:extLst>
          </p:nvPr>
        </p:nvGraphicFramePr>
        <p:xfrm>
          <a:off x="198438" y="1803575"/>
          <a:ext cx="8748712" cy="437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4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45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 View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Factors View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600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Inevitable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Little can be done to prevent it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 is predictable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Humans are reliable in certain conditions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85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Explanation of failures: blame the individual – find out what he/she did wrong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Explanation of failures: discover how people’s decisions and actions made sense under the given circumstances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00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carelessness, poor attitudes, and inattention to detail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Causes: increases in system complexity and poor system designs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56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Cures: “blame and train”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Cures: manage specific causes of error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3103" y="1015733"/>
            <a:ext cx="8097794" cy="516507"/>
          </a:xfrm>
          <a:prstGeom prst="rect">
            <a:avLst/>
          </a:prstGeom>
          <a:gradFill>
            <a:gsLst>
              <a:gs pos="0">
                <a:srgbClr val="FFFFCC">
                  <a:lumMod val="100000"/>
                </a:srgbClr>
              </a:gs>
              <a:gs pos="50000">
                <a:srgbClr val="CCECFF">
                  <a:lumMod val="58000"/>
                  <a:lumOff val="42000"/>
                  <a:alpha val="65000"/>
                </a:srgbClr>
              </a:gs>
              <a:gs pos="100000">
                <a:srgbClr val="FFFFCC"/>
              </a:gs>
            </a:gsLst>
            <a:lin ang="2700000" scaled="1"/>
          </a:gra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Failure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planned actions to achieve desired ends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000" i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07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Typical Human Error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3" y="953147"/>
            <a:ext cx="8896027" cy="5400761"/>
          </a:xfrm>
        </p:spPr>
        <p:txBody>
          <a:bodyPr/>
          <a:lstStyle/>
          <a:p>
            <a:r>
              <a:rPr lang="en-US" dirty="0"/>
              <a:t>3 to 7 errors per hour are typical under normal conditions</a:t>
            </a:r>
            <a:r>
              <a:rPr lang="en-US" baseline="30000" dirty="0"/>
              <a:t>5</a:t>
            </a:r>
          </a:p>
          <a:p>
            <a:r>
              <a:rPr lang="en-US" dirty="0"/>
              <a:t>Up to 15 errors per hour in stressful or unusual conditions</a:t>
            </a:r>
            <a:r>
              <a:rPr lang="en-US" baseline="30000" dirty="0"/>
              <a:t>5</a:t>
            </a:r>
          </a:p>
          <a:p>
            <a:r>
              <a:rPr lang="en-US" dirty="0"/>
              <a:t>Pilots average 10 to 15 errors per hour</a:t>
            </a:r>
            <a:r>
              <a:rPr lang="en-US" baseline="30000" dirty="0"/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comparison, toggle switch fails once per million hours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3275"/>
              </p:ext>
            </p:extLst>
          </p:nvPr>
        </p:nvGraphicFramePr>
        <p:xfrm>
          <a:off x="1198799" y="2553847"/>
          <a:ext cx="6741624" cy="253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0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Action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Error Probability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94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wrong switch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.003 (.001 to .009)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8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 connector incorrectly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.003 (.001 to .009)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84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Omit item in written procedure with &gt;10 items, no checkoff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.01 (.003 to .03)</a:t>
                      </a: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845">
                <a:tc gridSpan="2">
                  <a:txBody>
                    <a:bodyPr/>
                    <a:lstStyle/>
                    <a:p>
                      <a:pPr marL="0" indent="0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Swain,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A. D., &amp; Guttmann, H. E. (1983). 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Handbook of Human Reliability Analysis with Emphasis on Nuclear Power Plant Application.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Report NUREG/CR-1278-F SAND80-0020. Albuquerque, NM: Sandia Corporation.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27" marB="4572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Human Error Taxonomy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8064" y="70021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472" y="6573794"/>
            <a:ext cx="266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UNLIMITED RELEASE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2415" y="992016"/>
            <a:ext cx="8599488" cy="4389437"/>
            <a:chOff x="249237" y="985731"/>
            <a:chExt cx="8599488" cy="4389437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538684" y="4538443"/>
              <a:ext cx="838121" cy="22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47662" y="2673243"/>
              <a:ext cx="1219200" cy="87312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 dirty="0">
                  <a:latin typeface="+mn-lt"/>
                  <a:cs typeface="+mn-cs"/>
                </a:rPr>
                <a:t>Errors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33562" y="2068406"/>
              <a:ext cx="2057400" cy="70802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Unintended Action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833562" y="3816243"/>
              <a:ext cx="2057400" cy="40005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8599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Intended Action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481512" y="1733443"/>
              <a:ext cx="952500" cy="4000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Slip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443412" y="2404956"/>
              <a:ext cx="1028700" cy="4000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Lapse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386262" y="3344756"/>
              <a:ext cx="1143000" cy="4000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Mistake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386262" y="4440131"/>
              <a:ext cx="1143000" cy="369887"/>
            </a:xfrm>
            <a:prstGeom prst="rect">
              <a:avLst/>
            </a:prstGeom>
            <a:solidFill>
              <a:srgbClr val="FD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dirty="0">
                  <a:latin typeface="+mn-lt"/>
                  <a:cs typeface="+mn-cs"/>
                </a:rPr>
                <a:t>Violation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6291262" y="1265131"/>
              <a:ext cx="2227263" cy="36988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dirty="0">
                  <a:latin typeface="+mn-lt"/>
                  <a:cs typeface="+mn-cs"/>
                </a:rPr>
                <a:t>Attentional Failures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6291262" y="1923943"/>
              <a:ext cx="1997075" cy="3698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dirty="0">
                  <a:latin typeface="+mn-lt"/>
                  <a:cs typeface="+mn-cs"/>
                </a:rPr>
                <a:t>Memory Failures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6046787" y="2620856"/>
              <a:ext cx="2455863" cy="78581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dirty="0">
                  <a:latin typeface="+mn-lt"/>
                  <a:cs typeface="+mn-cs"/>
                </a:rPr>
                <a:t>Rule-Based Mistakes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dirty="0">
                  <a:latin typeface="+mn-lt"/>
                  <a:cs typeface="+mn-cs"/>
                </a:rPr>
                <a:t>Knowledge-Based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291262" y="3614631"/>
              <a:ext cx="2438400" cy="1631950"/>
            </a:xfrm>
            <a:prstGeom prst="rect">
              <a:avLst/>
            </a:prstGeom>
            <a:solidFill>
              <a:srgbClr val="FD9BA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Routine Violations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dirty="0">
                  <a:latin typeface="+mn-lt"/>
                  <a:cs typeface="+mn-cs"/>
                </a:rPr>
                <a:t>Exceptional Violations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2000" dirty="0">
                <a:latin typeface="+mn-lt"/>
                <a:cs typeface="+mn-cs"/>
              </a:endParaRPr>
            </a:p>
          </p:txBody>
        </p:sp>
        <p:cxnSp>
          <p:nvCxnSpPr>
            <p:cNvPr id="24" name="AutoShape 18"/>
            <p:cNvCxnSpPr>
              <a:cxnSpLocks noChangeShapeType="1"/>
              <a:stCxn id="13" idx="0"/>
              <a:endCxn id="14" idx="1"/>
            </p:cNvCxnSpPr>
            <p:nvPr/>
          </p:nvCxnSpPr>
          <p:spPr bwMode="auto">
            <a:xfrm rot="5400000" flipH="1" flipV="1">
              <a:off x="1270273" y="2109489"/>
              <a:ext cx="250919" cy="87621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9"/>
            <p:cNvCxnSpPr>
              <a:cxnSpLocks noChangeShapeType="1"/>
              <a:stCxn id="13" idx="4"/>
              <a:endCxn id="15" idx="1"/>
            </p:cNvCxnSpPr>
            <p:nvPr/>
          </p:nvCxnSpPr>
          <p:spPr bwMode="auto">
            <a:xfrm rot="16200000" flipH="1">
              <a:off x="1160762" y="3343077"/>
              <a:ext cx="469941" cy="87621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0"/>
            <p:cNvCxnSpPr>
              <a:cxnSpLocks noChangeShapeType="1"/>
              <a:stCxn id="14" idx="0"/>
              <a:endCxn id="16" idx="1"/>
            </p:cNvCxnSpPr>
            <p:nvPr/>
          </p:nvCxnSpPr>
          <p:spPr bwMode="auto">
            <a:xfrm rot="5400000" flipH="1" flipV="1">
              <a:off x="3604532" y="1191186"/>
              <a:ext cx="134921" cy="1619096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4" idx="2"/>
              <a:endCxn id="17" idx="1"/>
            </p:cNvCxnSpPr>
            <p:nvPr/>
          </p:nvCxnSpPr>
          <p:spPr bwMode="auto">
            <a:xfrm rot="5400000" flipH="1" flipV="1">
              <a:off x="3567310" y="1899946"/>
              <a:ext cx="171268" cy="1581000"/>
            </a:xfrm>
            <a:prstGeom prst="bentConnector4">
              <a:avLst>
                <a:gd name="adj1" fmla="val -133477"/>
                <a:gd name="adj2" fmla="val 8252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5" idx="0"/>
              <a:endCxn id="18" idx="1"/>
            </p:cNvCxnSpPr>
            <p:nvPr/>
          </p:nvCxnSpPr>
          <p:spPr bwMode="auto">
            <a:xfrm rot="5400000" flipH="1" flipV="1">
              <a:off x="3488645" y="2918449"/>
              <a:ext cx="271452" cy="152385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5" idx="2"/>
              <a:endCxn id="19" idx="1"/>
            </p:cNvCxnSpPr>
            <p:nvPr/>
          </p:nvCxnSpPr>
          <p:spPr bwMode="auto">
            <a:xfrm rot="16200000" flipH="1">
              <a:off x="3420137" y="3658518"/>
              <a:ext cx="408468" cy="152385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6" idx="3"/>
              <a:endCxn id="20" idx="1"/>
            </p:cNvCxnSpPr>
            <p:nvPr/>
          </p:nvCxnSpPr>
          <p:spPr bwMode="auto">
            <a:xfrm flipV="1">
              <a:off x="5433950" y="1449886"/>
              <a:ext cx="857168" cy="483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7" idx="3"/>
              <a:endCxn id="21" idx="1"/>
            </p:cNvCxnSpPr>
            <p:nvPr/>
          </p:nvCxnSpPr>
          <p:spPr bwMode="auto">
            <a:xfrm flipV="1">
              <a:off x="5472047" y="2108726"/>
              <a:ext cx="819071" cy="4960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8" idx="3"/>
              <a:endCxn id="22" idx="1"/>
            </p:cNvCxnSpPr>
            <p:nvPr/>
          </p:nvCxnSpPr>
          <p:spPr bwMode="auto">
            <a:xfrm flipV="1">
              <a:off x="5529191" y="3013888"/>
              <a:ext cx="516875" cy="5307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9" idx="3"/>
              <a:endCxn id="23" idx="1"/>
            </p:cNvCxnSpPr>
            <p:nvPr/>
          </p:nvCxnSpPr>
          <p:spPr bwMode="auto">
            <a:xfrm flipV="1">
              <a:off x="5529191" y="4430423"/>
              <a:ext cx="761927" cy="1942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4081528" y="1109305"/>
              <a:ext cx="1600048" cy="29719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4462462" y="1109556"/>
              <a:ext cx="1025525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latin typeface="+mn-lt"/>
                  <a:cs typeface="+mn-cs"/>
                </a:rPr>
                <a:t>Errors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6977062" y="4776681"/>
              <a:ext cx="1236663" cy="369887"/>
            </a:xfrm>
            <a:prstGeom prst="rect">
              <a:avLst/>
            </a:prstGeom>
            <a:solidFill>
              <a:srgbClr val="E91529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+mn-cs"/>
                </a:rPr>
                <a:t>Sabotage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49237" y="985731"/>
              <a:ext cx="8599488" cy="4389437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46100" y="5457719"/>
            <a:ext cx="8655385" cy="91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altLang="en-US" kern="0" dirty="0">
                <a:cs typeface="Arial" charset="0"/>
              </a:rPr>
              <a:t>Different types of human error have different causes</a:t>
            </a:r>
          </a:p>
          <a:p>
            <a:pPr defTabSz="914400"/>
            <a:r>
              <a:rPr lang="en-US" altLang="en-US" kern="0" dirty="0">
                <a:cs typeface="Arial" charset="0"/>
              </a:rPr>
              <a:t>Prevention and mitigation can be tailored to error types</a:t>
            </a:r>
          </a:p>
        </p:txBody>
      </p:sp>
    </p:spTree>
    <p:extLst>
      <p:ext uri="{BB962C8B-B14F-4D97-AF65-F5344CB8AC3E}">
        <p14:creationId xmlns:p14="http://schemas.microsoft.com/office/powerpoint/2010/main" val="1700736112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3924</TotalTime>
  <Words>1476</Words>
  <Application>Microsoft Office PowerPoint</Application>
  <PresentationFormat>On-screen Show (4:3)</PresentationFormat>
  <Paragraphs>270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Sandia_CorpPresentation_Template1</vt:lpstr>
      <vt:lpstr>Human Factors for Strategic Parts Programs</vt:lpstr>
      <vt:lpstr>Purpose</vt:lpstr>
      <vt:lpstr>What is human factors?</vt:lpstr>
      <vt:lpstr>Human Factors in Systems Engineering</vt:lpstr>
      <vt:lpstr>When Should Human Factors Be Included?</vt:lpstr>
      <vt:lpstr>Systems Engineering Approaches</vt:lpstr>
      <vt:lpstr>What is Human Error?</vt:lpstr>
      <vt:lpstr>Typical Human Error Probabilities</vt:lpstr>
      <vt:lpstr>Human Error Taxonomy</vt:lpstr>
      <vt:lpstr>Preventing Human Error</vt:lpstr>
      <vt:lpstr>When and How Does Human Error Occur?</vt:lpstr>
      <vt:lpstr>Ambiguous Labels or Procedures</vt:lpstr>
      <vt:lpstr>Disregarding Human Limitations</vt:lpstr>
      <vt:lpstr>Disregarding Human Limitations - Example</vt:lpstr>
      <vt:lpstr>Conclusions</vt:lpstr>
      <vt:lpstr>References</vt:lpstr>
    </vt:vector>
  </TitlesOfParts>
  <Company>Sandia National Labs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See, Judi E</cp:lastModifiedBy>
  <cp:revision>123</cp:revision>
  <dcterms:created xsi:type="dcterms:W3CDTF">2011-10-03T16:15:05Z</dcterms:created>
  <dcterms:modified xsi:type="dcterms:W3CDTF">2017-07-20T20:19:56Z</dcterms:modified>
</cp:coreProperties>
</file>