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323" r:id="rId3"/>
    <p:sldId id="316" r:id="rId4"/>
    <p:sldId id="317" r:id="rId5"/>
    <p:sldId id="318" r:id="rId6"/>
    <p:sldId id="324" r:id="rId7"/>
    <p:sldId id="325" r:id="rId8"/>
    <p:sldId id="326" r:id="rId9"/>
    <p:sldId id="319" r:id="rId10"/>
    <p:sldId id="320" r:id="rId11"/>
    <p:sldId id="321" r:id="rId12"/>
    <p:sldId id="327" r:id="rId13"/>
    <p:sldId id="329" r:id="rId14"/>
    <p:sldId id="334" r:id="rId15"/>
    <p:sldId id="335" r:id="rId16"/>
    <p:sldId id="336" r:id="rId17"/>
    <p:sldId id="337" r:id="rId18"/>
    <p:sldId id="275" r:id="rId19"/>
    <p:sldId id="332" r:id="rId20"/>
    <p:sldId id="345" r:id="rId21"/>
    <p:sldId id="342" r:id="rId22"/>
    <p:sldId id="341" r:id="rId23"/>
    <p:sldId id="346" r:id="rId24"/>
    <p:sldId id="349" r:id="rId25"/>
    <p:sldId id="313" r:id="rId26"/>
    <p:sldId id="314" r:id="rId27"/>
    <p:sldId id="315" r:id="rId28"/>
    <p:sldId id="338" r:id="rId29"/>
    <p:sldId id="347" r:id="rId30"/>
    <p:sldId id="348"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illy, Brandon R CIV USN NSWC CRD BDA MD (USA)" initials="RBRCUNCBM(" lastIdx="2" clrIdx="0">
    <p:extLst>
      <p:ext uri="{19B8F6BF-5375-455C-9EA6-DF929625EA0E}">
        <p15:presenceInfo xmlns:p15="http://schemas.microsoft.com/office/powerpoint/2012/main" userId="S-1-5-21-1801674531-2146617017-725345543-232114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3" autoAdjust="0"/>
    <p:restoredTop sz="94660"/>
  </p:normalViewPr>
  <p:slideViewPr>
    <p:cSldViewPr snapToGrid="0">
      <p:cViewPr varScale="1">
        <p:scale>
          <a:sx n="66" d="100"/>
          <a:sy n="66" d="100"/>
        </p:scale>
        <p:origin x="2118" y="5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B6EC46-5FE5-4836-AF7D-EB3C7F3B8078}" type="datetimeFigureOut">
              <a:rPr lang="en-US" smtClean="0"/>
              <a:t>11/8/2021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FFDD53-6358-4751-999D-4DABBE0E8741}" type="slidenum">
              <a:rPr lang="en-US" smtClean="0"/>
              <a:t>‹#›</a:t>
            </a:fld>
            <a:endParaRPr lang="en-US"/>
          </a:p>
        </p:txBody>
      </p:sp>
    </p:spTree>
    <p:extLst>
      <p:ext uri="{BB962C8B-B14F-4D97-AF65-F5344CB8AC3E}">
        <p14:creationId xmlns:p14="http://schemas.microsoft.com/office/powerpoint/2010/main" val="3236624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objective of the PSP is to authorize </a:t>
            </a:r>
            <a:r>
              <a:rPr lang="en-US" sz="1200" dirty="0" smtClean="0">
                <a:solidFill>
                  <a:srgbClr val="FF0000"/>
                </a:solidFill>
              </a:rPr>
              <a:t>initial and continued access</a:t>
            </a:r>
            <a:r>
              <a:rPr lang="en-US" sz="1200" dirty="0" smtClean="0"/>
              <a:t> to classified  information and/or initial and </a:t>
            </a:r>
            <a:r>
              <a:rPr lang="en-US" sz="1200" dirty="0" smtClean="0">
                <a:solidFill>
                  <a:srgbClr val="FF0000"/>
                </a:solidFill>
              </a:rPr>
              <a:t>continued assignment to sensitive duties </a:t>
            </a:r>
            <a:r>
              <a:rPr lang="en-US" sz="1200" dirty="0" smtClean="0"/>
              <a:t>to those persons whose </a:t>
            </a:r>
            <a:r>
              <a:rPr lang="en-US" sz="1200" dirty="0" smtClean="0">
                <a:solidFill>
                  <a:srgbClr val="FF0000"/>
                </a:solidFill>
              </a:rPr>
              <a:t>loyalty, reliability and trustworthiness</a:t>
            </a:r>
            <a:r>
              <a:rPr lang="en-US" sz="1200" dirty="0" smtClean="0"/>
              <a:t> are such that entrusting them with classified information or assigning them to sensitive duties is </a:t>
            </a:r>
            <a:r>
              <a:rPr lang="en-US" sz="1200" dirty="0" smtClean="0">
                <a:solidFill>
                  <a:srgbClr val="FF0000"/>
                </a:solidFill>
              </a:rPr>
              <a:t>clearly consistent with the interests of national security</a:t>
            </a:r>
            <a:r>
              <a:rPr lang="en-US" sz="1200" dirty="0" smtClean="0"/>
              <a:t>.</a:t>
            </a:r>
            <a:endParaRPr kumimoji="0" lang="en-US" sz="1200" b="1" i="1" u="none" strike="noStrike" kern="1200" cap="none" spc="0" normalizeH="0" baseline="0" noProof="0" dirty="0" smtClean="0">
              <a:ln>
                <a:noFill/>
              </a:ln>
              <a:solidFill>
                <a:srgbClr val="00183A"/>
              </a:solidFill>
              <a:effectLst/>
              <a:uLnTx/>
              <a:uFillTx/>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3</a:t>
            </a:fld>
            <a:endParaRPr lang="en-US"/>
          </a:p>
        </p:txBody>
      </p:sp>
    </p:spTree>
    <p:extLst>
      <p:ext uri="{BB962C8B-B14F-4D97-AF65-F5344CB8AC3E}">
        <p14:creationId xmlns:p14="http://schemas.microsoft.com/office/powerpoint/2010/main" val="4060252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i="0" u="none" strike="noStrike" kern="1200" baseline="0" dirty="0" smtClean="0">
                <a:solidFill>
                  <a:schemeClr val="tx1"/>
                </a:solidFill>
                <a:latin typeface="+mn-lt"/>
                <a:ea typeface="+mn-ea"/>
                <a:cs typeface="+mn-cs"/>
              </a:rPr>
              <a:t>Initial Investigations </a:t>
            </a:r>
          </a:p>
          <a:p>
            <a:r>
              <a:rPr lang="en-US" dirty="0" smtClean="0"/>
              <a:t>The </a:t>
            </a:r>
            <a:r>
              <a:rPr lang="en-US" b="1" dirty="0" smtClean="0"/>
              <a:t>Single Scope Background Investigation, or SSBI</a:t>
            </a:r>
            <a:r>
              <a:rPr lang="en-US" dirty="0" smtClean="0"/>
              <a:t>, is the most stringent investigation. It is used to screen military, civilian, and contractor personnel for both Special-Sensitive and Critical-Sensitive positions. It is the appropriate investigation when someone needs Top Secret clearance eligibility or SCI access eligibility. </a:t>
            </a:r>
          </a:p>
          <a:p>
            <a:endParaRPr lang="en-US" dirty="0" smtClean="0"/>
          </a:p>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National Agency Check (NAC)</a:t>
            </a:r>
            <a:r>
              <a:rPr lang="en-US" sz="1200" b="0" i="0" u="none" strike="noStrike" kern="1200" baseline="0" dirty="0" smtClean="0">
                <a:solidFill>
                  <a:schemeClr val="tx1"/>
                </a:solidFill>
                <a:latin typeface="+mn-lt"/>
                <a:ea typeface="+mn-ea"/>
                <a:cs typeface="+mn-cs"/>
              </a:rPr>
              <a:t> includes a search of DoD’s Defense Clearance and Investigations Index (DCII), OPM’s Reimbursable Suitability Investigation (RSI), Federal</a:t>
            </a:r>
          </a:p>
          <a:p>
            <a:r>
              <a:rPr lang="en-US" sz="1200" b="0" i="0" u="none" strike="noStrike" kern="1200" baseline="0" dirty="0" smtClean="0">
                <a:solidFill>
                  <a:schemeClr val="tx1"/>
                </a:solidFill>
                <a:latin typeface="+mn-lt"/>
                <a:ea typeface="+mn-ea"/>
                <a:cs typeface="+mn-cs"/>
              </a:rPr>
              <a:t>Bureau of Investigation (FBI) investigative and criminal history files including a technical fingerprint search and files of other federal government agency records as appropriate</a:t>
            </a:r>
            <a:endParaRPr lang="en-US" dirty="0" smtClean="0"/>
          </a:p>
          <a:p>
            <a:endParaRPr lang="en-US" dirty="0" smtClean="0"/>
          </a:p>
          <a:p>
            <a:r>
              <a:rPr lang="en-US" dirty="0" smtClean="0"/>
              <a:t>The </a:t>
            </a:r>
            <a:r>
              <a:rPr lang="en-US" b="1" dirty="0" smtClean="0"/>
              <a:t>Access National Agency Check with Inquiries, or ANACI</a:t>
            </a:r>
            <a:r>
              <a:rPr lang="en-US" dirty="0" smtClean="0"/>
              <a:t>, applies to civilian Noncritical-Sensitive positions. It is the appropriate investigation for Confidential and Secret eligibility.</a:t>
            </a:r>
          </a:p>
          <a:p>
            <a:endParaRPr lang="en-US" dirty="0" smtClean="0"/>
          </a:p>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National Agency Check with Written Inquiries (NACI)</a:t>
            </a:r>
            <a:r>
              <a:rPr lang="en-US" sz="1200" b="0" i="0" u="none" strike="noStrike" kern="1200" baseline="0" dirty="0" smtClean="0">
                <a:solidFill>
                  <a:schemeClr val="tx1"/>
                </a:solidFill>
                <a:latin typeface="+mn-lt"/>
                <a:ea typeface="+mn-ea"/>
                <a:cs typeface="+mn-cs"/>
              </a:rPr>
              <a:t> is the basic EO 10450 investigative standard for federal government civil service employment suitability determinations. A NACI consists of a NAC plus written Inquiries to former employers and supervisors, to references, and to schools covering the previous five years.</a:t>
            </a:r>
            <a:endParaRPr lang="en-US" dirty="0" smtClean="0"/>
          </a:p>
          <a:p>
            <a:endParaRPr lang="en-US" dirty="0" smtClean="0"/>
          </a:p>
          <a:p>
            <a:r>
              <a:rPr lang="en-US" dirty="0" smtClean="0"/>
              <a:t>The </a:t>
            </a:r>
            <a:r>
              <a:rPr lang="en-US" b="1" dirty="0" smtClean="0"/>
              <a:t>National Agency Check with Local Agency and Credit Checks, or NACLC, </a:t>
            </a:r>
            <a:r>
              <a:rPr lang="en-US" dirty="0" smtClean="0"/>
              <a:t>is the appropriate investigation for members of the military and contractors who need access to Confidential and Secret information. All individuals with military appointments must undergo this investigation, at the very least.</a:t>
            </a:r>
          </a:p>
          <a:p>
            <a:endParaRPr lang="en-US" dirty="0" smtClean="0"/>
          </a:p>
          <a:p>
            <a:r>
              <a:rPr lang="en-US" sz="1200" b="1" i="0" u="none" strike="noStrike" kern="1200" baseline="0" dirty="0" smtClean="0">
                <a:solidFill>
                  <a:schemeClr val="tx1"/>
                </a:solidFill>
                <a:latin typeface="+mn-lt"/>
                <a:ea typeface="+mn-ea"/>
                <a:cs typeface="+mn-cs"/>
              </a:rPr>
              <a:t>Periodic Reinvestigations</a:t>
            </a:r>
          </a:p>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SSBI-PR </a:t>
            </a:r>
            <a:r>
              <a:rPr lang="en-US" sz="1200" b="0" i="0" u="none" strike="noStrike" kern="1200" baseline="0" dirty="0" smtClean="0">
                <a:solidFill>
                  <a:schemeClr val="tx1"/>
                </a:solidFill>
                <a:latin typeface="+mn-lt"/>
                <a:ea typeface="+mn-ea"/>
                <a:cs typeface="+mn-cs"/>
              </a:rPr>
              <a:t>applies to the same population as the SSBI – military, civilian, and contractor personnel in Special-Sensitive or Critical-Sensitive positions, including those who need Top Secret clearance eligibility or SCI access eligibility.  SSBI-PRs are conducted on personnel whose clearance/access to SCI or Top Secret information is based on an investigation that is five years old or more.</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For a more efficient investigation, the </a:t>
            </a:r>
            <a:r>
              <a:rPr lang="en-US" sz="1200" b="1" i="0" u="none" strike="noStrike" kern="1200" baseline="0" dirty="0" smtClean="0">
                <a:solidFill>
                  <a:schemeClr val="tx1"/>
                </a:solidFill>
                <a:latin typeface="+mn-lt"/>
                <a:ea typeface="+mn-ea"/>
                <a:cs typeface="+mn-cs"/>
              </a:rPr>
              <a:t>Phased Periodic Reinvestigation, or PPR</a:t>
            </a:r>
            <a:r>
              <a:rPr lang="en-US" sz="1200" b="0" i="0" u="none" strike="noStrike" kern="1200" baseline="0" dirty="0" smtClean="0">
                <a:solidFill>
                  <a:schemeClr val="tx1"/>
                </a:solidFill>
                <a:latin typeface="+mn-lt"/>
                <a:ea typeface="+mn-ea"/>
                <a:cs typeface="+mn-cs"/>
              </a:rPr>
              <a:t>, may be used instead of the SSBI-PR.  The PPR is a limited SSBI-PR, conducted under the same circumstances as an SSBI-PR, as warranted by the case.</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NACLC </a:t>
            </a:r>
            <a:r>
              <a:rPr lang="en-US" sz="1200" b="0" i="0" u="none" strike="noStrike" kern="1200" baseline="0" dirty="0" smtClean="0">
                <a:solidFill>
                  <a:schemeClr val="tx1"/>
                </a:solidFill>
                <a:latin typeface="+mn-lt"/>
                <a:ea typeface="+mn-ea"/>
                <a:cs typeface="+mn-cs"/>
              </a:rPr>
              <a:t>is conducted at 10-year and 15-year intervals to support continued access to Secret and Confidential classified information, respectively.</a:t>
            </a:r>
            <a:endParaRPr lang="en-US" dirty="0" smtClean="0"/>
          </a:p>
          <a:p>
            <a:endParaRPr lang="en-US" dirty="0" smtClean="0"/>
          </a:p>
          <a:p>
            <a:r>
              <a:rPr lang="en-US" sz="1200" b="0" i="0" u="none" strike="noStrike" kern="1200" baseline="0" dirty="0" smtClean="0">
                <a:solidFill>
                  <a:schemeClr val="tx1"/>
                </a:solidFill>
                <a:latin typeface="+mn-lt"/>
                <a:ea typeface="+mn-ea"/>
                <a:cs typeface="+mn-cs"/>
              </a:rPr>
              <a:t>A</a:t>
            </a:r>
            <a:r>
              <a:rPr lang="en-US" sz="1200" b="1" i="0" u="none" strike="noStrike" kern="1200" baseline="0" dirty="0" smtClean="0">
                <a:solidFill>
                  <a:schemeClr val="tx1"/>
                </a:solidFill>
                <a:latin typeface="+mn-lt"/>
                <a:ea typeface="+mn-ea"/>
                <a:cs typeface="+mn-cs"/>
              </a:rPr>
              <a:t> Reimbursable Suitability/Security Investigation (RSI)</a:t>
            </a:r>
            <a:r>
              <a:rPr lang="en-US" sz="1200" b="0" i="0" u="none" strike="noStrike" kern="1200" baseline="0" dirty="0" smtClean="0">
                <a:solidFill>
                  <a:schemeClr val="tx1"/>
                </a:solidFill>
                <a:latin typeface="+mn-lt"/>
                <a:ea typeface="+mn-ea"/>
                <a:cs typeface="+mn-cs"/>
              </a:rPr>
              <a:t> is conducted to resolve personnel security issues that arise after a PSI is conducted, evaluated or adjudicated. RSIs are scoped as necessary to address the specific matters to be resolved.</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Entrance National Agency Check (ENTNAC)</a:t>
            </a:r>
            <a:r>
              <a:rPr lang="en-US" sz="1200" b="0" i="0" u="none" strike="noStrike" kern="1200" baseline="0" dirty="0" smtClean="0">
                <a:solidFill>
                  <a:schemeClr val="tx1"/>
                </a:solidFill>
                <a:latin typeface="+mn-lt"/>
                <a:ea typeface="+mn-ea"/>
                <a:cs typeface="+mn-cs"/>
              </a:rPr>
              <a:t> is an obsolete investigation previously conducted to support military suitability determinations for first-term enlistees in the Navy and Marine Corps.</a:t>
            </a:r>
            <a:endParaRPr lang="en-US" dirty="0" smtClean="0"/>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10</a:t>
            </a:fld>
            <a:endParaRPr lang="en-US"/>
          </a:p>
        </p:txBody>
      </p:sp>
    </p:spTree>
    <p:extLst>
      <p:ext uri="{BB962C8B-B14F-4D97-AF65-F5344CB8AC3E}">
        <p14:creationId xmlns:p14="http://schemas.microsoft.com/office/powerpoint/2010/main" val="18818667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a:t>
            </a:r>
            <a:r>
              <a:rPr lang="en-US" sz="1200" b="1" i="0" u="none" strike="noStrike" kern="1200" baseline="0" dirty="0" smtClean="0">
                <a:solidFill>
                  <a:schemeClr val="tx1"/>
                </a:solidFill>
                <a:latin typeface="+mn-lt"/>
                <a:ea typeface="+mn-ea"/>
                <a:cs typeface="+mn-cs"/>
              </a:rPr>
              <a:t>Joint Personnel Adjudication System (JPAS) </a:t>
            </a:r>
            <a:r>
              <a:rPr lang="en-US" sz="1200" b="0" i="0" u="none" strike="noStrike" kern="1200" baseline="0" dirty="0" smtClean="0">
                <a:solidFill>
                  <a:schemeClr val="tx1"/>
                </a:solidFill>
                <a:latin typeface="+mn-lt"/>
                <a:ea typeface="+mn-ea"/>
                <a:cs typeface="+mn-cs"/>
              </a:rPr>
              <a:t>is the DoD personnel security clearance and access database. It facilitates personnel security program management for the DoD Central Adjudication Facilities, for DoD security managers, and Sensitive Compartment Information (SCI) program managers. JPAS interfaces with the Defense Security Service (DSS) and the Office of Personnel Management (OPM) to populate personnel security investigation data and the personnel systems, Defense Enrollment Eligibility Reporting System (DEERS) and Defense Civilian Personnel Data System (DCPDS), to populate identifying data.</a:t>
            </a:r>
          </a:p>
          <a:p>
            <a:endParaRPr lang="en-US" sz="1200" b="0" i="0" u="none" strike="noStrike" kern="1200" baseline="0" dirty="0" smtClean="0">
              <a:solidFill>
                <a:schemeClr val="tx1"/>
              </a:solidFill>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dirty="0" smtClean="0"/>
              <a:t>The </a:t>
            </a:r>
            <a:r>
              <a:rPr lang="en-US" sz="1200" b="1" dirty="0" smtClean="0"/>
              <a:t>DoD Consolidated Adjudications Facility (CAF) </a:t>
            </a:r>
            <a:r>
              <a:rPr lang="en-US" sz="1200" dirty="0" smtClean="0"/>
              <a:t>is DOD’s </a:t>
            </a:r>
            <a:r>
              <a:rPr lang="en-US" sz="1200" b="0" i="0" u="none" strike="noStrike" kern="1200" baseline="0" dirty="0" smtClean="0">
                <a:solidFill>
                  <a:schemeClr val="tx1"/>
                </a:solidFill>
                <a:latin typeface="+mn-lt"/>
                <a:ea typeface="+mn-ea"/>
                <a:cs typeface="+mn-cs"/>
              </a:rPr>
              <a:t>central location for adjudicating decisions about personnel security, suitability for government employment, and eligibility for issuance of Common Access Cards in accordance with HSPD-12. </a:t>
            </a:r>
            <a:r>
              <a:rPr lang="en-US" sz="1200" i="0" kern="1200" dirty="0" smtClean="0">
                <a:solidFill>
                  <a:schemeClr val="tx1"/>
                </a:solidFill>
                <a:effectLst/>
                <a:latin typeface="+mn-lt"/>
                <a:ea typeface="+mn-ea"/>
                <a:cs typeface="+mn-cs"/>
              </a:rPr>
              <a:t>The DOD CAF is the sole authority to determine the security clearance eligibility, CAC credentialing, and suitability of non-Intelligence Agency DoD personnel occupying sensitive positions and/or requiring access to classified material including Sensitive Compartmented Information (SCI).  The </a:t>
            </a:r>
            <a:r>
              <a:rPr lang="en-US" sz="1200" b="0" i="0" u="none" strike="noStrike" kern="1200" baseline="0" dirty="0" smtClean="0">
                <a:solidFill>
                  <a:schemeClr val="tx1"/>
                </a:solidFill>
                <a:latin typeface="+mn-lt"/>
                <a:ea typeface="+mn-ea"/>
                <a:cs typeface="+mn-cs"/>
              </a:rPr>
              <a:t>DOD CAF is located at Ft. Meade, MD. </a:t>
            </a:r>
          </a:p>
          <a:p>
            <a:endParaRPr lang="en-US" sz="1200" b="0" i="0" u="none" strike="noStrike" kern="1200" baseline="0" dirty="0" smtClean="0">
              <a:solidFill>
                <a:schemeClr val="tx1"/>
              </a:solidFill>
              <a:latin typeface="+mn-lt"/>
              <a:ea typeface="+mn-ea"/>
              <a:cs typeface="+mn-cs"/>
            </a:endParaRPr>
          </a:p>
          <a:p>
            <a:r>
              <a:rPr lang="en-US" dirty="0" smtClean="0"/>
              <a:t>The </a:t>
            </a:r>
            <a:r>
              <a:rPr lang="en-US" b="1" dirty="0" smtClean="0"/>
              <a:t>Defense Civilian Personnel Data System (DCPDS)</a:t>
            </a:r>
            <a:r>
              <a:rPr lang="en-US" dirty="0" smtClean="0"/>
              <a:t> is the</a:t>
            </a:r>
            <a:r>
              <a:rPr lang="en-US" sz="1200" b="0" i="0" u="none" strike="noStrike" kern="1200" baseline="0" dirty="0" smtClean="0">
                <a:solidFill>
                  <a:schemeClr val="tx1"/>
                </a:solidFill>
                <a:latin typeface="+mn-lt"/>
                <a:ea typeface="+mn-ea"/>
                <a:cs typeface="+mn-cs"/>
              </a:rPr>
              <a:t> DoD enterprise-wide automated HR information and transaction processing system for DoD civilian employees. This system contains classification, staffing, training, employee benefits, equal employment opportunity complaints action tracking, and data retrieval information on DoD civilian employees. Each DoD HR regional service center uses DCPDS to process its civilian HR actions. </a:t>
            </a:r>
          </a:p>
          <a:p>
            <a:endParaRPr lang="en-US" sz="1200" b="0" i="0" u="none" strike="noStrike" kern="1200" baseline="0" dirty="0" smtClean="0">
              <a:solidFill>
                <a:schemeClr val="tx1"/>
              </a:solidFill>
              <a:latin typeface="+mn-lt"/>
              <a:ea typeface="+mn-ea"/>
              <a:cs typeface="+mn-cs"/>
            </a:endParaRPr>
          </a:p>
          <a:p>
            <a:r>
              <a:rPr lang="en-US" sz="1200" dirty="0" smtClean="0"/>
              <a:t>The </a:t>
            </a:r>
            <a:r>
              <a:rPr lang="en-US" sz="1200" b="1" dirty="0" smtClean="0"/>
              <a:t>Defense Enrollment Eligibility Reporting System (DEERS) </a:t>
            </a:r>
            <a:r>
              <a:rPr lang="en-US" sz="1200" b="0" i="0" u="none" strike="noStrike" kern="1200" baseline="0" dirty="0" smtClean="0">
                <a:solidFill>
                  <a:schemeClr val="tx1"/>
                </a:solidFill>
                <a:latin typeface="+mn-lt"/>
                <a:ea typeface="+mn-ea"/>
                <a:cs typeface="+mn-cs"/>
              </a:rPr>
              <a:t>is the designated automated information system designed to provide timely and accurate information on those eligible for certain DoD benefits and entitlements and to prevent and detect fraud and abuse in the distribution of these benefits and entitlements. The DEERS serves as the centralized personnel data repository that supports and maintains this policy in a uniform fashion. The scope of the DEERS includes the capability to interact with and support other DoD systems and programs. The DEERS system collects and maintains such additional data on individuals, as needed, to ensure the efficient administration of DoD missions to include benefit and entitlement programs.</a:t>
            </a:r>
          </a:p>
          <a:p>
            <a:endParaRPr lang="en-US" sz="1200" b="0" i="0" u="none" strike="noStrike" kern="1200" baseline="0" dirty="0" smtClean="0">
              <a:solidFill>
                <a:schemeClr val="tx1"/>
              </a:solidFill>
              <a:latin typeface="+mn-lt"/>
              <a:ea typeface="+mn-ea"/>
              <a:cs typeface="+mn-cs"/>
            </a:endParaRPr>
          </a:p>
          <a:p>
            <a:r>
              <a:rPr lang="en-US" sz="1200" b="1" i="0" u="none" strike="noStrike" kern="1200" baseline="0" dirty="0" smtClean="0">
                <a:solidFill>
                  <a:schemeClr val="tx1"/>
                </a:solidFill>
                <a:latin typeface="+mn-lt"/>
                <a:ea typeface="+mn-ea"/>
                <a:cs typeface="+mn-cs"/>
              </a:rPr>
              <a:t>Electronic Questionnaires for Investigations Processing (e-QIP) </a:t>
            </a:r>
            <a:r>
              <a:rPr lang="en-US" sz="1200" b="0" i="0" u="none" strike="noStrike" kern="1200" baseline="0" dirty="0" smtClean="0">
                <a:solidFill>
                  <a:schemeClr val="tx1"/>
                </a:solidFill>
                <a:latin typeface="+mn-lt"/>
                <a:ea typeface="+mn-ea"/>
                <a:cs typeface="+mn-cs"/>
              </a:rPr>
              <a:t>is the federal government standard automated request tool for personnel security investigations (PSI). E-QIP is part of the e-government, e-clearance initiative sponsored by the OPM. E-QIP allows applicants to electronically enter, update, and transmit their personal investigation data over a secure Internet connection to their employing agency or security management office for review and approval in conjunction with the PSI request. Within DoD, e-QIP will only be accessed through JPAS.</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A </a:t>
            </a:r>
            <a:r>
              <a:rPr lang="en-US" sz="1200" b="1" i="0" u="none" strike="noStrike" kern="1200" baseline="0" dirty="0" smtClean="0">
                <a:solidFill>
                  <a:schemeClr val="tx1"/>
                </a:solidFill>
                <a:latin typeface="+mn-lt"/>
                <a:ea typeface="+mn-ea"/>
                <a:cs typeface="+mn-cs"/>
              </a:rPr>
              <a:t>DEERS Interfacing Client System </a:t>
            </a:r>
            <a:r>
              <a:rPr lang="en-US" sz="1200" b="0" i="0" u="none" strike="noStrike" kern="1200" baseline="0" dirty="0" smtClean="0">
                <a:solidFill>
                  <a:schemeClr val="tx1"/>
                </a:solidFill>
                <a:latin typeface="+mn-lt"/>
                <a:ea typeface="+mn-ea"/>
                <a:cs typeface="+mn-cs"/>
              </a:rPr>
              <a:t>is defined as an automated information system that communicates with the DEERS database via a DEERS standard interface to either: </a:t>
            </a:r>
          </a:p>
          <a:p>
            <a:pPr marL="228600" indent="-228600">
              <a:buAutoNum type="arabicParenBoth"/>
            </a:pPr>
            <a:r>
              <a:rPr lang="en-US" sz="1200" b="0" i="0" u="none" strike="noStrike" kern="1200" baseline="0" dirty="0" smtClean="0">
                <a:solidFill>
                  <a:schemeClr val="tx1"/>
                </a:solidFill>
                <a:latin typeface="+mn-lt"/>
                <a:ea typeface="+mn-ea"/>
                <a:cs typeface="+mn-cs"/>
              </a:rPr>
              <a:t> Pull data from the DEERS to be downloaded and reformatted or translated by the requesting automated information system's software application; or </a:t>
            </a:r>
          </a:p>
          <a:p>
            <a:pPr marL="228600" indent="-228600">
              <a:buAutoNum type="arabicParenBoth"/>
            </a:pPr>
            <a:r>
              <a:rPr lang="en-US" sz="1200" b="0" i="0" u="none" strike="noStrike" kern="1200" baseline="0" dirty="0" smtClean="0">
                <a:solidFill>
                  <a:schemeClr val="tx1"/>
                </a:solidFill>
                <a:latin typeface="+mn-lt"/>
                <a:ea typeface="+mn-ea"/>
                <a:cs typeface="+mn-cs"/>
              </a:rPr>
              <a:t> Pass data from the client system to the DEERS database so that updates may occur. </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11</a:t>
            </a:fld>
            <a:endParaRPr lang="en-US"/>
          </a:p>
        </p:txBody>
      </p:sp>
    </p:spTree>
    <p:extLst>
      <p:ext uri="{BB962C8B-B14F-4D97-AF65-F5344CB8AC3E}">
        <p14:creationId xmlns:p14="http://schemas.microsoft.com/office/powerpoint/2010/main" val="3961438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Employment suitability refers to those identifiable character traits and past conduct which are sufficient to demonstrate the likelihood that an employee or applicant will carry out assigned federal government duties with the necessary efficiency and effectiveness.  Suitability determinations are typically made after the qualification determination, and are based on an evaluation of the suitability criteria as evidenced in the appropriate completed background investigation for the applicable SAR.</a:t>
            </a:r>
          </a:p>
          <a:p>
            <a:r>
              <a:rPr lang="en-US" sz="1200" b="0" i="0" u="none" strike="noStrike" kern="1200" baseline="0" dirty="0" smtClean="0">
                <a:solidFill>
                  <a:schemeClr val="tx1"/>
                </a:solidFill>
                <a:latin typeface="+mn-lt"/>
                <a:ea typeface="+mn-ea"/>
                <a:cs typeface="+mn-cs"/>
              </a:rPr>
              <a:t>++++++++++++++++++++++++++++</a:t>
            </a:r>
          </a:p>
          <a:p>
            <a:r>
              <a:rPr lang="en-US" sz="1200" b="0" i="0" u="none" strike="noStrike" kern="1200" baseline="0" dirty="0" smtClean="0">
                <a:solidFill>
                  <a:schemeClr val="tx1"/>
                </a:solidFill>
                <a:latin typeface="+mn-lt"/>
                <a:ea typeface="+mn-ea"/>
                <a:cs typeface="+mn-cs"/>
              </a:rPr>
              <a:t>The sensitivity and IT level assigned will dictate the personnel SAR; the greater the sensitivity, the greater the personnel SAR. Position designations will be at the highest SAR required by the incumbent’s specific duties.</a:t>
            </a:r>
          </a:p>
          <a:p>
            <a:r>
              <a:rPr lang="en-US" sz="1200" b="0" i="0" u="none" strike="noStrike" kern="1200" baseline="0" dirty="0" smtClean="0">
                <a:solidFill>
                  <a:schemeClr val="tx1"/>
                </a:solidFill>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12</a:t>
            </a:fld>
            <a:endParaRPr lang="en-US"/>
          </a:p>
        </p:txBody>
      </p:sp>
    </p:spTree>
    <p:extLst>
      <p:ext uri="{BB962C8B-B14F-4D97-AF65-F5344CB8AC3E}">
        <p14:creationId xmlns:p14="http://schemas.microsoft.com/office/powerpoint/2010/main" val="1557632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The term “</a:t>
            </a:r>
            <a:r>
              <a:rPr lang="en-US" sz="1200" b="1" i="0" u="none" strike="noStrike" kern="1200" baseline="0" dirty="0" smtClean="0">
                <a:solidFill>
                  <a:schemeClr val="tx1"/>
                </a:solidFill>
                <a:latin typeface="+mn-lt"/>
                <a:ea typeface="+mn-ea"/>
                <a:cs typeface="+mn-cs"/>
              </a:rPr>
              <a:t>security clearance </a:t>
            </a:r>
            <a:r>
              <a:rPr lang="en-US" sz="1200" b="1" i="1" u="none" strike="noStrike" kern="1200" baseline="0" dirty="0" smtClean="0">
                <a:solidFill>
                  <a:schemeClr val="tx1"/>
                </a:solidFill>
                <a:latin typeface="+mn-lt"/>
                <a:ea typeface="+mn-ea"/>
                <a:cs typeface="+mn-cs"/>
              </a:rPr>
              <a:t>eligibility” </a:t>
            </a:r>
            <a:r>
              <a:rPr lang="en-US" sz="1200" b="1" i="0" u="none" strike="noStrike" kern="1200" baseline="0" dirty="0" smtClean="0">
                <a:solidFill>
                  <a:schemeClr val="tx1"/>
                </a:solidFill>
                <a:latin typeface="+mn-lt"/>
                <a:ea typeface="+mn-ea"/>
                <a:cs typeface="+mn-cs"/>
              </a:rPr>
              <a:t>has replaced “</a:t>
            </a:r>
            <a:r>
              <a:rPr lang="en-US" sz="1200" b="1" i="1" u="none" strike="noStrike" kern="1200" baseline="0" dirty="0" smtClean="0">
                <a:solidFill>
                  <a:schemeClr val="tx1"/>
                </a:solidFill>
                <a:latin typeface="+mn-lt"/>
                <a:ea typeface="+mn-ea"/>
                <a:cs typeface="+mn-cs"/>
              </a:rPr>
              <a:t>security clearance</a:t>
            </a:r>
            <a:r>
              <a:rPr lang="en-US" sz="1200" b="0" i="1" u="none" strike="noStrike" kern="1200" baseline="0" dirty="0" smtClean="0">
                <a:solidFill>
                  <a:schemeClr val="tx1"/>
                </a:solidFill>
                <a:latin typeface="+mn-lt"/>
                <a:ea typeface="+mn-ea"/>
                <a:cs typeface="+mn-cs"/>
              </a:rPr>
              <a:t>,” </a:t>
            </a:r>
            <a:r>
              <a:rPr lang="en-US" sz="1200" b="0" i="0" u="none" strike="noStrike" kern="1200" baseline="0" dirty="0" smtClean="0">
                <a:solidFill>
                  <a:schemeClr val="tx1"/>
                </a:solidFill>
                <a:latin typeface="+mn-lt"/>
                <a:ea typeface="+mn-ea"/>
                <a:cs typeface="+mn-cs"/>
              </a:rPr>
              <a:t>when referring to a formal determination made by an authorized adjudicative entity that an individual meets national security standards. Security clearance </a:t>
            </a:r>
            <a:r>
              <a:rPr lang="en-US" sz="1200" b="0" i="1" u="none" strike="noStrike" kern="1200" baseline="0" dirty="0" smtClean="0">
                <a:solidFill>
                  <a:schemeClr val="tx1"/>
                </a:solidFill>
                <a:latin typeface="+mn-lt"/>
                <a:ea typeface="+mn-ea"/>
                <a:cs typeface="+mn-cs"/>
              </a:rPr>
              <a:t>eligibility </a:t>
            </a:r>
            <a:r>
              <a:rPr lang="en-US" sz="1200" b="0" i="0" u="none" strike="noStrike" kern="1200" baseline="0" dirty="0" smtClean="0">
                <a:solidFill>
                  <a:schemeClr val="tx1"/>
                </a:solidFill>
                <a:latin typeface="+mn-lt"/>
                <a:ea typeface="+mn-ea"/>
                <a:cs typeface="+mn-cs"/>
              </a:rPr>
              <a:t>is officially recorded and subject to due process procedures. </a:t>
            </a:r>
            <a:r>
              <a:rPr lang="en-US" sz="1200" b="0" i="1" u="none" strike="noStrike" kern="1200" baseline="0" dirty="0" smtClean="0">
                <a:solidFill>
                  <a:schemeClr val="tx1"/>
                </a:solidFill>
                <a:latin typeface="+mn-lt"/>
                <a:ea typeface="+mn-ea"/>
                <a:cs typeface="+mn-cs"/>
              </a:rPr>
              <a:t>Security clearance </a:t>
            </a:r>
            <a:r>
              <a:rPr lang="en-US" sz="1200" b="0" i="0" u="none" strike="noStrike" kern="1200" baseline="0" dirty="0" smtClean="0">
                <a:solidFill>
                  <a:schemeClr val="tx1"/>
                </a:solidFill>
                <a:latin typeface="+mn-lt"/>
                <a:ea typeface="+mn-ea"/>
                <a:cs typeface="+mn-cs"/>
              </a:rPr>
              <a:t>now refers to a state that exists whenever eligibility has been properly established by an authorized adjudicative entity </a:t>
            </a:r>
            <a:r>
              <a:rPr lang="en-US" sz="1200" b="0" i="1" u="none" strike="noStrike" kern="1200" baseline="0" dirty="0" smtClean="0">
                <a:solidFill>
                  <a:schemeClr val="tx1"/>
                </a:solidFill>
                <a:latin typeface="+mn-lt"/>
                <a:ea typeface="+mn-ea"/>
                <a:cs typeface="+mn-cs"/>
              </a:rPr>
              <a:t>and </a:t>
            </a:r>
            <a:r>
              <a:rPr lang="en-US" sz="1200" b="0" i="0" u="none" strike="noStrike" kern="1200" baseline="0" dirty="0" smtClean="0">
                <a:solidFill>
                  <a:schemeClr val="tx1"/>
                </a:solidFill>
                <a:latin typeface="+mn-lt"/>
                <a:ea typeface="+mn-ea"/>
                <a:cs typeface="+mn-cs"/>
              </a:rPr>
              <a:t>access has been properly authorized by the command. </a:t>
            </a:r>
            <a:r>
              <a:rPr lang="en-US" sz="1200" b="0" i="1" u="none" strike="noStrike" kern="1200" baseline="0" dirty="0" smtClean="0">
                <a:solidFill>
                  <a:schemeClr val="tx1"/>
                </a:solidFill>
                <a:latin typeface="+mn-lt"/>
                <a:ea typeface="+mn-ea"/>
                <a:cs typeface="+mn-cs"/>
              </a:rPr>
              <a:t>Security clearance </a:t>
            </a:r>
            <a:r>
              <a:rPr lang="en-US" sz="1200" b="0" i="0" u="none" strike="noStrike" kern="1200" baseline="0" dirty="0" smtClean="0">
                <a:solidFill>
                  <a:schemeClr val="tx1"/>
                </a:solidFill>
                <a:latin typeface="+mn-lt"/>
                <a:ea typeface="+mn-ea"/>
                <a:cs typeface="+mn-cs"/>
              </a:rPr>
              <a:t>is understood to exist at the level of access authorized.</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When a command authorizes access to classified information pending completion and formal adjudication of the required PSI, </a:t>
            </a:r>
            <a:r>
              <a:rPr lang="en-US" sz="1200" b="1" i="0" u="none" strike="noStrike" kern="1200" baseline="0" dirty="0" smtClean="0">
                <a:solidFill>
                  <a:schemeClr val="tx1"/>
                </a:solidFill>
                <a:latin typeface="+mn-lt"/>
                <a:ea typeface="+mn-ea"/>
                <a:cs typeface="+mn-cs"/>
              </a:rPr>
              <a:t>this action was termed “interim clearance” in the past</a:t>
            </a:r>
            <a:r>
              <a:rPr lang="en-US" sz="1200" b="0" i="0" u="none" strike="noStrike" kern="1200" baseline="0" dirty="0" smtClean="0">
                <a:solidFill>
                  <a:schemeClr val="tx1"/>
                </a:solidFill>
                <a:latin typeface="+mn-lt"/>
                <a:ea typeface="+mn-ea"/>
                <a:cs typeface="+mn-cs"/>
              </a:rPr>
              <a:t>. However, EO 12968 standards </a:t>
            </a:r>
            <a:r>
              <a:rPr lang="en-US" sz="1200" b="1" i="0" u="none" strike="noStrike" kern="1200" baseline="0" dirty="0" smtClean="0">
                <a:solidFill>
                  <a:schemeClr val="tx1"/>
                </a:solidFill>
                <a:latin typeface="+mn-lt"/>
                <a:ea typeface="+mn-ea"/>
                <a:cs typeface="+mn-cs"/>
              </a:rPr>
              <a:t>more accurately refer to this action as “temporary access” </a:t>
            </a:r>
            <a:r>
              <a:rPr lang="en-US" sz="1200" b="0" i="0" u="none" strike="noStrike" kern="1200" baseline="0" dirty="0" smtClean="0">
                <a:solidFill>
                  <a:schemeClr val="tx1"/>
                </a:solidFill>
                <a:latin typeface="+mn-lt"/>
                <a:ea typeface="+mn-ea"/>
                <a:cs typeface="+mn-cs"/>
              </a:rPr>
              <a:t>because it is an access determination under command purview. It is not a clearance determination and it carries no due process benefits. </a:t>
            </a:r>
            <a:endParaRPr lang="en-US" dirty="0" smtClean="0"/>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13</a:t>
            </a:fld>
            <a:endParaRPr lang="en-US"/>
          </a:p>
        </p:txBody>
      </p:sp>
    </p:spTree>
    <p:extLst>
      <p:ext uri="{BB962C8B-B14F-4D97-AF65-F5344CB8AC3E}">
        <p14:creationId xmlns:p14="http://schemas.microsoft.com/office/powerpoint/2010/main" val="2410461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9 Adjudicative Factors:</a:t>
            </a:r>
          </a:p>
          <a:p>
            <a:r>
              <a:rPr lang="en-US" altLang="en-US" dirty="0" smtClean="0"/>
              <a:t>(1) The nature, extent, and seriousness of the conduct; </a:t>
            </a:r>
          </a:p>
          <a:p>
            <a:r>
              <a:rPr lang="en-US" altLang="en-US" dirty="0" smtClean="0"/>
              <a:t>(2) the circumstances surrounding the conduct, to include knowledgeable participation; </a:t>
            </a:r>
          </a:p>
          <a:p>
            <a:r>
              <a:rPr lang="en-US" altLang="en-US" dirty="0" smtClean="0"/>
              <a:t>(3) the frequency and </a:t>
            </a:r>
            <a:r>
              <a:rPr lang="en-US" altLang="en-US" dirty="0" err="1" smtClean="0"/>
              <a:t>recency</a:t>
            </a:r>
            <a:r>
              <a:rPr lang="en-US" altLang="en-US" dirty="0" smtClean="0"/>
              <a:t> of the conduct; </a:t>
            </a:r>
          </a:p>
          <a:p>
            <a:r>
              <a:rPr lang="en-US" altLang="en-US" dirty="0" smtClean="0"/>
              <a:t>(4) the individual's age and maturity at the time of the conduct; </a:t>
            </a:r>
          </a:p>
          <a:p>
            <a:r>
              <a:rPr lang="en-US" altLang="en-US" dirty="0" smtClean="0"/>
              <a:t>(5) the extent to which participation is voluntary; </a:t>
            </a:r>
          </a:p>
          <a:p>
            <a:r>
              <a:rPr lang="en-US" altLang="en-US" dirty="0" smtClean="0"/>
              <a:t>(6) the presence or absence of rehabilitation and other permanent behavioral changes; </a:t>
            </a:r>
          </a:p>
          <a:p>
            <a:r>
              <a:rPr lang="en-US" altLang="en-US" dirty="0" smtClean="0"/>
              <a:t>(7) the motivation for the conduct; </a:t>
            </a:r>
          </a:p>
          <a:p>
            <a:r>
              <a:rPr lang="en-US" altLang="en-US" dirty="0" smtClean="0"/>
              <a:t>(8) the potential for pressure, coercion, exploitation, or duress; and </a:t>
            </a:r>
          </a:p>
          <a:p>
            <a:r>
              <a:rPr lang="en-US" altLang="en-US" dirty="0" smtClean="0"/>
              <a:t>(9) the likelihood of continuation or recurrence. </a:t>
            </a:r>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14</a:t>
            </a:fld>
            <a:endParaRPr lang="en-US"/>
          </a:p>
        </p:txBody>
      </p:sp>
    </p:spTree>
    <p:extLst>
      <p:ext uri="{BB962C8B-B14F-4D97-AF65-F5344CB8AC3E}">
        <p14:creationId xmlns:p14="http://schemas.microsoft.com/office/powerpoint/2010/main" val="2551488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The 13 Adjudicative Guidelines are crossed-referenced with the 9 Adjudicative Factors to arrive at a Concern.</a:t>
            </a:r>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15</a:t>
            </a:fld>
            <a:endParaRPr lang="en-US"/>
          </a:p>
        </p:txBody>
      </p:sp>
    </p:spTree>
    <p:extLst>
      <p:ext uri="{BB962C8B-B14F-4D97-AF65-F5344CB8AC3E}">
        <p14:creationId xmlns:p14="http://schemas.microsoft.com/office/powerpoint/2010/main" val="149938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smtClean="0"/>
              <a:t>Cleared employees are required to report any information pertaining to the following:</a:t>
            </a:r>
          </a:p>
          <a:p>
            <a:pPr>
              <a:defRPr/>
            </a:pPr>
            <a:endParaRPr lang="en-US" dirty="0" smtClean="0"/>
          </a:p>
          <a:p>
            <a:pPr>
              <a:defRPr/>
            </a:pPr>
            <a:r>
              <a:rPr lang="en-US" dirty="0" smtClean="0"/>
              <a:t>1. Any suspicious contacts, including:</a:t>
            </a:r>
          </a:p>
          <a:p>
            <a:pPr>
              <a:defRPr/>
            </a:pPr>
            <a:r>
              <a:rPr lang="en-US" dirty="0" smtClean="0"/>
              <a:t>   o Foreign travel to or through a foreign or attendance at international conferences at which representatives of such a country will be in attendance</a:t>
            </a:r>
          </a:p>
          <a:p>
            <a:pPr>
              <a:defRPr/>
            </a:pPr>
            <a:r>
              <a:rPr lang="en-US" dirty="0" smtClean="0"/>
              <a:t>   o Establishment of residency in a foreign country by an employee’s spouse or member of his/her immediate family or the acquisition of relatives, through marriage, who live in such a country</a:t>
            </a:r>
          </a:p>
          <a:p>
            <a:pPr>
              <a:defRPr/>
            </a:pPr>
            <a:r>
              <a:rPr lang="en-US" dirty="0" smtClean="0"/>
              <a:t>   o Any association with or intention to represent a foreign interest (RFI)</a:t>
            </a:r>
          </a:p>
          <a:p>
            <a:pPr>
              <a:defRPr/>
            </a:pPr>
            <a:r>
              <a:rPr lang="en-US" dirty="0" smtClean="0"/>
              <a:t>   o Any instances in which someone approaches you and requests information pertaining to classified or sensitive information when such person does not have a legitimate “need-to-know” and/or is willing to “pay” you for such information</a:t>
            </a:r>
          </a:p>
          <a:p>
            <a:pPr>
              <a:defRPr/>
            </a:pPr>
            <a:r>
              <a:rPr lang="en-US" dirty="0" smtClean="0"/>
              <a:t>   o Sabotage, espionage, and any subversive or suspicious activity</a:t>
            </a:r>
          </a:p>
          <a:p>
            <a:pPr>
              <a:defRPr/>
            </a:pPr>
            <a:endParaRPr lang="en-US" dirty="0" smtClean="0"/>
          </a:p>
          <a:p>
            <a:r>
              <a:rPr lang="en-US" sz="1200" b="1" i="0" u="none" strike="noStrike" kern="1200" baseline="0" dirty="0" smtClean="0">
                <a:solidFill>
                  <a:schemeClr val="tx1"/>
                </a:solidFill>
                <a:latin typeface="+mn-lt"/>
                <a:ea typeface="+mn-ea"/>
                <a:cs typeface="+mn-cs"/>
              </a:rPr>
              <a:t>NOTE:  ACES is a DoD tool to automatically query government and commercial databases between periodic reinvestigation cycles in order to detect serious, yet unreported, issues of security concerns. ACES uses established adjudication criteria to identify issues, such as financial anomalies, criminal incidents and foreign connections.</a:t>
            </a:r>
            <a:endParaRPr lang="en-US" b="1" dirty="0" smtClean="0"/>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19</a:t>
            </a:fld>
            <a:endParaRPr lang="en-US"/>
          </a:p>
        </p:txBody>
      </p:sp>
    </p:spTree>
    <p:extLst>
      <p:ext uri="{BB962C8B-B14F-4D97-AF65-F5344CB8AC3E}">
        <p14:creationId xmlns:p14="http://schemas.microsoft.com/office/powerpoint/2010/main" val="39783346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buFont typeface="Wingdings" pitchFamily="2" charset="2"/>
              <a:buChar char="§"/>
            </a:pPr>
            <a:r>
              <a:rPr lang="en-US" altLang="en-US" dirty="0" smtClean="0"/>
              <a:t>Employees must recognize and avoid behaviors that might jeopardize their security clearance.  </a:t>
            </a:r>
          </a:p>
          <a:p>
            <a:pPr eaLnBrk="1" hangingPunct="1">
              <a:spcBef>
                <a:spcPct val="0"/>
              </a:spcBef>
              <a:buFont typeface="Wingdings" pitchFamily="2" charset="2"/>
              <a:buChar char="§"/>
            </a:pPr>
            <a:endParaRPr lang="en-US" altLang="en-US" dirty="0" smtClean="0"/>
          </a:p>
          <a:p>
            <a:pPr eaLnBrk="1" hangingPunct="1">
              <a:spcBef>
                <a:spcPct val="0"/>
              </a:spcBef>
              <a:buFont typeface="Wingdings" pitchFamily="2" charset="2"/>
              <a:buChar char="§"/>
            </a:pPr>
            <a:r>
              <a:rPr lang="en-US" altLang="en-US" dirty="0" smtClean="0"/>
              <a:t>Supervisors must remind employees of these responsibilities and encourage reporting. </a:t>
            </a:r>
          </a:p>
          <a:p>
            <a:pPr eaLnBrk="1" hangingPunct="1">
              <a:spcBef>
                <a:spcPct val="0"/>
              </a:spcBef>
              <a:buFont typeface="Wingdings" pitchFamily="2" charset="2"/>
              <a:buChar char="§"/>
            </a:pPr>
            <a:endParaRPr lang="en-US" altLang="en-US" dirty="0" smtClean="0"/>
          </a:p>
          <a:p>
            <a:pPr eaLnBrk="1" hangingPunct="1">
              <a:spcBef>
                <a:spcPct val="0"/>
              </a:spcBef>
              <a:buFont typeface="Wingdings" pitchFamily="2" charset="2"/>
              <a:buChar char="§"/>
            </a:pPr>
            <a:r>
              <a:rPr lang="en-US" altLang="en-US" dirty="0" smtClean="0"/>
              <a:t>Individuals are required to report to their supervisor or the appropriate security official. </a:t>
            </a:r>
          </a:p>
          <a:p>
            <a:pPr eaLnBrk="1" hangingPunct="1">
              <a:spcBef>
                <a:spcPct val="0"/>
              </a:spcBef>
              <a:buFont typeface="Wingdings" pitchFamily="2" charset="2"/>
              <a:buChar char="§"/>
            </a:pPr>
            <a:endParaRPr lang="en-US" altLang="en-US" dirty="0" smtClean="0"/>
          </a:p>
          <a:p>
            <a:pPr eaLnBrk="1" hangingPunct="1">
              <a:spcBef>
                <a:spcPct val="0"/>
              </a:spcBef>
              <a:buFont typeface="Wingdings" pitchFamily="2" charset="2"/>
              <a:buChar char="§"/>
            </a:pPr>
            <a:r>
              <a:rPr lang="en-US" altLang="en-US" dirty="0" smtClean="0"/>
              <a:t>Co-workers have an obligation to advise their supervisor or appropriate security official.  </a:t>
            </a:r>
          </a:p>
          <a:p>
            <a:pPr eaLnBrk="1" hangingPunct="1">
              <a:spcBef>
                <a:spcPct val="0"/>
              </a:spcBef>
              <a:buFont typeface="Wingdings" pitchFamily="2" charset="2"/>
              <a:buChar char="§"/>
            </a:pPr>
            <a:endParaRPr lang="en-US" altLang="en-US" dirty="0" smtClean="0"/>
          </a:p>
          <a:p>
            <a:pPr eaLnBrk="1" hangingPunct="1">
              <a:spcBef>
                <a:spcPct val="0"/>
              </a:spcBef>
              <a:buFont typeface="Wingdings" pitchFamily="2" charset="2"/>
              <a:buChar char="§"/>
            </a:pPr>
            <a:r>
              <a:rPr lang="en-US" altLang="en-US" dirty="0" smtClean="0"/>
              <a:t>Supervisors and managers shall play a critical role in assuring the success of the CEP. </a:t>
            </a:r>
          </a:p>
        </p:txBody>
      </p:sp>
      <p:sp>
        <p:nvSpPr>
          <p:cNvPr id="4" name="Slide Number Placeholder 3"/>
          <p:cNvSpPr>
            <a:spLocks noGrp="1"/>
          </p:cNvSpPr>
          <p:nvPr>
            <p:ph type="sldNum" sz="quarter" idx="10"/>
          </p:nvPr>
        </p:nvSpPr>
        <p:spPr/>
        <p:txBody>
          <a:bodyPr/>
          <a:lstStyle/>
          <a:p>
            <a:fld id="{46FFDD53-6358-4751-999D-4DABBE0E8741}" type="slidenum">
              <a:rPr lang="en-US" smtClean="0"/>
              <a:t>20</a:t>
            </a:fld>
            <a:endParaRPr lang="en-US"/>
          </a:p>
        </p:txBody>
      </p:sp>
    </p:spTree>
    <p:extLst>
      <p:ext uri="{BB962C8B-B14F-4D97-AF65-F5344CB8AC3E}">
        <p14:creationId xmlns:p14="http://schemas.microsoft.com/office/powerpoint/2010/main" val="935039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t>Individuals granted a Top Secret clearance or access to a specially controlled access category or compartment, such as Special Access Programs and Sensitive Compartmented Information, must sign the SF-312 Form and, in addition, must attest orally to their responsibility to safeguard classified information in the presence of an individual designated to preside over the attestation and another witness.</a:t>
            </a:r>
          </a:p>
          <a:p>
            <a:endParaRPr lang="en-US" dirty="0"/>
          </a:p>
        </p:txBody>
      </p:sp>
      <p:sp>
        <p:nvSpPr>
          <p:cNvPr id="4" name="Slide Number Placeholder 3"/>
          <p:cNvSpPr>
            <a:spLocks noGrp="1"/>
          </p:cNvSpPr>
          <p:nvPr>
            <p:ph type="sldNum" sz="quarter" idx="10"/>
          </p:nvPr>
        </p:nvSpPr>
        <p:spPr/>
        <p:txBody>
          <a:bodyPr/>
          <a:lstStyle/>
          <a:p>
            <a:fld id="{46FFDD53-6358-4751-999D-4DABBE0E8741}" type="slidenum">
              <a:rPr lang="en-US" smtClean="0"/>
              <a:t>28</a:t>
            </a:fld>
            <a:endParaRPr lang="en-US"/>
          </a:p>
        </p:txBody>
      </p:sp>
    </p:spTree>
    <p:extLst>
      <p:ext uri="{BB962C8B-B14F-4D97-AF65-F5344CB8AC3E}">
        <p14:creationId xmlns:p14="http://schemas.microsoft.com/office/powerpoint/2010/main" val="36157695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9" name="Rectangle 18"/>
          <p:cNvSpPr/>
          <p:nvPr userDrawn="1"/>
        </p:nvSpPr>
        <p:spPr bwMode="auto">
          <a:xfrm>
            <a:off x="0" y="4876800"/>
            <a:ext cx="9144000" cy="1981200"/>
          </a:xfrm>
          <a:prstGeom prst="rect">
            <a:avLst/>
          </a:prstGeom>
          <a:solidFill>
            <a:srgbClr val="0A283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9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Arial Black" pitchFamily="34" charset="0"/>
            </a:endParaRPr>
          </a:p>
        </p:txBody>
      </p:sp>
      <p:pic>
        <p:nvPicPr>
          <p:cNvPr id="20"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tretch>
            <a:fillRect/>
          </a:stretch>
        </p:blipFill>
        <p:spPr bwMode="auto">
          <a:xfrm>
            <a:off x="0" y="1381"/>
            <a:ext cx="9144000" cy="492113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0"/>
          <p:cNvPicPr>
            <a:picLocks noChangeAspect="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7704992" y="4049393"/>
            <a:ext cx="1295400" cy="738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p:nvPr userDrawn="1"/>
        </p:nvGrpSpPr>
        <p:grpSpPr>
          <a:xfrm>
            <a:off x="-41032" y="5791200"/>
            <a:ext cx="9220200" cy="785687"/>
            <a:chOff x="0" y="5691313"/>
            <a:chExt cx="9144000" cy="785687"/>
          </a:xfrm>
        </p:grpSpPr>
        <p:sp>
          <p:nvSpPr>
            <p:cNvPr id="25" name="Rectangle 24"/>
            <p:cNvSpPr/>
            <p:nvPr/>
          </p:nvSpPr>
          <p:spPr bwMode="auto">
            <a:xfrm>
              <a:off x="0" y="5740014"/>
              <a:ext cx="9144000" cy="619754"/>
            </a:xfrm>
            <a:prstGeom prst="rect">
              <a:avLst/>
            </a:prstGeom>
            <a:solidFill>
              <a:srgbClr val="272727"/>
            </a:solidFill>
            <a:ln w="6350" cap="flat" cmpd="sng" algn="ctr">
              <a:solidFill>
                <a:schemeClr val="tx1">
                  <a:lumMod val="50000"/>
                  <a:lumOff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9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Arial Black" pitchFamily="34" charset="0"/>
              </a:endParaRPr>
            </a:p>
          </p:txBody>
        </p:sp>
        <p:sp>
          <p:nvSpPr>
            <p:cNvPr id="26" name="Rectangle 2"/>
            <p:cNvSpPr>
              <a:spLocks noChangeArrowheads="1"/>
            </p:cNvSpPr>
            <p:nvPr/>
          </p:nvSpPr>
          <p:spPr bwMode="auto">
            <a:xfrm>
              <a:off x="304800" y="5762930"/>
              <a:ext cx="3505200" cy="561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9" rIns="91417" bIns="45709">
              <a:spAutoFit/>
            </a:bodyPr>
            <a:lstStyle>
              <a:lvl1pPr eaLnBrk="0" hangingPunct="0">
                <a:defRPr sz="1000" b="1">
                  <a:solidFill>
                    <a:schemeClr val="tx1"/>
                  </a:solidFill>
                  <a:latin typeface="Arial Black" pitchFamily="34" charset="0"/>
                </a:defRPr>
              </a:lvl1pPr>
              <a:lvl2pPr marL="742950" indent="-285750" eaLnBrk="0" hangingPunct="0">
                <a:defRPr sz="1000" b="1">
                  <a:solidFill>
                    <a:schemeClr val="tx1"/>
                  </a:solidFill>
                  <a:latin typeface="Arial Black" pitchFamily="34" charset="0"/>
                </a:defRPr>
              </a:lvl2pPr>
              <a:lvl3pPr marL="1143000" indent="-228600" eaLnBrk="0" hangingPunct="0">
                <a:defRPr sz="1000" b="1">
                  <a:solidFill>
                    <a:schemeClr val="tx1"/>
                  </a:solidFill>
                  <a:latin typeface="Arial Black" pitchFamily="34" charset="0"/>
                </a:defRPr>
              </a:lvl3pPr>
              <a:lvl4pPr marL="1600200" indent="-228600" eaLnBrk="0" hangingPunct="0">
                <a:defRPr sz="1000" b="1">
                  <a:solidFill>
                    <a:schemeClr val="tx1"/>
                  </a:solidFill>
                  <a:latin typeface="Arial Black" pitchFamily="34" charset="0"/>
                </a:defRPr>
              </a:lvl4pPr>
              <a:lvl5pPr marL="2057400" indent="-228600" eaLnBrk="0" hangingPunct="0">
                <a:defRPr sz="1000" b="1">
                  <a:solidFill>
                    <a:schemeClr val="tx1"/>
                  </a:solidFill>
                  <a:latin typeface="Arial Black" pitchFamily="34" charset="0"/>
                </a:defRPr>
              </a:lvl5pPr>
              <a:lvl6pPr marL="2514600" indent="-228600" eaLnBrk="0" fontAlgn="base" hangingPunct="0">
                <a:spcBef>
                  <a:spcPct val="0"/>
                </a:spcBef>
                <a:spcAft>
                  <a:spcPct val="0"/>
                </a:spcAft>
                <a:defRPr sz="1000" b="1">
                  <a:solidFill>
                    <a:schemeClr val="tx1"/>
                  </a:solidFill>
                  <a:latin typeface="Arial Black" pitchFamily="34" charset="0"/>
                </a:defRPr>
              </a:lvl6pPr>
              <a:lvl7pPr marL="2971800" indent="-228600" eaLnBrk="0" fontAlgn="base" hangingPunct="0">
                <a:spcBef>
                  <a:spcPct val="0"/>
                </a:spcBef>
                <a:spcAft>
                  <a:spcPct val="0"/>
                </a:spcAft>
                <a:defRPr sz="1000" b="1">
                  <a:solidFill>
                    <a:schemeClr val="tx1"/>
                  </a:solidFill>
                  <a:latin typeface="Arial Black" pitchFamily="34" charset="0"/>
                </a:defRPr>
              </a:lvl7pPr>
              <a:lvl8pPr marL="3429000" indent="-228600" eaLnBrk="0" fontAlgn="base" hangingPunct="0">
                <a:spcBef>
                  <a:spcPct val="0"/>
                </a:spcBef>
                <a:spcAft>
                  <a:spcPct val="0"/>
                </a:spcAft>
                <a:defRPr sz="1000" b="1">
                  <a:solidFill>
                    <a:schemeClr val="tx1"/>
                  </a:solidFill>
                  <a:latin typeface="Arial Black" pitchFamily="34" charset="0"/>
                </a:defRPr>
              </a:lvl8pPr>
              <a:lvl9pPr marL="3886200" indent="-228600" eaLnBrk="0" fontAlgn="base" hangingPunct="0">
                <a:spcBef>
                  <a:spcPct val="0"/>
                </a:spcBef>
                <a:spcAft>
                  <a:spcPct val="0"/>
                </a:spcAft>
                <a:defRPr sz="1000" b="1">
                  <a:solidFill>
                    <a:schemeClr val="tx1"/>
                  </a:solidFill>
                  <a:latin typeface="Arial Black" pitchFamily="34" charset="0"/>
                </a:defRPr>
              </a:lvl9pPr>
            </a:lstStyle>
            <a:p>
              <a:pPr eaLnBrk="1" fontAlgn="base" hangingPunct="1">
                <a:spcBef>
                  <a:spcPct val="0"/>
                </a:spcBef>
                <a:spcAft>
                  <a:spcPts val="300"/>
                </a:spcAft>
              </a:pPr>
              <a:r>
                <a:rPr lang="en-US" altLang="en-US" sz="1600" dirty="0">
                  <a:solidFill>
                    <a:srgbClr val="FFFFFF"/>
                  </a:solidFill>
                  <a:latin typeface="Arial Narrow" panose="020B0606020202030204" pitchFamily="34" charset="0"/>
                </a:rPr>
                <a:t>CAPT </a:t>
              </a:r>
              <a:r>
                <a:rPr lang="en-US" altLang="en-US" sz="1600" dirty="0" smtClean="0">
                  <a:solidFill>
                    <a:srgbClr val="FFFFFF"/>
                  </a:solidFill>
                  <a:latin typeface="Arial Narrow" panose="020B0606020202030204" pitchFamily="34" charset="0"/>
                </a:rPr>
                <a:t>Todd E. Hutchison</a:t>
              </a:r>
            </a:p>
            <a:p>
              <a:pPr eaLnBrk="1" fontAlgn="base" hangingPunct="1">
                <a:spcBef>
                  <a:spcPct val="0"/>
                </a:spcBef>
                <a:spcAft>
                  <a:spcPts val="300"/>
                </a:spcAft>
              </a:pPr>
              <a:r>
                <a:rPr lang="en-US" altLang="en-US" sz="1200" b="0" i="1" dirty="0" smtClean="0">
                  <a:solidFill>
                    <a:srgbClr val="299DEB"/>
                  </a:solidFill>
                  <a:latin typeface="Arial Narrow" panose="020B0606020202030204" pitchFamily="34" charset="0"/>
                  <a:cs typeface="Times" pitchFamily="18" charset="0"/>
                </a:rPr>
                <a:t>Commanding </a:t>
              </a:r>
              <a:r>
                <a:rPr lang="en-US" altLang="en-US" sz="1200" b="0" i="1" dirty="0">
                  <a:solidFill>
                    <a:srgbClr val="299DEB"/>
                  </a:solidFill>
                  <a:latin typeface="Arial Narrow" panose="020B0606020202030204" pitchFamily="34" charset="0"/>
                  <a:cs typeface="Times" pitchFamily="18" charset="0"/>
                </a:rPr>
                <a:t>Officer, NSWCCD</a:t>
              </a:r>
              <a:endParaRPr lang="en-US" altLang="en-US" sz="1200" b="0" i="1" dirty="0">
                <a:solidFill>
                  <a:srgbClr val="299DEB"/>
                </a:solidFill>
                <a:latin typeface="Arial Narrow" panose="020B0606020202030204" pitchFamily="34" charset="0"/>
                <a:ea typeface="ＭＳ Ｐゴシック" pitchFamily="34" charset="-128"/>
                <a:cs typeface="Times" pitchFamily="18" charset="0"/>
              </a:endParaRPr>
            </a:p>
          </p:txBody>
        </p:sp>
        <p:sp>
          <p:nvSpPr>
            <p:cNvPr id="27" name="Rectangle 12"/>
            <p:cNvSpPr>
              <a:spLocks noChangeArrowheads="1"/>
            </p:cNvSpPr>
            <p:nvPr/>
          </p:nvSpPr>
          <p:spPr bwMode="auto">
            <a:xfrm>
              <a:off x="5181600" y="5762930"/>
              <a:ext cx="3657600" cy="561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7" tIns="45709" rIns="91417" bIns="45709">
              <a:spAutoFit/>
            </a:bodyPr>
            <a:lstStyle>
              <a:lvl1pPr eaLnBrk="0" hangingPunct="0">
                <a:defRPr sz="1000" b="1">
                  <a:solidFill>
                    <a:schemeClr val="tx1"/>
                  </a:solidFill>
                  <a:latin typeface="Arial Black" pitchFamily="34" charset="0"/>
                </a:defRPr>
              </a:lvl1pPr>
              <a:lvl2pPr marL="742950" indent="-285750" eaLnBrk="0" hangingPunct="0">
                <a:defRPr sz="1000" b="1">
                  <a:solidFill>
                    <a:schemeClr val="tx1"/>
                  </a:solidFill>
                  <a:latin typeface="Arial Black" pitchFamily="34" charset="0"/>
                </a:defRPr>
              </a:lvl2pPr>
              <a:lvl3pPr marL="1143000" indent="-228600" eaLnBrk="0" hangingPunct="0">
                <a:defRPr sz="1000" b="1">
                  <a:solidFill>
                    <a:schemeClr val="tx1"/>
                  </a:solidFill>
                  <a:latin typeface="Arial Black" pitchFamily="34" charset="0"/>
                </a:defRPr>
              </a:lvl3pPr>
              <a:lvl4pPr marL="1600200" indent="-228600" eaLnBrk="0" hangingPunct="0">
                <a:defRPr sz="1000" b="1">
                  <a:solidFill>
                    <a:schemeClr val="tx1"/>
                  </a:solidFill>
                  <a:latin typeface="Arial Black" pitchFamily="34" charset="0"/>
                </a:defRPr>
              </a:lvl4pPr>
              <a:lvl5pPr marL="2057400" indent="-228600" eaLnBrk="0" hangingPunct="0">
                <a:defRPr sz="1000" b="1">
                  <a:solidFill>
                    <a:schemeClr val="tx1"/>
                  </a:solidFill>
                  <a:latin typeface="Arial Black" pitchFamily="34" charset="0"/>
                </a:defRPr>
              </a:lvl5pPr>
              <a:lvl6pPr marL="2514600" indent="-228600" eaLnBrk="0" fontAlgn="base" hangingPunct="0">
                <a:spcBef>
                  <a:spcPct val="0"/>
                </a:spcBef>
                <a:spcAft>
                  <a:spcPct val="0"/>
                </a:spcAft>
                <a:defRPr sz="1000" b="1">
                  <a:solidFill>
                    <a:schemeClr val="tx1"/>
                  </a:solidFill>
                  <a:latin typeface="Arial Black" pitchFamily="34" charset="0"/>
                </a:defRPr>
              </a:lvl6pPr>
              <a:lvl7pPr marL="2971800" indent="-228600" eaLnBrk="0" fontAlgn="base" hangingPunct="0">
                <a:spcBef>
                  <a:spcPct val="0"/>
                </a:spcBef>
                <a:spcAft>
                  <a:spcPct val="0"/>
                </a:spcAft>
                <a:defRPr sz="1000" b="1">
                  <a:solidFill>
                    <a:schemeClr val="tx1"/>
                  </a:solidFill>
                  <a:latin typeface="Arial Black" pitchFamily="34" charset="0"/>
                </a:defRPr>
              </a:lvl7pPr>
              <a:lvl8pPr marL="3429000" indent="-228600" eaLnBrk="0" fontAlgn="base" hangingPunct="0">
                <a:spcBef>
                  <a:spcPct val="0"/>
                </a:spcBef>
                <a:spcAft>
                  <a:spcPct val="0"/>
                </a:spcAft>
                <a:defRPr sz="1000" b="1">
                  <a:solidFill>
                    <a:schemeClr val="tx1"/>
                  </a:solidFill>
                  <a:latin typeface="Arial Black" pitchFamily="34" charset="0"/>
                </a:defRPr>
              </a:lvl8pPr>
              <a:lvl9pPr marL="3886200" indent="-228600" eaLnBrk="0" fontAlgn="base" hangingPunct="0">
                <a:spcBef>
                  <a:spcPct val="0"/>
                </a:spcBef>
                <a:spcAft>
                  <a:spcPct val="0"/>
                </a:spcAft>
                <a:defRPr sz="1000" b="1">
                  <a:solidFill>
                    <a:schemeClr val="tx1"/>
                  </a:solidFill>
                  <a:latin typeface="Arial Black" pitchFamily="34" charset="0"/>
                </a:defRPr>
              </a:lvl9pPr>
            </a:lstStyle>
            <a:p>
              <a:pPr algn="r" eaLnBrk="1" fontAlgn="base" hangingPunct="1">
                <a:spcBef>
                  <a:spcPct val="0"/>
                </a:spcBef>
                <a:spcAft>
                  <a:spcPts val="300"/>
                </a:spcAft>
              </a:pPr>
              <a:r>
                <a:rPr lang="en-US" altLang="en-US" sz="1600" dirty="0" smtClean="0">
                  <a:solidFill>
                    <a:schemeClr val="bg1"/>
                  </a:solidFill>
                  <a:latin typeface="Arial Narrow" panose="020B0606020202030204" pitchFamily="34" charset="0"/>
                </a:rPr>
                <a:t>Larry Tarasek</a:t>
              </a:r>
              <a:endParaRPr lang="en-US" altLang="en-US" sz="1600" dirty="0">
                <a:solidFill>
                  <a:schemeClr val="bg1"/>
                </a:solidFill>
                <a:latin typeface="Arial Narrow" panose="020B0606020202030204" pitchFamily="34" charset="0"/>
              </a:endParaRPr>
            </a:p>
            <a:p>
              <a:pPr algn="r" eaLnBrk="1" fontAlgn="base" hangingPunct="1">
                <a:spcBef>
                  <a:spcPct val="0"/>
                </a:spcBef>
                <a:spcAft>
                  <a:spcPct val="0"/>
                </a:spcAft>
              </a:pPr>
              <a:r>
                <a:rPr lang="en-US" altLang="en-US" sz="1200" b="0" i="1" dirty="0">
                  <a:solidFill>
                    <a:srgbClr val="299DEB"/>
                  </a:solidFill>
                  <a:latin typeface="Arial Narrow" panose="020B0606020202030204" pitchFamily="34" charset="0"/>
                  <a:cs typeface="Times" pitchFamily="18" charset="0"/>
                </a:rPr>
                <a:t>Technical </a:t>
              </a:r>
              <a:r>
                <a:rPr lang="en-US" altLang="en-US" sz="1200" b="0" i="1" dirty="0" smtClean="0">
                  <a:solidFill>
                    <a:srgbClr val="299DEB"/>
                  </a:solidFill>
                  <a:latin typeface="Arial Narrow" panose="020B0606020202030204" pitchFamily="34" charset="0"/>
                  <a:cs typeface="Times" pitchFamily="18" charset="0"/>
                </a:rPr>
                <a:t>Director (Acting), </a:t>
              </a:r>
              <a:r>
                <a:rPr lang="en-US" altLang="en-US" sz="1200" b="0" i="1" dirty="0">
                  <a:solidFill>
                    <a:srgbClr val="299DEB"/>
                  </a:solidFill>
                  <a:latin typeface="Arial Narrow" panose="020B0606020202030204" pitchFamily="34" charset="0"/>
                  <a:cs typeface="Times" pitchFamily="18" charset="0"/>
                </a:rPr>
                <a:t>NSWCCD</a:t>
              </a:r>
              <a:endParaRPr lang="en-US" altLang="en-US" sz="1200" b="0" i="1" dirty="0">
                <a:solidFill>
                  <a:srgbClr val="299DEB"/>
                </a:solidFill>
                <a:latin typeface="Arial Narrow" panose="020B0606020202030204" pitchFamily="34" charset="0"/>
                <a:ea typeface="ＭＳ Ｐゴシック" pitchFamily="34" charset="-128"/>
                <a:cs typeface="Times" pitchFamily="18" charset="0"/>
              </a:endParaRPr>
            </a:p>
          </p:txBody>
        </p:sp>
        <p:pic>
          <p:nvPicPr>
            <p:cNvPr id="29" name="Picture 28" descr="Blue-Yellow block.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2200" y="5691313"/>
              <a:ext cx="685799" cy="774878"/>
            </a:xfrm>
            <a:prstGeom prst="rect">
              <a:avLst/>
            </a:prstGeom>
          </p:spPr>
        </p:pic>
        <p:pic>
          <p:nvPicPr>
            <p:cNvPr id="30" name="Picture 29" descr="Yellow-Blue block.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0" y="5702122"/>
              <a:ext cx="677007" cy="774878"/>
            </a:xfrm>
            <a:prstGeom prst="rect">
              <a:avLst/>
            </a:prstGeom>
          </p:spPr>
        </p:pic>
      </p:grpSp>
      <p:sp>
        <p:nvSpPr>
          <p:cNvPr id="2" name="Title 1"/>
          <p:cNvSpPr>
            <a:spLocks noGrp="1"/>
          </p:cNvSpPr>
          <p:nvPr>
            <p:ph type="ctrTitle" hasCustomPrompt="1"/>
          </p:nvPr>
        </p:nvSpPr>
        <p:spPr>
          <a:xfrm>
            <a:off x="8792" y="3962400"/>
            <a:ext cx="7620000" cy="533400"/>
          </a:xfrm>
          <a:prstGeom prst="rect">
            <a:avLst/>
          </a:prstGeom>
        </p:spPr>
        <p:txBody>
          <a:bodyPr/>
          <a:lstStyle>
            <a:lvl1pPr algn="r">
              <a:defRPr sz="3200">
                <a:solidFill>
                  <a:schemeClr val="bg1"/>
                </a:solidFill>
                <a:effectLst>
                  <a:outerShdw blurRad="38100" dist="38100" dir="2700000" algn="tl">
                    <a:srgbClr val="000000">
                      <a:alpha val="43137"/>
                    </a:srgbClr>
                  </a:outerShdw>
                </a:effectLst>
                <a:latin typeface="Swis721 Blk BT" panose="020B0904030502020204" pitchFamily="34" charset="0"/>
              </a:defRPr>
            </a:lvl1pPr>
          </a:lstStyle>
          <a:p>
            <a:r>
              <a:rPr lang="en-US" dirty="0" smtClean="0"/>
              <a:t>Brief Title Here</a:t>
            </a:r>
            <a:endParaRPr lang="en-US" dirty="0"/>
          </a:p>
        </p:txBody>
      </p:sp>
      <p:sp>
        <p:nvSpPr>
          <p:cNvPr id="3" name="Subtitle 2"/>
          <p:cNvSpPr>
            <a:spLocks noGrp="1"/>
          </p:cNvSpPr>
          <p:nvPr>
            <p:ph type="subTitle" idx="1" hasCustomPrompt="1"/>
          </p:nvPr>
        </p:nvSpPr>
        <p:spPr>
          <a:xfrm>
            <a:off x="0" y="4973096"/>
            <a:ext cx="9143999" cy="479286"/>
          </a:xfrm>
          <a:prstGeom prst="rect">
            <a:avLst/>
          </a:prstGeom>
        </p:spPr>
        <p:txBody>
          <a:bodyPr/>
          <a:lstStyle>
            <a:lvl1pPr marL="0" indent="0" algn="ctr">
              <a:buNone/>
              <a:defRPr sz="2400" b="1" baseline="0">
                <a:solidFill>
                  <a:schemeClr val="bg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Visitor’s Name Here</a:t>
            </a:r>
          </a:p>
        </p:txBody>
      </p:sp>
      <p:sp>
        <p:nvSpPr>
          <p:cNvPr id="34" name="Date Placeholder 3"/>
          <p:cNvSpPr>
            <a:spLocks noGrp="1"/>
          </p:cNvSpPr>
          <p:nvPr>
            <p:ph type="dt" sz="half" idx="10"/>
          </p:nvPr>
        </p:nvSpPr>
        <p:spPr>
          <a:xfrm>
            <a:off x="0" y="4492219"/>
            <a:ext cx="7641080" cy="365125"/>
          </a:xfrm>
          <a:prstGeom prst="rect">
            <a:avLst/>
          </a:prstGeom>
        </p:spPr>
        <p:txBody>
          <a:bodyPr/>
          <a:lstStyle>
            <a:lvl1pPr algn="r">
              <a:defRPr i="1">
                <a:solidFill>
                  <a:srgbClr val="FFC000"/>
                </a:solidFill>
                <a:latin typeface="Arial Narrow" panose="020B0606020202030204" pitchFamily="34" charset="0"/>
              </a:defRPr>
            </a:lvl1pPr>
          </a:lstStyle>
          <a:p>
            <a:r>
              <a:rPr lang="en-US" dirty="0" smtClean="0"/>
              <a:t>Presenter’s Name, Title Here</a:t>
            </a:r>
            <a:endParaRPr lang="en-US" dirty="0"/>
          </a:p>
        </p:txBody>
      </p:sp>
      <p:sp>
        <p:nvSpPr>
          <p:cNvPr id="35" name="Footer Placeholder 4"/>
          <p:cNvSpPr>
            <a:spLocks noGrp="1"/>
          </p:cNvSpPr>
          <p:nvPr>
            <p:ph type="ftr" sz="quarter" idx="11"/>
          </p:nvPr>
        </p:nvSpPr>
        <p:spPr>
          <a:xfrm>
            <a:off x="3124200" y="5961089"/>
            <a:ext cx="2895600" cy="365125"/>
          </a:xfrm>
          <a:prstGeom prst="rect">
            <a:avLst/>
          </a:prstGeom>
        </p:spPr>
        <p:txBody>
          <a:bodyPr/>
          <a:lstStyle>
            <a:lvl1pPr>
              <a:defRPr sz="1400">
                <a:solidFill>
                  <a:schemeClr val="bg1"/>
                </a:solidFill>
                <a:latin typeface="Arial Narrow" panose="020B0606020202030204" pitchFamily="34" charset="0"/>
              </a:defRPr>
            </a:lvl1pPr>
          </a:lstStyle>
          <a:p>
            <a:pPr algn="ctr"/>
            <a:r>
              <a:rPr lang="en-US" dirty="0" smtClean="0"/>
              <a:t>Date Here</a:t>
            </a:r>
            <a:endParaRPr lang="en-US" dirty="0"/>
          </a:p>
        </p:txBody>
      </p:sp>
      <p:sp>
        <p:nvSpPr>
          <p:cNvPr id="36" name="Slide Number Placeholder 5"/>
          <p:cNvSpPr>
            <a:spLocks noGrp="1"/>
          </p:cNvSpPr>
          <p:nvPr>
            <p:ph type="sldNum" sz="quarter" idx="12"/>
          </p:nvPr>
        </p:nvSpPr>
        <p:spPr>
          <a:xfrm>
            <a:off x="-1" y="6569075"/>
            <a:ext cx="9143999" cy="288925"/>
          </a:xfrm>
          <a:prstGeom prst="rect">
            <a:avLst/>
          </a:prstGeom>
        </p:spPr>
        <p:txBody>
          <a:bodyPr/>
          <a:lstStyle>
            <a:lvl1pPr algn="ctr">
              <a:defRPr sz="900"/>
            </a:lvl1pPr>
          </a:lstStyle>
          <a:p>
            <a:pPr fontAlgn="base">
              <a:spcBef>
                <a:spcPct val="0"/>
              </a:spcBef>
              <a:spcAft>
                <a:spcPct val="0"/>
              </a:spcAft>
            </a:pPr>
            <a:r>
              <a:rPr lang="en-US" altLang="en-US" dirty="0" smtClean="0">
                <a:solidFill>
                  <a:srgbClr val="FFC000"/>
                </a:solidFill>
                <a:latin typeface="Arial Narrow" panose="020B0606020202030204" pitchFamily="34" charset="0"/>
              </a:rPr>
              <a:t>Distribution Statement  Here:. 	</a:t>
            </a:r>
            <a:fld id="{6F56DADA-61BA-469C-8463-D8F9129704BC}" type="slidenum">
              <a:rPr lang="en-US" altLang="en-US" smtClean="0">
                <a:solidFill>
                  <a:srgbClr val="FFC000"/>
                </a:solidFill>
                <a:latin typeface="Arial Narrow" panose="020B0606020202030204" pitchFamily="34" charset="0"/>
              </a:rPr>
              <a:pPr fontAlgn="base">
                <a:spcBef>
                  <a:spcPct val="0"/>
                </a:spcBef>
                <a:spcAft>
                  <a:spcPct val="0"/>
                </a:spcAft>
              </a:pPr>
              <a:t>‹#›</a:t>
            </a:fld>
            <a:endParaRPr lang="en-US" altLang="en-US" dirty="0">
              <a:solidFill>
                <a:srgbClr val="FFC000"/>
              </a:solidFill>
              <a:latin typeface="Arial Narrow" panose="020B0606020202030204" pitchFamily="34" charset="0"/>
            </a:endParaRPr>
          </a:p>
        </p:txBody>
      </p:sp>
      <p:sp>
        <p:nvSpPr>
          <p:cNvPr id="40" name="Text Placeholder 2"/>
          <p:cNvSpPr>
            <a:spLocks noGrp="1"/>
          </p:cNvSpPr>
          <p:nvPr>
            <p:ph type="body" idx="13"/>
          </p:nvPr>
        </p:nvSpPr>
        <p:spPr>
          <a:xfrm>
            <a:off x="0" y="5181600"/>
            <a:ext cx="9144000" cy="520700"/>
          </a:xfrm>
          <a:prstGeom prst="rect">
            <a:avLst/>
          </a:prstGeom>
        </p:spPr>
        <p:txBody>
          <a:bodyPr anchor="b"/>
          <a:lstStyle>
            <a:lvl1pPr marL="0" indent="0" algn="ctr">
              <a:buNone/>
              <a:defRPr sz="1600" i="1">
                <a:solidFill>
                  <a:schemeClr val="bg1"/>
                </a:solidFill>
                <a:latin typeface="Arial Narrow" panose="020B060602020203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631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lvl1pPr marL="0" indent="0">
              <a:buNone/>
              <a:defRPr sz="2400" b="1">
                <a:solidFill>
                  <a:schemeClr val="accent1">
                    <a:lumMod val="50000"/>
                  </a:schemeClr>
                </a:solidFill>
                <a:latin typeface="Arial Narrow" panose="020B0606020202030204" pitchFamily="34" charset="0"/>
              </a:defRPr>
            </a:lvl1pPr>
            <a:lvl2pPr marL="742950" indent="-285750">
              <a:buFont typeface="Arial" panose="020B0604020202020204" pitchFamily="34" charset="0"/>
              <a:buChar char="•"/>
              <a:defRPr sz="2000">
                <a:solidFill>
                  <a:schemeClr val="accent1">
                    <a:lumMod val="50000"/>
                  </a:schemeClr>
                </a:solidFill>
                <a:latin typeface="Arial Narrow" panose="020B0606020202030204" pitchFamily="34" charset="0"/>
              </a:defRPr>
            </a:lvl2pPr>
            <a:lvl3pPr marL="1143000" indent="-228600">
              <a:buFont typeface="Arial" panose="020B0604020202020204" pitchFamily="34" charset="0"/>
              <a:buChar char="•"/>
              <a:defRPr sz="1800">
                <a:solidFill>
                  <a:schemeClr val="accent1">
                    <a:lumMod val="50000"/>
                  </a:schemeClr>
                </a:solidFill>
                <a:latin typeface="Arial Narrow" panose="020B0606020202030204" pitchFamily="34" charset="0"/>
              </a:defRPr>
            </a:lvl3pPr>
            <a:lvl4pPr marL="1600200" indent="-228600">
              <a:buFont typeface="Arial" panose="020B0604020202020204" pitchFamily="34" charset="0"/>
              <a:buChar char="•"/>
              <a:defRPr sz="1600">
                <a:solidFill>
                  <a:schemeClr val="accent1">
                    <a:lumMod val="50000"/>
                  </a:schemeClr>
                </a:solidFill>
                <a:latin typeface="Arial Narrow" panose="020B0606020202030204" pitchFamily="34" charset="0"/>
              </a:defRPr>
            </a:lvl4pPr>
            <a:lvl5pPr marL="2057400" indent="-228600">
              <a:buFont typeface="Arial" panose="020B0604020202020204" pitchFamily="34" charset="0"/>
              <a:buChar char="•"/>
              <a:defRPr sz="1400">
                <a:solidFill>
                  <a:schemeClr val="accent1">
                    <a:lumMod val="50000"/>
                  </a:schemeClr>
                </a:solidFill>
                <a:latin typeface="Arial Narrow" panose="020B0606020202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7" name="Group 6"/>
          <p:cNvGrpSpPr/>
          <p:nvPr userDrawn="1"/>
        </p:nvGrpSpPr>
        <p:grpSpPr>
          <a:xfrm>
            <a:off x="0" y="1"/>
            <a:ext cx="9150492" cy="1146969"/>
            <a:chOff x="0" y="1"/>
            <a:chExt cx="9150492" cy="1146969"/>
          </a:xfrm>
        </p:grpSpPr>
        <p:sp>
          <p:nvSpPr>
            <p:cNvPr id="8" name="Rectangle 7"/>
            <p:cNvSpPr/>
            <p:nvPr/>
          </p:nvSpPr>
          <p:spPr bwMode="auto">
            <a:xfrm>
              <a:off x="0" y="1"/>
              <a:ext cx="9144000" cy="1142999"/>
            </a:xfrm>
            <a:prstGeom prst="rect">
              <a:avLst/>
            </a:prstGeom>
            <a:solidFill>
              <a:srgbClr val="0A283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9" name="Rectangle 5"/>
            <p:cNvSpPr/>
            <p:nvPr/>
          </p:nvSpPr>
          <p:spPr bwMode="auto">
            <a:xfrm>
              <a:off x="7239000" y="1"/>
              <a:ext cx="1910780" cy="1146969"/>
            </a:xfrm>
            <a:custGeom>
              <a:avLst/>
              <a:gdLst>
                <a:gd name="connsiteX0" fmla="*/ 0 w 762000"/>
                <a:gd name="connsiteY0" fmla="*/ 0 h 762000"/>
                <a:gd name="connsiteX1" fmla="*/ 762000 w 762000"/>
                <a:gd name="connsiteY1" fmla="*/ 0 h 762000"/>
                <a:gd name="connsiteX2" fmla="*/ 762000 w 762000"/>
                <a:gd name="connsiteY2" fmla="*/ 762000 h 762000"/>
                <a:gd name="connsiteX3" fmla="*/ 0 w 762000"/>
                <a:gd name="connsiteY3" fmla="*/ 762000 h 762000"/>
                <a:gd name="connsiteX4" fmla="*/ 0 w 762000"/>
                <a:gd name="connsiteY4" fmla="*/ 0 h 762000"/>
                <a:gd name="connsiteX0" fmla="*/ 0 w 765175"/>
                <a:gd name="connsiteY0" fmla="*/ 41275 h 803275"/>
                <a:gd name="connsiteX1" fmla="*/ 765175 w 765175"/>
                <a:gd name="connsiteY1" fmla="*/ 0 h 803275"/>
                <a:gd name="connsiteX2" fmla="*/ 762000 w 765175"/>
                <a:gd name="connsiteY2" fmla="*/ 803275 h 803275"/>
                <a:gd name="connsiteX3" fmla="*/ 0 w 765175"/>
                <a:gd name="connsiteY3" fmla="*/ 803275 h 803275"/>
                <a:gd name="connsiteX4" fmla="*/ 0 w 765175"/>
                <a:gd name="connsiteY4" fmla="*/ 41275 h 803275"/>
                <a:gd name="connsiteX0" fmla="*/ 15875 w 765175"/>
                <a:gd name="connsiteY0" fmla="*/ 0 h 803275"/>
                <a:gd name="connsiteX1" fmla="*/ 765175 w 765175"/>
                <a:gd name="connsiteY1" fmla="*/ 0 h 803275"/>
                <a:gd name="connsiteX2" fmla="*/ 762000 w 765175"/>
                <a:gd name="connsiteY2" fmla="*/ 803275 h 803275"/>
                <a:gd name="connsiteX3" fmla="*/ 0 w 765175"/>
                <a:gd name="connsiteY3" fmla="*/ 803275 h 803275"/>
                <a:gd name="connsiteX4" fmla="*/ 15875 w 765175"/>
                <a:gd name="connsiteY4" fmla="*/ 0 h 803275"/>
                <a:gd name="connsiteX0" fmla="*/ 469900 w 1219200"/>
                <a:gd name="connsiteY0" fmla="*/ 0 h 806450"/>
                <a:gd name="connsiteX1" fmla="*/ 1219200 w 1219200"/>
                <a:gd name="connsiteY1" fmla="*/ 0 h 806450"/>
                <a:gd name="connsiteX2" fmla="*/ 1216025 w 1219200"/>
                <a:gd name="connsiteY2" fmla="*/ 803275 h 806450"/>
                <a:gd name="connsiteX3" fmla="*/ 0 w 1219200"/>
                <a:gd name="connsiteY3" fmla="*/ 806450 h 806450"/>
                <a:gd name="connsiteX4" fmla="*/ 469900 w 1219200"/>
                <a:gd name="connsiteY4" fmla="*/ 0 h 806450"/>
                <a:gd name="connsiteX0" fmla="*/ 447040 w 1196340"/>
                <a:gd name="connsiteY0" fmla="*/ 0 h 852170"/>
                <a:gd name="connsiteX1" fmla="*/ 1196340 w 1196340"/>
                <a:gd name="connsiteY1" fmla="*/ 0 h 852170"/>
                <a:gd name="connsiteX2" fmla="*/ 1193165 w 1196340"/>
                <a:gd name="connsiteY2" fmla="*/ 803275 h 852170"/>
                <a:gd name="connsiteX3" fmla="*/ 0 w 1196340"/>
                <a:gd name="connsiteY3" fmla="*/ 852170 h 852170"/>
                <a:gd name="connsiteX4" fmla="*/ 447040 w 1196340"/>
                <a:gd name="connsiteY4" fmla="*/ 0 h 852170"/>
                <a:gd name="connsiteX0" fmla="*/ 447040 w 1196340"/>
                <a:gd name="connsiteY0" fmla="*/ 0 h 856615"/>
                <a:gd name="connsiteX1" fmla="*/ 1196340 w 1196340"/>
                <a:gd name="connsiteY1" fmla="*/ 0 h 856615"/>
                <a:gd name="connsiteX2" fmla="*/ 1188085 w 1196340"/>
                <a:gd name="connsiteY2" fmla="*/ 856615 h 856615"/>
                <a:gd name="connsiteX3" fmla="*/ 0 w 1196340"/>
                <a:gd name="connsiteY3" fmla="*/ 852170 h 856615"/>
                <a:gd name="connsiteX4" fmla="*/ 447040 w 1196340"/>
                <a:gd name="connsiteY4" fmla="*/ 0 h 856615"/>
                <a:gd name="connsiteX0" fmla="*/ 447040 w 1196340"/>
                <a:gd name="connsiteY0" fmla="*/ 0 h 856615"/>
                <a:gd name="connsiteX1" fmla="*/ 1196340 w 1196340"/>
                <a:gd name="connsiteY1" fmla="*/ 0 h 856615"/>
                <a:gd name="connsiteX2" fmla="*/ 1195705 w 1196340"/>
                <a:gd name="connsiteY2" fmla="*/ 856615 h 856615"/>
                <a:gd name="connsiteX3" fmla="*/ 0 w 1196340"/>
                <a:gd name="connsiteY3" fmla="*/ 852170 h 856615"/>
                <a:gd name="connsiteX4" fmla="*/ 447040 w 1196340"/>
                <a:gd name="connsiteY4" fmla="*/ 0 h 856615"/>
                <a:gd name="connsiteX0" fmla="*/ 441960 w 1191260"/>
                <a:gd name="connsiteY0" fmla="*/ 0 h 856615"/>
                <a:gd name="connsiteX1" fmla="*/ 1191260 w 1191260"/>
                <a:gd name="connsiteY1" fmla="*/ 0 h 856615"/>
                <a:gd name="connsiteX2" fmla="*/ 1190625 w 1191260"/>
                <a:gd name="connsiteY2" fmla="*/ 856615 h 856615"/>
                <a:gd name="connsiteX3" fmla="*/ 0 w 1191260"/>
                <a:gd name="connsiteY3" fmla="*/ 854710 h 856615"/>
                <a:gd name="connsiteX4" fmla="*/ 441960 w 1191260"/>
                <a:gd name="connsiteY4" fmla="*/ 0 h 856615"/>
                <a:gd name="connsiteX0" fmla="*/ 441960 w 1193344"/>
                <a:gd name="connsiteY0" fmla="*/ 0 h 854710"/>
                <a:gd name="connsiteX1" fmla="*/ 1191260 w 1193344"/>
                <a:gd name="connsiteY1" fmla="*/ 0 h 854710"/>
                <a:gd name="connsiteX2" fmla="*/ 1193165 w 1193344"/>
                <a:gd name="connsiteY2" fmla="*/ 854075 h 854710"/>
                <a:gd name="connsiteX3" fmla="*/ 0 w 1193344"/>
                <a:gd name="connsiteY3" fmla="*/ 854710 h 854710"/>
                <a:gd name="connsiteX4" fmla="*/ 441960 w 1193344"/>
                <a:gd name="connsiteY4" fmla="*/ 0 h 854710"/>
                <a:gd name="connsiteX0" fmla="*/ 535940 w 1193344"/>
                <a:gd name="connsiteY0" fmla="*/ 0 h 913130"/>
                <a:gd name="connsiteX1" fmla="*/ 1191260 w 1193344"/>
                <a:gd name="connsiteY1" fmla="*/ 58420 h 913130"/>
                <a:gd name="connsiteX2" fmla="*/ 1193165 w 1193344"/>
                <a:gd name="connsiteY2" fmla="*/ 912495 h 913130"/>
                <a:gd name="connsiteX3" fmla="*/ 0 w 1193344"/>
                <a:gd name="connsiteY3" fmla="*/ 913130 h 913130"/>
                <a:gd name="connsiteX4" fmla="*/ 535940 w 1193344"/>
                <a:gd name="connsiteY4" fmla="*/ 0 h 913130"/>
                <a:gd name="connsiteX0" fmla="*/ 535940 w 1196340"/>
                <a:gd name="connsiteY0" fmla="*/ 0 h 913130"/>
                <a:gd name="connsiteX1" fmla="*/ 1196340 w 1196340"/>
                <a:gd name="connsiteY1" fmla="*/ 2540 h 913130"/>
                <a:gd name="connsiteX2" fmla="*/ 1193165 w 1196340"/>
                <a:gd name="connsiteY2" fmla="*/ 912495 h 913130"/>
                <a:gd name="connsiteX3" fmla="*/ 0 w 1196340"/>
                <a:gd name="connsiteY3" fmla="*/ 913130 h 913130"/>
                <a:gd name="connsiteX4" fmla="*/ 535940 w 1196340"/>
                <a:gd name="connsiteY4" fmla="*/ 0 h 913130"/>
                <a:gd name="connsiteX0" fmla="*/ 548640 w 1209040"/>
                <a:gd name="connsiteY0" fmla="*/ 0 h 915670"/>
                <a:gd name="connsiteX1" fmla="*/ 1209040 w 1209040"/>
                <a:gd name="connsiteY1" fmla="*/ 2540 h 915670"/>
                <a:gd name="connsiteX2" fmla="*/ 1205865 w 1209040"/>
                <a:gd name="connsiteY2" fmla="*/ 912495 h 915670"/>
                <a:gd name="connsiteX3" fmla="*/ 0 w 1209040"/>
                <a:gd name="connsiteY3" fmla="*/ 915670 h 915670"/>
                <a:gd name="connsiteX4" fmla="*/ 548640 w 1209040"/>
                <a:gd name="connsiteY4" fmla="*/ 0 h 915670"/>
                <a:gd name="connsiteX0" fmla="*/ 553720 w 1214120"/>
                <a:gd name="connsiteY0" fmla="*/ 0 h 913130"/>
                <a:gd name="connsiteX1" fmla="*/ 1214120 w 1214120"/>
                <a:gd name="connsiteY1" fmla="*/ 2540 h 913130"/>
                <a:gd name="connsiteX2" fmla="*/ 1210945 w 1214120"/>
                <a:gd name="connsiteY2" fmla="*/ 912495 h 913130"/>
                <a:gd name="connsiteX3" fmla="*/ 0 w 1214120"/>
                <a:gd name="connsiteY3" fmla="*/ 913130 h 913130"/>
                <a:gd name="connsiteX4" fmla="*/ 553720 w 1214120"/>
                <a:gd name="connsiteY4" fmla="*/ 0 h 913130"/>
                <a:gd name="connsiteX0" fmla="*/ 553720 w 1402080"/>
                <a:gd name="connsiteY0" fmla="*/ 0 h 913130"/>
                <a:gd name="connsiteX1" fmla="*/ 1402080 w 1402080"/>
                <a:gd name="connsiteY1" fmla="*/ 10160 h 913130"/>
                <a:gd name="connsiteX2" fmla="*/ 1210945 w 1402080"/>
                <a:gd name="connsiteY2" fmla="*/ 912495 h 913130"/>
                <a:gd name="connsiteX3" fmla="*/ 0 w 1402080"/>
                <a:gd name="connsiteY3" fmla="*/ 913130 h 913130"/>
                <a:gd name="connsiteX4" fmla="*/ 553720 w 1402080"/>
                <a:gd name="connsiteY4" fmla="*/ 0 h 913130"/>
                <a:gd name="connsiteX0" fmla="*/ 553720 w 1402080"/>
                <a:gd name="connsiteY0" fmla="*/ 0 h 913130"/>
                <a:gd name="connsiteX1" fmla="*/ 1402080 w 1402080"/>
                <a:gd name="connsiteY1" fmla="*/ 2540 h 913130"/>
                <a:gd name="connsiteX2" fmla="*/ 1210945 w 1402080"/>
                <a:gd name="connsiteY2" fmla="*/ 912495 h 913130"/>
                <a:gd name="connsiteX3" fmla="*/ 0 w 1402080"/>
                <a:gd name="connsiteY3" fmla="*/ 913130 h 913130"/>
                <a:gd name="connsiteX4" fmla="*/ 553720 w 1402080"/>
                <a:gd name="connsiteY4" fmla="*/ 0 h 913130"/>
                <a:gd name="connsiteX0" fmla="*/ 553720 w 1402080"/>
                <a:gd name="connsiteY0" fmla="*/ 0 h 915035"/>
                <a:gd name="connsiteX1" fmla="*/ 1402080 w 1402080"/>
                <a:gd name="connsiteY1" fmla="*/ 2540 h 915035"/>
                <a:gd name="connsiteX2" fmla="*/ 1398905 w 1402080"/>
                <a:gd name="connsiteY2" fmla="*/ 915035 h 915035"/>
                <a:gd name="connsiteX3" fmla="*/ 0 w 1402080"/>
                <a:gd name="connsiteY3" fmla="*/ 913130 h 915035"/>
                <a:gd name="connsiteX4" fmla="*/ 553720 w 1402080"/>
                <a:gd name="connsiteY4" fmla="*/ 0 h 915035"/>
                <a:gd name="connsiteX0" fmla="*/ 553720 w 1399540"/>
                <a:gd name="connsiteY0" fmla="*/ 0 h 915035"/>
                <a:gd name="connsiteX1" fmla="*/ 1399540 w 1399540"/>
                <a:gd name="connsiteY1" fmla="*/ 5080 h 915035"/>
                <a:gd name="connsiteX2" fmla="*/ 1398905 w 1399540"/>
                <a:gd name="connsiteY2" fmla="*/ 915035 h 915035"/>
                <a:gd name="connsiteX3" fmla="*/ 0 w 1399540"/>
                <a:gd name="connsiteY3" fmla="*/ 913130 h 915035"/>
                <a:gd name="connsiteX4" fmla="*/ 553720 w 1399540"/>
                <a:gd name="connsiteY4" fmla="*/ 0 h 915035"/>
                <a:gd name="connsiteX0" fmla="*/ 553720 w 1402080"/>
                <a:gd name="connsiteY0" fmla="*/ 0 h 915035"/>
                <a:gd name="connsiteX1" fmla="*/ 1402080 w 1402080"/>
                <a:gd name="connsiteY1" fmla="*/ 0 h 915035"/>
                <a:gd name="connsiteX2" fmla="*/ 1398905 w 1402080"/>
                <a:gd name="connsiteY2" fmla="*/ 915035 h 915035"/>
                <a:gd name="connsiteX3" fmla="*/ 0 w 1402080"/>
                <a:gd name="connsiteY3" fmla="*/ 913130 h 915035"/>
                <a:gd name="connsiteX4" fmla="*/ 553720 w 1402080"/>
                <a:gd name="connsiteY4" fmla="*/ 0 h 915035"/>
                <a:gd name="connsiteX0" fmla="*/ 553720 w 1529080"/>
                <a:gd name="connsiteY0" fmla="*/ 0 h 915035"/>
                <a:gd name="connsiteX1" fmla="*/ 1529080 w 1529080"/>
                <a:gd name="connsiteY1" fmla="*/ 25400 h 915035"/>
                <a:gd name="connsiteX2" fmla="*/ 1398905 w 1529080"/>
                <a:gd name="connsiteY2" fmla="*/ 915035 h 915035"/>
                <a:gd name="connsiteX3" fmla="*/ 0 w 1529080"/>
                <a:gd name="connsiteY3" fmla="*/ 913130 h 915035"/>
                <a:gd name="connsiteX4" fmla="*/ 553720 w 1529080"/>
                <a:gd name="connsiteY4" fmla="*/ 0 h 915035"/>
                <a:gd name="connsiteX0" fmla="*/ 553720 w 1526540"/>
                <a:gd name="connsiteY0" fmla="*/ 0 h 915035"/>
                <a:gd name="connsiteX1" fmla="*/ 1526540 w 1526540"/>
                <a:gd name="connsiteY1" fmla="*/ 0 h 915035"/>
                <a:gd name="connsiteX2" fmla="*/ 1398905 w 1526540"/>
                <a:gd name="connsiteY2" fmla="*/ 915035 h 915035"/>
                <a:gd name="connsiteX3" fmla="*/ 0 w 1526540"/>
                <a:gd name="connsiteY3" fmla="*/ 913130 h 915035"/>
                <a:gd name="connsiteX4" fmla="*/ 553720 w 1526540"/>
                <a:gd name="connsiteY4" fmla="*/ 0 h 915035"/>
                <a:gd name="connsiteX0" fmla="*/ 553720 w 1528624"/>
                <a:gd name="connsiteY0" fmla="*/ 0 h 917575"/>
                <a:gd name="connsiteX1" fmla="*/ 1526540 w 1528624"/>
                <a:gd name="connsiteY1" fmla="*/ 0 h 917575"/>
                <a:gd name="connsiteX2" fmla="*/ 1528445 w 1528624"/>
                <a:gd name="connsiteY2" fmla="*/ 917575 h 917575"/>
                <a:gd name="connsiteX3" fmla="*/ 0 w 1528624"/>
                <a:gd name="connsiteY3" fmla="*/ 913130 h 917575"/>
                <a:gd name="connsiteX4" fmla="*/ 553720 w 1528624"/>
                <a:gd name="connsiteY4" fmla="*/ 0 h 917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624" h="917575">
                  <a:moveTo>
                    <a:pt x="553720" y="0"/>
                  </a:moveTo>
                  <a:lnTo>
                    <a:pt x="1526540" y="0"/>
                  </a:lnTo>
                  <a:cubicBezTo>
                    <a:pt x="1525482" y="267758"/>
                    <a:pt x="1529503" y="649817"/>
                    <a:pt x="1528445" y="917575"/>
                  </a:cubicBezTo>
                  <a:lnTo>
                    <a:pt x="0" y="913130"/>
                  </a:lnTo>
                  <a:lnTo>
                    <a:pt x="553720" y="0"/>
                  </a:lnTo>
                  <a:close/>
                </a:path>
              </a:pathLst>
            </a:custGeom>
            <a:solidFill>
              <a:srgbClr val="FAB90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0" name="Rectangle 5"/>
            <p:cNvSpPr/>
            <p:nvPr/>
          </p:nvSpPr>
          <p:spPr bwMode="auto">
            <a:xfrm>
              <a:off x="7537452" y="219075"/>
              <a:ext cx="1613040" cy="927100"/>
            </a:xfrm>
            <a:custGeom>
              <a:avLst/>
              <a:gdLst>
                <a:gd name="connsiteX0" fmla="*/ 0 w 762000"/>
                <a:gd name="connsiteY0" fmla="*/ 0 h 762000"/>
                <a:gd name="connsiteX1" fmla="*/ 762000 w 762000"/>
                <a:gd name="connsiteY1" fmla="*/ 0 h 762000"/>
                <a:gd name="connsiteX2" fmla="*/ 762000 w 762000"/>
                <a:gd name="connsiteY2" fmla="*/ 762000 h 762000"/>
                <a:gd name="connsiteX3" fmla="*/ 0 w 762000"/>
                <a:gd name="connsiteY3" fmla="*/ 762000 h 762000"/>
                <a:gd name="connsiteX4" fmla="*/ 0 w 762000"/>
                <a:gd name="connsiteY4" fmla="*/ 0 h 762000"/>
                <a:gd name="connsiteX0" fmla="*/ 0 w 765175"/>
                <a:gd name="connsiteY0" fmla="*/ 41275 h 803275"/>
                <a:gd name="connsiteX1" fmla="*/ 765175 w 765175"/>
                <a:gd name="connsiteY1" fmla="*/ 0 h 803275"/>
                <a:gd name="connsiteX2" fmla="*/ 762000 w 765175"/>
                <a:gd name="connsiteY2" fmla="*/ 803275 h 803275"/>
                <a:gd name="connsiteX3" fmla="*/ 0 w 765175"/>
                <a:gd name="connsiteY3" fmla="*/ 803275 h 803275"/>
                <a:gd name="connsiteX4" fmla="*/ 0 w 765175"/>
                <a:gd name="connsiteY4" fmla="*/ 41275 h 803275"/>
                <a:gd name="connsiteX0" fmla="*/ 15875 w 765175"/>
                <a:gd name="connsiteY0" fmla="*/ 0 h 803275"/>
                <a:gd name="connsiteX1" fmla="*/ 765175 w 765175"/>
                <a:gd name="connsiteY1" fmla="*/ 0 h 803275"/>
                <a:gd name="connsiteX2" fmla="*/ 762000 w 765175"/>
                <a:gd name="connsiteY2" fmla="*/ 803275 h 803275"/>
                <a:gd name="connsiteX3" fmla="*/ 0 w 765175"/>
                <a:gd name="connsiteY3" fmla="*/ 803275 h 803275"/>
                <a:gd name="connsiteX4" fmla="*/ 15875 w 765175"/>
                <a:gd name="connsiteY4" fmla="*/ 0 h 803275"/>
                <a:gd name="connsiteX0" fmla="*/ 469900 w 1219200"/>
                <a:gd name="connsiteY0" fmla="*/ 0 h 806450"/>
                <a:gd name="connsiteX1" fmla="*/ 1219200 w 1219200"/>
                <a:gd name="connsiteY1" fmla="*/ 0 h 806450"/>
                <a:gd name="connsiteX2" fmla="*/ 1216025 w 1219200"/>
                <a:gd name="connsiteY2" fmla="*/ 803275 h 806450"/>
                <a:gd name="connsiteX3" fmla="*/ 0 w 1219200"/>
                <a:gd name="connsiteY3" fmla="*/ 806450 h 806450"/>
                <a:gd name="connsiteX4" fmla="*/ 469900 w 1219200"/>
                <a:gd name="connsiteY4" fmla="*/ 0 h 806450"/>
                <a:gd name="connsiteX0" fmla="*/ 469900 w 1450975"/>
                <a:gd name="connsiteY0" fmla="*/ 0 h 806450"/>
                <a:gd name="connsiteX1" fmla="*/ 1450975 w 1450975"/>
                <a:gd name="connsiteY1" fmla="*/ 6350 h 806450"/>
                <a:gd name="connsiteX2" fmla="*/ 1216025 w 1450975"/>
                <a:gd name="connsiteY2" fmla="*/ 803275 h 806450"/>
                <a:gd name="connsiteX3" fmla="*/ 0 w 1450975"/>
                <a:gd name="connsiteY3" fmla="*/ 806450 h 806450"/>
                <a:gd name="connsiteX4" fmla="*/ 469900 w 1450975"/>
                <a:gd name="connsiteY4" fmla="*/ 0 h 806450"/>
                <a:gd name="connsiteX0" fmla="*/ 469900 w 1450975"/>
                <a:gd name="connsiteY0" fmla="*/ 0 h 812800"/>
                <a:gd name="connsiteX1" fmla="*/ 1450975 w 1450975"/>
                <a:gd name="connsiteY1" fmla="*/ 6350 h 812800"/>
                <a:gd name="connsiteX2" fmla="*/ 1435100 w 1450975"/>
                <a:gd name="connsiteY2" fmla="*/ 812800 h 812800"/>
                <a:gd name="connsiteX3" fmla="*/ 0 w 1450975"/>
                <a:gd name="connsiteY3" fmla="*/ 806450 h 812800"/>
                <a:gd name="connsiteX4" fmla="*/ 469900 w 1450975"/>
                <a:gd name="connsiteY4" fmla="*/ 0 h 812800"/>
                <a:gd name="connsiteX0" fmla="*/ 469900 w 1450975"/>
                <a:gd name="connsiteY0" fmla="*/ 0 h 812800"/>
                <a:gd name="connsiteX1" fmla="*/ 1450975 w 1450975"/>
                <a:gd name="connsiteY1" fmla="*/ 6350 h 812800"/>
                <a:gd name="connsiteX2" fmla="*/ 1447800 w 1450975"/>
                <a:gd name="connsiteY2" fmla="*/ 812800 h 812800"/>
                <a:gd name="connsiteX3" fmla="*/ 0 w 1450975"/>
                <a:gd name="connsiteY3" fmla="*/ 806450 h 812800"/>
                <a:gd name="connsiteX4" fmla="*/ 469900 w 1450975"/>
                <a:gd name="connsiteY4" fmla="*/ 0 h 812800"/>
                <a:gd name="connsiteX0" fmla="*/ 469900 w 1451280"/>
                <a:gd name="connsiteY0" fmla="*/ 0 h 812800"/>
                <a:gd name="connsiteX1" fmla="*/ 1450975 w 1451280"/>
                <a:gd name="connsiteY1" fmla="*/ 6350 h 812800"/>
                <a:gd name="connsiteX2" fmla="*/ 1450975 w 1451280"/>
                <a:gd name="connsiteY2" fmla="*/ 812800 h 812800"/>
                <a:gd name="connsiteX3" fmla="*/ 0 w 1451280"/>
                <a:gd name="connsiteY3" fmla="*/ 806450 h 812800"/>
                <a:gd name="connsiteX4" fmla="*/ 469900 w 1451280"/>
                <a:gd name="connsiteY4" fmla="*/ 0 h 812800"/>
                <a:gd name="connsiteX0" fmla="*/ 536575 w 1451280"/>
                <a:gd name="connsiteY0" fmla="*/ 0 h 930275"/>
                <a:gd name="connsiteX1" fmla="*/ 1450975 w 1451280"/>
                <a:gd name="connsiteY1" fmla="*/ 123825 h 930275"/>
                <a:gd name="connsiteX2" fmla="*/ 1450975 w 1451280"/>
                <a:gd name="connsiteY2" fmla="*/ 930275 h 930275"/>
                <a:gd name="connsiteX3" fmla="*/ 0 w 1451280"/>
                <a:gd name="connsiteY3" fmla="*/ 923925 h 930275"/>
                <a:gd name="connsiteX4" fmla="*/ 536575 w 1451280"/>
                <a:gd name="connsiteY4" fmla="*/ 0 h 930275"/>
                <a:gd name="connsiteX0" fmla="*/ 536575 w 1454150"/>
                <a:gd name="connsiteY0" fmla="*/ 0 h 930275"/>
                <a:gd name="connsiteX1" fmla="*/ 1454150 w 1454150"/>
                <a:gd name="connsiteY1" fmla="*/ 0 h 930275"/>
                <a:gd name="connsiteX2" fmla="*/ 1450975 w 1454150"/>
                <a:gd name="connsiteY2" fmla="*/ 930275 h 930275"/>
                <a:gd name="connsiteX3" fmla="*/ 0 w 1454150"/>
                <a:gd name="connsiteY3" fmla="*/ 923925 h 930275"/>
                <a:gd name="connsiteX4" fmla="*/ 536575 w 1454150"/>
                <a:gd name="connsiteY4" fmla="*/ 0 h 930275"/>
                <a:gd name="connsiteX0" fmla="*/ 536575 w 1603375"/>
                <a:gd name="connsiteY0" fmla="*/ 3175 h 933450"/>
                <a:gd name="connsiteX1" fmla="*/ 1603375 w 1603375"/>
                <a:gd name="connsiteY1" fmla="*/ 0 h 933450"/>
                <a:gd name="connsiteX2" fmla="*/ 1450975 w 1603375"/>
                <a:gd name="connsiteY2" fmla="*/ 933450 h 933450"/>
                <a:gd name="connsiteX3" fmla="*/ 0 w 1603375"/>
                <a:gd name="connsiteY3" fmla="*/ 927100 h 933450"/>
                <a:gd name="connsiteX4" fmla="*/ 536575 w 1603375"/>
                <a:gd name="connsiteY4" fmla="*/ 3175 h 933450"/>
                <a:gd name="connsiteX0" fmla="*/ 536575 w 1603680"/>
                <a:gd name="connsiteY0" fmla="*/ 3175 h 930275"/>
                <a:gd name="connsiteX1" fmla="*/ 1603375 w 1603680"/>
                <a:gd name="connsiteY1" fmla="*/ 0 h 930275"/>
                <a:gd name="connsiteX2" fmla="*/ 1603375 w 1603680"/>
                <a:gd name="connsiteY2" fmla="*/ 930275 h 930275"/>
                <a:gd name="connsiteX3" fmla="*/ 0 w 1603680"/>
                <a:gd name="connsiteY3" fmla="*/ 927100 h 930275"/>
                <a:gd name="connsiteX4" fmla="*/ 536575 w 1603680"/>
                <a:gd name="connsiteY4" fmla="*/ 3175 h 930275"/>
                <a:gd name="connsiteX0" fmla="*/ 536575 w 1609725"/>
                <a:gd name="connsiteY0" fmla="*/ 0 h 927100"/>
                <a:gd name="connsiteX1" fmla="*/ 1609725 w 1609725"/>
                <a:gd name="connsiteY1" fmla="*/ 0 h 927100"/>
                <a:gd name="connsiteX2" fmla="*/ 1603375 w 1609725"/>
                <a:gd name="connsiteY2" fmla="*/ 927100 h 927100"/>
                <a:gd name="connsiteX3" fmla="*/ 0 w 1609725"/>
                <a:gd name="connsiteY3" fmla="*/ 923925 h 927100"/>
                <a:gd name="connsiteX4" fmla="*/ 536575 w 1609725"/>
                <a:gd name="connsiteY4" fmla="*/ 0 h 927100"/>
                <a:gd name="connsiteX0" fmla="*/ 536575 w 1613040"/>
                <a:gd name="connsiteY0" fmla="*/ 0 h 927100"/>
                <a:gd name="connsiteX1" fmla="*/ 1609725 w 1613040"/>
                <a:gd name="connsiteY1" fmla="*/ 0 h 927100"/>
                <a:gd name="connsiteX2" fmla="*/ 1612900 w 1613040"/>
                <a:gd name="connsiteY2" fmla="*/ 927100 h 927100"/>
                <a:gd name="connsiteX3" fmla="*/ 0 w 1613040"/>
                <a:gd name="connsiteY3" fmla="*/ 923925 h 927100"/>
                <a:gd name="connsiteX4" fmla="*/ 536575 w 1613040"/>
                <a:gd name="connsiteY4" fmla="*/ 0 h 927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3040" h="927100">
                  <a:moveTo>
                    <a:pt x="536575" y="0"/>
                  </a:moveTo>
                  <a:lnTo>
                    <a:pt x="1609725" y="0"/>
                  </a:lnTo>
                  <a:cubicBezTo>
                    <a:pt x="1608667" y="267758"/>
                    <a:pt x="1613958" y="659342"/>
                    <a:pt x="1612900" y="927100"/>
                  </a:cubicBezTo>
                  <a:lnTo>
                    <a:pt x="0" y="923925"/>
                  </a:lnTo>
                  <a:lnTo>
                    <a:pt x="536575" y="0"/>
                  </a:lnTo>
                  <a:close/>
                </a:path>
              </a:pathLst>
            </a:custGeom>
            <a:solidFill>
              <a:srgbClr val="299DE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pic>
          <p:nvPicPr>
            <p:cNvPr id="11" name="Picture 10" descr="NAVSEA Warfare Centers - Carderock Logo White.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457200"/>
              <a:ext cx="1200575" cy="533400"/>
            </a:xfrm>
            <a:prstGeom prst="rect">
              <a:avLst/>
            </a:prstGeom>
          </p:spPr>
        </p:pic>
      </p:grpSp>
      <p:sp>
        <p:nvSpPr>
          <p:cNvPr id="2" name="Title 1"/>
          <p:cNvSpPr>
            <a:spLocks noGrp="1"/>
          </p:cNvSpPr>
          <p:nvPr>
            <p:ph type="title"/>
          </p:nvPr>
        </p:nvSpPr>
        <p:spPr>
          <a:xfrm>
            <a:off x="457200" y="274638"/>
            <a:ext cx="8229600" cy="715962"/>
          </a:xfrm>
          <a:prstGeom prst="rect">
            <a:avLst/>
          </a:prstGeom>
        </p:spPr>
        <p:txBody>
          <a:bodyPr/>
          <a:lstStyle>
            <a:lvl1pPr algn="l">
              <a:defRPr sz="3600">
                <a:solidFill>
                  <a:schemeClr val="bg1"/>
                </a:solidFill>
                <a:latin typeface="Arial Narrow" panose="020B0606020202030204" pitchFamily="34" charset="0"/>
              </a:defRPr>
            </a:lvl1pPr>
          </a:lstStyle>
          <a:p>
            <a:r>
              <a:rPr lang="en-US" dirty="0" smtClean="0"/>
              <a:t>Click to edit Master title style</a:t>
            </a:r>
            <a:endParaRPr lang="en-US" dirty="0"/>
          </a:p>
        </p:txBody>
      </p:sp>
      <p:grpSp>
        <p:nvGrpSpPr>
          <p:cNvPr id="12" name="Group 11"/>
          <p:cNvGrpSpPr/>
          <p:nvPr userDrawn="1"/>
        </p:nvGrpSpPr>
        <p:grpSpPr>
          <a:xfrm>
            <a:off x="0" y="6548805"/>
            <a:ext cx="9144000" cy="309580"/>
            <a:chOff x="0" y="6548805"/>
            <a:chExt cx="9144000" cy="309580"/>
          </a:xfrm>
        </p:grpSpPr>
        <p:sp>
          <p:nvSpPr>
            <p:cNvPr id="13" name="Rectangle 12"/>
            <p:cNvSpPr/>
            <p:nvPr/>
          </p:nvSpPr>
          <p:spPr bwMode="auto">
            <a:xfrm flipV="1">
              <a:off x="0" y="6629400"/>
              <a:ext cx="9144000" cy="228600"/>
            </a:xfrm>
            <a:prstGeom prst="rect">
              <a:avLst/>
            </a:prstGeom>
            <a:solidFill>
              <a:srgbClr val="0A273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4" name="Rectangle 6"/>
            <p:cNvSpPr/>
            <p:nvPr/>
          </p:nvSpPr>
          <p:spPr bwMode="auto">
            <a:xfrm>
              <a:off x="311150" y="6573820"/>
              <a:ext cx="2940050" cy="284180"/>
            </a:xfrm>
            <a:custGeom>
              <a:avLst/>
              <a:gdLst>
                <a:gd name="connsiteX0" fmla="*/ 0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0 w 2946400"/>
                <a:gd name="connsiteY4" fmla="*/ 0 h 381000"/>
                <a:gd name="connsiteX0" fmla="*/ 149225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149225 w 2946400"/>
                <a:gd name="connsiteY4" fmla="*/ 0 h 381000"/>
                <a:gd name="connsiteX0" fmla="*/ 219075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19075 w 3016250"/>
                <a:gd name="connsiteY4" fmla="*/ 0 h 384175"/>
                <a:gd name="connsiteX0" fmla="*/ 241300 w 3016250"/>
                <a:gd name="connsiteY0" fmla="*/ 3175 h 384175"/>
                <a:gd name="connsiteX1" fmla="*/ 3016250 w 3016250"/>
                <a:gd name="connsiteY1" fmla="*/ 0 h 384175"/>
                <a:gd name="connsiteX2" fmla="*/ 3016250 w 3016250"/>
                <a:gd name="connsiteY2" fmla="*/ 381000 h 384175"/>
                <a:gd name="connsiteX3" fmla="*/ 0 w 3016250"/>
                <a:gd name="connsiteY3" fmla="*/ 384175 h 384175"/>
                <a:gd name="connsiteX4" fmla="*/ 241300 w 3016250"/>
                <a:gd name="connsiteY4" fmla="*/ 3175 h 384175"/>
                <a:gd name="connsiteX0" fmla="*/ 228600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28600 w 3016250"/>
                <a:gd name="connsiteY4" fmla="*/ 0 h 384175"/>
                <a:gd name="connsiteX0" fmla="*/ 222250 w 3009900"/>
                <a:gd name="connsiteY0" fmla="*/ 0 h 384175"/>
                <a:gd name="connsiteX1" fmla="*/ 3009900 w 3009900"/>
                <a:gd name="connsiteY1" fmla="*/ 0 h 384175"/>
                <a:gd name="connsiteX2" fmla="*/ 3009900 w 3009900"/>
                <a:gd name="connsiteY2" fmla="*/ 381000 h 384175"/>
                <a:gd name="connsiteX3" fmla="*/ 0 w 3009900"/>
                <a:gd name="connsiteY3" fmla="*/ 384175 h 384175"/>
                <a:gd name="connsiteX4" fmla="*/ 222250 w 3009900"/>
                <a:gd name="connsiteY4" fmla="*/ 0 h 384175"/>
                <a:gd name="connsiteX0" fmla="*/ 222250 w 3194050"/>
                <a:gd name="connsiteY0" fmla="*/ 0 h 384175"/>
                <a:gd name="connsiteX1" fmla="*/ 3194050 w 3194050"/>
                <a:gd name="connsiteY1" fmla="*/ 3175 h 384175"/>
                <a:gd name="connsiteX2" fmla="*/ 3009900 w 3194050"/>
                <a:gd name="connsiteY2" fmla="*/ 381000 h 384175"/>
                <a:gd name="connsiteX3" fmla="*/ 0 w 3194050"/>
                <a:gd name="connsiteY3" fmla="*/ 384175 h 384175"/>
                <a:gd name="connsiteX4" fmla="*/ 222250 w 3194050"/>
                <a:gd name="connsiteY4" fmla="*/ 0 h 384175"/>
                <a:gd name="connsiteX0" fmla="*/ 222250 w 3206750"/>
                <a:gd name="connsiteY0" fmla="*/ 3175 h 387350"/>
                <a:gd name="connsiteX1" fmla="*/ 3206750 w 3206750"/>
                <a:gd name="connsiteY1" fmla="*/ 0 h 387350"/>
                <a:gd name="connsiteX2" fmla="*/ 3009900 w 3206750"/>
                <a:gd name="connsiteY2" fmla="*/ 384175 h 387350"/>
                <a:gd name="connsiteX3" fmla="*/ 0 w 3206750"/>
                <a:gd name="connsiteY3" fmla="*/ 387350 h 387350"/>
                <a:gd name="connsiteX4" fmla="*/ 222250 w 3206750"/>
                <a:gd name="connsiteY4" fmla="*/ 3175 h 387350"/>
                <a:gd name="connsiteX0" fmla="*/ 189749 w 3206750"/>
                <a:gd name="connsiteY0" fmla="*/ 60954 h 387350"/>
                <a:gd name="connsiteX1" fmla="*/ 3206750 w 3206750"/>
                <a:gd name="connsiteY1" fmla="*/ 0 h 387350"/>
                <a:gd name="connsiteX2" fmla="*/ 3009900 w 3206750"/>
                <a:gd name="connsiteY2" fmla="*/ 384175 h 387350"/>
                <a:gd name="connsiteX3" fmla="*/ 0 w 3206750"/>
                <a:gd name="connsiteY3" fmla="*/ 387350 h 387350"/>
                <a:gd name="connsiteX4" fmla="*/ 189749 w 3206750"/>
                <a:gd name="connsiteY4" fmla="*/ 60954 h 387350"/>
                <a:gd name="connsiteX0" fmla="*/ 189749 w 3159804"/>
                <a:gd name="connsiteY0" fmla="*/ 0 h 326396"/>
                <a:gd name="connsiteX1" fmla="*/ 3159804 w 3159804"/>
                <a:gd name="connsiteY1" fmla="*/ 29326 h 326396"/>
                <a:gd name="connsiteX2" fmla="*/ 3009900 w 3159804"/>
                <a:gd name="connsiteY2" fmla="*/ 323221 h 326396"/>
                <a:gd name="connsiteX3" fmla="*/ 0 w 3159804"/>
                <a:gd name="connsiteY3" fmla="*/ 326396 h 326396"/>
                <a:gd name="connsiteX4" fmla="*/ 189749 w 3159804"/>
                <a:gd name="connsiteY4" fmla="*/ 0 h 326396"/>
                <a:gd name="connsiteX0" fmla="*/ 189749 w 3174249"/>
                <a:gd name="connsiteY0" fmla="*/ 3174 h 329570"/>
                <a:gd name="connsiteX1" fmla="*/ 3174249 w 3174249"/>
                <a:gd name="connsiteY1" fmla="*/ 0 h 329570"/>
                <a:gd name="connsiteX2" fmla="*/ 3009900 w 3174249"/>
                <a:gd name="connsiteY2" fmla="*/ 326395 h 329570"/>
                <a:gd name="connsiteX3" fmla="*/ 0 w 3174249"/>
                <a:gd name="connsiteY3" fmla="*/ 329570 h 329570"/>
                <a:gd name="connsiteX4" fmla="*/ 189749 w 3174249"/>
                <a:gd name="connsiteY4" fmla="*/ 3174 h 329570"/>
                <a:gd name="connsiteX0" fmla="*/ 189749 w 3170638"/>
                <a:gd name="connsiteY0" fmla="*/ 0 h 326396"/>
                <a:gd name="connsiteX1" fmla="*/ 3170638 w 3170638"/>
                <a:gd name="connsiteY1" fmla="*/ 4048 h 326396"/>
                <a:gd name="connsiteX2" fmla="*/ 3009900 w 3170638"/>
                <a:gd name="connsiteY2" fmla="*/ 323221 h 326396"/>
                <a:gd name="connsiteX3" fmla="*/ 0 w 3170638"/>
                <a:gd name="connsiteY3" fmla="*/ 326396 h 326396"/>
                <a:gd name="connsiteX4" fmla="*/ 189749 w 3170638"/>
                <a:gd name="connsiteY4" fmla="*/ 0 h 326396"/>
                <a:gd name="connsiteX0" fmla="*/ 189749 w 3170638"/>
                <a:gd name="connsiteY0" fmla="*/ 0 h 322785"/>
                <a:gd name="connsiteX1" fmla="*/ 3170638 w 3170638"/>
                <a:gd name="connsiteY1" fmla="*/ 437 h 322785"/>
                <a:gd name="connsiteX2" fmla="*/ 3009900 w 3170638"/>
                <a:gd name="connsiteY2" fmla="*/ 319610 h 322785"/>
                <a:gd name="connsiteX3" fmla="*/ 0 w 3170638"/>
                <a:gd name="connsiteY3" fmla="*/ 322785 h 322785"/>
                <a:gd name="connsiteX4" fmla="*/ 189749 w 3170638"/>
                <a:gd name="connsiteY4" fmla="*/ 0 h 322785"/>
                <a:gd name="connsiteX0" fmla="*/ 189749 w 3170638"/>
                <a:gd name="connsiteY0" fmla="*/ 0 h 323222"/>
                <a:gd name="connsiteX1" fmla="*/ 3170638 w 3170638"/>
                <a:gd name="connsiteY1" fmla="*/ 437 h 323222"/>
                <a:gd name="connsiteX2" fmla="*/ 3006289 w 3170638"/>
                <a:gd name="connsiteY2" fmla="*/ 323222 h 323222"/>
                <a:gd name="connsiteX3" fmla="*/ 0 w 3170638"/>
                <a:gd name="connsiteY3" fmla="*/ 322785 h 323222"/>
                <a:gd name="connsiteX4" fmla="*/ 189749 w 3170638"/>
                <a:gd name="connsiteY4" fmla="*/ 0 h 323222"/>
                <a:gd name="connsiteX0" fmla="*/ 189749 w 3372865"/>
                <a:gd name="connsiteY0" fmla="*/ 0 h 323222"/>
                <a:gd name="connsiteX1" fmla="*/ 3372865 w 3372865"/>
                <a:gd name="connsiteY1" fmla="*/ 437 h 323222"/>
                <a:gd name="connsiteX2" fmla="*/ 3006289 w 3372865"/>
                <a:gd name="connsiteY2" fmla="*/ 323222 h 323222"/>
                <a:gd name="connsiteX3" fmla="*/ 0 w 3372865"/>
                <a:gd name="connsiteY3" fmla="*/ 322785 h 323222"/>
                <a:gd name="connsiteX4" fmla="*/ 189749 w 3372865"/>
                <a:gd name="connsiteY4" fmla="*/ 0 h 323222"/>
                <a:gd name="connsiteX0" fmla="*/ 189749 w 3372865"/>
                <a:gd name="connsiteY0" fmla="*/ 0 h 323222"/>
                <a:gd name="connsiteX1" fmla="*/ 3372865 w 3372865"/>
                <a:gd name="connsiteY1" fmla="*/ 437 h 323222"/>
                <a:gd name="connsiteX2" fmla="*/ 3168794 w 3372865"/>
                <a:gd name="connsiteY2" fmla="*/ 323222 h 323222"/>
                <a:gd name="connsiteX3" fmla="*/ 0 w 3372865"/>
                <a:gd name="connsiteY3" fmla="*/ 322785 h 323222"/>
                <a:gd name="connsiteX4" fmla="*/ 189749 w 3372865"/>
                <a:gd name="connsiteY4" fmla="*/ 0 h 323222"/>
                <a:gd name="connsiteX0" fmla="*/ 189749 w 3333142"/>
                <a:gd name="connsiteY0" fmla="*/ 0 h 323222"/>
                <a:gd name="connsiteX1" fmla="*/ 3333142 w 3333142"/>
                <a:gd name="connsiteY1" fmla="*/ 437 h 323222"/>
                <a:gd name="connsiteX2" fmla="*/ 3168794 w 3333142"/>
                <a:gd name="connsiteY2" fmla="*/ 323222 h 323222"/>
                <a:gd name="connsiteX3" fmla="*/ 0 w 3333142"/>
                <a:gd name="connsiteY3" fmla="*/ 322785 h 323222"/>
                <a:gd name="connsiteX4" fmla="*/ 189749 w 3333142"/>
                <a:gd name="connsiteY4" fmla="*/ 0 h 323222"/>
                <a:gd name="connsiteX0" fmla="*/ 189749 w 3343976"/>
                <a:gd name="connsiteY0" fmla="*/ 0 h 323222"/>
                <a:gd name="connsiteX1" fmla="*/ 3343976 w 3343976"/>
                <a:gd name="connsiteY1" fmla="*/ 437 h 323222"/>
                <a:gd name="connsiteX2" fmla="*/ 3168794 w 3343976"/>
                <a:gd name="connsiteY2" fmla="*/ 323222 h 323222"/>
                <a:gd name="connsiteX3" fmla="*/ 0 w 3343976"/>
                <a:gd name="connsiteY3" fmla="*/ 322785 h 323222"/>
                <a:gd name="connsiteX4" fmla="*/ 189749 w 3343976"/>
                <a:gd name="connsiteY4" fmla="*/ 0 h 3232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3976" h="323222">
                  <a:moveTo>
                    <a:pt x="189749" y="0"/>
                  </a:moveTo>
                  <a:lnTo>
                    <a:pt x="3343976" y="437"/>
                  </a:lnTo>
                  <a:lnTo>
                    <a:pt x="3168794" y="323222"/>
                  </a:lnTo>
                  <a:lnTo>
                    <a:pt x="0" y="322785"/>
                  </a:lnTo>
                  <a:lnTo>
                    <a:pt x="189749" y="0"/>
                  </a:lnTo>
                  <a:close/>
                </a:path>
              </a:pathLst>
            </a:custGeom>
            <a:solidFill>
              <a:srgbClr val="299DE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5" name="Rectangle 6"/>
            <p:cNvSpPr/>
            <p:nvPr/>
          </p:nvSpPr>
          <p:spPr bwMode="auto">
            <a:xfrm>
              <a:off x="380999" y="6548805"/>
              <a:ext cx="2803525" cy="309580"/>
            </a:xfrm>
            <a:custGeom>
              <a:avLst/>
              <a:gdLst>
                <a:gd name="connsiteX0" fmla="*/ 0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0 w 2946400"/>
                <a:gd name="connsiteY4" fmla="*/ 0 h 381000"/>
                <a:gd name="connsiteX0" fmla="*/ 149225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149225 w 2946400"/>
                <a:gd name="connsiteY4" fmla="*/ 0 h 381000"/>
                <a:gd name="connsiteX0" fmla="*/ 219075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19075 w 3016250"/>
                <a:gd name="connsiteY4" fmla="*/ 0 h 384175"/>
                <a:gd name="connsiteX0" fmla="*/ 241300 w 3016250"/>
                <a:gd name="connsiteY0" fmla="*/ 3175 h 384175"/>
                <a:gd name="connsiteX1" fmla="*/ 3016250 w 3016250"/>
                <a:gd name="connsiteY1" fmla="*/ 0 h 384175"/>
                <a:gd name="connsiteX2" fmla="*/ 3016250 w 3016250"/>
                <a:gd name="connsiteY2" fmla="*/ 381000 h 384175"/>
                <a:gd name="connsiteX3" fmla="*/ 0 w 3016250"/>
                <a:gd name="connsiteY3" fmla="*/ 384175 h 384175"/>
                <a:gd name="connsiteX4" fmla="*/ 241300 w 3016250"/>
                <a:gd name="connsiteY4" fmla="*/ 3175 h 384175"/>
                <a:gd name="connsiteX0" fmla="*/ 228600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28600 w 3016250"/>
                <a:gd name="connsiteY4" fmla="*/ 0 h 384175"/>
                <a:gd name="connsiteX0" fmla="*/ 222250 w 3009900"/>
                <a:gd name="connsiteY0" fmla="*/ 0 h 384175"/>
                <a:gd name="connsiteX1" fmla="*/ 3009900 w 3009900"/>
                <a:gd name="connsiteY1" fmla="*/ 0 h 384175"/>
                <a:gd name="connsiteX2" fmla="*/ 3009900 w 3009900"/>
                <a:gd name="connsiteY2" fmla="*/ 381000 h 384175"/>
                <a:gd name="connsiteX3" fmla="*/ 0 w 3009900"/>
                <a:gd name="connsiteY3" fmla="*/ 384175 h 384175"/>
                <a:gd name="connsiteX4" fmla="*/ 222250 w 3009900"/>
                <a:gd name="connsiteY4" fmla="*/ 0 h 384175"/>
                <a:gd name="connsiteX0" fmla="*/ 222250 w 3194050"/>
                <a:gd name="connsiteY0" fmla="*/ 0 h 384175"/>
                <a:gd name="connsiteX1" fmla="*/ 3194050 w 3194050"/>
                <a:gd name="connsiteY1" fmla="*/ 3175 h 384175"/>
                <a:gd name="connsiteX2" fmla="*/ 3009900 w 3194050"/>
                <a:gd name="connsiteY2" fmla="*/ 381000 h 384175"/>
                <a:gd name="connsiteX3" fmla="*/ 0 w 3194050"/>
                <a:gd name="connsiteY3" fmla="*/ 384175 h 384175"/>
                <a:gd name="connsiteX4" fmla="*/ 222250 w 3194050"/>
                <a:gd name="connsiteY4" fmla="*/ 0 h 384175"/>
                <a:gd name="connsiteX0" fmla="*/ 222250 w 3206750"/>
                <a:gd name="connsiteY0" fmla="*/ 3175 h 387350"/>
                <a:gd name="connsiteX1" fmla="*/ 3206750 w 3206750"/>
                <a:gd name="connsiteY1" fmla="*/ 0 h 387350"/>
                <a:gd name="connsiteX2" fmla="*/ 3009900 w 3206750"/>
                <a:gd name="connsiteY2" fmla="*/ 384175 h 387350"/>
                <a:gd name="connsiteX3" fmla="*/ 0 w 3206750"/>
                <a:gd name="connsiteY3" fmla="*/ 387350 h 387350"/>
                <a:gd name="connsiteX4" fmla="*/ 222250 w 3206750"/>
                <a:gd name="connsiteY4" fmla="*/ 3175 h 387350"/>
                <a:gd name="connsiteX0" fmla="*/ 189749 w 3206750"/>
                <a:gd name="connsiteY0" fmla="*/ 60954 h 387350"/>
                <a:gd name="connsiteX1" fmla="*/ 3206750 w 3206750"/>
                <a:gd name="connsiteY1" fmla="*/ 0 h 387350"/>
                <a:gd name="connsiteX2" fmla="*/ 3009900 w 3206750"/>
                <a:gd name="connsiteY2" fmla="*/ 384175 h 387350"/>
                <a:gd name="connsiteX3" fmla="*/ 0 w 3206750"/>
                <a:gd name="connsiteY3" fmla="*/ 387350 h 387350"/>
                <a:gd name="connsiteX4" fmla="*/ 189749 w 3206750"/>
                <a:gd name="connsiteY4" fmla="*/ 60954 h 387350"/>
                <a:gd name="connsiteX0" fmla="*/ 189749 w 3159804"/>
                <a:gd name="connsiteY0" fmla="*/ 0 h 326396"/>
                <a:gd name="connsiteX1" fmla="*/ 3159804 w 3159804"/>
                <a:gd name="connsiteY1" fmla="*/ 29326 h 326396"/>
                <a:gd name="connsiteX2" fmla="*/ 3009900 w 3159804"/>
                <a:gd name="connsiteY2" fmla="*/ 323221 h 326396"/>
                <a:gd name="connsiteX3" fmla="*/ 0 w 3159804"/>
                <a:gd name="connsiteY3" fmla="*/ 326396 h 326396"/>
                <a:gd name="connsiteX4" fmla="*/ 189749 w 3159804"/>
                <a:gd name="connsiteY4" fmla="*/ 0 h 326396"/>
                <a:gd name="connsiteX0" fmla="*/ 189749 w 3174249"/>
                <a:gd name="connsiteY0" fmla="*/ 3174 h 329570"/>
                <a:gd name="connsiteX1" fmla="*/ 3174249 w 3174249"/>
                <a:gd name="connsiteY1" fmla="*/ 0 h 329570"/>
                <a:gd name="connsiteX2" fmla="*/ 3009900 w 3174249"/>
                <a:gd name="connsiteY2" fmla="*/ 326395 h 329570"/>
                <a:gd name="connsiteX3" fmla="*/ 0 w 3174249"/>
                <a:gd name="connsiteY3" fmla="*/ 329570 h 329570"/>
                <a:gd name="connsiteX4" fmla="*/ 189749 w 3174249"/>
                <a:gd name="connsiteY4" fmla="*/ 3174 h 329570"/>
                <a:gd name="connsiteX0" fmla="*/ 189749 w 3170638"/>
                <a:gd name="connsiteY0" fmla="*/ 0 h 326396"/>
                <a:gd name="connsiteX1" fmla="*/ 3170638 w 3170638"/>
                <a:gd name="connsiteY1" fmla="*/ 4048 h 326396"/>
                <a:gd name="connsiteX2" fmla="*/ 3009900 w 3170638"/>
                <a:gd name="connsiteY2" fmla="*/ 323221 h 326396"/>
                <a:gd name="connsiteX3" fmla="*/ 0 w 3170638"/>
                <a:gd name="connsiteY3" fmla="*/ 326396 h 326396"/>
                <a:gd name="connsiteX4" fmla="*/ 189749 w 3170638"/>
                <a:gd name="connsiteY4" fmla="*/ 0 h 326396"/>
                <a:gd name="connsiteX0" fmla="*/ 189749 w 3170638"/>
                <a:gd name="connsiteY0" fmla="*/ 0 h 322785"/>
                <a:gd name="connsiteX1" fmla="*/ 3170638 w 3170638"/>
                <a:gd name="connsiteY1" fmla="*/ 437 h 322785"/>
                <a:gd name="connsiteX2" fmla="*/ 3009900 w 3170638"/>
                <a:gd name="connsiteY2" fmla="*/ 319610 h 322785"/>
                <a:gd name="connsiteX3" fmla="*/ 0 w 3170638"/>
                <a:gd name="connsiteY3" fmla="*/ 322785 h 322785"/>
                <a:gd name="connsiteX4" fmla="*/ 189749 w 3170638"/>
                <a:gd name="connsiteY4" fmla="*/ 0 h 322785"/>
                <a:gd name="connsiteX0" fmla="*/ 189749 w 3170638"/>
                <a:gd name="connsiteY0" fmla="*/ 0 h 323222"/>
                <a:gd name="connsiteX1" fmla="*/ 3170638 w 3170638"/>
                <a:gd name="connsiteY1" fmla="*/ 437 h 323222"/>
                <a:gd name="connsiteX2" fmla="*/ 3006289 w 3170638"/>
                <a:gd name="connsiteY2" fmla="*/ 323222 h 323222"/>
                <a:gd name="connsiteX3" fmla="*/ 0 w 3170638"/>
                <a:gd name="connsiteY3" fmla="*/ 322785 h 323222"/>
                <a:gd name="connsiteX4" fmla="*/ 189749 w 3170638"/>
                <a:gd name="connsiteY4" fmla="*/ 0 h 323222"/>
                <a:gd name="connsiteX0" fmla="*/ 204194 w 3170638"/>
                <a:gd name="connsiteY0" fmla="*/ 0 h 344889"/>
                <a:gd name="connsiteX1" fmla="*/ 3170638 w 3170638"/>
                <a:gd name="connsiteY1" fmla="*/ 22104 h 344889"/>
                <a:gd name="connsiteX2" fmla="*/ 3006289 w 3170638"/>
                <a:gd name="connsiteY2" fmla="*/ 344889 h 344889"/>
                <a:gd name="connsiteX3" fmla="*/ 0 w 3170638"/>
                <a:gd name="connsiteY3" fmla="*/ 344452 h 344889"/>
                <a:gd name="connsiteX4" fmla="*/ 204194 w 3170638"/>
                <a:gd name="connsiteY4" fmla="*/ 0 h 344889"/>
                <a:gd name="connsiteX0" fmla="*/ 204194 w 3188694"/>
                <a:gd name="connsiteY0" fmla="*/ 6786 h 351675"/>
                <a:gd name="connsiteX1" fmla="*/ 3188694 w 3188694"/>
                <a:gd name="connsiteY1" fmla="*/ 0 h 351675"/>
                <a:gd name="connsiteX2" fmla="*/ 3006289 w 3188694"/>
                <a:gd name="connsiteY2" fmla="*/ 351675 h 351675"/>
                <a:gd name="connsiteX3" fmla="*/ 0 w 3188694"/>
                <a:gd name="connsiteY3" fmla="*/ 351238 h 351675"/>
                <a:gd name="connsiteX4" fmla="*/ 204194 w 3188694"/>
                <a:gd name="connsiteY4" fmla="*/ 6786 h 351675"/>
                <a:gd name="connsiteX0" fmla="*/ 211416 w 3188694"/>
                <a:gd name="connsiteY0" fmla="*/ 0 h 352112"/>
                <a:gd name="connsiteX1" fmla="*/ 3188694 w 3188694"/>
                <a:gd name="connsiteY1" fmla="*/ 437 h 352112"/>
                <a:gd name="connsiteX2" fmla="*/ 3006289 w 3188694"/>
                <a:gd name="connsiteY2" fmla="*/ 352112 h 352112"/>
                <a:gd name="connsiteX3" fmla="*/ 0 w 3188694"/>
                <a:gd name="connsiteY3" fmla="*/ 351675 h 352112"/>
                <a:gd name="connsiteX4" fmla="*/ 211416 w 3188694"/>
                <a:gd name="connsiteY4" fmla="*/ 0 h 352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8694" h="352112">
                  <a:moveTo>
                    <a:pt x="211416" y="0"/>
                  </a:moveTo>
                  <a:lnTo>
                    <a:pt x="3188694" y="437"/>
                  </a:lnTo>
                  <a:lnTo>
                    <a:pt x="3006289" y="352112"/>
                  </a:lnTo>
                  <a:lnTo>
                    <a:pt x="0" y="351675"/>
                  </a:lnTo>
                  <a:lnTo>
                    <a:pt x="211416" y="0"/>
                  </a:lnTo>
                  <a:close/>
                </a:path>
              </a:pathLst>
            </a:custGeom>
            <a:solidFill>
              <a:srgbClr val="FAB810"/>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6" name="TextBox 15"/>
            <p:cNvSpPr txBox="1"/>
            <p:nvPr/>
          </p:nvSpPr>
          <p:spPr>
            <a:xfrm>
              <a:off x="489858" y="6557618"/>
              <a:ext cx="2667000" cy="293157"/>
            </a:xfrm>
            <a:prstGeom prst="rect">
              <a:avLst/>
            </a:prstGeom>
            <a:noFill/>
          </p:spPr>
          <p:txBody>
            <a:bodyPr wrap="square" rtlCol="0">
              <a:spAutoFit/>
            </a:bodyPr>
            <a:lstStyle/>
            <a:p>
              <a:pPr>
                <a:lnSpc>
                  <a:spcPct val="90000"/>
                </a:lnSpc>
              </a:pPr>
              <a:r>
                <a:rPr lang="en-US" sz="1450" b="1" i="1" dirty="0" smtClean="0">
                  <a:solidFill>
                    <a:srgbClr val="0A283F"/>
                  </a:solidFill>
                  <a:latin typeface="Arial Narrow"/>
                  <a:cs typeface="Arial Narrow"/>
                </a:rPr>
                <a:t>AMERICA’S FLEET</a:t>
              </a:r>
              <a:r>
                <a:rPr lang="en-US" sz="1450" b="1" i="1" baseline="0" dirty="0" smtClean="0">
                  <a:solidFill>
                    <a:srgbClr val="0A283F"/>
                  </a:solidFill>
                  <a:latin typeface="Arial Narrow"/>
                  <a:cs typeface="Arial Narrow"/>
                </a:rPr>
                <a:t> </a:t>
              </a:r>
              <a:r>
                <a:rPr lang="en-US" sz="1450" b="1" i="1" dirty="0" smtClean="0">
                  <a:solidFill>
                    <a:srgbClr val="0A283F"/>
                  </a:solidFill>
                  <a:latin typeface="Arial Narrow"/>
                  <a:cs typeface="Arial Narrow"/>
                </a:rPr>
                <a:t>STARTS HERE</a:t>
              </a:r>
              <a:endParaRPr lang="en-US" sz="1450" b="1" i="1" dirty="0">
                <a:solidFill>
                  <a:srgbClr val="0A283F"/>
                </a:solidFill>
                <a:latin typeface="Arial Narrow"/>
                <a:cs typeface="Arial Narrow"/>
              </a:endParaRPr>
            </a:p>
          </p:txBody>
        </p:sp>
      </p:grpSp>
      <p:sp>
        <p:nvSpPr>
          <p:cNvPr id="18" name="Slide Number Placeholder 5"/>
          <p:cNvSpPr>
            <a:spLocks noGrp="1"/>
          </p:cNvSpPr>
          <p:nvPr>
            <p:ph type="sldNum" sz="quarter" idx="12"/>
          </p:nvPr>
        </p:nvSpPr>
        <p:spPr>
          <a:xfrm>
            <a:off x="3352802" y="6625820"/>
            <a:ext cx="5486398" cy="235728"/>
          </a:xfrm>
          <a:prstGeom prst="rect">
            <a:avLst/>
          </a:prstGeom>
        </p:spPr>
        <p:txBody>
          <a:bodyPr/>
          <a:lstStyle>
            <a:lvl1pPr algn="l">
              <a:defRPr sz="900"/>
            </a:lvl1pPr>
          </a:lstStyle>
          <a:p>
            <a:pPr fontAlgn="base">
              <a:spcBef>
                <a:spcPct val="0"/>
              </a:spcBef>
              <a:spcAft>
                <a:spcPct val="0"/>
              </a:spcAft>
            </a:pPr>
            <a:r>
              <a:rPr lang="en-US" altLang="en-US" smtClean="0">
                <a:solidFill>
                  <a:srgbClr val="FFC000"/>
                </a:solidFill>
                <a:latin typeface="Arial Narrow" panose="020B0606020202030204" pitchFamily="34" charset="0"/>
              </a:rPr>
              <a:t>Distribution Statement  Here:. 	</a:t>
            </a:r>
            <a:fld id="{6F56DADA-61BA-469C-8463-D8F9129704BC}" type="slidenum">
              <a:rPr lang="en-US" altLang="en-US" smtClean="0">
                <a:solidFill>
                  <a:srgbClr val="FFC000"/>
                </a:solidFill>
                <a:latin typeface="Arial Narrow" panose="020B0606020202030204" pitchFamily="34" charset="0"/>
              </a:rPr>
              <a:pPr fontAlgn="base">
                <a:spcBef>
                  <a:spcPct val="0"/>
                </a:spcBef>
                <a:spcAft>
                  <a:spcPct val="0"/>
                </a:spcAft>
              </a:pPr>
              <a:t>‹#›</a:t>
            </a:fld>
            <a:endParaRPr lang="en-US" altLang="en-US" dirty="0">
              <a:solidFill>
                <a:srgbClr val="FFC000"/>
              </a:solidFill>
              <a:latin typeface="Arial Narrow" panose="020B0606020202030204" pitchFamily="34" charset="0"/>
            </a:endParaRPr>
          </a:p>
        </p:txBody>
      </p:sp>
    </p:spTree>
    <p:extLst>
      <p:ext uri="{BB962C8B-B14F-4D97-AF65-F5344CB8AC3E}">
        <p14:creationId xmlns:p14="http://schemas.microsoft.com/office/powerpoint/2010/main" val="3364604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lvl1pPr marL="0" indent="0">
              <a:buNone/>
              <a:defRPr sz="2400" b="1">
                <a:solidFill>
                  <a:schemeClr val="accent1">
                    <a:lumMod val="50000"/>
                  </a:schemeClr>
                </a:solidFill>
                <a:latin typeface="Arial Narrow" panose="020B0606020202030204" pitchFamily="34" charset="0"/>
              </a:defRPr>
            </a:lvl1pPr>
            <a:lvl2pPr marL="742950" indent="-285750">
              <a:buFont typeface="Arial" panose="020B0604020202020204" pitchFamily="34" charset="0"/>
              <a:buChar char="•"/>
              <a:defRPr sz="2000">
                <a:solidFill>
                  <a:schemeClr val="accent1">
                    <a:lumMod val="50000"/>
                  </a:schemeClr>
                </a:solidFill>
                <a:latin typeface="Arial Narrow" panose="020B0606020202030204" pitchFamily="34" charset="0"/>
              </a:defRPr>
            </a:lvl2pPr>
            <a:lvl3pPr marL="1143000" indent="-228600">
              <a:buFont typeface="Arial" panose="020B0604020202020204" pitchFamily="34" charset="0"/>
              <a:buChar char="•"/>
              <a:defRPr sz="1800">
                <a:solidFill>
                  <a:schemeClr val="accent1">
                    <a:lumMod val="50000"/>
                  </a:schemeClr>
                </a:solidFill>
                <a:latin typeface="Arial Narrow" panose="020B0606020202030204" pitchFamily="34" charset="0"/>
              </a:defRPr>
            </a:lvl3pPr>
            <a:lvl4pPr marL="1600200" indent="-228600">
              <a:buFont typeface="Arial" panose="020B0604020202020204" pitchFamily="34" charset="0"/>
              <a:buChar char="•"/>
              <a:defRPr sz="1600">
                <a:solidFill>
                  <a:schemeClr val="accent1">
                    <a:lumMod val="50000"/>
                  </a:schemeClr>
                </a:solidFill>
                <a:latin typeface="Arial Narrow" panose="020B0606020202030204" pitchFamily="34" charset="0"/>
              </a:defRPr>
            </a:lvl4pPr>
            <a:lvl5pPr marL="2057400" indent="-228600">
              <a:buFont typeface="Arial" panose="020B0604020202020204" pitchFamily="34" charset="0"/>
              <a:buChar char="•"/>
              <a:defRPr sz="1400">
                <a:solidFill>
                  <a:schemeClr val="accent1">
                    <a:lumMod val="50000"/>
                  </a:schemeClr>
                </a:solidFill>
                <a:latin typeface="Arial Narrow" panose="020B0606020202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grpSp>
        <p:nvGrpSpPr>
          <p:cNvPr id="7" name="Group 6"/>
          <p:cNvGrpSpPr/>
          <p:nvPr userDrawn="1"/>
        </p:nvGrpSpPr>
        <p:grpSpPr>
          <a:xfrm>
            <a:off x="0" y="1"/>
            <a:ext cx="9150492" cy="1146969"/>
            <a:chOff x="0" y="1"/>
            <a:chExt cx="9150492" cy="1146969"/>
          </a:xfrm>
        </p:grpSpPr>
        <p:sp>
          <p:nvSpPr>
            <p:cNvPr id="8" name="Rectangle 7"/>
            <p:cNvSpPr/>
            <p:nvPr/>
          </p:nvSpPr>
          <p:spPr bwMode="auto">
            <a:xfrm>
              <a:off x="0" y="1"/>
              <a:ext cx="9144000" cy="1142999"/>
            </a:xfrm>
            <a:prstGeom prst="rect">
              <a:avLst/>
            </a:prstGeom>
            <a:solidFill>
              <a:srgbClr val="0A283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9" name="Rectangle 5"/>
            <p:cNvSpPr/>
            <p:nvPr/>
          </p:nvSpPr>
          <p:spPr bwMode="auto">
            <a:xfrm>
              <a:off x="7239000" y="1"/>
              <a:ext cx="1910780" cy="1146969"/>
            </a:xfrm>
            <a:custGeom>
              <a:avLst/>
              <a:gdLst>
                <a:gd name="connsiteX0" fmla="*/ 0 w 762000"/>
                <a:gd name="connsiteY0" fmla="*/ 0 h 762000"/>
                <a:gd name="connsiteX1" fmla="*/ 762000 w 762000"/>
                <a:gd name="connsiteY1" fmla="*/ 0 h 762000"/>
                <a:gd name="connsiteX2" fmla="*/ 762000 w 762000"/>
                <a:gd name="connsiteY2" fmla="*/ 762000 h 762000"/>
                <a:gd name="connsiteX3" fmla="*/ 0 w 762000"/>
                <a:gd name="connsiteY3" fmla="*/ 762000 h 762000"/>
                <a:gd name="connsiteX4" fmla="*/ 0 w 762000"/>
                <a:gd name="connsiteY4" fmla="*/ 0 h 762000"/>
                <a:gd name="connsiteX0" fmla="*/ 0 w 765175"/>
                <a:gd name="connsiteY0" fmla="*/ 41275 h 803275"/>
                <a:gd name="connsiteX1" fmla="*/ 765175 w 765175"/>
                <a:gd name="connsiteY1" fmla="*/ 0 h 803275"/>
                <a:gd name="connsiteX2" fmla="*/ 762000 w 765175"/>
                <a:gd name="connsiteY2" fmla="*/ 803275 h 803275"/>
                <a:gd name="connsiteX3" fmla="*/ 0 w 765175"/>
                <a:gd name="connsiteY3" fmla="*/ 803275 h 803275"/>
                <a:gd name="connsiteX4" fmla="*/ 0 w 765175"/>
                <a:gd name="connsiteY4" fmla="*/ 41275 h 803275"/>
                <a:gd name="connsiteX0" fmla="*/ 15875 w 765175"/>
                <a:gd name="connsiteY0" fmla="*/ 0 h 803275"/>
                <a:gd name="connsiteX1" fmla="*/ 765175 w 765175"/>
                <a:gd name="connsiteY1" fmla="*/ 0 h 803275"/>
                <a:gd name="connsiteX2" fmla="*/ 762000 w 765175"/>
                <a:gd name="connsiteY2" fmla="*/ 803275 h 803275"/>
                <a:gd name="connsiteX3" fmla="*/ 0 w 765175"/>
                <a:gd name="connsiteY3" fmla="*/ 803275 h 803275"/>
                <a:gd name="connsiteX4" fmla="*/ 15875 w 765175"/>
                <a:gd name="connsiteY4" fmla="*/ 0 h 803275"/>
                <a:gd name="connsiteX0" fmla="*/ 469900 w 1219200"/>
                <a:gd name="connsiteY0" fmla="*/ 0 h 806450"/>
                <a:gd name="connsiteX1" fmla="*/ 1219200 w 1219200"/>
                <a:gd name="connsiteY1" fmla="*/ 0 h 806450"/>
                <a:gd name="connsiteX2" fmla="*/ 1216025 w 1219200"/>
                <a:gd name="connsiteY2" fmla="*/ 803275 h 806450"/>
                <a:gd name="connsiteX3" fmla="*/ 0 w 1219200"/>
                <a:gd name="connsiteY3" fmla="*/ 806450 h 806450"/>
                <a:gd name="connsiteX4" fmla="*/ 469900 w 1219200"/>
                <a:gd name="connsiteY4" fmla="*/ 0 h 806450"/>
                <a:gd name="connsiteX0" fmla="*/ 447040 w 1196340"/>
                <a:gd name="connsiteY0" fmla="*/ 0 h 852170"/>
                <a:gd name="connsiteX1" fmla="*/ 1196340 w 1196340"/>
                <a:gd name="connsiteY1" fmla="*/ 0 h 852170"/>
                <a:gd name="connsiteX2" fmla="*/ 1193165 w 1196340"/>
                <a:gd name="connsiteY2" fmla="*/ 803275 h 852170"/>
                <a:gd name="connsiteX3" fmla="*/ 0 w 1196340"/>
                <a:gd name="connsiteY3" fmla="*/ 852170 h 852170"/>
                <a:gd name="connsiteX4" fmla="*/ 447040 w 1196340"/>
                <a:gd name="connsiteY4" fmla="*/ 0 h 852170"/>
                <a:gd name="connsiteX0" fmla="*/ 447040 w 1196340"/>
                <a:gd name="connsiteY0" fmla="*/ 0 h 856615"/>
                <a:gd name="connsiteX1" fmla="*/ 1196340 w 1196340"/>
                <a:gd name="connsiteY1" fmla="*/ 0 h 856615"/>
                <a:gd name="connsiteX2" fmla="*/ 1188085 w 1196340"/>
                <a:gd name="connsiteY2" fmla="*/ 856615 h 856615"/>
                <a:gd name="connsiteX3" fmla="*/ 0 w 1196340"/>
                <a:gd name="connsiteY3" fmla="*/ 852170 h 856615"/>
                <a:gd name="connsiteX4" fmla="*/ 447040 w 1196340"/>
                <a:gd name="connsiteY4" fmla="*/ 0 h 856615"/>
                <a:gd name="connsiteX0" fmla="*/ 447040 w 1196340"/>
                <a:gd name="connsiteY0" fmla="*/ 0 h 856615"/>
                <a:gd name="connsiteX1" fmla="*/ 1196340 w 1196340"/>
                <a:gd name="connsiteY1" fmla="*/ 0 h 856615"/>
                <a:gd name="connsiteX2" fmla="*/ 1195705 w 1196340"/>
                <a:gd name="connsiteY2" fmla="*/ 856615 h 856615"/>
                <a:gd name="connsiteX3" fmla="*/ 0 w 1196340"/>
                <a:gd name="connsiteY3" fmla="*/ 852170 h 856615"/>
                <a:gd name="connsiteX4" fmla="*/ 447040 w 1196340"/>
                <a:gd name="connsiteY4" fmla="*/ 0 h 856615"/>
                <a:gd name="connsiteX0" fmla="*/ 441960 w 1191260"/>
                <a:gd name="connsiteY0" fmla="*/ 0 h 856615"/>
                <a:gd name="connsiteX1" fmla="*/ 1191260 w 1191260"/>
                <a:gd name="connsiteY1" fmla="*/ 0 h 856615"/>
                <a:gd name="connsiteX2" fmla="*/ 1190625 w 1191260"/>
                <a:gd name="connsiteY2" fmla="*/ 856615 h 856615"/>
                <a:gd name="connsiteX3" fmla="*/ 0 w 1191260"/>
                <a:gd name="connsiteY3" fmla="*/ 854710 h 856615"/>
                <a:gd name="connsiteX4" fmla="*/ 441960 w 1191260"/>
                <a:gd name="connsiteY4" fmla="*/ 0 h 856615"/>
                <a:gd name="connsiteX0" fmla="*/ 441960 w 1193344"/>
                <a:gd name="connsiteY0" fmla="*/ 0 h 854710"/>
                <a:gd name="connsiteX1" fmla="*/ 1191260 w 1193344"/>
                <a:gd name="connsiteY1" fmla="*/ 0 h 854710"/>
                <a:gd name="connsiteX2" fmla="*/ 1193165 w 1193344"/>
                <a:gd name="connsiteY2" fmla="*/ 854075 h 854710"/>
                <a:gd name="connsiteX3" fmla="*/ 0 w 1193344"/>
                <a:gd name="connsiteY3" fmla="*/ 854710 h 854710"/>
                <a:gd name="connsiteX4" fmla="*/ 441960 w 1193344"/>
                <a:gd name="connsiteY4" fmla="*/ 0 h 854710"/>
                <a:gd name="connsiteX0" fmla="*/ 535940 w 1193344"/>
                <a:gd name="connsiteY0" fmla="*/ 0 h 913130"/>
                <a:gd name="connsiteX1" fmla="*/ 1191260 w 1193344"/>
                <a:gd name="connsiteY1" fmla="*/ 58420 h 913130"/>
                <a:gd name="connsiteX2" fmla="*/ 1193165 w 1193344"/>
                <a:gd name="connsiteY2" fmla="*/ 912495 h 913130"/>
                <a:gd name="connsiteX3" fmla="*/ 0 w 1193344"/>
                <a:gd name="connsiteY3" fmla="*/ 913130 h 913130"/>
                <a:gd name="connsiteX4" fmla="*/ 535940 w 1193344"/>
                <a:gd name="connsiteY4" fmla="*/ 0 h 913130"/>
                <a:gd name="connsiteX0" fmla="*/ 535940 w 1196340"/>
                <a:gd name="connsiteY0" fmla="*/ 0 h 913130"/>
                <a:gd name="connsiteX1" fmla="*/ 1196340 w 1196340"/>
                <a:gd name="connsiteY1" fmla="*/ 2540 h 913130"/>
                <a:gd name="connsiteX2" fmla="*/ 1193165 w 1196340"/>
                <a:gd name="connsiteY2" fmla="*/ 912495 h 913130"/>
                <a:gd name="connsiteX3" fmla="*/ 0 w 1196340"/>
                <a:gd name="connsiteY3" fmla="*/ 913130 h 913130"/>
                <a:gd name="connsiteX4" fmla="*/ 535940 w 1196340"/>
                <a:gd name="connsiteY4" fmla="*/ 0 h 913130"/>
                <a:gd name="connsiteX0" fmla="*/ 548640 w 1209040"/>
                <a:gd name="connsiteY0" fmla="*/ 0 h 915670"/>
                <a:gd name="connsiteX1" fmla="*/ 1209040 w 1209040"/>
                <a:gd name="connsiteY1" fmla="*/ 2540 h 915670"/>
                <a:gd name="connsiteX2" fmla="*/ 1205865 w 1209040"/>
                <a:gd name="connsiteY2" fmla="*/ 912495 h 915670"/>
                <a:gd name="connsiteX3" fmla="*/ 0 w 1209040"/>
                <a:gd name="connsiteY3" fmla="*/ 915670 h 915670"/>
                <a:gd name="connsiteX4" fmla="*/ 548640 w 1209040"/>
                <a:gd name="connsiteY4" fmla="*/ 0 h 915670"/>
                <a:gd name="connsiteX0" fmla="*/ 553720 w 1214120"/>
                <a:gd name="connsiteY0" fmla="*/ 0 h 913130"/>
                <a:gd name="connsiteX1" fmla="*/ 1214120 w 1214120"/>
                <a:gd name="connsiteY1" fmla="*/ 2540 h 913130"/>
                <a:gd name="connsiteX2" fmla="*/ 1210945 w 1214120"/>
                <a:gd name="connsiteY2" fmla="*/ 912495 h 913130"/>
                <a:gd name="connsiteX3" fmla="*/ 0 w 1214120"/>
                <a:gd name="connsiteY3" fmla="*/ 913130 h 913130"/>
                <a:gd name="connsiteX4" fmla="*/ 553720 w 1214120"/>
                <a:gd name="connsiteY4" fmla="*/ 0 h 913130"/>
                <a:gd name="connsiteX0" fmla="*/ 553720 w 1402080"/>
                <a:gd name="connsiteY0" fmla="*/ 0 h 913130"/>
                <a:gd name="connsiteX1" fmla="*/ 1402080 w 1402080"/>
                <a:gd name="connsiteY1" fmla="*/ 10160 h 913130"/>
                <a:gd name="connsiteX2" fmla="*/ 1210945 w 1402080"/>
                <a:gd name="connsiteY2" fmla="*/ 912495 h 913130"/>
                <a:gd name="connsiteX3" fmla="*/ 0 w 1402080"/>
                <a:gd name="connsiteY3" fmla="*/ 913130 h 913130"/>
                <a:gd name="connsiteX4" fmla="*/ 553720 w 1402080"/>
                <a:gd name="connsiteY4" fmla="*/ 0 h 913130"/>
                <a:gd name="connsiteX0" fmla="*/ 553720 w 1402080"/>
                <a:gd name="connsiteY0" fmla="*/ 0 h 913130"/>
                <a:gd name="connsiteX1" fmla="*/ 1402080 w 1402080"/>
                <a:gd name="connsiteY1" fmla="*/ 2540 h 913130"/>
                <a:gd name="connsiteX2" fmla="*/ 1210945 w 1402080"/>
                <a:gd name="connsiteY2" fmla="*/ 912495 h 913130"/>
                <a:gd name="connsiteX3" fmla="*/ 0 w 1402080"/>
                <a:gd name="connsiteY3" fmla="*/ 913130 h 913130"/>
                <a:gd name="connsiteX4" fmla="*/ 553720 w 1402080"/>
                <a:gd name="connsiteY4" fmla="*/ 0 h 913130"/>
                <a:gd name="connsiteX0" fmla="*/ 553720 w 1402080"/>
                <a:gd name="connsiteY0" fmla="*/ 0 h 915035"/>
                <a:gd name="connsiteX1" fmla="*/ 1402080 w 1402080"/>
                <a:gd name="connsiteY1" fmla="*/ 2540 h 915035"/>
                <a:gd name="connsiteX2" fmla="*/ 1398905 w 1402080"/>
                <a:gd name="connsiteY2" fmla="*/ 915035 h 915035"/>
                <a:gd name="connsiteX3" fmla="*/ 0 w 1402080"/>
                <a:gd name="connsiteY3" fmla="*/ 913130 h 915035"/>
                <a:gd name="connsiteX4" fmla="*/ 553720 w 1402080"/>
                <a:gd name="connsiteY4" fmla="*/ 0 h 915035"/>
                <a:gd name="connsiteX0" fmla="*/ 553720 w 1399540"/>
                <a:gd name="connsiteY0" fmla="*/ 0 h 915035"/>
                <a:gd name="connsiteX1" fmla="*/ 1399540 w 1399540"/>
                <a:gd name="connsiteY1" fmla="*/ 5080 h 915035"/>
                <a:gd name="connsiteX2" fmla="*/ 1398905 w 1399540"/>
                <a:gd name="connsiteY2" fmla="*/ 915035 h 915035"/>
                <a:gd name="connsiteX3" fmla="*/ 0 w 1399540"/>
                <a:gd name="connsiteY3" fmla="*/ 913130 h 915035"/>
                <a:gd name="connsiteX4" fmla="*/ 553720 w 1399540"/>
                <a:gd name="connsiteY4" fmla="*/ 0 h 915035"/>
                <a:gd name="connsiteX0" fmla="*/ 553720 w 1402080"/>
                <a:gd name="connsiteY0" fmla="*/ 0 h 915035"/>
                <a:gd name="connsiteX1" fmla="*/ 1402080 w 1402080"/>
                <a:gd name="connsiteY1" fmla="*/ 0 h 915035"/>
                <a:gd name="connsiteX2" fmla="*/ 1398905 w 1402080"/>
                <a:gd name="connsiteY2" fmla="*/ 915035 h 915035"/>
                <a:gd name="connsiteX3" fmla="*/ 0 w 1402080"/>
                <a:gd name="connsiteY3" fmla="*/ 913130 h 915035"/>
                <a:gd name="connsiteX4" fmla="*/ 553720 w 1402080"/>
                <a:gd name="connsiteY4" fmla="*/ 0 h 915035"/>
                <a:gd name="connsiteX0" fmla="*/ 553720 w 1529080"/>
                <a:gd name="connsiteY0" fmla="*/ 0 h 915035"/>
                <a:gd name="connsiteX1" fmla="*/ 1529080 w 1529080"/>
                <a:gd name="connsiteY1" fmla="*/ 25400 h 915035"/>
                <a:gd name="connsiteX2" fmla="*/ 1398905 w 1529080"/>
                <a:gd name="connsiteY2" fmla="*/ 915035 h 915035"/>
                <a:gd name="connsiteX3" fmla="*/ 0 w 1529080"/>
                <a:gd name="connsiteY3" fmla="*/ 913130 h 915035"/>
                <a:gd name="connsiteX4" fmla="*/ 553720 w 1529080"/>
                <a:gd name="connsiteY4" fmla="*/ 0 h 915035"/>
                <a:gd name="connsiteX0" fmla="*/ 553720 w 1526540"/>
                <a:gd name="connsiteY0" fmla="*/ 0 h 915035"/>
                <a:gd name="connsiteX1" fmla="*/ 1526540 w 1526540"/>
                <a:gd name="connsiteY1" fmla="*/ 0 h 915035"/>
                <a:gd name="connsiteX2" fmla="*/ 1398905 w 1526540"/>
                <a:gd name="connsiteY2" fmla="*/ 915035 h 915035"/>
                <a:gd name="connsiteX3" fmla="*/ 0 w 1526540"/>
                <a:gd name="connsiteY3" fmla="*/ 913130 h 915035"/>
                <a:gd name="connsiteX4" fmla="*/ 553720 w 1526540"/>
                <a:gd name="connsiteY4" fmla="*/ 0 h 915035"/>
                <a:gd name="connsiteX0" fmla="*/ 553720 w 1528624"/>
                <a:gd name="connsiteY0" fmla="*/ 0 h 917575"/>
                <a:gd name="connsiteX1" fmla="*/ 1526540 w 1528624"/>
                <a:gd name="connsiteY1" fmla="*/ 0 h 917575"/>
                <a:gd name="connsiteX2" fmla="*/ 1528445 w 1528624"/>
                <a:gd name="connsiteY2" fmla="*/ 917575 h 917575"/>
                <a:gd name="connsiteX3" fmla="*/ 0 w 1528624"/>
                <a:gd name="connsiteY3" fmla="*/ 913130 h 917575"/>
                <a:gd name="connsiteX4" fmla="*/ 553720 w 1528624"/>
                <a:gd name="connsiteY4" fmla="*/ 0 h 917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624" h="917575">
                  <a:moveTo>
                    <a:pt x="553720" y="0"/>
                  </a:moveTo>
                  <a:lnTo>
                    <a:pt x="1526540" y="0"/>
                  </a:lnTo>
                  <a:cubicBezTo>
                    <a:pt x="1525482" y="267758"/>
                    <a:pt x="1529503" y="649817"/>
                    <a:pt x="1528445" y="917575"/>
                  </a:cubicBezTo>
                  <a:lnTo>
                    <a:pt x="0" y="913130"/>
                  </a:lnTo>
                  <a:lnTo>
                    <a:pt x="553720" y="0"/>
                  </a:lnTo>
                  <a:close/>
                </a:path>
              </a:pathLst>
            </a:custGeom>
            <a:solidFill>
              <a:srgbClr val="FAB90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0" name="Rectangle 5"/>
            <p:cNvSpPr/>
            <p:nvPr/>
          </p:nvSpPr>
          <p:spPr bwMode="auto">
            <a:xfrm>
              <a:off x="7537452" y="219075"/>
              <a:ext cx="1613040" cy="927100"/>
            </a:xfrm>
            <a:custGeom>
              <a:avLst/>
              <a:gdLst>
                <a:gd name="connsiteX0" fmla="*/ 0 w 762000"/>
                <a:gd name="connsiteY0" fmla="*/ 0 h 762000"/>
                <a:gd name="connsiteX1" fmla="*/ 762000 w 762000"/>
                <a:gd name="connsiteY1" fmla="*/ 0 h 762000"/>
                <a:gd name="connsiteX2" fmla="*/ 762000 w 762000"/>
                <a:gd name="connsiteY2" fmla="*/ 762000 h 762000"/>
                <a:gd name="connsiteX3" fmla="*/ 0 w 762000"/>
                <a:gd name="connsiteY3" fmla="*/ 762000 h 762000"/>
                <a:gd name="connsiteX4" fmla="*/ 0 w 762000"/>
                <a:gd name="connsiteY4" fmla="*/ 0 h 762000"/>
                <a:gd name="connsiteX0" fmla="*/ 0 w 765175"/>
                <a:gd name="connsiteY0" fmla="*/ 41275 h 803275"/>
                <a:gd name="connsiteX1" fmla="*/ 765175 w 765175"/>
                <a:gd name="connsiteY1" fmla="*/ 0 h 803275"/>
                <a:gd name="connsiteX2" fmla="*/ 762000 w 765175"/>
                <a:gd name="connsiteY2" fmla="*/ 803275 h 803275"/>
                <a:gd name="connsiteX3" fmla="*/ 0 w 765175"/>
                <a:gd name="connsiteY3" fmla="*/ 803275 h 803275"/>
                <a:gd name="connsiteX4" fmla="*/ 0 w 765175"/>
                <a:gd name="connsiteY4" fmla="*/ 41275 h 803275"/>
                <a:gd name="connsiteX0" fmla="*/ 15875 w 765175"/>
                <a:gd name="connsiteY0" fmla="*/ 0 h 803275"/>
                <a:gd name="connsiteX1" fmla="*/ 765175 w 765175"/>
                <a:gd name="connsiteY1" fmla="*/ 0 h 803275"/>
                <a:gd name="connsiteX2" fmla="*/ 762000 w 765175"/>
                <a:gd name="connsiteY2" fmla="*/ 803275 h 803275"/>
                <a:gd name="connsiteX3" fmla="*/ 0 w 765175"/>
                <a:gd name="connsiteY3" fmla="*/ 803275 h 803275"/>
                <a:gd name="connsiteX4" fmla="*/ 15875 w 765175"/>
                <a:gd name="connsiteY4" fmla="*/ 0 h 803275"/>
                <a:gd name="connsiteX0" fmla="*/ 469900 w 1219200"/>
                <a:gd name="connsiteY0" fmla="*/ 0 h 806450"/>
                <a:gd name="connsiteX1" fmla="*/ 1219200 w 1219200"/>
                <a:gd name="connsiteY1" fmla="*/ 0 h 806450"/>
                <a:gd name="connsiteX2" fmla="*/ 1216025 w 1219200"/>
                <a:gd name="connsiteY2" fmla="*/ 803275 h 806450"/>
                <a:gd name="connsiteX3" fmla="*/ 0 w 1219200"/>
                <a:gd name="connsiteY3" fmla="*/ 806450 h 806450"/>
                <a:gd name="connsiteX4" fmla="*/ 469900 w 1219200"/>
                <a:gd name="connsiteY4" fmla="*/ 0 h 806450"/>
                <a:gd name="connsiteX0" fmla="*/ 469900 w 1450975"/>
                <a:gd name="connsiteY0" fmla="*/ 0 h 806450"/>
                <a:gd name="connsiteX1" fmla="*/ 1450975 w 1450975"/>
                <a:gd name="connsiteY1" fmla="*/ 6350 h 806450"/>
                <a:gd name="connsiteX2" fmla="*/ 1216025 w 1450975"/>
                <a:gd name="connsiteY2" fmla="*/ 803275 h 806450"/>
                <a:gd name="connsiteX3" fmla="*/ 0 w 1450975"/>
                <a:gd name="connsiteY3" fmla="*/ 806450 h 806450"/>
                <a:gd name="connsiteX4" fmla="*/ 469900 w 1450975"/>
                <a:gd name="connsiteY4" fmla="*/ 0 h 806450"/>
                <a:gd name="connsiteX0" fmla="*/ 469900 w 1450975"/>
                <a:gd name="connsiteY0" fmla="*/ 0 h 812800"/>
                <a:gd name="connsiteX1" fmla="*/ 1450975 w 1450975"/>
                <a:gd name="connsiteY1" fmla="*/ 6350 h 812800"/>
                <a:gd name="connsiteX2" fmla="*/ 1435100 w 1450975"/>
                <a:gd name="connsiteY2" fmla="*/ 812800 h 812800"/>
                <a:gd name="connsiteX3" fmla="*/ 0 w 1450975"/>
                <a:gd name="connsiteY3" fmla="*/ 806450 h 812800"/>
                <a:gd name="connsiteX4" fmla="*/ 469900 w 1450975"/>
                <a:gd name="connsiteY4" fmla="*/ 0 h 812800"/>
                <a:gd name="connsiteX0" fmla="*/ 469900 w 1450975"/>
                <a:gd name="connsiteY0" fmla="*/ 0 h 812800"/>
                <a:gd name="connsiteX1" fmla="*/ 1450975 w 1450975"/>
                <a:gd name="connsiteY1" fmla="*/ 6350 h 812800"/>
                <a:gd name="connsiteX2" fmla="*/ 1447800 w 1450975"/>
                <a:gd name="connsiteY2" fmla="*/ 812800 h 812800"/>
                <a:gd name="connsiteX3" fmla="*/ 0 w 1450975"/>
                <a:gd name="connsiteY3" fmla="*/ 806450 h 812800"/>
                <a:gd name="connsiteX4" fmla="*/ 469900 w 1450975"/>
                <a:gd name="connsiteY4" fmla="*/ 0 h 812800"/>
                <a:gd name="connsiteX0" fmla="*/ 469900 w 1451280"/>
                <a:gd name="connsiteY0" fmla="*/ 0 h 812800"/>
                <a:gd name="connsiteX1" fmla="*/ 1450975 w 1451280"/>
                <a:gd name="connsiteY1" fmla="*/ 6350 h 812800"/>
                <a:gd name="connsiteX2" fmla="*/ 1450975 w 1451280"/>
                <a:gd name="connsiteY2" fmla="*/ 812800 h 812800"/>
                <a:gd name="connsiteX3" fmla="*/ 0 w 1451280"/>
                <a:gd name="connsiteY3" fmla="*/ 806450 h 812800"/>
                <a:gd name="connsiteX4" fmla="*/ 469900 w 1451280"/>
                <a:gd name="connsiteY4" fmla="*/ 0 h 812800"/>
                <a:gd name="connsiteX0" fmla="*/ 536575 w 1451280"/>
                <a:gd name="connsiteY0" fmla="*/ 0 h 930275"/>
                <a:gd name="connsiteX1" fmla="*/ 1450975 w 1451280"/>
                <a:gd name="connsiteY1" fmla="*/ 123825 h 930275"/>
                <a:gd name="connsiteX2" fmla="*/ 1450975 w 1451280"/>
                <a:gd name="connsiteY2" fmla="*/ 930275 h 930275"/>
                <a:gd name="connsiteX3" fmla="*/ 0 w 1451280"/>
                <a:gd name="connsiteY3" fmla="*/ 923925 h 930275"/>
                <a:gd name="connsiteX4" fmla="*/ 536575 w 1451280"/>
                <a:gd name="connsiteY4" fmla="*/ 0 h 930275"/>
                <a:gd name="connsiteX0" fmla="*/ 536575 w 1454150"/>
                <a:gd name="connsiteY0" fmla="*/ 0 h 930275"/>
                <a:gd name="connsiteX1" fmla="*/ 1454150 w 1454150"/>
                <a:gd name="connsiteY1" fmla="*/ 0 h 930275"/>
                <a:gd name="connsiteX2" fmla="*/ 1450975 w 1454150"/>
                <a:gd name="connsiteY2" fmla="*/ 930275 h 930275"/>
                <a:gd name="connsiteX3" fmla="*/ 0 w 1454150"/>
                <a:gd name="connsiteY3" fmla="*/ 923925 h 930275"/>
                <a:gd name="connsiteX4" fmla="*/ 536575 w 1454150"/>
                <a:gd name="connsiteY4" fmla="*/ 0 h 930275"/>
                <a:gd name="connsiteX0" fmla="*/ 536575 w 1603375"/>
                <a:gd name="connsiteY0" fmla="*/ 3175 h 933450"/>
                <a:gd name="connsiteX1" fmla="*/ 1603375 w 1603375"/>
                <a:gd name="connsiteY1" fmla="*/ 0 h 933450"/>
                <a:gd name="connsiteX2" fmla="*/ 1450975 w 1603375"/>
                <a:gd name="connsiteY2" fmla="*/ 933450 h 933450"/>
                <a:gd name="connsiteX3" fmla="*/ 0 w 1603375"/>
                <a:gd name="connsiteY3" fmla="*/ 927100 h 933450"/>
                <a:gd name="connsiteX4" fmla="*/ 536575 w 1603375"/>
                <a:gd name="connsiteY4" fmla="*/ 3175 h 933450"/>
                <a:gd name="connsiteX0" fmla="*/ 536575 w 1603680"/>
                <a:gd name="connsiteY0" fmla="*/ 3175 h 930275"/>
                <a:gd name="connsiteX1" fmla="*/ 1603375 w 1603680"/>
                <a:gd name="connsiteY1" fmla="*/ 0 h 930275"/>
                <a:gd name="connsiteX2" fmla="*/ 1603375 w 1603680"/>
                <a:gd name="connsiteY2" fmla="*/ 930275 h 930275"/>
                <a:gd name="connsiteX3" fmla="*/ 0 w 1603680"/>
                <a:gd name="connsiteY3" fmla="*/ 927100 h 930275"/>
                <a:gd name="connsiteX4" fmla="*/ 536575 w 1603680"/>
                <a:gd name="connsiteY4" fmla="*/ 3175 h 930275"/>
                <a:gd name="connsiteX0" fmla="*/ 536575 w 1609725"/>
                <a:gd name="connsiteY0" fmla="*/ 0 h 927100"/>
                <a:gd name="connsiteX1" fmla="*/ 1609725 w 1609725"/>
                <a:gd name="connsiteY1" fmla="*/ 0 h 927100"/>
                <a:gd name="connsiteX2" fmla="*/ 1603375 w 1609725"/>
                <a:gd name="connsiteY2" fmla="*/ 927100 h 927100"/>
                <a:gd name="connsiteX3" fmla="*/ 0 w 1609725"/>
                <a:gd name="connsiteY3" fmla="*/ 923925 h 927100"/>
                <a:gd name="connsiteX4" fmla="*/ 536575 w 1609725"/>
                <a:gd name="connsiteY4" fmla="*/ 0 h 927100"/>
                <a:gd name="connsiteX0" fmla="*/ 536575 w 1613040"/>
                <a:gd name="connsiteY0" fmla="*/ 0 h 927100"/>
                <a:gd name="connsiteX1" fmla="*/ 1609725 w 1613040"/>
                <a:gd name="connsiteY1" fmla="*/ 0 h 927100"/>
                <a:gd name="connsiteX2" fmla="*/ 1612900 w 1613040"/>
                <a:gd name="connsiteY2" fmla="*/ 927100 h 927100"/>
                <a:gd name="connsiteX3" fmla="*/ 0 w 1613040"/>
                <a:gd name="connsiteY3" fmla="*/ 923925 h 927100"/>
                <a:gd name="connsiteX4" fmla="*/ 536575 w 1613040"/>
                <a:gd name="connsiteY4" fmla="*/ 0 h 927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13040" h="927100">
                  <a:moveTo>
                    <a:pt x="536575" y="0"/>
                  </a:moveTo>
                  <a:lnTo>
                    <a:pt x="1609725" y="0"/>
                  </a:lnTo>
                  <a:cubicBezTo>
                    <a:pt x="1608667" y="267758"/>
                    <a:pt x="1613958" y="659342"/>
                    <a:pt x="1612900" y="927100"/>
                  </a:cubicBezTo>
                  <a:lnTo>
                    <a:pt x="0" y="923925"/>
                  </a:lnTo>
                  <a:lnTo>
                    <a:pt x="536575" y="0"/>
                  </a:lnTo>
                  <a:close/>
                </a:path>
              </a:pathLst>
            </a:custGeom>
            <a:solidFill>
              <a:srgbClr val="299DE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pic>
          <p:nvPicPr>
            <p:cNvPr id="11" name="Picture 10" descr="NAVSEA Warfare Centers - Carderock Logo White.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4800" y="457200"/>
              <a:ext cx="1200575" cy="533400"/>
            </a:xfrm>
            <a:prstGeom prst="rect">
              <a:avLst/>
            </a:prstGeom>
          </p:spPr>
        </p:pic>
      </p:grpSp>
      <p:sp>
        <p:nvSpPr>
          <p:cNvPr id="2" name="Title 1"/>
          <p:cNvSpPr>
            <a:spLocks noGrp="1"/>
          </p:cNvSpPr>
          <p:nvPr>
            <p:ph type="title"/>
          </p:nvPr>
        </p:nvSpPr>
        <p:spPr>
          <a:xfrm>
            <a:off x="457200" y="274638"/>
            <a:ext cx="8229600" cy="715962"/>
          </a:xfrm>
          <a:prstGeom prst="rect">
            <a:avLst/>
          </a:prstGeom>
        </p:spPr>
        <p:txBody>
          <a:bodyPr/>
          <a:lstStyle>
            <a:lvl1pPr algn="l">
              <a:defRPr sz="3600">
                <a:solidFill>
                  <a:schemeClr val="bg1"/>
                </a:solidFill>
                <a:latin typeface="Arial Narrow" panose="020B0606020202030204" pitchFamily="34" charset="0"/>
              </a:defRPr>
            </a:lvl1pPr>
          </a:lstStyle>
          <a:p>
            <a:r>
              <a:rPr lang="en-US" dirty="0" smtClean="0"/>
              <a:t>Click to edit Master title style</a:t>
            </a:r>
            <a:endParaRPr lang="en-US" dirty="0"/>
          </a:p>
        </p:txBody>
      </p:sp>
      <p:sp>
        <p:nvSpPr>
          <p:cNvPr id="18" name="Slide Number Placeholder 5"/>
          <p:cNvSpPr>
            <a:spLocks noGrp="1"/>
          </p:cNvSpPr>
          <p:nvPr>
            <p:ph type="sldNum" sz="quarter" idx="12"/>
          </p:nvPr>
        </p:nvSpPr>
        <p:spPr>
          <a:xfrm>
            <a:off x="3352802" y="6625820"/>
            <a:ext cx="5486398" cy="235728"/>
          </a:xfrm>
          <a:prstGeom prst="rect">
            <a:avLst/>
          </a:prstGeom>
        </p:spPr>
        <p:txBody>
          <a:bodyPr/>
          <a:lstStyle>
            <a:lvl1pPr algn="l">
              <a:defRPr sz="900">
                <a:solidFill>
                  <a:srgbClr val="002060"/>
                </a:solidFill>
              </a:defRPr>
            </a:lvl1pPr>
          </a:lstStyle>
          <a:p>
            <a:pPr fontAlgn="base">
              <a:spcBef>
                <a:spcPct val="0"/>
              </a:spcBef>
              <a:spcAft>
                <a:spcPct val="0"/>
              </a:spcAft>
            </a:pPr>
            <a:r>
              <a:rPr lang="en-US" altLang="en-US" smtClean="0">
                <a:latin typeface="Arial Narrow" panose="020B0606020202030204" pitchFamily="34" charset="0"/>
              </a:rPr>
              <a:t>Distribution Statement  Here:. 	</a:t>
            </a:r>
            <a:fld id="{6F56DADA-61BA-469C-8463-D8F9129704BC}" type="slidenum">
              <a:rPr lang="en-US" altLang="en-US" smtClean="0">
                <a:latin typeface="Arial Narrow" panose="020B0606020202030204" pitchFamily="34" charset="0"/>
              </a:rPr>
              <a:pPr fontAlgn="base">
                <a:spcBef>
                  <a:spcPct val="0"/>
                </a:spcBef>
                <a:spcAft>
                  <a:spcPct val="0"/>
                </a:spcAft>
              </a:pPr>
              <a:t>‹#›</a:t>
            </a:fld>
            <a:endParaRPr lang="en-US" altLang="en-US" dirty="0">
              <a:latin typeface="Arial Narrow" panose="020B0606020202030204" pitchFamily="34" charset="0"/>
            </a:endParaRPr>
          </a:p>
        </p:txBody>
      </p:sp>
    </p:spTree>
    <p:extLst>
      <p:ext uri="{BB962C8B-B14F-4D97-AF65-F5344CB8AC3E}">
        <p14:creationId xmlns:p14="http://schemas.microsoft.com/office/powerpoint/2010/main" val="2101422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525963"/>
          </a:xfrm>
          <a:prstGeom prst="rect">
            <a:avLst/>
          </a:prstGeom>
        </p:spPr>
        <p:txBody>
          <a:bodyPr/>
          <a:lstStyle>
            <a:lvl1pPr marL="0" indent="0">
              <a:buNone/>
              <a:defRPr sz="2400" b="1">
                <a:solidFill>
                  <a:schemeClr val="accent1">
                    <a:lumMod val="50000"/>
                  </a:schemeClr>
                </a:solidFill>
                <a:latin typeface="Arial Narrow" panose="020B0606020202030204" pitchFamily="34" charset="0"/>
              </a:defRPr>
            </a:lvl1pPr>
            <a:lvl2pPr marL="742950" indent="-285750">
              <a:buFont typeface="Arial" panose="020B0604020202020204" pitchFamily="34" charset="0"/>
              <a:buChar char="•"/>
              <a:defRPr sz="2000">
                <a:solidFill>
                  <a:schemeClr val="accent1">
                    <a:lumMod val="50000"/>
                  </a:schemeClr>
                </a:solidFill>
                <a:latin typeface="Arial Narrow" panose="020B0606020202030204" pitchFamily="34" charset="0"/>
              </a:defRPr>
            </a:lvl2pPr>
            <a:lvl3pPr marL="1143000" indent="-228600">
              <a:buFont typeface="Arial" panose="020B0604020202020204" pitchFamily="34" charset="0"/>
              <a:buChar char="•"/>
              <a:defRPr sz="1800">
                <a:solidFill>
                  <a:schemeClr val="accent1">
                    <a:lumMod val="50000"/>
                  </a:schemeClr>
                </a:solidFill>
                <a:latin typeface="Arial Narrow" panose="020B0606020202030204" pitchFamily="34" charset="0"/>
              </a:defRPr>
            </a:lvl3pPr>
            <a:lvl4pPr marL="1600200" indent="-228600">
              <a:buFont typeface="Arial" panose="020B0604020202020204" pitchFamily="34" charset="0"/>
              <a:buChar char="•"/>
              <a:defRPr sz="1600">
                <a:solidFill>
                  <a:schemeClr val="accent1">
                    <a:lumMod val="50000"/>
                  </a:schemeClr>
                </a:solidFill>
                <a:latin typeface="Arial Narrow" panose="020B0606020202030204" pitchFamily="34" charset="0"/>
              </a:defRPr>
            </a:lvl4pPr>
            <a:lvl5pPr marL="2057400" indent="-228600">
              <a:buFont typeface="Arial" panose="020B0604020202020204" pitchFamily="34" charset="0"/>
              <a:buChar char="•"/>
              <a:defRPr sz="1400">
                <a:solidFill>
                  <a:schemeClr val="accent1">
                    <a:lumMod val="50000"/>
                  </a:schemeClr>
                </a:solidFill>
                <a:latin typeface="Arial Narrow" panose="020B0606020202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848732" y="105384"/>
            <a:ext cx="7838068" cy="639762"/>
          </a:xfrm>
          <a:prstGeom prst="rect">
            <a:avLst/>
          </a:prstGeom>
        </p:spPr>
        <p:txBody>
          <a:bodyPr/>
          <a:lstStyle>
            <a:lvl1pPr algn="l">
              <a:defRPr sz="3600" b="1">
                <a:solidFill>
                  <a:schemeClr val="accent1">
                    <a:lumMod val="50000"/>
                  </a:schemeClr>
                </a:solidFill>
                <a:latin typeface="Arial Narrow" panose="020B0606020202030204" pitchFamily="34" charset="0"/>
              </a:defRPr>
            </a:lvl1pPr>
          </a:lstStyle>
          <a:p>
            <a:r>
              <a:rPr lang="en-US" dirty="0" smtClean="0"/>
              <a:t>Click to edit Master title style</a:t>
            </a:r>
            <a:endParaRPr lang="en-US" dirty="0"/>
          </a:p>
        </p:txBody>
      </p:sp>
      <p:grpSp>
        <p:nvGrpSpPr>
          <p:cNvPr id="12" name="Group 11"/>
          <p:cNvGrpSpPr/>
          <p:nvPr userDrawn="1"/>
        </p:nvGrpSpPr>
        <p:grpSpPr>
          <a:xfrm>
            <a:off x="0" y="6548805"/>
            <a:ext cx="9144000" cy="309580"/>
            <a:chOff x="0" y="6548805"/>
            <a:chExt cx="9144000" cy="309580"/>
          </a:xfrm>
        </p:grpSpPr>
        <p:sp>
          <p:nvSpPr>
            <p:cNvPr id="13" name="Rectangle 12"/>
            <p:cNvSpPr/>
            <p:nvPr/>
          </p:nvSpPr>
          <p:spPr bwMode="auto">
            <a:xfrm flipV="1">
              <a:off x="0" y="6629400"/>
              <a:ext cx="9144000" cy="228600"/>
            </a:xfrm>
            <a:prstGeom prst="rect">
              <a:avLst/>
            </a:prstGeom>
            <a:solidFill>
              <a:srgbClr val="0A273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4" name="Rectangle 6"/>
            <p:cNvSpPr/>
            <p:nvPr/>
          </p:nvSpPr>
          <p:spPr bwMode="auto">
            <a:xfrm>
              <a:off x="311150" y="6573820"/>
              <a:ext cx="2940050" cy="284180"/>
            </a:xfrm>
            <a:custGeom>
              <a:avLst/>
              <a:gdLst>
                <a:gd name="connsiteX0" fmla="*/ 0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0 w 2946400"/>
                <a:gd name="connsiteY4" fmla="*/ 0 h 381000"/>
                <a:gd name="connsiteX0" fmla="*/ 149225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149225 w 2946400"/>
                <a:gd name="connsiteY4" fmla="*/ 0 h 381000"/>
                <a:gd name="connsiteX0" fmla="*/ 219075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19075 w 3016250"/>
                <a:gd name="connsiteY4" fmla="*/ 0 h 384175"/>
                <a:gd name="connsiteX0" fmla="*/ 241300 w 3016250"/>
                <a:gd name="connsiteY0" fmla="*/ 3175 h 384175"/>
                <a:gd name="connsiteX1" fmla="*/ 3016250 w 3016250"/>
                <a:gd name="connsiteY1" fmla="*/ 0 h 384175"/>
                <a:gd name="connsiteX2" fmla="*/ 3016250 w 3016250"/>
                <a:gd name="connsiteY2" fmla="*/ 381000 h 384175"/>
                <a:gd name="connsiteX3" fmla="*/ 0 w 3016250"/>
                <a:gd name="connsiteY3" fmla="*/ 384175 h 384175"/>
                <a:gd name="connsiteX4" fmla="*/ 241300 w 3016250"/>
                <a:gd name="connsiteY4" fmla="*/ 3175 h 384175"/>
                <a:gd name="connsiteX0" fmla="*/ 228600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28600 w 3016250"/>
                <a:gd name="connsiteY4" fmla="*/ 0 h 384175"/>
                <a:gd name="connsiteX0" fmla="*/ 222250 w 3009900"/>
                <a:gd name="connsiteY0" fmla="*/ 0 h 384175"/>
                <a:gd name="connsiteX1" fmla="*/ 3009900 w 3009900"/>
                <a:gd name="connsiteY1" fmla="*/ 0 h 384175"/>
                <a:gd name="connsiteX2" fmla="*/ 3009900 w 3009900"/>
                <a:gd name="connsiteY2" fmla="*/ 381000 h 384175"/>
                <a:gd name="connsiteX3" fmla="*/ 0 w 3009900"/>
                <a:gd name="connsiteY3" fmla="*/ 384175 h 384175"/>
                <a:gd name="connsiteX4" fmla="*/ 222250 w 3009900"/>
                <a:gd name="connsiteY4" fmla="*/ 0 h 384175"/>
                <a:gd name="connsiteX0" fmla="*/ 222250 w 3194050"/>
                <a:gd name="connsiteY0" fmla="*/ 0 h 384175"/>
                <a:gd name="connsiteX1" fmla="*/ 3194050 w 3194050"/>
                <a:gd name="connsiteY1" fmla="*/ 3175 h 384175"/>
                <a:gd name="connsiteX2" fmla="*/ 3009900 w 3194050"/>
                <a:gd name="connsiteY2" fmla="*/ 381000 h 384175"/>
                <a:gd name="connsiteX3" fmla="*/ 0 w 3194050"/>
                <a:gd name="connsiteY3" fmla="*/ 384175 h 384175"/>
                <a:gd name="connsiteX4" fmla="*/ 222250 w 3194050"/>
                <a:gd name="connsiteY4" fmla="*/ 0 h 384175"/>
                <a:gd name="connsiteX0" fmla="*/ 222250 w 3206750"/>
                <a:gd name="connsiteY0" fmla="*/ 3175 h 387350"/>
                <a:gd name="connsiteX1" fmla="*/ 3206750 w 3206750"/>
                <a:gd name="connsiteY1" fmla="*/ 0 h 387350"/>
                <a:gd name="connsiteX2" fmla="*/ 3009900 w 3206750"/>
                <a:gd name="connsiteY2" fmla="*/ 384175 h 387350"/>
                <a:gd name="connsiteX3" fmla="*/ 0 w 3206750"/>
                <a:gd name="connsiteY3" fmla="*/ 387350 h 387350"/>
                <a:gd name="connsiteX4" fmla="*/ 222250 w 3206750"/>
                <a:gd name="connsiteY4" fmla="*/ 3175 h 387350"/>
                <a:gd name="connsiteX0" fmla="*/ 189749 w 3206750"/>
                <a:gd name="connsiteY0" fmla="*/ 60954 h 387350"/>
                <a:gd name="connsiteX1" fmla="*/ 3206750 w 3206750"/>
                <a:gd name="connsiteY1" fmla="*/ 0 h 387350"/>
                <a:gd name="connsiteX2" fmla="*/ 3009900 w 3206750"/>
                <a:gd name="connsiteY2" fmla="*/ 384175 h 387350"/>
                <a:gd name="connsiteX3" fmla="*/ 0 w 3206750"/>
                <a:gd name="connsiteY3" fmla="*/ 387350 h 387350"/>
                <a:gd name="connsiteX4" fmla="*/ 189749 w 3206750"/>
                <a:gd name="connsiteY4" fmla="*/ 60954 h 387350"/>
                <a:gd name="connsiteX0" fmla="*/ 189749 w 3159804"/>
                <a:gd name="connsiteY0" fmla="*/ 0 h 326396"/>
                <a:gd name="connsiteX1" fmla="*/ 3159804 w 3159804"/>
                <a:gd name="connsiteY1" fmla="*/ 29326 h 326396"/>
                <a:gd name="connsiteX2" fmla="*/ 3009900 w 3159804"/>
                <a:gd name="connsiteY2" fmla="*/ 323221 h 326396"/>
                <a:gd name="connsiteX3" fmla="*/ 0 w 3159804"/>
                <a:gd name="connsiteY3" fmla="*/ 326396 h 326396"/>
                <a:gd name="connsiteX4" fmla="*/ 189749 w 3159804"/>
                <a:gd name="connsiteY4" fmla="*/ 0 h 326396"/>
                <a:gd name="connsiteX0" fmla="*/ 189749 w 3174249"/>
                <a:gd name="connsiteY0" fmla="*/ 3174 h 329570"/>
                <a:gd name="connsiteX1" fmla="*/ 3174249 w 3174249"/>
                <a:gd name="connsiteY1" fmla="*/ 0 h 329570"/>
                <a:gd name="connsiteX2" fmla="*/ 3009900 w 3174249"/>
                <a:gd name="connsiteY2" fmla="*/ 326395 h 329570"/>
                <a:gd name="connsiteX3" fmla="*/ 0 w 3174249"/>
                <a:gd name="connsiteY3" fmla="*/ 329570 h 329570"/>
                <a:gd name="connsiteX4" fmla="*/ 189749 w 3174249"/>
                <a:gd name="connsiteY4" fmla="*/ 3174 h 329570"/>
                <a:gd name="connsiteX0" fmla="*/ 189749 w 3170638"/>
                <a:gd name="connsiteY0" fmla="*/ 0 h 326396"/>
                <a:gd name="connsiteX1" fmla="*/ 3170638 w 3170638"/>
                <a:gd name="connsiteY1" fmla="*/ 4048 h 326396"/>
                <a:gd name="connsiteX2" fmla="*/ 3009900 w 3170638"/>
                <a:gd name="connsiteY2" fmla="*/ 323221 h 326396"/>
                <a:gd name="connsiteX3" fmla="*/ 0 w 3170638"/>
                <a:gd name="connsiteY3" fmla="*/ 326396 h 326396"/>
                <a:gd name="connsiteX4" fmla="*/ 189749 w 3170638"/>
                <a:gd name="connsiteY4" fmla="*/ 0 h 326396"/>
                <a:gd name="connsiteX0" fmla="*/ 189749 w 3170638"/>
                <a:gd name="connsiteY0" fmla="*/ 0 h 322785"/>
                <a:gd name="connsiteX1" fmla="*/ 3170638 w 3170638"/>
                <a:gd name="connsiteY1" fmla="*/ 437 h 322785"/>
                <a:gd name="connsiteX2" fmla="*/ 3009900 w 3170638"/>
                <a:gd name="connsiteY2" fmla="*/ 319610 h 322785"/>
                <a:gd name="connsiteX3" fmla="*/ 0 w 3170638"/>
                <a:gd name="connsiteY3" fmla="*/ 322785 h 322785"/>
                <a:gd name="connsiteX4" fmla="*/ 189749 w 3170638"/>
                <a:gd name="connsiteY4" fmla="*/ 0 h 322785"/>
                <a:gd name="connsiteX0" fmla="*/ 189749 w 3170638"/>
                <a:gd name="connsiteY0" fmla="*/ 0 h 323222"/>
                <a:gd name="connsiteX1" fmla="*/ 3170638 w 3170638"/>
                <a:gd name="connsiteY1" fmla="*/ 437 h 323222"/>
                <a:gd name="connsiteX2" fmla="*/ 3006289 w 3170638"/>
                <a:gd name="connsiteY2" fmla="*/ 323222 h 323222"/>
                <a:gd name="connsiteX3" fmla="*/ 0 w 3170638"/>
                <a:gd name="connsiteY3" fmla="*/ 322785 h 323222"/>
                <a:gd name="connsiteX4" fmla="*/ 189749 w 3170638"/>
                <a:gd name="connsiteY4" fmla="*/ 0 h 323222"/>
                <a:gd name="connsiteX0" fmla="*/ 189749 w 3372865"/>
                <a:gd name="connsiteY0" fmla="*/ 0 h 323222"/>
                <a:gd name="connsiteX1" fmla="*/ 3372865 w 3372865"/>
                <a:gd name="connsiteY1" fmla="*/ 437 h 323222"/>
                <a:gd name="connsiteX2" fmla="*/ 3006289 w 3372865"/>
                <a:gd name="connsiteY2" fmla="*/ 323222 h 323222"/>
                <a:gd name="connsiteX3" fmla="*/ 0 w 3372865"/>
                <a:gd name="connsiteY3" fmla="*/ 322785 h 323222"/>
                <a:gd name="connsiteX4" fmla="*/ 189749 w 3372865"/>
                <a:gd name="connsiteY4" fmla="*/ 0 h 323222"/>
                <a:gd name="connsiteX0" fmla="*/ 189749 w 3372865"/>
                <a:gd name="connsiteY0" fmla="*/ 0 h 323222"/>
                <a:gd name="connsiteX1" fmla="*/ 3372865 w 3372865"/>
                <a:gd name="connsiteY1" fmla="*/ 437 h 323222"/>
                <a:gd name="connsiteX2" fmla="*/ 3168794 w 3372865"/>
                <a:gd name="connsiteY2" fmla="*/ 323222 h 323222"/>
                <a:gd name="connsiteX3" fmla="*/ 0 w 3372865"/>
                <a:gd name="connsiteY3" fmla="*/ 322785 h 323222"/>
                <a:gd name="connsiteX4" fmla="*/ 189749 w 3372865"/>
                <a:gd name="connsiteY4" fmla="*/ 0 h 323222"/>
                <a:gd name="connsiteX0" fmla="*/ 189749 w 3333142"/>
                <a:gd name="connsiteY0" fmla="*/ 0 h 323222"/>
                <a:gd name="connsiteX1" fmla="*/ 3333142 w 3333142"/>
                <a:gd name="connsiteY1" fmla="*/ 437 h 323222"/>
                <a:gd name="connsiteX2" fmla="*/ 3168794 w 3333142"/>
                <a:gd name="connsiteY2" fmla="*/ 323222 h 323222"/>
                <a:gd name="connsiteX3" fmla="*/ 0 w 3333142"/>
                <a:gd name="connsiteY3" fmla="*/ 322785 h 323222"/>
                <a:gd name="connsiteX4" fmla="*/ 189749 w 3333142"/>
                <a:gd name="connsiteY4" fmla="*/ 0 h 323222"/>
                <a:gd name="connsiteX0" fmla="*/ 189749 w 3343976"/>
                <a:gd name="connsiteY0" fmla="*/ 0 h 323222"/>
                <a:gd name="connsiteX1" fmla="*/ 3343976 w 3343976"/>
                <a:gd name="connsiteY1" fmla="*/ 437 h 323222"/>
                <a:gd name="connsiteX2" fmla="*/ 3168794 w 3343976"/>
                <a:gd name="connsiteY2" fmla="*/ 323222 h 323222"/>
                <a:gd name="connsiteX3" fmla="*/ 0 w 3343976"/>
                <a:gd name="connsiteY3" fmla="*/ 322785 h 323222"/>
                <a:gd name="connsiteX4" fmla="*/ 189749 w 3343976"/>
                <a:gd name="connsiteY4" fmla="*/ 0 h 3232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3976" h="323222">
                  <a:moveTo>
                    <a:pt x="189749" y="0"/>
                  </a:moveTo>
                  <a:lnTo>
                    <a:pt x="3343976" y="437"/>
                  </a:lnTo>
                  <a:lnTo>
                    <a:pt x="3168794" y="323222"/>
                  </a:lnTo>
                  <a:lnTo>
                    <a:pt x="0" y="322785"/>
                  </a:lnTo>
                  <a:lnTo>
                    <a:pt x="189749" y="0"/>
                  </a:lnTo>
                  <a:close/>
                </a:path>
              </a:pathLst>
            </a:custGeom>
            <a:solidFill>
              <a:srgbClr val="299DE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sp>
          <p:nvSpPr>
            <p:cNvPr id="15" name="Rectangle 6"/>
            <p:cNvSpPr/>
            <p:nvPr/>
          </p:nvSpPr>
          <p:spPr bwMode="auto">
            <a:xfrm>
              <a:off x="380999" y="6548805"/>
              <a:ext cx="2803525" cy="309580"/>
            </a:xfrm>
            <a:custGeom>
              <a:avLst/>
              <a:gdLst>
                <a:gd name="connsiteX0" fmla="*/ 0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0 w 2946400"/>
                <a:gd name="connsiteY4" fmla="*/ 0 h 381000"/>
                <a:gd name="connsiteX0" fmla="*/ 149225 w 2946400"/>
                <a:gd name="connsiteY0" fmla="*/ 0 h 381000"/>
                <a:gd name="connsiteX1" fmla="*/ 2946400 w 2946400"/>
                <a:gd name="connsiteY1" fmla="*/ 0 h 381000"/>
                <a:gd name="connsiteX2" fmla="*/ 2946400 w 2946400"/>
                <a:gd name="connsiteY2" fmla="*/ 381000 h 381000"/>
                <a:gd name="connsiteX3" fmla="*/ 0 w 2946400"/>
                <a:gd name="connsiteY3" fmla="*/ 381000 h 381000"/>
                <a:gd name="connsiteX4" fmla="*/ 149225 w 2946400"/>
                <a:gd name="connsiteY4" fmla="*/ 0 h 381000"/>
                <a:gd name="connsiteX0" fmla="*/ 219075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19075 w 3016250"/>
                <a:gd name="connsiteY4" fmla="*/ 0 h 384175"/>
                <a:gd name="connsiteX0" fmla="*/ 241300 w 3016250"/>
                <a:gd name="connsiteY0" fmla="*/ 3175 h 384175"/>
                <a:gd name="connsiteX1" fmla="*/ 3016250 w 3016250"/>
                <a:gd name="connsiteY1" fmla="*/ 0 h 384175"/>
                <a:gd name="connsiteX2" fmla="*/ 3016250 w 3016250"/>
                <a:gd name="connsiteY2" fmla="*/ 381000 h 384175"/>
                <a:gd name="connsiteX3" fmla="*/ 0 w 3016250"/>
                <a:gd name="connsiteY3" fmla="*/ 384175 h 384175"/>
                <a:gd name="connsiteX4" fmla="*/ 241300 w 3016250"/>
                <a:gd name="connsiteY4" fmla="*/ 3175 h 384175"/>
                <a:gd name="connsiteX0" fmla="*/ 228600 w 3016250"/>
                <a:gd name="connsiteY0" fmla="*/ 0 h 384175"/>
                <a:gd name="connsiteX1" fmla="*/ 3016250 w 3016250"/>
                <a:gd name="connsiteY1" fmla="*/ 0 h 384175"/>
                <a:gd name="connsiteX2" fmla="*/ 3016250 w 3016250"/>
                <a:gd name="connsiteY2" fmla="*/ 381000 h 384175"/>
                <a:gd name="connsiteX3" fmla="*/ 0 w 3016250"/>
                <a:gd name="connsiteY3" fmla="*/ 384175 h 384175"/>
                <a:gd name="connsiteX4" fmla="*/ 228600 w 3016250"/>
                <a:gd name="connsiteY4" fmla="*/ 0 h 384175"/>
                <a:gd name="connsiteX0" fmla="*/ 222250 w 3009900"/>
                <a:gd name="connsiteY0" fmla="*/ 0 h 384175"/>
                <a:gd name="connsiteX1" fmla="*/ 3009900 w 3009900"/>
                <a:gd name="connsiteY1" fmla="*/ 0 h 384175"/>
                <a:gd name="connsiteX2" fmla="*/ 3009900 w 3009900"/>
                <a:gd name="connsiteY2" fmla="*/ 381000 h 384175"/>
                <a:gd name="connsiteX3" fmla="*/ 0 w 3009900"/>
                <a:gd name="connsiteY3" fmla="*/ 384175 h 384175"/>
                <a:gd name="connsiteX4" fmla="*/ 222250 w 3009900"/>
                <a:gd name="connsiteY4" fmla="*/ 0 h 384175"/>
                <a:gd name="connsiteX0" fmla="*/ 222250 w 3194050"/>
                <a:gd name="connsiteY0" fmla="*/ 0 h 384175"/>
                <a:gd name="connsiteX1" fmla="*/ 3194050 w 3194050"/>
                <a:gd name="connsiteY1" fmla="*/ 3175 h 384175"/>
                <a:gd name="connsiteX2" fmla="*/ 3009900 w 3194050"/>
                <a:gd name="connsiteY2" fmla="*/ 381000 h 384175"/>
                <a:gd name="connsiteX3" fmla="*/ 0 w 3194050"/>
                <a:gd name="connsiteY3" fmla="*/ 384175 h 384175"/>
                <a:gd name="connsiteX4" fmla="*/ 222250 w 3194050"/>
                <a:gd name="connsiteY4" fmla="*/ 0 h 384175"/>
                <a:gd name="connsiteX0" fmla="*/ 222250 w 3206750"/>
                <a:gd name="connsiteY0" fmla="*/ 3175 h 387350"/>
                <a:gd name="connsiteX1" fmla="*/ 3206750 w 3206750"/>
                <a:gd name="connsiteY1" fmla="*/ 0 h 387350"/>
                <a:gd name="connsiteX2" fmla="*/ 3009900 w 3206750"/>
                <a:gd name="connsiteY2" fmla="*/ 384175 h 387350"/>
                <a:gd name="connsiteX3" fmla="*/ 0 w 3206750"/>
                <a:gd name="connsiteY3" fmla="*/ 387350 h 387350"/>
                <a:gd name="connsiteX4" fmla="*/ 222250 w 3206750"/>
                <a:gd name="connsiteY4" fmla="*/ 3175 h 387350"/>
                <a:gd name="connsiteX0" fmla="*/ 189749 w 3206750"/>
                <a:gd name="connsiteY0" fmla="*/ 60954 h 387350"/>
                <a:gd name="connsiteX1" fmla="*/ 3206750 w 3206750"/>
                <a:gd name="connsiteY1" fmla="*/ 0 h 387350"/>
                <a:gd name="connsiteX2" fmla="*/ 3009900 w 3206750"/>
                <a:gd name="connsiteY2" fmla="*/ 384175 h 387350"/>
                <a:gd name="connsiteX3" fmla="*/ 0 w 3206750"/>
                <a:gd name="connsiteY3" fmla="*/ 387350 h 387350"/>
                <a:gd name="connsiteX4" fmla="*/ 189749 w 3206750"/>
                <a:gd name="connsiteY4" fmla="*/ 60954 h 387350"/>
                <a:gd name="connsiteX0" fmla="*/ 189749 w 3159804"/>
                <a:gd name="connsiteY0" fmla="*/ 0 h 326396"/>
                <a:gd name="connsiteX1" fmla="*/ 3159804 w 3159804"/>
                <a:gd name="connsiteY1" fmla="*/ 29326 h 326396"/>
                <a:gd name="connsiteX2" fmla="*/ 3009900 w 3159804"/>
                <a:gd name="connsiteY2" fmla="*/ 323221 h 326396"/>
                <a:gd name="connsiteX3" fmla="*/ 0 w 3159804"/>
                <a:gd name="connsiteY3" fmla="*/ 326396 h 326396"/>
                <a:gd name="connsiteX4" fmla="*/ 189749 w 3159804"/>
                <a:gd name="connsiteY4" fmla="*/ 0 h 326396"/>
                <a:gd name="connsiteX0" fmla="*/ 189749 w 3174249"/>
                <a:gd name="connsiteY0" fmla="*/ 3174 h 329570"/>
                <a:gd name="connsiteX1" fmla="*/ 3174249 w 3174249"/>
                <a:gd name="connsiteY1" fmla="*/ 0 h 329570"/>
                <a:gd name="connsiteX2" fmla="*/ 3009900 w 3174249"/>
                <a:gd name="connsiteY2" fmla="*/ 326395 h 329570"/>
                <a:gd name="connsiteX3" fmla="*/ 0 w 3174249"/>
                <a:gd name="connsiteY3" fmla="*/ 329570 h 329570"/>
                <a:gd name="connsiteX4" fmla="*/ 189749 w 3174249"/>
                <a:gd name="connsiteY4" fmla="*/ 3174 h 329570"/>
                <a:gd name="connsiteX0" fmla="*/ 189749 w 3170638"/>
                <a:gd name="connsiteY0" fmla="*/ 0 h 326396"/>
                <a:gd name="connsiteX1" fmla="*/ 3170638 w 3170638"/>
                <a:gd name="connsiteY1" fmla="*/ 4048 h 326396"/>
                <a:gd name="connsiteX2" fmla="*/ 3009900 w 3170638"/>
                <a:gd name="connsiteY2" fmla="*/ 323221 h 326396"/>
                <a:gd name="connsiteX3" fmla="*/ 0 w 3170638"/>
                <a:gd name="connsiteY3" fmla="*/ 326396 h 326396"/>
                <a:gd name="connsiteX4" fmla="*/ 189749 w 3170638"/>
                <a:gd name="connsiteY4" fmla="*/ 0 h 326396"/>
                <a:gd name="connsiteX0" fmla="*/ 189749 w 3170638"/>
                <a:gd name="connsiteY0" fmla="*/ 0 h 322785"/>
                <a:gd name="connsiteX1" fmla="*/ 3170638 w 3170638"/>
                <a:gd name="connsiteY1" fmla="*/ 437 h 322785"/>
                <a:gd name="connsiteX2" fmla="*/ 3009900 w 3170638"/>
                <a:gd name="connsiteY2" fmla="*/ 319610 h 322785"/>
                <a:gd name="connsiteX3" fmla="*/ 0 w 3170638"/>
                <a:gd name="connsiteY3" fmla="*/ 322785 h 322785"/>
                <a:gd name="connsiteX4" fmla="*/ 189749 w 3170638"/>
                <a:gd name="connsiteY4" fmla="*/ 0 h 322785"/>
                <a:gd name="connsiteX0" fmla="*/ 189749 w 3170638"/>
                <a:gd name="connsiteY0" fmla="*/ 0 h 323222"/>
                <a:gd name="connsiteX1" fmla="*/ 3170638 w 3170638"/>
                <a:gd name="connsiteY1" fmla="*/ 437 h 323222"/>
                <a:gd name="connsiteX2" fmla="*/ 3006289 w 3170638"/>
                <a:gd name="connsiteY2" fmla="*/ 323222 h 323222"/>
                <a:gd name="connsiteX3" fmla="*/ 0 w 3170638"/>
                <a:gd name="connsiteY3" fmla="*/ 322785 h 323222"/>
                <a:gd name="connsiteX4" fmla="*/ 189749 w 3170638"/>
                <a:gd name="connsiteY4" fmla="*/ 0 h 323222"/>
                <a:gd name="connsiteX0" fmla="*/ 204194 w 3170638"/>
                <a:gd name="connsiteY0" fmla="*/ 0 h 344889"/>
                <a:gd name="connsiteX1" fmla="*/ 3170638 w 3170638"/>
                <a:gd name="connsiteY1" fmla="*/ 22104 h 344889"/>
                <a:gd name="connsiteX2" fmla="*/ 3006289 w 3170638"/>
                <a:gd name="connsiteY2" fmla="*/ 344889 h 344889"/>
                <a:gd name="connsiteX3" fmla="*/ 0 w 3170638"/>
                <a:gd name="connsiteY3" fmla="*/ 344452 h 344889"/>
                <a:gd name="connsiteX4" fmla="*/ 204194 w 3170638"/>
                <a:gd name="connsiteY4" fmla="*/ 0 h 344889"/>
                <a:gd name="connsiteX0" fmla="*/ 204194 w 3188694"/>
                <a:gd name="connsiteY0" fmla="*/ 6786 h 351675"/>
                <a:gd name="connsiteX1" fmla="*/ 3188694 w 3188694"/>
                <a:gd name="connsiteY1" fmla="*/ 0 h 351675"/>
                <a:gd name="connsiteX2" fmla="*/ 3006289 w 3188694"/>
                <a:gd name="connsiteY2" fmla="*/ 351675 h 351675"/>
                <a:gd name="connsiteX3" fmla="*/ 0 w 3188694"/>
                <a:gd name="connsiteY3" fmla="*/ 351238 h 351675"/>
                <a:gd name="connsiteX4" fmla="*/ 204194 w 3188694"/>
                <a:gd name="connsiteY4" fmla="*/ 6786 h 351675"/>
                <a:gd name="connsiteX0" fmla="*/ 211416 w 3188694"/>
                <a:gd name="connsiteY0" fmla="*/ 0 h 352112"/>
                <a:gd name="connsiteX1" fmla="*/ 3188694 w 3188694"/>
                <a:gd name="connsiteY1" fmla="*/ 437 h 352112"/>
                <a:gd name="connsiteX2" fmla="*/ 3006289 w 3188694"/>
                <a:gd name="connsiteY2" fmla="*/ 352112 h 352112"/>
                <a:gd name="connsiteX3" fmla="*/ 0 w 3188694"/>
                <a:gd name="connsiteY3" fmla="*/ 351675 h 352112"/>
                <a:gd name="connsiteX4" fmla="*/ 211416 w 3188694"/>
                <a:gd name="connsiteY4" fmla="*/ 0 h 352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8694" h="352112">
                  <a:moveTo>
                    <a:pt x="211416" y="0"/>
                  </a:moveTo>
                  <a:lnTo>
                    <a:pt x="3188694" y="437"/>
                  </a:lnTo>
                  <a:lnTo>
                    <a:pt x="3006289" y="352112"/>
                  </a:lnTo>
                  <a:lnTo>
                    <a:pt x="0" y="351675"/>
                  </a:lnTo>
                  <a:lnTo>
                    <a:pt x="211416" y="0"/>
                  </a:lnTo>
                  <a:close/>
                </a:path>
              </a:pathLst>
            </a:custGeom>
            <a:solidFill>
              <a:srgbClr val="FAB810"/>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lnSpc>
                  <a:spcPct val="90000"/>
                </a:lnSpc>
                <a:spcBef>
                  <a:spcPct val="0"/>
                </a:spcBef>
                <a:spcAft>
                  <a:spcPct val="0"/>
                </a:spcAft>
              </a:pPr>
              <a:endParaRPr lang="en-US" sz="1000" b="1" smtClean="0">
                <a:solidFill>
                  <a:prstClr val="black"/>
                </a:solidFill>
                <a:latin typeface="Arial Black" pitchFamily="34" charset="0"/>
              </a:endParaRPr>
            </a:p>
          </p:txBody>
        </p:sp>
      </p:grpSp>
      <p:grpSp>
        <p:nvGrpSpPr>
          <p:cNvPr id="18" name="Group 17"/>
          <p:cNvGrpSpPr/>
          <p:nvPr userDrawn="1"/>
        </p:nvGrpSpPr>
        <p:grpSpPr>
          <a:xfrm>
            <a:off x="-6350" y="17971"/>
            <a:ext cx="9150350" cy="896429"/>
            <a:chOff x="-6350" y="17971"/>
            <a:chExt cx="9150350" cy="896429"/>
          </a:xfrm>
        </p:grpSpPr>
        <p:pic>
          <p:nvPicPr>
            <p:cNvPr id="19" name="Picture 18" descr="NAVSEA Warfare Centers - Carderock Logo.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1028" y="208003"/>
              <a:ext cx="1200572" cy="533399"/>
            </a:xfrm>
            <a:prstGeom prst="rect">
              <a:avLst/>
            </a:prstGeom>
          </p:spPr>
        </p:pic>
        <p:sp>
          <p:nvSpPr>
            <p:cNvPr id="20" name="Rectangle 19"/>
            <p:cNvSpPr/>
            <p:nvPr/>
          </p:nvSpPr>
          <p:spPr bwMode="auto">
            <a:xfrm>
              <a:off x="-6350" y="838200"/>
              <a:ext cx="9150350" cy="76200"/>
            </a:xfrm>
            <a:prstGeom prst="rect">
              <a:avLst/>
            </a:prstGeom>
            <a:solidFill>
              <a:srgbClr val="FAB90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9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Arial Black" pitchFamily="34" charset="0"/>
              </a:endParaRPr>
            </a:p>
          </p:txBody>
        </p:sp>
        <p:pic>
          <p:nvPicPr>
            <p:cNvPr id="21" name="Picture 20" descr="Yellow-Blue block opposite upsidedown.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17971"/>
              <a:ext cx="772532" cy="896429"/>
            </a:xfrm>
            <a:prstGeom prst="rect">
              <a:avLst/>
            </a:prstGeom>
          </p:spPr>
        </p:pic>
      </p:grpSp>
      <p:sp>
        <p:nvSpPr>
          <p:cNvPr id="22" name="Slide Number Placeholder 5"/>
          <p:cNvSpPr>
            <a:spLocks noGrp="1"/>
          </p:cNvSpPr>
          <p:nvPr>
            <p:ph type="sldNum" sz="quarter" idx="12"/>
          </p:nvPr>
        </p:nvSpPr>
        <p:spPr>
          <a:xfrm>
            <a:off x="3352802" y="6625820"/>
            <a:ext cx="5486398" cy="235728"/>
          </a:xfrm>
          <a:prstGeom prst="rect">
            <a:avLst/>
          </a:prstGeom>
        </p:spPr>
        <p:txBody>
          <a:bodyPr/>
          <a:lstStyle>
            <a:lvl1pPr algn="l">
              <a:defRPr sz="900"/>
            </a:lvl1pPr>
          </a:lstStyle>
          <a:p>
            <a:pPr fontAlgn="base">
              <a:spcBef>
                <a:spcPct val="0"/>
              </a:spcBef>
              <a:spcAft>
                <a:spcPct val="0"/>
              </a:spcAft>
            </a:pPr>
            <a:r>
              <a:rPr lang="en-US" altLang="en-US" smtClean="0">
                <a:solidFill>
                  <a:srgbClr val="FFC000"/>
                </a:solidFill>
                <a:latin typeface="Arial Narrow" panose="020B0606020202030204" pitchFamily="34" charset="0"/>
              </a:rPr>
              <a:t>Distribution Statement  Here:. 	</a:t>
            </a:r>
            <a:fld id="{6F56DADA-61BA-469C-8463-D8F9129704BC}" type="slidenum">
              <a:rPr lang="en-US" altLang="en-US" smtClean="0">
                <a:solidFill>
                  <a:srgbClr val="FFC000"/>
                </a:solidFill>
                <a:latin typeface="Arial Narrow" panose="020B0606020202030204" pitchFamily="34" charset="0"/>
              </a:rPr>
              <a:pPr fontAlgn="base">
                <a:spcBef>
                  <a:spcPct val="0"/>
                </a:spcBef>
                <a:spcAft>
                  <a:spcPct val="0"/>
                </a:spcAft>
              </a:pPr>
              <a:t>‹#›</a:t>
            </a:fld>
            <a:endParaRPr lang="en-US" altLang="en-US" dirty="0">
              <a:solidFill>
                <a:srgbClr val="FFC000"/>
              </a:solidFill>
              <a:latin typeface="Arial Narrow" panose="020B0606020202030204" pitchFamily="34" charset="0"/>
            </a:endParaRPr>
          </a:p>
        </p:txBody>
      </p:sp>
      <p:sp>
        <p:nvSpPr>
          <p:cNvPr id="17" name="TextBox 16"/>
          <p:cNvSpPr txBox="1"/>
          <p:nvPr userDrawn="1"/>
        </p:nvSpPr>
        <p:spPr>
          <a:xfrm>
            <a:off x="489858" y="6557618"/>
            <a:ext cx="2667000" cy="293157"/>
          </a:xfrm>
          <a:prstGeom prst="rect">
            <a:avLst/>
          </a:prstGeom>
          <a:noFill/>
        </p:spPr>
        <p:txBody>
          <a:bodyPr wrap="square" rtlCol="0">
            <a:spAutoFit/>
          </a:bodyPr>
          <a:lstStyle/>
          <a:p>
            <a:pPr>
              <a:lnSpc>
                <a:spcPct val="90000"/>
              </a:lnSpc>
            </a:pPr>
            <a:r>
              <a:rPr lang="en-US" sz="1450" b="1" i="1" dirty="0" smtClean="0">
                <a:solidFill>
                  <a:srgbClr val="0A283F"/>
                </a:solidFill>
                <a:latin typeface="Arial Narrow"/>
                <a:cs typeface="Arial Narrow"/>
              </a:rPr>
              <a:t>AMERICA’S FLEET</a:t>
            </a:r>
            <a:r>
              <a:rPr lang="en-US" sz="1450" b="1" i="1" baseline="0" dirty="0" smtClean="0">
                <a:solidFill>
                  <a:srgbClr val="0A283F"/>
                </a:solidFill>
                <a:latin typeface="Arial Narrow"/>
                <a:cs typeface="Arial Narrow"/>
              </a:rPr>
              <a:t> </a:t>
            </a:r>
            <a:r>
              <a:rPr lang="en-US" sz="1450" b="1" i="1" dirty="0" smtClean="0">
                <a:solidFill>
                  <a:srgbClr val="0A283F"/>
                </a:solidFill>
                <a:latin typeface="Arial Narrow"/>
                <a:cs typeface="Arial Narrow"/>
              </a:rPr>
              <a:t>STARTS HERE</a:t>
            </a:r>
            <a:endParaRPr lang="en-US" sz="1450" b="1" i="1" dirty="0">
              <a:solidFill>
                <a:srgbClr val="0A283F"/>
              </a:solidFill>
              <a:latin typeface="Arial Narrow"/>
              <a:cs typeface="Arial Narrow"/>
            </a:endParaRPr>
          </a:p>
        </p:txBody>
      </p:sp>
    </p:spTree>
    <p:extLst>
      <p:ext uri="{BB962C8B-B14F-4D97-AF65-F5344CB8AC3E}">
        <p14:creationId xmlns:p14="http://schemas.microsoft.com/office/powerpoint/2010/main" val="23940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525963"/>
          </a:xfrm>
          <a:prstGeom prst="rect">
            <a:avLst/>
          </a:prstGeom>
        </p:spPr>
        <p:txBody>
          <a:bodyPr/>
          <a:lstStyle>
            <a:lvl1pPr marL="0" indent="0">
              <a:buNone/>
              <a:defRPr sz="2400" b="1">
                <a:solidFill>
                  <a:schemeClr val="accent1">
                    <a:lumMod val="50000"/>
                  </a:schemeClr>
                </a:solidFill>
                <a:latin typeface="Arial Narrow" panose="020B0606020202030204" pitchFamily="34" charset="0"/>
              </a:defRPr>
            </a:lvl1pPr>
            <a:lvl2pPr marL="742950" indent="-285750">
              <a:buFont typeface="Arial" panose="020B0604020202020204" pitchFamily="34" charset="0"/>
              <a:buChar char="•"/>
              <a:defRPr sz="2000">
                <a:solidFill>
                  <a:schemeClr val="accent1">
                    <a:lumMod val="50000"/>
                  </a:schemeClr>
                </a:solidFill>
                <a:latin typeface="Arial Narrow" panose="020B0606020202030204" pitchFamily="34" charset="0"/>
              </a:defRPr>
            </a:lvl2pPr>
            <a:lvl3pPr marL="1143000" indent="-228600">
              <a:buFont typeface="Arial" panose="020B0604020202020204" pitchFamily="34" charset="0"/>
              <a:buChar char="•"/>
              <a:defRPr sz="1800">
                <a:solidFill>
                  <a:schemeClr val="accent1">
                    <a:lumMod val="50000"/>
                  </a:schemeClr>
                </a:solidFill>
                <a:latin typeface="Arial Narrow" panose="020B0606020202030204" pitchFamily="34" charset="0"/>
              </a:defRPr>
            </a:lvl3pPr>
            <a:lvl4pPr marL="1600200" indent="-228600">
              <a:buFont typeface="Arial" panose="020B0604020202020204" pitchFamily="34" charset="0"/>
              <a:buChar char="•"/>
              <a:defRPr sz="1600">
                <a:solidFill>
                  <a:schemeClr val="accent1">
                    <a:lumMod val="50000"/>
                  </a:schemeClr>
                </a:solidFill>
                <a:latin typeface="Arial Narrow" panose="020B0606020202030204" pitchFamily="34" charset="0"/>
              </a:defRPr>
            </a:lvl4pPr>
            <a:lvl5pPr marL="2057400" indent="-228600">
              <a:buFont typeface="Arial" panose="020B0604020202020204" pitchFamily="34" charset="0"/>
              <a:buChar char="•"/>
              <a:defRPr sz="1400">
                <a:solidFill>
                  <a:schemeClr val="accent1">
                    <a:lumMod val="50000"/>
                  </a:schemeClr>
                </a:solidFill>
                <a:latin typeface="Arial Narrow" panose="020B060602020203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848732" y="105384"/>
            <a:ext cx="7838068" cy="639762"/>
          </a:xfrm>
          <a:prstGeom prst="rect">
            <a:avLst/>
          </a:prstGeom>
        </p:spPr>
        <p:txBody>
          <a:bodyPr/>
          <a:lstStyle>
            <a:lvl1pPr algn="l">
              <a:defRPr sz="3600" b="1">
                <a:solidFill>
                  <a:schemeClr val="accent1">
                    <a:lumMod val="50000"/>
                  </a:schemeClr>
                </a:solidFill>
                <a:latin typeface="Arial Narrow" panose="020B0606020202030204" pitchFamily="34" charset="0"/>
              </a:defRPr>
            </a:lvl1pPr>
          </a:lstStyle>
          <a:p>
            <a:r>
              <a:rPr lang="en-US" dirty="0" smtClean="0"/>
              <a:t>Click to edit Master title style</a:t>
            </a:r>
            <a:endParaRPr lang="en-US" dirty="0"/>
          </a:p>
        </p:txBody>
      </p:sp>
      <p:grpSp>
        <p:nvGrpSpPr>
          <p:cNvPr id="18" name="Group 17"/>
          <p:cNvGrpSpPr/>
          <p:nvPr userDrawn="1"/>
        </p:nvGrpSpPr>
        <p:grpSpPr>
          <a:xfrm>
            <a:off x="-6350" y="17971"/>
            <a:ext cx="9150350" cy="896429"/>
            <a:chOff x="-6350" y="17971"/>
            <a:chExt cx="9150350" cy="896429"/>
          </a:xfrm>
        </p:grpSpPr>
        <p:pic>
          <p:nvPicPr>
            <p:cNvPr id="19" name="Picture 18" descr="NAVSEA Warfare Centers - Carderock Logo.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91028" y="208003"/>
              <a:ext cx="1200572" cy="533399"/>
            </a:xfrm>
            <a:prstGeom prst="rect">
              <a:avLst/>
            </a:prstGeom>
          </p:spPr>
        </p:pic>
        <p:sp>
          <p:nvSpPr>
            <p:cNvPr id="20" name="Rectangle 19"/>
            <p:cNvSpPr/>
            <p:nvPr/>
          </p:nvSpPr>
          <p:spPr bwMode="auto">
            <a:xfrm>
              <a:off x="-6350" y="838200"/>
              <a:ext cx="9150350" cy="76200"/>
            </a:xfrm>
            <a:prstGeom prst="rect">
              <a:avLst/>
            </a:prstGeom>
            <a:solidFill>
              <a:srgbClr val="FAB90F"/>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90000"/>
                </a:lnSpc>
                <a:spcBef>
                  <a:spcPct val="0"/>
                </a:spcBef>
                <a:spcAft>
                  <a:spcPct val="0"/>
                </a:spcAft>
                <a:buClrTx/>
                <a:buSzTx/>
                <a:buFontTx/>
                <a:buNone/>
                <a:tabLst/>
              </a:pPr>
              <a:endParaRPr kumimoji="0" lang="en-US" sz="1000" b="1" i="0" u="none" strike="noStrike" cap="none" normalizeH="0" baseline="0" smtClean="0">
                <a:ln>
                  <a:noFill/>
                </a:ln>
                <a:solidFill>
                  <a:schemeClr val="tx1"/>
                </a:solidFill>
                <a:effectLst/>
                <a:latin typeface="Arial Black" pitchFamily="34" charset="0"/>
              </a:endParaRPr>
            </a:p>
          </p:txBody>
        </p:sp>
        <p:pic>
          <p:nvPicPr>
            <p:cNvPr id="21" name="Picture 20" descr="Yellow-Blue block opposite upsidedown.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 y="17971"/>
              <a:ext cx="772532" cy="896429"/>
            </a:xfrm>
            <a:prstGeom prst="rect">
              <a:avLst/>
            </a:prstGeom>
          </p:spPr>
        </p:pic>
      </p:grpSp>
      <p:sp>
        <p:nvSpPr>
          <p:cNvPr id="22" name="Slide Number Placeholder 5"/>
          <p:cNvSpPr>
            <a:spLocks noGrp="1"/>
          </p:cNvSpPr>
          <p:nvPr>
            <p:ph type="sldNum" sz="quarter" idx="12"/>
          </p:nvPr>
        </p:nvSpPr>
        <p:spPr>
          <a:xfrm>
            <a:off x="3352802" y="6625820"/>
            <a:ext cx="5486398" cy="235728"/>
          </a:xfrm>
          <a:prstGeom prst="rect">
            <a:avLst/>
          </a:prstGeom>
        </p:spPr>
        <p:txBody>
          <a:bodyPr/>
          <a:lstStyle>
            <a:lvl1pPr algn="l">
              <a:defRPr sz="900">
                <a:solidFill>
                  <a:srgbClr val="002060"/>
                </a:solidFill>
              </a:defRPr>
            </a:lvl1pPr>
          </a:lstStyle>
          <a:p>
            <a:pPr fontAlgn="base">
              <a:spcBef>
                <a:spcPct val="0"/>
              </a:spcBef>
              <a:spcAft>
                <a:spcPct val="0"/>
              </a:spcAft>
            </a:pPr>
            <a:r>
              <a:rPr lang="en-US" altLang="en-US" smtClean="0">
                <a:latin typeface="Arial Narrow" panose="020B0606020202030204" pitchFamily="34" charset="0"/>
              </a:rPr>
              <a:t>Distribution Statement  Here:. 	</a:t>
            </a:r>
            <a:fld id="{6F56DADA-61BA-469C-8463-D8F9129704BC}" type="slidenum">
              <a:rPr lang="en-US" altLang="en-US" smtClean="0">
                <a:latin typeface="Arial Narrow" panose="020B0606020202030204" pitchFamily="34" charset="0"/>
              </a:rPr>
              <a:pPr fontAlgn="base">
                <a:spcBef>
                  <a:spcPct val="0"/>
                </a:spcBef>
                <a:spcAft>
                  <a:spcPct val="0"/>
                </a:spcAft>
              </a:pPr>
              <a:t>‹#›</a:t>
            </a:fld>
            <a:endParaRPr lang="en-US" altLang="en-US" dirty="0">
              <a:latin typeface="Arial Narrow" panose="020B0606020202030204" pitchFamily="34" charset="0"/>
            </a:endParaRPr>
          </a:p>
        </p:txBody>
      </p:sp>
    </p:spTree>
    <p:extLst>
      <p:ext uri="{BB962C8B-B14F-4D97-AF65-F5344CB8AC3E}">
        <p14:creationId xmlns:p14="http://schemas.microsoft.com/office/powerpoint/2010/main" val="80563902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6074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6.jpeg"/><Relationship Id="rId3" Type="http://schemas.openxmlformats.org/officeDocument/2006/relationships/image" Target="../media/image9.jpeg"/><Relationship Id="rId7" Type="http://schemas.openxmlformats.org/officeDocument/2006/relationships/hyperlink" Target="http://www.google.com/imgres?imgurl=http://ulsu.files.wordpress.com/2009/02/war-on-drugs22.jpg&amp;imgrefurl=http://ulsu.wordpress.com/2009/02/&amp;h=432&amp;w=400&amp;sz=58&amp;tbnid=frWHXrUvXfEQNM:&amp;tbnh=126&amp;tbnw=117&amp;prev=/images?q%3Dpictures%2Bof%2Bdrugs&amp;hl=en&amp;usg=__9_0L4o8Tm7uZS9LDQOntqOzvogc=&amp;ei=t4hXSoWSFpWCNNfv5Z0I&amp;sa=X&amp;oi=image_result&amp;resnum=4&amp;ct=image" TargetMode="External"/><Relationship Id="rId12" Type="http://schemas.openxmlformats.org/officeDocument/2006/relationships/hyperlink" Target="http://www.google.com/imgres?imgurl=http://www.jaradite.com/images/2001/flag_burning.jpg&amp;imgrefurl=http://www.killerbuffalo.com/2008/07/why-flag-burning-should-be-legalized/&amp;h=337&amp;w=450&amp;sz=32&amp;tbnid=s07k595jglMKmM:&amp;tbnh=95&amp;tbnw=127&amp;prev=/images?q%3Dpicture%2Bof%2Bburning%2Bamerican%2Bflag&amp;hl=en&amp;usg=__V7DF8UIAp6tfYzwfap9_1R_mJzE=&amp;ei=lhpKSvXTNYuftgeF57WtBg&amp;sa=X&amp;oi=image_result&amp;resnum=1&amp;ct=image"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2.jpeg"/><Relationship Id="rId11" Type="http://schemas.openxmlformats.org/officeDocument/2006/relationships/image" Target="../media/image15.png"/><Relationship Id="rId5" Type="http://schemas.openxmlformats.org/officeDocument/2006/relationships/image" Target="../media/image11.jpeg"/><Relationship Id="rId15" Type="http://schemas.openxmlformats.org/officeDocument/2006/relationships/image" Target="../media/image18.jpeg"/><Relationship Id="rId10" Type="http://schemas.openxmlformats.org/officeDocument/2006/relationships/image" Target="../media/image14.jpeg"/><Relationship Id="rId4" Type="http://schemas.openxmlformats.org/officeDocument/2006/relationships/image" Target="../media/image10.jpeg"/><Relationship Id="rId9" Type="http://schemas.openxmlformats.org/officeDocument/2006/relationships/hyperlink" Target="http://www.google.com/imgres?imgurl=http://www.thetoptechagent.com/wp-content/uploads/2007/12/open-safe.jpg&amp;imgrefurl=http://www.thetoptechagent.com/category/stupid/&amp;h=316&amp;w=380&amp;sz=57&amp;tbnid=kplU9zFpuNVO0M:&amp;tbnh=102&amp;tbnw=123&amp;prev=/images?q%3Dpicture%2Bof%2Bopen%2Bsafe&amp;hl=en&amp;usg=__yI5sqM37ygnZoudbvkagjAJF24o=&amp;ei=-iFKSq6ELoWsMYv_wKYB&amp;sa=X&amp;oi=image_result&amp;resnum=2&amp;ct=image" TargetMode="External"/><Relationship Id="rId14"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hyperlink" Target="mailto:NSWCCD_PERSEC.fct@navy.mil"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hyperlink" Target="mailto:nswccd_persec.fct@navy.mil"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038600"/>
            <a:ext cx="8085992" cy="533400"/>
          </a:xfrm>
        </p:spPr>
        <p:txBody>
          <a:bodyPr/>
          <a:lstStyle/>
          <a:p>
            <a:r>
              <a:rPr lang="en-US" dirty="0" smtClean="0"/>
              <a:t>Personnel Security Briefing</a:t>
            </a:r>
            <a:endParaRPr lang="en-US" dirty="0"/>
          </a:p>
        </p:txBody>
      </p:sp>
      <p:sp>
        <p:nvSpPr>
          <p:cNvPr id="6" name="TextBox 5"/>
          <p:cNvSpPr txBox="1"/>
          <p:nvPr/>
        </p:nvSpPr>
        <p:spPr>
          <a:xfrm>
            <a:off x="2590800" y="4572000"/>
            <a:ext cx="4953000" cy="369332"/>
          </a:xfrm>
          <a:prstGeom prst="rect">
            <a:avLst/>
          </a:prstGeom>
          <a:noFill/>
        </p:spPr>
        <p:txBody>
          <a:bodyPr wrap="square" rtlCol="0">
            <a:spAutoFit/>
          </a:bodyPr>
          <a:lstStyle/>
          <a:p>
            <a:endParaRPr lang="en-US">
              <a:solidFill>
                <a:srgbClr val="FFC000"/>
              </a:solidFill>
              <a:latin typeface="Arial Narrow" panose="020B0606020202030204" pitchFamily="34" charset="0"/>
            </a:endParaRPr>
          </a:p>
        </p:txBody>
      </p:sp>
      <p:sp>
        <p:nvSpPr>
          <p:cNvPr id="7" name="TextBox 6"/>
          <p:cNvSpPr txBox="1"/>
          <p:nvPr/>
        </p:nvSpPr>
        <p:spPr>
          <a:xfrm>
            <a:off x="0" y="4492024"/>
            <a:ext cx="7620000" cy="400110"/>
          </a:xfrm>
          <a:prstGeom prst="rect">
            <a:avLst/>
          </a:prstGeom>
          <a:noFill/>
        </p:spPr>
        <p:txBody>
          <a:bodyPr wrap="square">
            <a:spAutoFit/>
          </a:bodyPr>
          <a:lstStyle/>
          <a:p>
            <a:pPr algn="r">
              <a:defRPr/>
            </a:pPr>
            <a:r>
              <a:rPr lang="en-US" sz="2000" i="1" dirty="0" smtClean="0">
                <a:solidFill>
                  <a:srgbClr val="FFC000"/>
                </a:solidFill>
                <a:effectLst>
                  <a:outerShdw blurRad="38100" dist="38100" dir="2700000" algn="tl">
                    <a:srgbClr val="000000">
                      <a:alpha val="43137"/>
                    </a:srgbClr>
                  </a:outerShdw>
                </a:effectLst>
                <a:latin typeface="Arial Narrow" panose="020B0606020202030204" pitchFamily="34" charset="0"/>
                <a:cs typeface="Arial" charset="0"/>
              </a:rPr>
              <a:t>David P Hess, Lead PERSEC Specialist, 301-227-1408,    </a:t>
            </a:r>
            <a:endParaRPr lang="en-US" sz="2000" i="1" dirty="0">
              <a:solidFill>
                <a:srgbClr val="FFC000"/>
              </a:solidFill>
              <a:effectLst>
                <a:outerShdw blurRad="38100" dist="38100" dir="2700000" algn="tl">
                  <a:srgbClr val="000000">
                    <a:alpha val="43137"/>
                  </a:srgbClr>
                </a:outerShdw>
              </a:effectLst>
              <a:latin typeface="Arial Narrow" panose="020B0606020202030204" pitchFamily="34" charset="0"/>
              <a:cs typeface="Arial" charset="0"/>
            </a:endParaRPr>
          </a:p>
        </p:txBody>
      </p:sp>
      <p:sp>
        <p:nvSpPr>
          <p:cNvPr id="9" name="Text Placeholder 4"/>
          <p:cNvSpPr txBox="1">
            <a:spLocks/>
          </p:cNvSpPr>
          <p:nvPr/>
        </p:nvSpPr>
        <p:spPr>
          <a:xfrm>
            <a:off x="0" y="6477000"/>
            <a:ext cx="91440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en-US" sz="1000" i="0" dirty="0" smtClean="0">
                <a:solidFill>
                  <a:srgbClr val="FFC000"/>
                </a:solidFill>
              </a:rPr>
              <a:t>                                                                                  Distribution A – Approved for Public Release, Distribution Unlimited  		                                                                                   </a:t>
            </a:r>
            <a:fld id="{32718B27-34D4-4A4E-AB52-A27FB0895044}" type="slidenum">
              <a:rPr lang="en-US" sz="1000" i="0" smtClean="0">
                <a:solidFill>
                  <a:srgbClr val="FFC000"/>
                </a:solidFill>
              </a:rPr>
              <a:t>1</a:t>
            </a:fld>
            <a:endParaRPr lang="en-US" sz="1000" i="0" dirty="0">
              <a:solidFill>
                <a:srgbClr val="FFC000"/>
              </a:solidFill>
            </a:endParaRPr>
          </a:p>
        </p:txBody>
      </p:sp>
    </p:spTree>
    <p:extLst>
      <p:ext uri="{BB962C8B-B14F-4D97-AF65-F5344CB8AC3E}">
        <p14:creationId xmlns:p14="http://schemas.microsoft.com/office/powerpoint/2010/main" val="12156170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a:t>
            </a:fld>
            <a:endParaRPr lang="en-US" sz="1000" i="0" dirty="0">
              <a:solidFill>
                <a:srgbClr val="FFC000"/>
              </a:solidFill>
            </a:endParaRPr>
          </a:p>
        </p:txBody>
      </p:sp>
      <p:sp>
        <p:nvSpPr>
          <p:cNvPr id="3" name="Content Placeholder 1"/>
          <p:cNvSpPr txBox="1">
            <a:spLocks/>
          </p:cNvSpPr>
          <p:nvPr/>
        </p:nvSpPr>
        <p:spPr>
          <a:xfrm>
            <a:off x="461610" y="1182688"/>
            <a:ext cx="8229600" cy="4760912"/>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lnSpc>
                <a:spcPct val="120000"/>
              </a:lnSpc>
              <a:buFont typeface="Wingdings" pitchFamily="2" charset="2"/>
              <a:buNone/>
            </a:pPr>
            <a:r>
              <a:rPr lang="en-US" sz="2000" b="1" dirty="0" smtClean="0"/>
              <a:t>The protection of U.S. Government assets including people, property, and both classified and controlled unclassified information is the responsibility of each and every member of the Department of Navy (DON), regardless of how it was obtained or what form it takes.  Our vigilance is imperative.  Anyone with access to these resources has an obligation to protect it.  </a:t>
            </a:r>
            <a:br>
              <a:rPr lang="en-US" sz="2000" b="1" dirty="0" smtClean="0"/>
            </a:br>
            <a:endParaRPr lang="en-US" sz="2000" b="1" dirty="0" smtClean="0"/>
          </a:p>
          <a:p>
            <a:pPr marL="0" indent="0" eaLnBrk="1" hangingPunct="1">
              <a:lnSpc>
                <a:spcPct val="120000"/>
              </a:lnSpc>
              <a:buFont typeface="Wingdings" pitchFamily="2" charset="2"/>
              <a:buNone/>
            </a:pPr>
            <a:r>
              <a:rPr lang="en-US" sz="2000" b="1" dirty="0" smtClean="0"/>
              <a:t>The very nature of our jobs dictates we must lead the way in sound security practices.  Anything less is simply not acceptable. </a:t>
            </a:r>
          </a:p>
          <a:p>
            <a:pPr marL="0" indent="0" eaLnBrk="1" hangingPunct="1">
              <a:lnSpc>
                <a:spcPct val="120000"/>
              </a:lnSpc>
              <a:buFont typeface="Wingdings" pitchFamily="2" charset="2"/>
              <a:buNone/>
            </a:pPr>
            <a:endParaRPr lang="en-US" dirty="0" smtClean="0"/>
          </a:p>
          <a:p>
            <a:pPr marL="0" indent="0" eaLnBrk="1" hangingPunct="1">
              <a:lnSpc>
                <a:spcPct val="120000"/>
              </a:lnSpc>
              <a:buFont typeface="Wingdings" pitchFamily="2" charset="2"/>
              <a:buNone/>
            </a:pPr>
            <a:r>
              <a:rPr lang="en-US" sz="2000" b="1" dirty="0" smtClean="0"/>
              <a:t>You may face legal and/or administrative sanctions if you knowingly, willfully or negligently commit security violation.</a:t>
            </a:r>
          </a:p>
          <a:p>
            <a:pPr marL="0" indent="0" eaLnBrk="1" hangingPunct="1">
              <a:lnSpc>
                <a:spcPct val="120000"/>
              </a:lnSpc>
              <a:buFont typeface="Wingdings" pitchFamily="2" charset="2"/>
              <a:buNone/>
            </a:pPr>
            <a:endParaRPr lang="en-US" sz="2000" b="1" dirty="0"/>
          </a:p>
        </p:txBody>
      </p:sp>
      <p:sp>
        <p:nvSpPr>
          <p:cNvPr id="5" name="Title 3"/>
          <p:cNvSpPr>
            <a:spLocks noGrp="1"/>
          </p:cNvSpPr>
          <p:nvPr>
            <p:ph type="title"/>
          </p:nvPr>
        </p:nvSpPr>
        <p:spPr>
          <a:xfrm>
            <a:off x="999394" y="37141"/>
            <a:ext cx="6964362" cy="793750"/>
          </a:xfrm>
        </p:spPr>
        <p:txBody>
          <a:bodyPr/>
          <a:lstStyle/>
          <a:p>
            <a:pPr algn="ctr"/>
            <a:r>
              <a:rPr lang="en-US" sz="4000" dirty="0" smtClean="0">
                <a:latin typeface="+mn-lt"/>
              </a:rPr>
              <a:t>Security Message</a:t>
            </a:r>
          </a:p>
        </p:txBody>
      </p:sp>
    </p:spTree>
    <p:extLst>
      <p:ext uri="{BB962C8B-B14F-4D97-AF65-F5344CB8AC3E}">
        <p14:creationId xmlns:p14="http://schemas.microsoft.com/office/powerpoint/2010/main" val="3932014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3</a:t>
            </a:fld>
            <a:endParaRPr lang="en-US" sz="1000" i="0" dirty="0">
              <a:solidFill>
                <a:srgbClr val="FFC000"/>
              </a:solidFill>
            </a:endParaRPr>
          </a:p>
        </p:txBody>
      </p:sp>
      <p:sp>
        <p:nvSpPr>
          <p:cNvPr id="8" name="Title 3"/>
          <p:cNvSpPr>
            <a:spLocks noGrp="1"/>
          </p:cNvSpPr>
          <p:nvPr>
            <p:ph type="title"/>
          </p:nvPr>
        </p:nvSpPr>
        <p:spPr>
          <a:xfrm>
            <a:off x="236266" y="58407"/>
            <a:ext cx="8117121" cy="793750"/>
          </a:xfrm>
        </p:spPr>
        <p:txBody>
          <a:bodyPr/>
          <a:lstStyle/>
          <a:p>
            <a:pPr algn="ctr"/>
            <a:r>
              <a:rPr lang="en-US" sz="3800" dirty="0" smtClean="0">
                <a:latin typeface="+mn-lt"/>
              </a:rPr>
              <a:t>Personnel Security Program (PSP)</a:t>
            </a:r>
          </a:p>
        </p:txBody>
      </p:sp>
      <p:sp>
        <p:nvSpPr>
          <p:cNvPr id="9" name="Rectangle 3"/>
          <p:cNvSpPr txBox="1">
            <a:spLocks noChangeArrowheads="1"/>
          </p:cNvSpPr>
          <p:nvPr/>
        </p:nvSpPr>
        <p:spPr>
          <a:xfrm>
            <a:off x="588963" y="1611313"/>
            <a:ext cx="8555038" cy="2908300"/>
          </a:xfrm>
          <a:prstGeom prst="rect">
            <a:avLst/>
          </a:prstGeom>
        </p:spPr>
        <p:txBody>
          <a:bodyPr/>
          <a:lstStyle/>
          <a:p>
            <a:pPr marL="342900" indent="-342900">
              <a:lnSpc>
                <a:spcPct val="90000"/>
              </a:lnSpc>
              <a:spcBef>
                <a:spcPct val="20000"/>
              </a:spcBef>
              <a:buFont typeface="Wingdings" panose="05000000000000000000" pitchFamily="2" charset="2"/>
              <a:buChar char="§"/>
              <a:defRPr/>
            </a:pPr>
            <a:r>
              <a:rPr lang="en-US" sz="3000" dirty="0" smtClean="0"/>
              <a:t>Authorize initial/continued </a:t>
            </a:r>
            <a:r>
              <a:rPr lang="en-US" sz="3000" dirty="0"/>
              <a:t>access to </a:t>
            </a:r>
            <a:r>
              <a:rPr lang="en-US" sz="3000" dirty="0" smtClean="0"/>
              <a:t>classified</a:t>
            </a:r>
          </a:p>
          <a:p>
            <a:pPr marL="342900" indent="-342900">
              <a:lnSpc>
                <a:spcPct val="90000"/>
              </a:lnSpc>
              <a:spcBef>
                <a:spcPct val="20000"/>
              </a:spcBef>
              <a:buFont typeface="Wingdings" panose="05000000000000000000" pitchFamily="2" charset="2"/>
              <a:buChar char="§"/>
              <a:defRPr/>
            </a:pPr>
            <a:r>
              <a:rPr lang="en-US" sz="3000" dirty="0" smtClean="0"/>
              <a:t>Authorize </a:t>
            </a:r>
            <a:r>
              <a:rPr lang="en-US" sz="3000" dirty="0"/>
              <a:t>assignment to sensitive </a:t>
            </a:r>
            <a:r>
              <a:rPr lang="en-US" sz="3000" dirty="0" smtClean="0"/>
              <a:t>duties</a:t>
            </a:r>
          </a:p>
          <a:p>
            <a:pPr marL="342900" indent="-342900">
              <a:lnSpc>
                <a:spcPct val="90000"/>
              </a:lnSpc>
              <a:spcBef>
                <a:spcPct val="20000"/>
              </a:spcBef>
              <a:buFont typeface="Wingdings" panose="05000000000000000000" pitchFamily="2" charset="2"/>
              <a:buChar char="§"/>
              <a:defRPr/>
            </a:pPr>
            <a:r>
              <a:rPr lang="en-US" sz="3000" dirty="0" smtClean="0"/>
              <a:t>Validate </a:t>
            </a:r>
            <a:r>
              <a:rPr lang="en-US" sz="3000" dirty="0"/>
              <a:t>loyalty, reliability and </a:t>
            </a:r>
            <a:r>
              <a:rPr lang="en-US" sz="3000" dirty="0" smtClean="0"/>
              <a:t>trustworthiness</a:t>
            </a:r>
          </a:p>
          <a:p>
            <a:pPr marL="342900" indent="-342900">
              <a:lnSpc>
                <a:spcPct val="90000"/>
              </a:lnSpc>
              <a:spcBef>
                <a:spcPct val="20000"/>
              </a:spcBef>
              <a:buFont typeface="Wingdings" panose="05000000000000000000" pitchFamily="2" charset="2"/>
              <a:buChar char="§"/>
              <a:defRPr/>
            </a:pPr>
            <a:r>
              <a:rPr lang="en-US" sz="3000" dirty="0" smtClean="0"/>
              <a:t>Ensure access consistent </a:t>
            </a:r>
            <a:r>
              <a:rPr lang="en-US" sz="3000" dirty="0"/>
              <a:t>with the interests of national security    </a:t>
            </a:r>
          </a:p>
        </p:txBody>
      </p:sp>
    </p:spTree>
    <p:extLst>
      <p:ext uri="{BB962C8B-B14F-4D97-AF65-F5344CB8AC3E}">
        <p14:creationId xmlns:p14="http://schemas.microsoft.com/office/powerpoint/2010/main" val="7589787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4</a:t>
            </a:fld>
            <a:endParaRPr lang="en-US" sz="1000" i="0" dirty="0">
              <a:solidFill>
                <a:srgbClr val="FFC000"/>
              </a:solidFill>
            </a:endParaRPr>
          </a:p>
        </p:txBody>
      </p:sp>
      <p:sp>
        <p:nvSpPr>
          <p:cNvPr id="3" name="Title 3"/>
          <p:cNvSpPr>
            <a:spLocks noGrp="1"/>
          </p:cNvSpPr>
          <p:nvPr>
            <p:ph type="title"/>
          </p:nvPr>
        </p:nvSpPr>
        <p:spPr>
          <a:xfrm>
            <a:off x="1548072" y="37141"/>
            <a:ext cx="5773971" cy="793750"/>
          </a:xfrm>
        </p:spPr>
        <p:txBody>
          <a:bodyPr/>
          <a:lstStyle/>
          <a:p>
            <a:pPr algn="ctr"/>
            <a:r>
              <a:rPr lang="en-US" sz="4000" dirty="0" smtClean="0">
                <a:latin typeface="+mn-lt"/>
              </a:rPr>
              <a:t>PSP Policy Guidance</a:t>
            </a:r>
          </a:p>
        </p:txBody>
      </p:sp>
      <p:sp>
        <p:nvSpPr>
          <p:cNvPr id="5" name="Rectangle 3"/>
          <p:cNvSpPr txBox="1">
            <a:spLocks noChangeArrowheads="1"/>
          </p:cNvSpPr>
          <p:nvPr/>
        </p:nvSpPr>
        <p:spPr>
          <a:xfrm>
            <a:off x="588963" y="1611313"/>
            <a:ext cx="8502650" cy="4703762"/>
          </a:xfrm>
          <a:prstGeom prst="rect">
            <a:avLst/>
          </a:prstGeom>
        </p:spPr>
        <p:txBody>
          <a:bodyPr/>
          <a:lstStyle/>
          <a:p>
            <a:pPr marL="342900" indent="-342900">
              <a:lnSpc>
                <a:spcPct val="90000"/>
              </a:lnSpc>
              <a:spcBef>
                <a:spcPct val="20000"/>
              </a:spcBef>
              <a:buFont typeface="Wingdings" panose="05000000000000000000" pitchFamily="2" charset="2"/>
              <a:buChar char="§"/>
              <a:defRPr/>
            </a:pPr>
            <a:r>
              <a:rPr lang="en-US" sz="3200" dirty="0" smtClean="0"/>
              <a:t>EO 13526, Classified National Security Information</a:t>
            </a:r>
          </a:p>
          <a:p>
            <a:pPr marL="342900" indent="-342900">
              <a:lnSpc>
                <a:spcPct val="90000"/>
              </a:lnSpc>
              <a:spcBef>
                <a:spcPct val="20000"/>
              </a:spcBef>
              <a:buFont typeface="Wingdings" panose="05000000000000000000" pitchFamily="2" charset="2"/>
              <a:buChar char="§"/>
              <a:defRPr/>
            </a:pPr>
            <a:r>
              <a:rPr lang="en-US" sz="3200" dirty="0"/>
              <a:t>EO 10450, Security Requirements for Government </a:t>
            </a:r>
            <a:r>
              <a:rPr lang="en-US" sz="3200" dirty="0" smtClean="0"/>
              <a:t>Employees</a:t>
            </a:r>
          </a:p>
          <a:p>
            <a:pPr marL="342900" indent="-342900">
              <a:lnSpc>
                <a:spcPct val="90000"/>
              </a:lnSpc>
              <a:spcBef>
                <a:spcPct val="20000"/>
              </a:spcBef>
              <a:buFont typeface="Wingdings" panose="05000000000000000000" pitchFamily="2" charset="2"/>
              <a:buChar char="§"/>
              <a:defRPr/>
            </a:pPr>
            <a:r>
              <a:rPr lang="en-US" sz="3200" dirty="0"/>
              <a:t>EO </a:t>
            </a:r>
            <a:r>
              <a:rPr lang="en-US" sz="3200" dirty="0" smtClean="0"/>
              <a:t>12968, </a:t>
            </a:r>
            <a:r>
              <a:rPr lang="en-US" sz="3200" dirty="0"/>
              <a:t>Access to Classified Information</a:t>
            </a:r>
          </a:p>
          <a:p>
            <a:pPr marL="342900" indent="-342900">
              <a:lnSpc>
                <a:spcPct val="90000"/>
              </a:lnSpc>
              <a:spcBef>
                <a:spcPct val="20000"/>
              </a:spcBef>
              <a:buFont typeface="Wingdings" panose="05000000000000000000" pitchFamily="2" charset="2"/>
              <a:buChar char="§"/>
              <a:defRPr/>
            </a:pPr>
            <a:r>
              <a:rPr lang="en-US" sz="3200" dirty="0" smtClean="0"/>
              <a:t>DoD 5200.2-R</a:t>
            </a:r>
            <a:r>
              <a:rPr lang="en-US" sz="3200" dirty="0"/>
              <a:t>, DoD PSP </a:t>
            </a:r>
            <a:r>
              <a:rPr lang="en-US" sz="3200" dirty="0" smtClean="0"/>
              <a:t>Regulation</a:t>
            </a:r>
          </a:p>
          <a:p>
            <a:pPr marL="342900" indent="-342900">
              <a:lnSpc>
                <a:spcPct val="90000"/>
              </a:lnSpc>
              <a:spcBef>
                <a:spcPct val="20000"/>
              </a:spcBef>
              <a:buFont typeface="Wingdings" panose="05000000000000000000" pitchFamily="2" charset="2"/>
              <a:buChar char="§"/>
              <a:defRPr/>
            </a:pPr>
            <a:r>
              <a:rPr lang="en-US" sz="3200" dirty="0" smtClean="0"/>
              <a:t>DoDI 5200.02, </a:t>
            </a:r>
            <a:r>
              <a:rPr lang="en-US" sz="3200" dirty="0"/>
              <a:t>DoD PSP </a:t>
            </a:r>
            <a:endParaRPr lang="en-US" sz="3200" dirty="0" smtClean="0"/>
          </a:p>
          <a:p>
            <a:pPr marL="342900" indent="-342900">
              <a:lnSpc>
                <a:spcPct val="90000"/>
              </a:lnSpc>
              <a:spcBef>
                <a:spcPct val="20000"/>
              </a:spcBef>
              <a:buFont typeface="Wingdings" panose="05000000000000000000" pitchFamily="2" charset="2"/>
              <a:buChar char="§"/>
              <a:defRPr/>
            </a:pPr>
            <a:r>
              <a:rPr lang="en-US" sz="3200" dirty="0" smtClean="0"/>
              <a:t>SECNAV M-5510.30C DON </a:t>
            </a:r>
            <a:r>
              <a:rPr lang="en-US" sz="3200" dirty="0"/>
              <a:t>Personnel Security Program </a:t>
            </a:r>
          </a:p>
        </p:txBody>
      </p:sp>
    </p:spTree>
    <p:extLst>
      <p:ext uri="{BB962C8B-B14F-4D97-AF65-F5344CB8AC3E}">
        <p14:creationId xmlns:p14="http://schemas.microsoft.com/office/powerpoint/2010/main" val="19552807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772150" cy="301977"/>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5</a:t>
            </a:fld>
            <a:endParaRPr lang="en-US" sz="1000" i="0" dirty="0">
              <a:solidFill>
                <a:srgbClr val="FFC000"/>
              </a:solidFill>
            </a:endParaRPr>
          </a:p>
        </p:txBody>
      </p:sp>
      <p:sp>
        <p:nvSpPr>
          <p:cNvPr id="3" name="Content Placeholder 1"/>
          <p:cNvSpPr txBox="1">
            <a:spLocks/>
          </p:cNvSpPr>
          <p:nvPr/>
        </p:nvSpPr>
        <p:spPr>
          <a:xfrm>
            <a:off x="-76200" y="1182688"/>
            <a:ext cx="9010650" cy="4525962"/>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eaLnBrk="1" hangingPunct="1">
              <a:buFont typeface="Wingdings 2" pitchFamily="18" charset="2"/>
              <a:buNone/>
            </a:pPr>
            <a:endParaRPr lang="en-US" sz="2800" dirty="0" smtClean="0"/>
          </a:p>
          <a:p>
            <a:pPr algn="ctr" eaLnBrk="1" hangingPunct="1">
              <a:buFont typeface="Wingdings 2" pitchFamily="18" charset="2"/>
              <a:buNone/>
            </a:pPr>
            <a:r>
              <a:rPr lang="en-US" sz="3200" b="1" dirty="0" smtClean="0">
                <a:solidFill>
                  <a:srgbClr val="FF0000"/>
                </a:solidFill>
              </a:rPr>
              <a:t>A security clearance is a privilege, not a right.</a:t>
            </a:r>
          </a:p>
          <a:p>
            <a:pPr algn="ctr" eaLnBrk="1" hangingPunct="1">
              <a:buFont typeface="Wingdings 2" pitchFamily="18" charset="2"/>
              <a:buNone/>
            </a:pPr>
            <a:endParaRPr lang="en-US" sz="1400" dirty="0" smtClean="0"/>
          </a:p>
          <a:p>
            <a:pPr algn="ctr" eaLnBrk="1" hangingPunct="1">
              <a:buFont typeface="Wingdings 2" pitchFamily="18" charset="2"/>
              <a:buNone/>
            </a:pPr>
            <a:r>
              <a:rPr lang="en-US" sz="3600" dirty="0" smtClean="0"/>
              <a:t>    When you accept the privilege of access to classified information, you are also accepting the responsibilities that accompany this privilege.</a:t>
            </a:r>
          </a:p>
          <a:p>
            <a:pPr algn="ctr" eaLnBrk="1" hangingPunct="1">
              <a:buFont typeface="Wingdings 2" pitchFamily="18" charset="2"/>
              <a:buNone/>
            </a:pPr>
            <a:endParaRPr lang="en-US" sz="2800" dirty="0" smtClean="0"/>
          </a:p>
          <a:p>
            <a:pPr algn="ctr" eaLnBrk="1" hangingPunct="1">
              <a:buFont typeface="Wingdings 2" pitchFamily="18" charset="2"/>
              <a:buNone/>
            </a:pPr>
            <a:r>
              <a:rPr lang="en-US" sz="2800" dirty="0" smtClean="0"/>
              <a:t>    </a:t>
            </a:r>
            <a:r>
              <a:rPr lang="en-US" sz="2800" b="1" dirty="0" smtClean="0"/>
              <a:t>This is a LIFELONG responsibility!</a:t>
            </a:r>
          </a:p>
          <a:p>
            <a:endParaRPr lang="en-US" dirty="0"/>
          </a:p>
        </p:txBody>
      </p:sp>
      <p:sp>
        <p:nvSpPr>
          <p:cNvPr id="5" name="Title 2"/>
          <p:cNvSpPr>
            <a:spLocks noGrp="1"/>
          </p:cNvSpPr>
          <p:nvPr>
            <p:ph type="title"/>
          </p:nvPr>
        </p:nvSpPr>
        <p:spPr>
          <a:xfrm>
            <a:off x="925033" y="76200"/>
            <a:ext cx="6964362" cy="646511"/>
          </a:xfrm>
        </p:spPr>
        <p:txBody>
          <a:bodyPr/>
          <a:lstStyle/>
          <a:p>
            <a:pPr algn="ctr"/>
            <a:r>
              <a:rPr lang="en-US" sz="4000" dirty="0" smtClean="0">
                <a:latin typeface="+mn-lt"/>
              </a:rPr>
              <a:t>Personnel Security </a:t>
            </a:r>
            <a:endParaRPr lang="en-US" sz="4000" dirty="0">
              <a:latin typeface="+mn-lt"/>
            </a:endParaRPr>
          </a:p>
        </p:txBody>
      </p:sp>
    </p:spTree>
    <p:extLst>
      <p:ext uri="{BB962C8B-B14F-4D97-AF65-F5344CB8AC3E}">
        <p14:creationId xmlns:p14="http://schemas.microsoft.com/office/powerpoint/2010/main" val="19552807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6</a:t>
            </a:fld>
            <a:endParaRPr lang="en-US" sz="1000" i="0" dirty="0">
              <a:solidFill>
                <a:srgbClr val="FFC000"/>
              </a:solidFill>
            </a:endParaRPr>
          </a:p>
        </p:txBody>
      </p:sp>
      <p:sp>
        <p:nvSpPr>
          <p:cNvPr id="5" name="Title 1"/>
          <p:cNvSpPr>
            <a:spLocks noGrp="1"/>
          </p:cNvSpPr>
          <p:nvPr>
            <p:ph type="title"/>
          </p:nvPr>
        </p:nvSpPr>
        <p:spPr>
          <a:xfrm>
            <a:off x="1191915" y="109868"/>
            <a:ext cx="6964362" cy="525463"/>
          </a:xfrm>
        </p:spPr>
        <p:txBody>
          <a:bodyPr/>
          <a:lstStyle/>
          <a:p>
            <a:pPr algn="ctr">
              <a:defRPr/>
            </a:pPr>
            <a:r>
              <a:rPr lang="en-US" sz="4000" dirty="0" smtClean="0">
                <a:latin typeface="+mn-lt"/>
              </a:rPr>
              <a:t>Security Clearances</a:t>
            </a:r>
          </a:p>
        </p:txBody>
      </p:sp>
      <p:pic>
        <p:nvPicPr>
          <p:cNvPr id="6" name="Picture 4" descr="MCj040989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6313" y="4525963"/>
            <a:ext cx="2111375"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p:cNvSpPr txBox="1">
            <a:spLocks noChangeArrowheads="1"/>
          </p:cNvSpPr>
          <p:nvPr/>
        </p:nvSpPr>
        <p:spPr>
          <a:xfrm>
            <a:off x="546100" y="1320800"/>
            <a:ext cx="8039100" cy="4673600"/>
          </a:xfrm>
          <a:prstGeom prst="rect">
            <a:avLst/>
          </a:prstGeom>
        </p:spPr>
        <p:txBody>
          <a:bodyPr/>
          <a:lstStyle/>
          <a:p>
            <a:pPr marL="342900" indent="-342900">
              <a:spcBef>
                <a:spcPct val="20000"/>
              </a:spcBef>
              <a:buFont typeface="Arial" charset="0"/>
              <a:buChar char="•"/>
              <a:defRPr/>
            </a:pPr>
            <a:r>
              <a:rPr lang="en-US" sz="2400" dirty="0">
                <a:solidFill>
                  <a:srgbClr val="00183A"/>
                </a:solidFill>
                <a:latin typeface="+mn-lt"/>
              </a:rPr>
              <a:t>Employment with the NSWCCD requires you to maintain eligibility for access to classified information</a:t>
            </a:r>
          </a:p>
          <a:p>
            <a:pPr marL="342900" indent="-342900">
              <a:spcBef>
                <a:spcPct val="20000"/>
              </a:spcBef>
              <a:buFont typeface="Arial" charset="0"/>
              <a:buChar char="•"/>
              <a:defRPr/>
            </a:pPr>
            <a:r>
              <a:rPr lang="en-US" sz="2400" dirty="0">
                <a:solidFill>
                  <a:srgbClr val="00183A"/>
                </a:solidFill>
                <a:latin typeface="+mn-lt"/>
              </a:rPr>
              <a:t>Completed Electronic Questionnaires for Investigation Processing (e-QIP) system</a:t>
            </a:r>
          </a:p>
          <a:p>
            <a:pPr marL="342900" indent="-342900">
              <a:spcBef>
                <a:spcPct val="20000"/>
              </a:spcBef>
              <a:buFont typeface="Arial" charset="0"/>
              <a:buChar char="•"/>
              <a:defRPr/>
            </a:pPr>
            <a:r>
              <a:rPr lang="en-US" sz="2400" dirty="0">
                <a:solidFill>
                  <a:srgbClr val="00183A"/>
                </a:solidFill>
                <a:latin typeface="+mn-lt"/>
              </a:rPr>
              <a:t>Access to classified information will be authorized at the level necessary to perform your duties</a:t>
            </a:r>
          </a:p>
          <a:p>
            <a:pPr algn="ctr">
              <a:lnSpc>
                <a:spcPct val="80000"/>
              </a:lnSpc>
              <a:spcBef>
                <a:spcPct val="20000"/>
              </a:spcBef>
              <a:defRPr/>
            </a:pPr>
            <a:endParaRPr lang="en-US" sz="1200" b="1" dirty="0">
              <a:solidFill>
                <a:srgbClr val="FF0000"/>
              </a:solidFill>
            </a:endParaRPr>
          </a:p>
          <a:p>
            <a:pPr algn="ctr">
              <a:lnSpc>
                <a:spcPct val="80000"/>
              </a:lnSpc>
              <a:spcBef>
                <a:spcPct val="20000"/>
              </a:spcBef>
              <a:defRPr/>
            </a:pPr>
            <a:r>
              <a:rPr lang="en-US" sz="2000" b="1" dirty="0">
                <a:solidFill>
                  <a:srgbClr val="FF0000"/>
                </a:solidFill>
              </a:rPr>
              <a:t>Eligibility for Access to Classified Material is a privilege, not a right.  </a:t>
            </a:r>
          </a:p>
          <a:p>
            <a:pPr>
              <a:spcBef>
                <a:spcPct val="20000"/>
              </a:spcBef>
              <a:defRPr/>
            </a:pPr>
            <a:endParaRPr lang="en-US" sz="2400" dirty="0">
              <a:solidFill>
                <a:srgbClr val="00183A"/>
              </a:solidFill>
              <a:latin typeface="+mn-lt"/>
            </a:endParaRPr>
          </a:p>
        </p:txBody>
      </p:sp>
    </p:spTree>
    <p:extLst>
      <p:ext uri="{BB962C8B-B14F-4D97-AF65-F5344CB8AC3E}">
        <p14:creationId xmlns:p14="http://schemas.microsoft.com/office/powerpoint/2010/main" val="766086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7</a:t>
            </a:fld>
            <a:endParaRPr lang="en-US" sz="1000" i="0" dirty="0">
              <a:solidFill>
                <a:srgbClr val="FFC000"/>
              </a:solidFill>
            </a:endParaRPr>
          </a:p>
        </p:txBody>
      </p:sp>
      <p:sp>
        <p:nvSpPr>
          <p:cNvPr id="3" name="Content Placeholder 1"/>
          <p:cNvSpPr txBox="1">
            <a:spLocks/>
          </p:cNvSpPr>
          <p:nvPr/>
        </p:nvSpPr>
        <p:spPr>
          <a:xfrm>
            <a:off x="484188" y="1230313"/>
            <a:ext cx="8659812" cy="5180012"/>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spcBef>
                <a:spcPts val="0"/>
              </a:spcBef>
              <a:buFont typeface="Wingdings" pitchFamily="2" charset="2"/>
              <a:buChar char="§"/>
              <a:defRPr/>
            </a:pPr>
            <a:r>
              <a:rPr lang="en-US" sz="3000" dirty="0"/>
              <a:t>P</a:t>
            </a:r>
            <a:r>
              <a:rPr lang="en-US" sz="3000" dirty="0" smtClean="0"/>
              <a:t>osition sensitivity and/or duties will determine level of clearance or access</a:t>
            </a:r>
          </a:p>
          <a:p>
            <a:pPr marL="0" indent="0" eaLnBrk="1" hangingPunct="1">
              <a:spcBef>
                <a:spcPts val="0"/>
              </a:spcBef>
              <a:buFont typeface="Arial" charset="0"/>
              <a:buNone/>
              <a:defRPr/>
            </a:pPr>
            <a:endParaRPr lang="en-US" sz="1600" dirty="0" smtClean="0"/>
          </a:p>
          <a:p>
            <a:pPr eaLnBrk="1" hangingPunct="1">
              <a:spcBef>
                <a:spcPts val="0"/>
              </a:spcBef>
              <a:buFont typeface="Wingdings" pitchFamily="2" charset="2"/>
              <a:buChar char="§"/>
              <a:defRPr/>
            </a:pPr>
            <a:r>
              <a:rPr lang="en-US" sz="3000" dirty="0" smtClean="0"/>
              <a:t>There are three levels of Security Access Requirements (SAR):</a:t>
            </a:r>
          </a:p>
          <a:p>
            <a:pPr lvl="1" eaLnBrk="1" hangingPunct="1">
              <a:spcBef>
                <a:spcPts val="0"/>
              </a:spcBef>
              <a:buFont typeface="Wingdings" panose="05000000000000000000" pitchFamily="2" charset="2"/>
              <a:buChar char="§"/>
              <a:defRPr/>
            </a:pPr>
            <a:r>
              <a:rPr lang="en-US" sz="2800" dirty="0" smtClean="0"/>
              <a:t>Top Secret (TS)</a:t>
            </a:r>
          </a:p>
          <a:p>
            <a:pPr lvl="1" eaLnBrk="1" hangingPunct="1">
              <a:spcBef>
                <a:spcPts val="0"/>
              </a:spcBef>
              <a:buFont typeface="Wingdings" panose="05000000000000000000" pitchFamily="2" charset="2"/>
              <a:buChar char="§"/>
              <a:defRPr/>
            </a:pPr>
            <a:r>
              <a:rPr lang="en-US" sz="2800" dirty="0" smtClean="0"/>
              <a:t>Secret (S)</a:t>
            </a:r>
          </a:p>
          <a:p>
            <a:pPr lvl="1" eaLnBrk="1" hangingPunct="1">
              <a:spcBef>
                <a:spcPts val="0"/>
              </a:spcBef>
              <a:buFont typeface="Wingdings" panose="05000000000000000000" pitchFamily="2" charset="2"/>
              <a:buChar char="§"/>
              <a:defRPr/>
            </a:pPr>
            <a:r>
              <a:rPr lang="en-US" sz="2800" dirty="0" smtClean="0"/>
              <a:t>Confidential (C)  Not used for </a:t>
            </a:r>
            <a:r>
              <a:rPr lang="en-US" sz="2800" dirty="0" err="1" smtClean="0"/>
              <a:t>Carderock</a:t>
            </a:r>
            <a:r>
              <a:rPr lang="en-US" sz="2800" dirty="0" smtClean="0"/>
              <a:t> civilians.</a:t>
            </a:r>
          </a:p>
          <a:p>
            <a:pPr lvl="1" eaLnBrk="1" hangingPunct="1">
              <a:spcBef>
                <a:spcPts val="0"/>
              </a:spcBef>
              <a:buFont typeface="Arial" charset="0"/>
              <a:buNone/>
              <a:defRPr/>
            </a:pPr>
            <a:endParaRPr lang="en-US" sz="1600" dirty="0" smtClean="0"/>
          </a:p>
          <a:p>
            <a:pPr eaLnBrk="1" hangingPunct="1">
              <a:spcBef>
                <a:spcPts val="0"/>
              </a:spcBef>
              <a:buFont typeface="Wingdings" pitchFamily="2" charset="2"/>
              <a:buChar char="§"/>
              <a:defRPr/>
            </a:pPr>
            <a:r>
              <a:rPr lang="en-US" sz="3000" dirty="0" smtClean="0"/>
              <a:t>You </a:t>
            </a:r>
            <a:r>
              <a:rPr lang="en-US" sz="3000" dirty="0" smtClean="0">
                <a:solidFill>
                  <a:srgbClr val="FF0000"/>
                </a:solidFill>
              </a:rPr>
              <a:t>MUST </a:t>
            </a:r>
            <a:r>
              <a:rPr lang="en-US" sz="3000" dirty="0" smtClean="0"/>
              <a:t>coordinate with your Security Manager for all matters concerning security clearance/access!</a:t>
            </a:r>
          </a:p>
        </p:txBody>
      </p:sp>
      <p:sp>
        <p:nvSpPr>
          <p:cNvPr id="5" name="Title 2"/>
          <p:cNvSpPr>
            <a:spLocks noGrp="1"/>
          </p:cNvSpPr>
          <p:nvPr>
            <p:ph type="title"/>
          </p:nvPr>
        </p:nvSpPr>
        <p:spPr>
          <a:xfrm>
            <a:off x="1219200" y="152400"/>
            <a:ext cx="6964362" cy="579438"/>
          </a:xfrm>
        </p:spPr>
        <p:txBody>
          <a:bodyPr/>
          <a:lstStyle/>
          <a:p>
            <a:pPr algn="ctr">
              <a:defRPr/>
            </a:pPr>
            <a:r>
              <a:rPr lang="en-US" sz="3600" dirty="0" smtClean="0">
                <a:latin typeface="+mn-lt"/>
              </a:rPr>
              <a:t>Your Security Clearance</a:t>
            </a:r>
            <a:endParaRPr lang="en-US" sz="3600" dirty="0">
              <a:latin typeface="+mn-lt"/>
            </a:endParaRPr>
          </a:p>
        </p:txBody>
      </p:sp>
    </p:spTree>
    <p:extLst>
      <p:ext uri="{BB962C8B-B14F-4D97-AF65-F5344CB8AC3E}">
        <p14:creationId xmlns:p14="http://schemas.microsoft.com/office/powerpoint/2010/main" val="968002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8</a:t>
            </a:fld>
            <a:endParaRPr lang="en-US" sz="1000" i="0" dirty="0">
              <a:solidFill>
                <a:srgbClr val="FFC000"/>
              </a:solidFill>
            </a:endParaRPr>
          </a:p>
        </p:txBody>
      </p:sp>
      <p:sp>
        <p:nvSpPr>
          <p:cNvPr id="3" name="Title 1"/>
          <p:cNvSpPr>
            <a:spLocks noGrp="1"/>
          </p:cNvSpPr>
          <p:nvPr>
            <p:ph type="title"/>
          </p:nvPr>
        </p:nvSpPr>
        <p:spPr>
          <a:xfrm>
            <a:off x="1140966" y="141767"/>
            <a:ext cx="6964362" cy="593725"/>
          </a:xfrm>
        </p:spPr>
        <p:txBody>
          <a:bodyPr/>
          <a:lstStyle/>
          <a:p>
            <a:pPr algn="ctr">
              <a:defRPr/>
            </a:pPr>
            <a:r>
              <a:rPr lang="en-US" sz="3600" dirty="0" smtClean="0">
                <a:latin typeface="+mn-lt"/>
              </a:rPr>
              <a:t>Security Clearance Process</a:t>
            </a:r>
          </a:p>
        </p:txBody>
      </p:sp>
      <p:sp>
        <p:nvSpPr>
          <p:cNvPr id="5" name="AutoShape 4"/>
          <p:cNvSpPr>
            <a:spLocks noChangeArrowheads="1"/>
          </p:cNvSpPr>
          <p:nvPr/>
        </p:nvSpPr>
        <p:spPr bwMode="auto">
          <a:xfrm>
            <a:off x="977900" y="1157288"/>
            <a:ext cx="1739900" cy="1165225"/>
          </a:xfrm>
          <a:prstGeom prst="flowChartProcess">
            <a:avLst/>
          </a:prstGeom>
          <a:gradFill rotWithShape="1">
            <a:gsLst>
              <a:gs pos="0">
                <a:schemeClr val="bg1"/>
              </a:gs>
              <a:gs pos="100000">
                <a:schemeClr val="accent1"/>
              </a:gs>
            </a:gsLst>
            <a:lin ang="2700000" scaled="1"/>
          </a:gradFill>
          <a:ln w="9525">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Security Manager  (SM) Initiates Security Clearance Application</a:t>
            </a:r>
          </a:p>
        </p:txBody>
      </p:sp>
      <p:cxnSp>
        <p:nvCxnSpPr>
          <p:cNvPr id="6" name="AutoShape 17"/>
          <p:cNvCxnSpPr>
            <a:cxnSpLocks noChangeShapeType="1"/>
          </p:cNvCxnSpPr>
          <p:nvPr/>
        </p:nvCxnSpPr>
        <p:spPr bwMode="auto">
          <a:xfrm flipV="1">
            <a:off x="2717800" y="1738313"/>
            <a:ext cx="1092200" cy="1587"/>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7" name="AutoShape 5"/>
          <p:cNvSpPr>
            <a:spLocks noChangeArrowheads="1"/>
          </p:cNvSpPr>
          <p:nvPr/>
        </p:nvSpPr>
        <p:spPr bwMode="auto">
          <a:xfrm>
            <a:off x="3810000" y="1260475"/>
            <a:ext cx="1574800" cy="955675"/>
          </a:xfrm>
          <a:prstGeom prst="flowChartProcess">
            <a:avLst/>
          </a:prstGeom>
          <a:gradFill rotWithShape="1">
            <a:gsLst>
              <a:gs pos="0">
                <a:schemeClr val="bg1"/>
              </a:gs>
              <a:gs pos="100000">
                <a:schemeClr val="accent1"/>
              </a:gs>
            </a:gsLst>
            <a:lin ang="2700000" scaled="1"/>
          </a:gradFill>
          <a:ln w="12700">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Applicant notified;</a:t>
            </a:r>
          </a:p>
          <a:p>
            <a:pPr algn="ctr" eaLnBrk="1" hangingPunct="1">
              <a:spcBef>
                <a:spcPct val="0"/>
              </a:spcBef>
              <a:buFontTx/>
              <a:buNone/>
            </a:pPr>
            <a:r>
              <a:rPr lang="en-US" altLang="en-US" sz="1400" b="1"/>
              <a:t>Completes Application</a:t>
            </a:r>
          </a:p>
        </p:txBody>
      </p:sp>
      <p:cxnSp>
        <p:nvCxnSpPr>
          <p:cNvPr id="8" name="AutoShape 18"/>
          <p:cNvCxnSpPr>
            <a:cxnSpLocks noChangeShapeType="1"/>
          </p:cNvCxnSpPr>
          <p:nvPr/>
        </p:nvCxnSpPr>
        <p:spPr bwMode="auto">
          <a:xfrm flipV="1">
            <a:off x="5384800" y="1733550"/>
            <a:ext cx="1244600" cy="4763"/>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9" name="AutoShape 7"/>
          <p:cNvSpPr>
            <a:spLocks noChangeArrowheads="1"/>
          </p:cNvSpPr>
          <p:nvPr/>
        </p:nvSpPr>
        <p:spPr bwMode="auto">
          <a:xfrm>
            <a:off x="6629400" y="1257300"/>
            <a:ext cx="1358900" cy="952500"/>
          </a:xfrm>
          <a:prstGeom prst="flowChartProcess">
            <a:avLst/>
          </a:prstGeom>
          <a:gradFill rotWithShape="1">
            <a:gsLst>
              <a:gs pos="0">
                <a:schemeClr val="bg1"/>
              </a:gs>
              <a:gs pos="100000">
                <a:schemeClr val="accent1"/>
              </a:gs>
            </a:gsLst>
            <a:lin ang="2700000" scaled="1"/>
          </a:gradFill>
          <a:ln w="9525">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SM Reviews Application and Other Documents</a:t>
            </a:r>
          </a:p>
        </p:txBody>
      </p:sp>
      <p:cxnSp>
        <p:nvCxnSpPr>
          <p:cNvPr id="10" name="AutoShape 21"/>
          <p:cNvCxnSpPr>
            <a:cxnSpLocks noChangeShapeType="1"/>
          </p:cNvCxnSpPr>
          <p:nvPr/>
        </p:nvCxnSpPr>
        <p:spPr bwMode="auto">
          <a:xfrm flipH="1">
            <a:off x="2247900" y="1733550"/>
            <a:ext cx="5740400" cy="1819275"/>
          </a:xfrm>
          <a:prstGeom prst="bentConnector5">
            <a:avLst>
              <a:gd name="adj1" fmla="val -3981"/>
              <a:gd name="adj2" fmla="val 52880"/>
              <a:gd name="adj3" fmla="val 103981"/>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1" name="AutoShape 8"/>
          <p:cNvSpPr>
            <a:spLocks noChangeArrowheads="1"/>
          </p:cNvSpPr>
          <p:nvPr/>
        </p:nvSpPr>
        <p:spPr bwMode="auto">
          <a:xfrm>
            <a:off x="2247900" y="3181350"/>
            <a:ext cx="1485900" cy="742950"/>
          </a:xfrm>
          <a:prstGeom prst="flowChartProcess">
            <a:avLst/>
          </a:prstGeom>
          <a:gradFill rotWithShape="1">
            <a:gsLst>
              <a:gs pos="0">
                <a:schemeClr val="bg1"/>
              </a:gs>
              <a:gs pos="100000">
                <a:schemeClr val="accent1"/>
              </a:gs>
            </a:gsLst>
            <a:lin ang="2700000" scaled="1"/>
          </a:gradFill>
          <a:ln w="12700">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SM Approves Application, if No Errors</a:t>
            </a:r>
          </a:p>
        </p:txBody>
      </p:sp>
      <p:cxnSp>
        <p:nvCxnSpPr>
          <p:cNvPr id="12" name="AutoShape 22"/>
          <p:cNvCxnSpPr>
            <a:cxnSpLocks noChangeShapeType="1"/>
          </p:cNvCxnSpPr>
          <p:nvPr/>
        </p:nvCxnSpPr>
        <p:spPr bwMode="auto">
          <a:xfrm>
            <a:off x="3733800" y="3552825"/>
            <a:ext cx="1155700" cy="0"/>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3" name="AutoShape 12"/>
          <p:cNvSpPr>
            <a:spLocks noChangeArrowheads="1"/>
          </p:cNvSpPr>
          <p:nvPr/>
        </p:nvSpPr>
        <p:spPr bwMode="auto">
          <a:xfrm>
            <a:off x="4889500" y="2860328"/>
            <a:ext cx="1993900" cy="1384995"/>
          </a:xfrm>
          <a:prstGeom prst="flowChartProcess">
            <a:avLst/>
          </a:prstGeom>
          <a:gradFill rotWithShape="1">
            <a:gsLst>
              <a:gs pos="0">
                <a:schemeClr val="bg1"/>
              </a:gs>
              <a:gs pos="100000">
                <a:schemeClr val="accent1"/>
              </a:gs>
            </a:gsLst>
            <a:lin ang="2700000" scaled="1"/>
          </a:gradFill>
          <a:ln w="9525">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dirty="0" smtClean="0"/>
              <a:t>Defense Counterintelligence and Security Agency (DCSA) </a:t>
            </a:r>
            <a:r>
              <a:rPr lang="en-US" altLang="en-US" sz="1400" b="1" dirty="0"/>
              <a:t>will begin Background Investigation</a:t>
            </a:r>
          </a:p>
        </p:txBody>
      </p:sp>
      <p:cxnSp>
        <p:nvCxnSpPr>
          <p:cNvPr id="14" name="AutoShape 23"/>
          <p:cNvCxnSpPr>
            <a:cxnSpLocks noChangeShapeType="1"/>
          </p:cNvCxnSpPr>
          <p:nvPr/>
        </p:nvCxnSpPr>
        <p:spPr bwMode="auto">
          <a:xfrm rot="5400000">
            <a:off x="3588544" y="2413794"/>
            <a:ext cx="766762" cy="4210050"/>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5" name="AutoShape 10"/>
          <p:cNvSpPr>
            <a:spLocks noChangeArrowheads="1"/>
          </p:cNvSpPr>
          <p:nvPr/>
        </p:nvSpPr>
        <p:spPr bwMode="auto">
          <a:xfrm>
            <a:off x="736600" y="4902200"/>
            <a:ext cx="2260600" cy="952500"/>
          </a:xfrm>
          <a:prstGeom prst="flowChartProcess">
            <a:avLst/>
          </a:prstGeom>
          <a:gradFill rotWithShape="1">
            <a:gsLst>
              <a:gs pos="0">
                <a:schemeClr val="bg1"/>
              </a:gs>
              <a:gs pos="100000">
                <a:schemeClr val="accent1"/>
              </a:gs>
            </a:gsLst>
            <a:lin ang="2700000" scaled="1"/>
          </a:gradFill>
          <a:ln w="9525">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dirty="0"/>
              <a:t>Investigation Complete; Adjudication Facility</a:t>
            </a:r>
          </a:p>
          <a:p>
            <a:pPr algn="ctr" eaLnBrk="1" hangingPunct="1">
              <a:spcBef>
                <a:spcPct val="0"/>
              </a:spcBef>
              <a:buFontTx/>
              <a:buNone/>
            </a:pPr>
            <a:r>
              <a:rPr lang="en-US" altLang="en-US" sz="1400" b="1" dirty="0"/>
              <a:t>(</a:t>
            </a:r>
            <a:r>
              <a:rPr lang="en-US" altLang="en-US" sz="1400" b="1" dirty="0" smtClean="0"/>
              <a:t>DODCAF) </a:t>
            </a:r>
            <a:r>
              <a:rPr lang="en-US" altLang="en-US" sz="1400" b="1" dirty="0"/>
              <a:t>Determines Eligibility</a:t>
            </a:r>
          </a:p>
        </p:txBody>
      </p:sp>
      <p:cxnSp>
        <p:nvCxnSpPr>
          <p:cNvPr id="16" name="AutoShape 24"/>
          <p:cNvCxnSpPr>
            <a:cxnSpLocks noChangeShapeType="1"/>
          </p:cNvCxnSpPr>
          <p:nvPr/>
        </p:nvCxnSpPr>
        <p:spPr bwMode="auto">
          <a:xfrm flipV="1">
            <a:off x="2997200" y="5376863"/>
            <a:ext cx="927100" cy="1587"/>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7" name="AutoShape 9"/>
          <p:cNvSpPr>
            <a:spLocks noChangeArrowheads="1"/>
          </p:cNvSpPr>
          <p:nvPr/>
        </p:nvSpPr>
        <p:spPr bwMode="auto">
          <a:xfrm>
            <a:off x="3924300" y="4792663"/>
            <a:ext cx="1663700" cy="1168400"/>
          </a:xfrm>
          <a:prstGeom prst="flowChartProcess">
            <a:avLst/>
          </a:prstGeom>
          <a:gradFill rotWithShape="1">
            <a:gsLst>
              <a:gs pos="0">
                <a:schemeClr val="bg1"/>
              </a:gs>
              <a:gs pos="100000">
                <a:schemeClr val="accent1"/>
              </a:gs>
            </a:gsLst>
            <a:lin ang="2700000" scaled="1"/>
          </a:gradFill>
          <a:ln w="12700">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Adjudication Facility Notifies SM when Adjudication is  Complete</a:t>
            </a:r>
          </a:p>
        </p:txBody>
      </p:sp>
      <p:cxnSp>
        <p:nvCxnSpPr>
          <p:cNvPr id="18" name="AutoShape 25"/>
          <p:cNvCxnSpPr>
            <a:cxnSpLocks noChangeShapeType="1"/>
          </p:cNvCxnSpPr>
          <p:nvPr/>
        </p:nvCxnSpPr>
        <p:spPr bwMode="auto">
          <a:xfrm flipV="1">
            <a:off x="5588000" y="5375275"/>
            <a:ext cx="1308100" cy="1588"/>
          </a:xfrm>
          <a:prstGeom prst="straightConnector1">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 name="AutoShape 13"/>
          <p:cNvSpPr>
            <a:spLocks noChangeArrowheads="1"/>
          </p:cNvSpPr>
          <p:nvPr/>
        </p:nvSpPr>
        <p:spPr bwMode="auto">
          <a:xfrm>
            <a:off x="6896100" y="4686300"/>
            <a:ext cx="1511300" cy="1377950"/>
          </a:xfrm>
          <a:prstGeom prst="flowChartProcess">
            <a:avLst/>
          </a:prstGeom>
          <a:gradFill rotWithShape="1">
            <a:gsLst>
              <a:gs pos="0">
                <a:schemeClr val="bg1"/>
              </a:gs>
              <a:gs pos="100000">
                <a:schemeClr val="accent1"/>
              </a:gs>
            </a:gsLst>
            <a:lin ang="2700000" scaled="1"/>
          </a:gradFill>
          <a:ln w="9525">
            <a:solidFill>
              <a:schemeClr val="tx1"/>
            </a:solidFill>
            <a:miter lim="800000"/>
            <a:headEnd/>
            <a:tailEnd/>
          </a:ln>
        </p:spPr>
        <p:txBody>
          <a:bodyPr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400" b="1"/>
              <a:t>SM</a:t>
            </a:r>
          </a:p>
          <a:p>
            <a:pPr algn="ctr" eaLnBrk="1" hangingPunct="1">
              <a:spcBef>
                <a:spcPct val="0"/>
              </a:spcBef>
              <a:buFontTx/>
              <a:buNone/>
            </a:pPr>
            <a:r>
              <a:rPr lang="en-US" altLang="en-US" sz="1400" b="1"/>
              <a:t>Indoctrinates Applicant for Access to Classified Information</a:t>
            </a:r>
          </a:p>
        </p:txBody>
      </p:sp>
    </p:spTree>
    <p:extLst>
      <p:ext uri="{BB962C8B-B14F-4D97-AF65-F5344CB8AC3E}">
        <p14:creationId xmlns:p14="http://schemas.microsoft.com/office/powerpoint/2010/main" val="37822180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9</a:t>
            </a:fld>
            <a:endParaRPr lang="en-US" sz="1000" i="0" dirty="0">
              <a:solidFill>
                <a:srgbClr val="FFC000"/>
              </a:solidFill>
            </a:endParaRPr>
          </a:p>
        </p:txBody>
      </p:sp>
      <p:sp>
        <p:nvSpPr>
          <p:cNvPr id="3" name="Content Placeholder 1"/>
          <p:cNvSpPr txBox="1">
            <a:spLocks/>
          </p:cNvSpPr>
          <p:nvPr/>
        </p:nvSpPr>
        <p:spPr>
          <a:xfrm>
            <a:off x="484188" y="1182688"/>
            <a:ext cx="8659812" cy="4579937"/>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spcBef>
                <a:spcPts val="0"/>
              </a:spcBef>
              <a:buSzPct val="100000"/>
              <a:buFont typeface="Wingdings" pitchFamily="2" charset="2"/>
              <a:buChar char="§"/>
            </a:pPr>
            <a:r>
              <a:rPr lang="en-US" sz="3200" dirty="0" smtClean="0"/>
              <a:t>All </a:t>
            </a:r>
            <a:r>
              <a:rPr lang="en-US" sz="3200" dirty="0" err="1" smtClean="0"/>
              <a:t>DoN</a:t>
            </a:r>
            <a:r>
              <a:rPr lang="en-US" sz="3200" dirty="0" smtClean="0"/>
              <a:t> government and contractor personnel are subject to a personnel security investigation (PSI) and a periodic re-investigation every 5, 10 or 15 years*.</a:t>
            </a:r>
          </a:p>
          <a:p>
            <a:pPr marL="0" indent="0" eaLnBrk="1" hangingPunct="1">
              <a:spcBef>
                <a:spcPts val="0"/>
              </a:spcBef>
              <a:buSzPct val="100000"/>
              <a:buFont typeface="Arial" charset="0"/>
              <a:buNone/>
            </a:pPr>
            <a:endParaRPr lang="en-US" sz="1800" dirty="0" smtClean="0"/>
          </a:p>
          <a:p>
            <a:pPr eaLnBrk="1" hangingPunct="1">
              <a:spcBef>
                <a:spcPts val="0"/>
              </a:spcBef>
              <a:buSzPct val="100000"/>
              <a:buFont typeface="Wingdings" pitchFamily="2" charset="2"/>
              <a:buChar char="§"/>
            </a:pPr>
            <a:r>
              <a:rPr lang="en-US" sz="3200" dirty="0" smtClean="0"/>
              <a:t>Investigations are conducted to determine suitability for a position of trust and/or granting of a security clearance.</a:t>
            </a:r>
          </a:p>
          <a:p>
            <a:pPr eaLnBrk="1" hangingPunct="1">
              <a:spcBef>
                <a:spcPts val="0"/>
              </a:spcBef>
              <a:buSzPct val="100000"/>
              <a:buFont typeface="Arial" charset="0"/>
              <a:buNone/>
            </a:pPr>
            <a:endParaRPr lang="en-US" sz="1800" dirty="0" smtClean="0"/>
          </a:p>
          <a:p>
            <a:pPr eaLnBrk="1" hangingPunct="1">
              <a:spcBef>
                <a:spcPts val="0"/>
              </a:spcBef>
              <a:buSzPct val="100000"/>
              <a:buFont typeface="Wingdings" pitchFamily="2" charset="2"/>
              <a:buChar char="§"/>
            </a:pPr>
            <a:r>
              <a:rPr lang="en-US" sz="3200" dirty="0" smtClean="0"/>
              <a:t>Your suitability is continually assessed!</a:t>
            </a:r>
          </a:p>
          <a:p>
            <a:pPr>
              <a:spcBef>
                <a:spcPts val="0"/>
              </a:spcBef>
            </a:pPr>
            <a:endParaRPr lang="en-US" dirty="0"/>
          </a:p>
        </p:txBody>
      </p:sp>
      <p:sp>
        <p:nvSpPr>
          <p:cNvPr id="5" name="Title 2"/>
          <p:cNvSpPr>
            <a:spLocks noGrp="1"/>
          </p:cNvSpPr>
          <p:nvPr>
            <p:ph type="title"/>
          </p:nvPr>
        </p:nvSpPr>
        <p:spPr>
          <a:xfrm>
            <a:off x="1199703" y="101004"/>
            <a:ext cx="7696200" cy="509189"/>
          </a:xfrm>
        </p:spPr>
        <p:txBody>
          <a:bodyPr/>
          <a:lstStyle/>
          <a:p>
            <a:r>
              <a:rPr lang="en-US" sz="3800" dirty="0" smtClean="0">
                <a:latin typeface="+mn-lt"/>
              </a:rPr>
              <a:t>Security Clearance Investigation</a:t>
            </a:r>
            <a:endParaRPr lang="en-US" sz="3800" dirty="0">
              <a:latin typeface="+mn-lt"/>
            </a:endParaRPr>
          </a:p>
        </p:txBody>
      </p:sp>
      <p:sp>
        <p:nvSpPr>
          <p:cNvPr id="6" name="TextBox 5"/>
          <p:cNvSpPr txBox="1"/>
          <p:nvPr/>
        </p:nvSpPr>
        <p:spPr>
          <a:xfrm>
            <a:off x="331788" y="6105525"/>
            <a:ext cx="4429125" cy="321467"/>
          </a:xfrm>
          <a:prstGeom prst="rect">
            <a:avLst/>
          </a:prstGeom>
        </p:spPr>
        <p:txBody>
          <a:bodyPr vert="horz" wrap="square" lIns="91440" tIns="45720" rIns="91440" bIns="45720" rtlCol="0" anchor="ctr">
            <a:normAutofit fontScale="32500" lnSpcReduction="20000"/>
          </a:bodyPr>
          <a:lstStyle/>
          <a:p>
            <a:pPr fontAlgn="auto">
              <a:spcAft>
                <a:spcPts val="0"/>
              </a:spcAft>
            </a:pPr>
            <a:r>
              <a:rPr lang="en-US" sz="4900" i="1" dirty="0" smtClean="0"/>
              <a:t>*Depending </a:t>
            </a:r>
            <a:r>
              <a:rPr lang="en-US" sz="4900" i="1" dirty="0"/>
              <a:t>on the level of eligibility</a:t>
            </a:r>
          </a:p>
          <a:p>
            <a:pPr marL="0" marR="0" indent="0" algn="l" defTabSz="914400" rtl="0" eaLnBrk="1" fontAlgn="auto" latinLnBrk="0" hangingPunct="1">
              <a:lnSpc>
                <a:spcPct val="100000"/>
              </a:lnSpc>
              <a:spcBef>
                <a:spcPct val="0"/>
              </a:spcBef>
              <a:spcAft>
                <a:spcPts val="0"/>
              </a:spcAft>
              <a:buClrTx/>
              <a:buSzTx/>
              <a:buFontTx/>
              <a:buNone/>
              <a:tabLst/>
            </a:pPr>
            <a:endParaRPr kumimoji="0" lang="en-US" sz="2000" b="1" i="1" u="none" strike="noStrike" kern="1200" cap="none" spc="0" normalizeH="0" baseline="0" noProof="0" dirty="0" smtClean="0">
              <a:ln>
                <a:noFill/>
              </a:ln>
              <a:solidFill>
                <a:srgbClr val="00183A"/>
              </a:solidFill>
              <a:effectLst/>
              <a:uLnTx/>
              <a:uFillTx/>
              <a:latin typeface="+mn-lt"/>
              <a:ea typeface="+mj-ea"/>
              <a:cs typeface="+mj-cs"/>
            </a:endParaRPr>
          </a:p>
        </p:txBody>
      </p:sp>
    </p:spTree>
    <p:extLst>
      <p:ext uri="{BB962C8B-B14F-4D97-AF65-F5344CB8AC3E}">
        <p14:creationId xmlns:p14="http://schemas.microsoft.com/office/powerpoint/2010/main" val="19552807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10</a:t>
            </a:fld>
            <a:endParaRPr lang="en-US" sz="1000" i="0" dirty="0">
              <a:solidFill>
                <a:srgbClr val="FFC000"/>
              </a:solidFill>
            </a:endParaRPr>
          </a:p>
        </p:txBody>
      </p:sp>
      <p:sp>
        <p:nvSpPr>
          <p:cNvPr id="3" name="Content Placeholder 1"/>
          <p:cNvSpPr txBox="1">
            <a:spLocks/>
          </p:cNvSpPr>
          <p:nvPr/>
        </p:nvSpPr>
        <p:spPr>
          <a:xfrm>
            <a:off x="419100" y="1171574"/>
            <a:ext cx="8724899" cy="5476875"/>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spcBef>
                <a:spcPts val="0"/>
              </a:spcBef>
              <a:buSzPct val="100000"/>
              <a:buFont typeface="Wingdings" pitchFamily="2" charset="2"/>
              <a:buChar char="§"/>
            </a:pPr>
            <a:r>
              <a:rPr lang="en-US" sz="2600" dirty="0" smtClean="0"/>
              <a:t>Initial Eligibility </a:t>
            </a:r>
          </a:p>
          <a:p>
            <a:pPr lvl="1" eaLnBrk="1" hangingPunct="1">
              <a:spcBef>
                <a:spcPts val="0"/>
              </a:spcBef>
              <a:buSzPct val="100000"/>
              <a:buFont typeface="Wingdings" pitchFamily="2" charset="2"/>
              <a:buChar char="§"/>
            </a:pPr>
            <a:r>
              <a:rPr lang="en-US" sz="2400" dirty="0" smtClean="0"/>
              <a:t>T3 – Secret, replacing ANACI/NACLC</a:t>
            </a:r>
          </a:p>
          <a:p>
            <a:pPr lvl="1" eaLnBrk="1" hangingPunct="1">
              <a:spcBef>
                <a:spcPts val="0"/>
              </a:spcBef>
              <a:buSzPct val="100000"/>
              <a:buFont typeface="Wingdings" pitchFamily="2" charset="2"/>
              <a:buChar char="§"/>
            </a:pPr>
            <a:r>
              <a:rPr lang="en-US" sz="2400" dirty="0" smtClean="0"/>
              <a:t>T5 – Top Secret, replacing SSBI</a:t>
            </a:r>
          </a:p>
          <a:p>
            <a:pPr eaLnBrk="1" hangingPunct="1">
              <a:spcBef>
                <a:spcPts val="0"/>
              </a:spcBef>
              <a:buSzPct val="100000"/>
              <a:buFont typeface="Wingdings" pitchFamily="2" charset="2"/>
              <a:buChar char="§"/>
            </a:pPr>
            <a:r>
              <a:rPr lang="en-US" sz="2600" dirty="0" smtClean="0"/>
              <a:t>Periodic Reinvestigations</a:t>
            </a:r>
          </a:p>
          <a:p>
            <a:pPr lvl="1" eaLnBrk="1" hangingPunct="1">
              <a:spcBef>
                <a:spcPts val="0"/>
              </a:spcBef>
              <a:buSzPct val="100000"/>
              <a:buFont typeface="Wingdings" pitchFamily="2" charset="2"/>
              <a:buChar char="§"/>
            </a:pPr>
            <a:r>
              <a:rPr lang="en-US" sz="2400" dirty="0" smtClean="0"/>
              <a:t>T3R – Secret, replacing ANACI/NACLC</a:t>
            </a:r>
          </a:p>
          <a:p>
            <a:pPr lvl="1" eaLnBrk="1" hangingPunct="1">
              <a:spcBef>
                <a:spcPts val="0"/>
              </a:spcBef>
              <a:buSzPct val="100000"/>
              <a:buFont typeface="Wingdings" pitchFamily="2" charset="2"/>
              <a:buChar char="§"/>
            </a:pPr>
            <a:r>
              <a:rPr lang="en-US" sz="2400" i="1" dirty="0" smtClean="0"/>
              <a:t>T5R – Top Secret, replacing SBPR, PPR</a:t>
            </a:r>
            <a:endParaRPr lang="en-US" sz="1800" i="1" dirty="0"/>
          </a:p>
        </p:txBody>
      </p:sp>
      <p:sp>
        <p:nvSpPr>
          <p:cNvPr id="5" name="Title 2"/>
          <p:cNvSpPr>
            <a:spLocks noGrp="1"/>
          </p:cNvSpPr>
          <p:nvPr>
            <p:ph type="title"/>
          </p:nvPr>
        </p:nvSpPr>
        <p:spPr>
          <a:xfrm>
            <a:off x="1017173" y="76200"/>
            <a:ext cx="6496050" cy="509189"/>
          </a:xfrm>
        </p:spPr>
        <p:txBody>
          <a:bodyPr/>
          <a:lstStyle/>
          <a:p>
            <a:pPr algn="ctr"/>
            <a:r>
              <a:rPr lang="en-US" sz="4000" dirty="0" smtClean="0">
                <a:latin typeface="+mn-lt"/>
              </a:rPr>
              <a:t>   PSI Types</a:t>
            </a:r>
            <a:endParaRPr lang="en-US" sz="4000" dirty="0">
              <a:latin typeface="+mn-lt"/>
            </a:endParaRPr>
          </a:p>
        </p:txBody>
      </p:sp>
    </p:spTree>
    <p:extLst>
      <p:ext uri="{BB962C8B-B14F-4D97-AF65-F5344CB8AC3E}">
        <p14:creationId xmlns:p14="http://schemas.microsoft.com/office/powerpoint/2010/main" val="19552807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11</a:t>
            </a:fld>
            <a:endParaRPr lang="en-US" sz="1000" i="0" dirty="0">
              <a:solidFill>
                <a:srgbClr val="FFC000"/>
              </a:solidFill>
            </a:endParaRPr>
          </a:p>
        </p:txBody>
      </p:sp>
      <p:sp>
        <p:nvSpPr>
          <p:cNvPr id="3" name="Content Placeholder 1"/>
          <p:cNvSpPr txBox="1">
            <a:spLocks/>
          </p:cNvSpPr>
          <p:nvPr/>
        </p:nvSpPr>
        <p:spPr>
          <a:xfrm>
            <a:off x="762000" y="1619250"/>
            <a:ext cx="8382000" cy="4076699"/>
          </a:xfrm>
          <a:prstGeom prst="rect">
            <a:avLst/>
          </a:prstGeom>
        </p:spPr>
        <p:txBody>
          <a:bodyPr/>
          <a:lstStyle>
            <a:lvl1pPr marL="342900" indent="-342900" algn="l" rtl="0" eaLnBrk="0" fontAlgn="base" hangingPunct="0">
              <a:spcBef>
                <a:spcPct val="20000"/>
              </a:spcBef>
              <a:spcAft>
                <a:spcPct val="0"/>
              </a:spcAft>
              <a:buFont typeface="Arial"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spcBef>
                <a:spcPts val="0"/>
              </a:spcBef>
              <a:buSzPct val="100000"/>
              <a:buNone/>
            </a:pPr>
            <a:endParaRPr lang="en-US" sz="2800" dirty="0" smtClean="0"/>
          </a:p>
          <a:p>
            <a:pPr eaLnBrk="1" hangingPunct="1">
              <a:spcBef>
                <a:spcPts val="0"/>
              </a:spcBef>
              <a:buSzPct val="100000"/>
              <a:buFont typeface="Wingdings" pitchFamily="2" charset="2"/>
              <a:buChar char="§"/>
            </a:pPr>
            <a:r>
              <a:rPr lang="en-US" sz="2800" dirty="0" smtClean="0"/>
              <a:t>Defense Information System for Security (DISS)</a:t>
            </a:r>
          </a:p>
          <a:p>
            <a:pPr eaLnBrk="1" hangingPunct="1">
              <a:spcBef>
                <a:spcPts val="0"/>
              </a:spcBef>
              <a:buSzPct val="100000"/>
              <a:buFont typeface="Wingdings" pitchFamily="2" charset="2"/>
              <a:buChar char="§"/>
            </a:pPr>
            <a:r>
              <a:rPr lang="en-US" sz="2800" dirty="0" smtClean="0"/>
              <a:t>DoD Consolidated Adjudications Facility (CAF) </a:t>
            </a:r>
          </a:p>
          <a:p>
            <a:pPr eaLnBrk="1" hangingPunct="1">
              <a:spcBef>
                <a:spcPts val="0"/>
              </a:spcBef>
              <a:buSzPct val="100000"/>
              <a:buFont typeface="Wingdings" pitchFamily="2" charset="2"/>
              <a:buChar char="§"/>
            </a:pPr>
            <a:r>
              <a:rPr lang="en-US" sz="2800" dirty="0" smtClean="0"/>
              <a:t>Defense Civilian Personnel Data System (DCPDS)* </a:t>
            </a:r>
          </a:p>
          <a:p>
            <a:pPr eaLnBrk="1" hangingPunct="1">
              <a:spcBef>
                <a:spcPts val="0"/>
              </a:spcBef>
              <a:buSzPct val="100000"/>
              <a:buFont typeface="Wingdings" pitchFamily="2" charset="2"/>
              <a:buChar char="§"/>
            </a:pPr>
            <a:r>
              <a:rPr lang="en-US" sz="2800" dirty="0" smtClean="0"/>
              <a:t>Defense Enrollment Eligibility Reporting System (DEERS) </a:t>
            </a:r>
          </a:p>
          <a:p>
            <a:pPr eaLnBrk="1" hangingPunct="1">
              <a:spcBef>
                <a:spcPts val="0"/>
              </a:spcBef>
              <a:buSzPct val="100000"/>
              <a:buFont typeface="Wingdings" pitchFamily="2" charset="2"/>
              <a:buChar char="§"/>
            </a:pPr>
            <a:r>
              <a:rPr lang="en-US" sz="2800" dirty="0" smtClean="0"/>
              <a:t>Electronic Questionnaire for Investigative Processing (</a:t>
            </a:r>
            <a:r>
              <a:rPr lang="en-US" sz="2800" dirty="0" err="1" smtClean="0"/>
              <a:t>e-QIP</a:t>
            </a:r>
            <a:r>
              <a:rPr lang="en-US" sz="2800" dirty="0" smtClean="0"/>
              <a:t>)</a:t>
            </a:r>
            <a:endParaRPr lang="en-US" sz="2800" dirty="0"/>
          </a:p>
        </p:txBody>
      </p:sp>
      <p:sp>
        <p:nvSpPr>
          <p:cNvPr id="5" name="Title 2"/>
          <p:cNvSpPr>
            <a:spLocks noGrp="1"/>
          </p:cNvSpPr>
          <p:nvPr>
            <p:ph type="title"/>
          </p:nvPr>
        </p:nvSpPr>
        <p:spPr>
          <a:xfrm>
            <a:off x="1219200" y="99235"/>
            <a:ext cx="7696200" cy="509189"/>
          </a:xfrm>
        </p:spPr>
        <p:txBody>
          <a:bodyPr/>
          <a:lstStyle/>
          <a:p>
            <a:r>
              <a:rPr lang="en-US" sz="3800" dirty="0" smtClean="0">
                <a:latin typeface="+mn-lt"/>
              </a:rPr>
              <a:t>   Key Components / Elements</a:t>
            </a:r>
            <a:endParaRPr lang="en-US" sz="3800" dirty="0">
              <a:latin typeface="+mn-lt"/>
            </a:endParaRPr>
          </a:p>
        </p:txBody>
      </p:sp>
      <p:sp>
        <p:nvSpPr>
          <p:cNvPr id="6" name="Title 3"/>
          <p:cNvSpPr txBox="1">
            <a:spLocks/>
          </p:cNvSpPr>
          <p:nvPr/>
        </p:nvSpPr>
        <p:spPr bwMode="auto">
          <a:xfrm>
            <a:off x="123824" y="1262063"/>
            <a:ext cx="8915401" cy="492125"/>
          </a:xfrm>
          <a:prstGeom prst="rect">
            <a:avLst/>
          </a:prstGeom>
          <a:solidFill>
            <a:srgbClr val="FFFF00"/>
          </a:solid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lgn="ctr">
              <a:defRPr/>
            </a:pPr>
            <a:r>
              <a:rPr lang="en-US" sz="2800" i="1" dirty="0" smtClean="0">
                <a:solidFill>
                  <a:schemeClr val="tx1"/>
                </a:solidFill>
                <a:latin typeface="+mn-lt"/>
              </a:rPr>
              <a:t>Interrelated Organizations, Systems and Databases</a:t>
            </a:r>
          </a:p>
        </p:txBody>
      </p:sp>
      <p:sp>
        <p:nvSpPr>
          <p:cNvPr id="7" name="Rectangle 6"/>
          <p:cNvSpPr/>
          <p:nvPr/>
        </p:nvSpPr>
        <p:spPr>
          <a:xfrm>
            <a:off x="285750" y="6132612"/>
            <a:ext cx="3495675" cy="338554"/>
          </a:xfrm>
          <a:prstGeom prst="rect">
            <a:avLst/>
          </a:prstGeom>
        </p:spPr>
        <p:txBody>
          <a:bodyPr wrap="square">
            <a:spAutoFit/>
          </a:bodyPr>
          <a:lstStyle/>
          <a:p>
            <a:r>
              <a:rPr lang="en-US" sz="1600" i="1" dirty="0" smtClean="0"/>
              <a:t>*DEERS </a:t>
            </a:r>
            <a:r>
              <a:rPr lang="en-US" sz="1600" i="1" dirty="0"/>
              <a:t>Interfacing Client </a:t>
            </a:r>
            <a:r>
              <a:rPr lang="en-US" sz="1600" i="1" dirty="0" smtClean="0"/>
              <a:t>System</a:t>
            </a:r>
            <a:endParaRPr lang="en-US" sz="1600" i="1" dirty="0"/>
          </a:p>
        </p:txBody>
      </p:sp>
    </p:spTree>
    <p:extLst>
      <p:ext uri="{BB962C8B-B14F-4D97-AF65-F5344CB8AC3E}">
        <p14:creationId xmlns:p14="http://schemas.microsoft.com/office/powerpoint/2010/main" val="19552807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12</a:t>
            </a:fld>
            <a:endParaRPr lang="en-US" sz="1000" i="0" dirty="0">
              <a:solidFill>
                <a:srgbClr val="FFC000"/>
              </a:solidFill>
            </a:endParaRPr>
          </a:p>
        </p:txBody>
      </p:sp>
      <p:sp>
        <p:nvSpPr>
          <p:cNvPr id="3" name="Title 2"/>
          <p:cNvSpPr>
            <a:spLocks noGrp="1"/>
          </p:cNvSpPr>
          <p:nvPr>
            <p:ph type="title"/>
          </p:nvPr>
        </p:nvSpPr>
        <p:spPr>
          <a:xfrm>
            <a:off x="609600" y="99384"/>
            <a:ext cx="7629525" cy="793750"/>
          </a:xfrm>
        </p:spPr>
        <p:txBody>
          <a:bodyPr/>
          <a:lstStyle/>
          <a:p>
            <a:pPr algn="ctr"/>
            <a:r>
              <a:rPr lang="en-US" sz="4000" dirty="0" smtClean="0">
                <a:latin typeface="+mn-lt"/>
              </a:rPr>
              <a:t>Position Sensitivity </a:t>
            </a:r>
            <a:endParaRPr lang="en-US" sz="4000" dirty="0">
              <a:latin typeface="+mn-lt"/>
            </a:endParaRPr>
          </a:p>
        </p:txBody>
      </p:sp>
      <p:sp>
        <p:nvSpPr>
          <p:cNvPr id="5" name="Rectangle 3"/>
          <p:cNvSpPr txBox="1">
            <a:spLocks noChangeArrowheads="1"/>
          </p:cNvSpPr>
          <p:nvPr/>
        </p:nvSpPr>
        <p:spPr>
          <a:xfrm>
            <a:off x="600076" y="1425574"/>
            <a:ext cx="8543924" cy="4737101"/>
          </a:xfrm>
          <a:prstGeom prst="rect">
            <a:avLst/>
          </a:prstGeom>
        </p:spPr>
        <p:txBody>
          <a:bodyPr/>
          <a:lstStyle/>
          <a:p>
            <a:pPr marL="342900" indent="-342900">
              <a:lnSpc>
                <a:spcPct val="90000"/>
              </a:lnSpc>
              <a:spcBef>
                <a:spcPct val="20000"/>
              </a:spcBef>
              <a:buFont typeface="Wingdings" panose="05000000000000000000" pitchFamily="2" charset="2"/>
              <a:buChar char="§"/>
              <a:defRPr/>
            </a:pPr>
            <a:r>
              <a:rPr lang="en-US" sz="3200" dirty="0" smtClean="0"/>
              <a:t>Suitability (p</a:t>
            </a:r>
            <a:r>
              <a:rPr lang="en-US" sz="3200" dirty="0" smtClean="0">
                <a:solidFill>
                  <a:srgbClr val="00183A"/>
                </a:solidFill>
              </a:rPr>
              <a:t>ublic </a:t>
            </a:r>
            <a:r>
              <a:rPr lang="en-US" sz="3200" dirty="0">
                <a:solidFill>
                  <a:srgbClr val="00183A"/>
                </a:solidFill>
              </a:rPr>
              <a:t>trust </a:t>
            </a:r>
            <a:r>
              <a:rPr lang="en-US" sz="3200" dirty="0" smtClean="0">
                <a:solidFill>
                  <a:srgbClr val="00183A"/>
                </a:solidFill>
              </a:rPr>
              <a:t>vs. national security)</a:t>
            </a:r>
          </a:p>
          <a:p>
            <a:pPr marL="342900" indent="-342900">
              <a:lnSpc>
                <a:spcPct val="90000"/>
              </a:lnSpc>
              <a:spcBef>
                <a:spcPct val="20000"/>
              </a:spcBef>
              <a:buFont typeface="Wingdings" panose="05000000000000000000" pitchFamily="2" charset="2"/>
              <a:buChar char="§"/>
              <a:defRPr/>
            </a:pPr>
            <a:r>
              <a:rPr lang="en-US" sz="3200" dirty="0">
                <a:solidFill>
                  <a:srgbClr val="00183A"/>
                </a:solidFill>
              </a:rPr>
              <a:t>P</a:t>
            </a:r>
            <a:r>
              <a:rPr lang="en-US" sz="3200" dirty="0" smtClean="0">
                <a:solidFill>
                  <a:srgbClr val="00183A"/>
                </a:solidFill>
              </a:rPr>
              <a:t>osition Sensitivity (</a:t>
            </a:r>
            <a:r>
              <a:rPr lang="en-US" sz="3000" dirty="0" smtClean="0">
                <a:solidFill>
                  <a:srgbClr val="00183A"/>
                </a:solidFill>
                <a:latin typeface="+mn-lt"/>
              </a:rPr>
              <a:t>d</a:t>
            </a:r>
            <a:r>
              <a:rPr lang="en-US" sz="3000" dirty="0" smtClean="0">
                <a:solidFill>
                  <a:srgbClr val="00183A"/>
                </a:solidFill>
              </a:rPr>
              <a:t>ependent </a:t>
            </a:r>
            <a:r>
              <a:rPr lang="en-US" sz="3000" dirty="0">
                <a:solidFill>
                  <a:srgbClr val="00183A"/>
                </a:solidFill>
              </a:rPr>
              <a:t>upon </a:t>
            </a:r>
            <a:r>
              <a:rPr lang="en-US" sz="3000" dirty="0" smtClean="0">
                <a:solidFill>
                  <a:srgbClr val="00183A"/>
                </a:solidFill>
              </a:rPr>
              <a:t>risk)</a:t>
            </a:r>
          </a:p>
          <a:p>
            <a:pPr marL="800100" lvl="1" indent="-342900">
              <a:lnSpc>
                <a:spcPct val="90000"/>
              </a:lnSpc>
              <a:spcBef>
                <a:spcPct val="20000"/>
              </a:spcBef>
              <a:buFont typeface="Wingdings" panose="05000000000000000000" pitchFamily="2" charset="2"/>
              <a:buChar char="§"/>
              <a:defRPr/>
            </a:pPr>
            <a:r>
              <a:rPr lang="en-US" sz="2900" dirty="0" smtClean="0">
                <a:solidFill>
                  <a:srgbClr val="00183A"/>
                </a:solidFill>
              </a:rPr>
              <a:t>Four levels (three sensitive/one non-sensitive)</a:t>
            </a:r>
          </a:p>
          <a:p>
            <a:pPr marL="1257300" lvl="2" indent="-342900">
              <a:lnSpc>
                <a:spcPct val="90000"/>
              </a:lnSpc>
              <a:spcBef>
                <a:spcPct val="20000"/>
              </a:spcBef>
              <a:buFont typeface="Wingdings" panose="05000000000000000000" pitchFamily="2" charset="2"/>
              <a:buChar char="§"/>
              <a:defRPr/>
            </a:pPr>
            <a:r>
              <a:rPr lang="en-US" sz="2900" dirty="0" smtClean="0">
                <a:solidFill>
                  <a:srgbClr val="00183A"/>
                </a:solidFill>
              </a:rPr>
              <a:t>Special-sensitive (SS)</a:t>
            </a:r>
          </a:p>
          <a:p>
            <a:pPr marL="1257300" lvl="2" indent="-342900">
              <a:lnSpc>
                <a:spcPct val="90000"/>
              </a:lnSpc>
              <a:spcBef>
                <a:spcPct val="20000"/>
              </a:spcBef>
              <a:buFont typeface="Wingdings" panose="05000000000000000000" pitchFamily="2" charset="2"/>
              <a:buChar char="§"/>
              <a:defRPr/>
            </a:pPr>
            <a:r>
              <a:rPr lang="en-US" sz="2900" dirty="0" smtClean="0">
                <a:solidFill>
                  <a:srgbClr val="00183A"/>
                </a:solidFill>
              </a:rPr>
              <a:t>Critical-sensitive (CS)</a:t>
            </a:r>
          </a:p>
          <a:p>
            <a:pPr marL="1257300" lvl="2" indent="-342900">
              <a:lnSpc>
                <a:spcPct val="90000"/>
              </a:lnSpc>
              <a:spcBef>
                <a:spcPct val="20000"/>
              </a:spcBef>
              <a:buFont typeface="Wingdings" panose="05000000000000000000" pitchFamily="2" charset="2"/>
              <a:buChar char="§"/>
              <a:defRPr/>
            </a:pPr>
            <a:r>
              <a:rPr lang="en-US" sz="2900" dirty="0" smtClean="0">
                <a:solidFill>
                  <a:srgbClr val="00183A"/>
                </a:solidFill>
              </a:rPr>
              <a:t>Noncritical-Sensitive (NCS)</a:t>
            </a:r>
          </a:p>
          <a:p>
            <a:pPr marL="1257300" lvl="2" indent="-342900">
              <a:lnSpc>
                <a:spcPct val="90000"/>
              </a:lnSpc>
              <a:spcBef>
                <a:spcPct val="20000"/>
              </a:spcBef>
              <a:buFont typeface="Wingdings" panose="05000000000000000000" pitchFamily="2" charset="2"/>
              <a:buChar char="§"/>
              <a:defRPr/>
            </a:pPr>
            <a:r>
              <a:rPr lang="en-US" sz="2900" dirty="0">
                <a:solidFill>
                  <a:srgbClr val="00183A"/>
                </a:solidFill>
              </a:rPr>
              <a:t>Non-Sensitive (NS</a:t>
            </a:r>
            <a:r>
              <a:rPr lang="en-US" sz="2900" dirty="0" smtClean="0">
                <a:solidFill>
                  <a:srgbClr val="00183A"/>
                </a:solidFill>
              </a:rPr>
              <a:t>)  - Not used at </a:t>
            </a:r>
            <a:r>
              <a:rPr lang="en-US" sz="2900" dirty="0" err="1" smtClean="0">
                <a:solidFill>
                  <a:srgbClr val="00183A"/>
                </a:solidFill>
              </a:rPr>
              <a:t>Carderock</a:t>
            </a:r>
            <a:endParaRPr lang="en-US" sz="2900" dirty="0" smtClean="0">
              <a:solidFill>
                <a:srgbClr val="00183A"/>
              </a:solidFill>
            </a:endParaRPr>
          </a:p>
          <a:p>
            <a:pPr marL="1257300" lvl="2" indent="-342900">
              <a:lnSpc>
                <a:spcPct val="90000"/>
              </a:lnSpc>
              <a:spcBef>
                <a:spcPct val="20000"/>
              </a:spcBef>
              <a:buFont typeface="Wingdings" panose="05000000000000000000" pitchFamily="2" charset="2"/>
              <a:buChar char="§"/>
              <a:defRPr/>
            </a:pPr>
            <a:endParaRPr lang="en-US" sz="3200" dirty="0">
              <a:solidFill>
                <a:srgbClr val="00183A"/>
              </a:solidFill>
            </a:endParaRPr>
          </a:p>
          <a:p>
            <a:pPr marL="800100" lvl="1" indent="-342900">
              <a:lnSpc>
                <a:spcPct val="90000"/>
              </a:lnSpc>
              <a:spcBef>
                <a:spcPct val="20000"/>
              </a:spcBef>
              <a:buFont typeface="Wingdings" panose="05000000000000000000" pitchFamily="2" charset="2"/>
              <a:buChar char="§"/>
              <a:defRPr/>
            </a:pPr>
            <a:endParaRPr lang="en-US" sz="3200" dirty="0" smtClean="0">
              <a:solidFill>
                <a:srgbClr val="00183A"/>
              </a:solidFill>
              <a:latin typeface="+mn-lt"/>
            </a:endParaRPr>
          </a:p>
        </p:txBody>
      </p:sp>
    </p:spTree>
    <p:extLst>
      <p:ext uri="{BB962C8B-B14F-4D97-AF65-F5344CB8AC3E}">
        <p14:creationId xmlns:p14="http://schemas.microsoft.com/office/powerpoint/2010/main" val="3489308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13</a:t>
            </a:fld>
            <a:endParaRPr lang="en-US" sz="1000" i="0" dirty="0">
              <a:solidFill>
                <a:srgbClr val="FFC000"/>
              </a:solidFill>
            </a:endParaRPr>
          </a:p>
        </p:txBody>
      </p:sp>
      <p:sp>
        <p:nvSpPr>
          <p:cNvPr id="3" name="Title 1"/>
          <p:cNvSpPr>
            <a:spLocks noGrp="1"/>
          </p:cNvSpPr>
          <p:nvPr>
            <p:ph type="title"/>
          </p:nvPr>
        </p:nvSpPr>
        <p:spPr bwMode="auto">
          <a:xfrm>
            <a:off x="914400" y="44450"/>
            <a:ext cx="6964362" cy="793750"/>
          </a:xfrm>
          <a:noFill/>
          <a:ln>
            <a:miter lim="800000"/>
            <a:headEnd/>
            <a:tailEnd/>
          </a:ln>
        </p:spPr>
        <p:txBody>
          <a:bodyPr vert="horz" wrap="square" lIns="91440" tIns="45720" rIns="91440" bIns="45720" numCol="1" anchor="t" anchorCtr="0" compatLnSpc="1">
            <a:prstTxWarp prst="textNoShape">
              <a:avLst/>
            </a:prstTxWarp>
          </a:bodyPr>
          <a:lstStyle/>
          <a:p>
            <a:pPr algn="ctr"/>
            <a:r>
              <a:rPr lang="en-US" sz="4000" dirty="0" smtClean="0">
                <a:latin typeface="+mn-lt"/>
              </a:rPr>
              <a:t>New PSP Terminology</a:t>
            </a:r>
          </a:p>
        </p:txBody>
      </p:sp>
      <p:sp>
        <p:nvSpPr>
          <p:cNvPr id="5" name="Rectangle 3"/>
          <p:cNvSpPr txBox="1">
            <a:spLocks noChangeArrowheads="1"/>
          </p:cNvSpPr>
          <p:nvPr/>
        </p:nvSpPr>
        <p:spPr>
          <a:xfrm>
            <a:off x="341313" y="1420813"/>
            <a:ext cx="3421061" cy="2908300"/>
          </a:xfrm>
          <a:prstGeom prst="rect">
            <a:avLst/>
          </a:prstGeom>
        </p:spPr>
        <p:txBody>
          <a:bodyPr/>
          <a:lstStyle/>
          <a:p>
            <a:pPr algn="ctr">
              <a:lnSpc>
                <a:spcPct val="150000"/>
              </a:lnSpc>
              <a:spcBef>
                <a:spcPct val="20000"/>
              </a:spcBef>
              <a:defRPr/>
            </a:pPr>
            <a:r>
              <a:rPr lang="en-US" sz="3000" u="sng" dirty="0" smtClean="0"/>
              <a:t>Old Term</a:t>
            </a:r>
          </a:p>
          <a:p>
            <a:pPr marL="342900" indent="-342900">
              <a:lnSpc>
                <a:spcPct val="150000"/>
              </a:lnSpc>
              <a:spcBef>
                <a:spcPct val="20000"/>
              </a:spcBef>
              <a:buFont typeface="Wingdings" panose="05000000000000000000" pitchFamily="2" charset="2"/>
              <a:buChar char="§"/>
              <a:defRPr/>
            </a:pPr>
            <a:r>
              <a:rPr lang="en-US" sz="2600" dirty="0" smtClean="0">
                <a:solidFill>
                  <a:srgbClr val="00183A"/>
                </a:solidFill>
                <a:latin typeface="+mn-lt"/>
              </a:rPr>
              <a:t>Security Clearance</a:t>
            </a:r>
          </a:p>
          <a:p>
            <a:pPr marL="342900" indent="-342900">
              <a:lnSpc>
                <a:spcPct val="150000"/>
              </a:lnSpc>
              <a:spcBef>
                <a:spcPct val="20000"/>
              </a:spcBef>
              <a:buFont typeface="Wingdings" panose="05000000000000000000" pitchFamily="2" charset="2"/>
              <a:buChar char="§"/>
              <a:defRPr/>
            </a:pPr>
            <a:r>
              <a:rPr lang="en-US" sz="2600" dirty="0" smtClean="0">
                <a:solidFill>
                  <a:srgbClr val="00183A"/>
                </a:solidFill>
                <a:latin typeface="+mn-lt"/>
              </a:rPr>
              <a:t>Interim Clearance</a:t>
            </a:r>
          </a:p>
          <a:p>
            <a:pPr marL="342900" indent="-342900">
              <a:lnSpc>
                <a:spcPct val="90000"/>
              </a:lnSpc>
              <a:spcBef>
                <a:spcPct val="20000"/>
              </a:spcBef>
              <a:buFont typeface="Wingdings" panose="05000000000000000000" pitchFamily="2" charset="2"/>
              <a:buChar char="§"/>
              <a:defRPr/>
            </a:pPr>
            <a:endParaRPr lang="en-US" sz="3200" dirty="0">
              <a:solidFill>
                <a:srgbClr val="00183A"/>
              </a:solidFill>
              <a:latin typeface="+mn-lt"/>
            </a:endParaRPr>
          </a:p>
        </p:txBody>
      </p:sp>
      <p:sp>
        <p:nvSpPr>
          <p:cNvPr id="6" name="Rectangle 3"/>
          <p:cNvSpPr txBox="1">
            <a:spLocks noChangeArrowheads="1"/>
          </p:cNvSpPr>
          <p:nvPr/>
        </p:nvSpPr>
        <p:spPr>
          <a:xfrm>
            <a:off x="4551362" y="1420813"/>
            <a:ext cx="4764088" cy="2908300"/>
          </a:xfrm>
          <a:prstGeom prst="rect">
            <a:avLst/>
          </a:prstGeom>
        </p:spPr>
        <p:txBody>
          <a:bodyPr/>
          <a:lstStyle/>
          <a:p>
            <a:pPr algn="ctr">
              <a:lnSpc>
                <a:spcPct val="150000"/>
              </a:lnSpc>
              <a:spcBef>
                <a:spcPct val="20000"/>
              </a:spcBef>
              <a:defRPr/>
            </a:pPr>
            <a:r>
              <a:rPr lang="en-US" sz="3000" u="sng" dirty="0" smtClean="0"/>
              <a:t>New Term</a:t>
            </a:r>
          </a:p>
          <a:p>
            <a:pPr marL="342900" indent="-342900">
              <a:lnSpc>
                <a:spcPct val="150000"/>
              </a:lnSpc>
              <a:spcBef>
                <a:spcPct val="20000"/>
              </a:spcBef>
              <a:buFont typeface="Wingdings" panose="05000000000000000000" pitchFamily="2" charset="2"/>
              <a:buChar char="§"/>
              <a:defRPr/>
            </a:pPr>
            <a:r>
              <a:rPr lang="en-US" sz="2600" dirty="0" smtClean="0">
                <a:solidFill>
                  <a:srgbClr val="00183A"/>
                </a:solidFill>
                <a:latin typeface="+mn-lt"/>
              </a:rPr>
              <a:t>Security Clearance Eligibility</a:t>
            </a:r>
          </a:p>
          <a:p>
            <a:pPr marL="342900" indent="-342900">
              <a:lnSpc>
                <a:spcPct val="150000"/>
              </a:lnSpc>
              <a:spcBef>
                <a:spcPct val="20000"/>
              </a:spcBef>
              <a:buFont typeface="Wingdings" panose="05000000000000000000" pitchFamily="2" charset="2"/>
              <a:buChar char="§"/>
              <a:defRPr/>
            </a:pPr>
            <a:r>
              <a:rPr lang="en-US" sz="2600" dirty="0" smtClean="0">
                <a:solidFill>
                  <a:srgbClr val="00183A"/>
                </a:solidFill>
                <a:latin typeface="+mn-lt"/>
              </a:rPr>
              <a:t>Temporary Access</a:t>
            </a:r>
          </a:p>
          <a:p>
            <a:pPr marL="342900" indent="-342900">
              <a:lnSpc>
                <a:spcPct val="90000"/>
              </a:lnSpc>
              <a:spcBef>
                <a:spcPct val="20000"/>
              </a:spcBef>
              <a:buFont typeface="Wingdings" panose="05000000000000000000" pitchFamily="2" charset="2"/>
              <a:buChar char="§"/>
              <a:defRPr/>
            </a:pPr>
            <a:endParaRPr lang="en-US" sz="3200" dirty="0">
              <a:solidFill>
                <a:srgbClr val="00183A"/>
              </a:solidFill>
              <a:latin typeface="+mn-lt"/>
            </a:endParaRPr>
          </a:p>
        </p:txBody>
      </p:sp>
      <p:sp>
        <p:nvSpPr>
          <p:cNvPr id="7" name="Down Arrow 6"/>
          <p:cNvSpPr/>
          <p:nvPr/>
        </p:nvSpPr>
        <p:spPr>
          <a:xfrm rot="16200000">
            <a:off x="3982243" y="2218530"/>
            <a:ext cx="227014" cy="704850"/>
          </a:xfrm>
          <a:prstGeom prst="downArrow">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rot="16200000">
            <a:off x="3982243" y="2847180"/>
            <a:ext cx="227014" cy="704850"/>
          </a:xfrm>
          <a:prstGeom prst="downArrow">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93085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14</a:t>
            </a:fld>
            <a:endParaRPr lang="en-US" sz="1000" i="0" dirty="0">
              <a:solidFill>
                <a:srgbClr val="FFC000"/>
              </a:solidFill>
            </a:endParaRPr>
          </a:p>
        </p:txBody>
      </p:sp>
      <p:sp>
        <p:nvSpPr>
          <p:cNvPr id="3" name="Content Placeholder 1"/>
          <p:cNvSpPr txBox="1">
            <a:spLocks/>
          </p:cNvSpPr>
          <p:nvPr/>
        </p:nvSpPr>
        <p:spPr bwMode="auto">
          <a:xfrm>
            <a:off x="484188" y="13160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buFont typeface="Wingdings" pitchFamily="2" charset="2"/>
              <a:buChar char="§"/>
              <a:defRPr/>
            </a:pPr>
            <a:r>
              <a:rPr lang="en-US" altLang="en-US" b="1" dirty="0" smtClean="0"/>
              <a:t>Each factor contains three parts:</a:t>
            </a:r>
          </a:p>
          <a:p>
            <a:pPr>
              <a:buFont typeface="Arial" charset="0"/>
              <a:buNone/>
              <a:defRPr/>
            </a:pPr>
            <a:endParaRPr lang="en-US" altLang="en-US" sz="1100" dirty="0" smtClean="0"/>
          </a:p>
          <a:p>
            <a:pPr lvl="1">
              <a:buFont typeface="Arial" panose="020B0604020202020204" pitchFamily="34" charset="0"/>
              <a:buChar char="•"/>
              <a:defRPr/>
            </a:pPr>
            <a:r>
              <a:rPr lang="en-US" altLang="en-US" sz="2200" u="sng" dirty="0" smtClean="0"/>
              <a:t>The Concern</a:t>
            </a:r>
            <a:r>
              <a:rPr lang="en-US" altLang="en-US" sz="2200" dirty="0" smtClean="0"/>
              <a:t>:  A description of the behavior or situation that could create a risk to national security interests.</a:t>
            </a:r>
          </a:p>
          <a:p>
            <a:pPr marL="457200" lvl="1" indent="0">
              <a:buFont typeface="Arial" charset="0"/>
              <a:buNone/>
              <a:defRPr/>
            </a:pPr>
            <a:endParaRPr lang="en-US" altLang="en-US" sz="1000" dirty="0" smtClean="0"/>
          </a:p>
          <a:p>
            <a:pPr lvl="1">
              <a:buFont typeface="Arial" panose="020B0604020202020204" pitchFamily="34" charset="0"/>
              <a:buChar char="•"/>
              <a:defRPr/>
            </a:pPr>
            <a:r>
              <a:rPr lang="en-US" altLang="en-US" sz="2200" u="sng" dirty="0" smtClean="0"/>
              <a:t>Conditions that could raise a security concern and may be disqualifying</a:t>
            </a:r>
            <a:r>
              <a:rPr lang="en-US" altLang="en-US" sz="2200" dirty="0" smtClean="0"/>
              <a:t>:  A description of the actual behaviors or situations that are of concern pertaining to the individual’s eligibility for information and/or assignment to sensitive duties.  </a:t>
            </a:r>
          </a:p>
          <a:p>
            <a:pPr marL="457200" lvl="1" indent="0">
              <a:buFont typeface="Arial" charset="0"/>
              <a:buNone/>
              <a:defRPr/>
            </a:pPr>
            <a:endParaRPr lang="en-US" altLang="en-US" sz="1000" dirty="0" smtClean="0"/>
          </a:p>
          <a:p>
            <a:pPr lvl="1">
              <a:buFont typeface="Arial" panose="020B0604020202020204" pitchFamily="34" charset="0"/>
              <a:buChar char="•"/>
              <a:defRPr/>
            </a:pPr>
            <a:r>
              <a:rPr lang="en-US" altLang="en-US" sz="2200" u="sng" dirty="0" smtClean="0"/>
              <a:t>Mitigating Factors</a:t>
            </a:r>
            <a:r>
              <a:rPr lang="en-US" altLang="en-US" sz="2200" dirty="0" smtClean="0"/>
              <a:t>:  A description of conditions that could mitigate the security concern.</a:t>
            </a:r>
          </a:p>
          <a:p>
            <a:pPr>
              <a:buFont typeface="Arial" charset="0"/>
              <a:buNone/>
              <a:defRPr/>
            </a:pPr>
            <a:endParaRPr lang="en-US" altLang="en-US" dirty="0" smtClean="0"/>
          </a:p>
        </p:txBody>
      </p:sp>
      <p:sp>
        <p:nvSpPr>
          <p:cNvPr id="5" name="Title 2"/>
          <p:cNvSpPr>
            <a:spLocks noGrp="1"/>
          </p:cNvSpPr>
          <p:nvPr>
            <p:ph type="title"/>
          </p:nvPr>
        </p:nvSpPr>
        <p:spPr>
          <a:xfrm>
            <a:off x="1143000" y="152400"/>
            <a:ext cx="6964362" cy="433387"/>
          </a:xfrm>
        </p:spPr>
        <p:txBody>
          <a:bodyPr/>
          <a:lstStyle/>
          <a:p>
            <a:pPr algn="ctr">
              <a:defRPr/>
            </a:pPr>
            <a:r>
              <a:rPr lang="en-US" sz="3600" dirty="0" smtClean="0">
                <a:latin typeface="+mn-lt"/>
                <a:cs typeface="Calibri" panose="020F0502020204030204" pitchFamily="34" charset="0"/>
              </a:rPr>
              <a:t>Adjudication Factors</a:t>
            </a:r>
            <a:endParaRPr lang="en-US" sz="3600" dirty="0">
              <a:latin typeface="+mn-lt"/>
              <a:cs typeface="Calibri" panose="020F0502020204030204" pitchFamily="34" charset="0"/>
            </a:endParaRPr>
          </a:p>
        </p:txBody>
      </p:sp>
    </p:spTree>
    <p:extLst>
      <p:ext uri="{BB962C8B-B14F-4D97-AF65-F5344CB8AC3E}">
        <p14:creationId xmlns:p14="http://schemas.microsoft.com/office/powerpoint/2010/main" val="28841540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15</a:t>
            </a:fld>
            <a:endParaRPr lang="en-US" sz="1000" i="0" dirty="0">
              <a:solidFill>
                <a:srgbClr val="FFC000"/>
              </a:solidFill>
            </a:endParaRPr>
          </a:p>
        </p:txBody>
      </p:sp>
      <p:sp>
        <p:nvSpPr>
          <p:cNvPr id="3" name="Content Placeholder 1"/>
          <p:cNvSpPr txBox="1">
            <a:spLocks/>
          </p:cNvSpPr>
          <p:nvPr/>
        </p:nvSpPr>
        <p:spPr>
          <a:xfrm>
            <a:off x="484188" y="1182688"/>
            <a:ext cx="8659812" cy="4525962"/>
          </a:xfrm>
          <a:prstGeom prst="rect">
            <a:avLst/>
          </a:prstGeom>
        </p:spPr>
        <p:txBody>
          <a:bodyPr/>
          <a:lstStyle>
            <a:lvl1pPr marL="342900" indent="-342900" algn="l" rtl="0" eaLnBrk="0" fontAlgn="base" hangingPunct="0">
              <a:spcBef>
                <a:spcPct val="20000"/>
              </a:spcBef>
              <a:spcAft>
                <a:spcPct val="0"/>
              </a:spcAft>
              <a:buFont typeface="Arial" pitchFamily="34" charset="0"/>
              <a:buChar char="•"/>
              <a:defRPr sz="2400" kern="1200">
                <a:solidFill>
                  <a:srgbClr val="00183A"/>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000" kern="1200">
                <a:solidFill>
                  <a:srgbClr val="00183A"/>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kern="1200">
                <a:solidFill>
                  <a:srgbClr val="00183A"/>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1600" kern="1200">
                <a:solidFill>
                  <a:srgbClr val="00183A"/>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1400" kern="1200">
                <a:solidFill>
                  <a:srgbClr val="00183A"/>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
              <a:defRPr/>
            </a:pPr>
            <a:r>
              <a:rPr lang="en-US" sz="2800" dirty="0" smtClean="0"/>
              <a:t>Each case is judged on its own merits </a:t>
            </a:r>
          </a:p>
          <a:p>
            <a:pPr marL="0" indent="0">
              <a:buFont typeface="Arial" pitchFamily="34" charset="0"/>
              <a:buNone/>
              <a:defRPr/>
            </a:pPr>
            <a:endParaRPr lang="en-US" sz="1100" dirty="0" smtClean="0"/>
          </a:p>
          <a:p>
            <a:pPr>
              <a:buFont typeface="Wingdings" panose="05000000000000000000" pitchFamily="2" charset="2"/>
              <a:buChar char="§"/>
              <a:defRPr/>
            </a:pPr>
            <a:r>
              <a:rPr lang="en-US" sz="2800" dirty="0" smtClean="0"/>
              <a:t>Determination of whether the granting or continuation of eligibility for a security clearance is clearly consistent with the interests of national security</a:t>
            </a:r>
          </a:p>
          <a:p>
            <a:pPr marL="0" indent="0">
              <a:buFont typeface="Arial" pitchFamily="34" charset="0"/>
              <a:buNone/>
              <a:defRPr/>
            </a:pPr>
            <a:endParaRPr lang="en-US" sz="1000" dirty="0" smtClean="0"/>
          </a:p>
          <a:p>
            <a:pPr>
              <a:buFont typeface="Wingdings" panose="05000000000000000000" pitchFamily="2" charset="2"/>
              <a:buChar char="§"/>
              <a:defRPr/>
            </a:pPr>
            <a:r>
              <a:rPr lang="en-US" sz="2800" dirty="0" smtClean="0"/>
              <a:t>Overall common sense determination</a:t>
            </a:r>
          </a:p>
          <a:p>
            <a:pPr marL="0" indent="0">
              <a:buNone/>
              <a:defRPr/>
            </a:pPr>
            <a:endParaRPr lang="en-US" sz="1000" dirty="0" smtClean="0"/>
          </a:p>
          <a:p>
            <a:pPr>
              <a:buFont typeface="Wingdings" panose="05000000000000000000" pitchFamily="2" charset="2"/>
              <a:buChar char="§"/>
              <a:defRPr/>
            </a:pPr>
            <a:r>
              <a:rPr lang="en-US" sz="2800" dirty="0" smtClean="0"/>
              <a:t>Evaluated in the context of the whole person</a:t>
            </a:r>
          </a:p>
          <a:p>
            <a:pPr>
              <a:buFont typeface="Wingdings" panose="05000000000000000000" pitchFamily="2" charset="2"/>
              <a:buChar char="§"/>
              <a:defRPr/>
            </a:pPr>
            <a:endParaRPr lang="en-US" dirty="0"/>
          </a:p>
        </p:txBody>
      </p:sp>
      <p:sp>
        <p:nvSpPr>
          <p:cNvPr id="5" name="Title 2"/>
          <p:cNvSpPr>
            <a:spLocks noGrp="1"/>
          </p:cNvSpPr>
          <p:nvPr>
            <p:ph type="title"/>
          </p:nvPr>
        </p:nvSpPr>
        <p:spPr>
          <a:xfrm>
            <a:off x="1143000" y="152400"/>
            <a:ext cx="6964362" cy="528637"/>
          </a:xfrm>
        </p:spPr>
        <p:txBody>
          <a:bodyPr/>
          <a:lstStyle/>
          <a:p>
            <a:pPr algn="ctr">
              <a:defRPr/>
            </a:pPr>
            <a:r>
              <a:rPr lang="en-US" sz="3600" dirty="0" smtClean="0">
                <a:latin typeface="+mn-lt"/>
                <a:cs typeface="Calibri" panose="020F0502020204030204" pitchFamily="34" charset="0"/>
              </a:rPr>
              <a:t>Adjudicative Process</a:t>
            </a:r>
            <a:endParaRPr lang="en-US" sz="3600" dirty="0">
              <a:latin typeface="+mn-lt"/>
              <a:cs typeface="Calibri" panose="020F0502020204030204" pitchFamily="34" charset="0"/>
            </a:endParaRPr>
          </a:p>
        </p:txBody>
      </p:sp>
    </p:spTree>
    <p:extLst>
      <p:ext uri="{BB962C8B-B14F-4D97-AF65-F5344CB8AC3E}">
        <p14:creationId xmlns:p14="http://schemas.microsoft.com/office/powerpoint/2010/main" val="5656364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16</a:t>
            </a:fld>
            <a:endParaRPr lang="en-US" sz="1000" i="0" dirty="0">
              <a:solidFill>
                <a:srgbClr val="FFC000"/>
              </a:solidFill>
            </a:endParaRPr>
          </a:p>
        </p:txBody>
      </p:sp>
      <p:sp>
        <p:nvSpPr>
          <p:cNvPr id="3" name="Content Placeholder 1"/>
          <p:cNvSpPr txBox="1">
            <a:spLocks/>
          </p:cNvSpPr>
          <p:nvPr/>
        </p:nvSpPr>
        <p:spPr bwMode="auto">
          <a:xfrm>
            <a:off x="484188" y="118268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buFont typeface="Wingdings 2" pitchFamily="18" charset="2"/>
              <a:buNone/>
            </a:pPr>
            <a:r>
              <a:rPr lang="en-US" altLang="en-US" sz="2000" dirty="0"/>
              <a:t>A - Allegiance to the U. S.	</a:t>
            </a:r>
          </a:p>
          <a:p>
            <a:pPr eaLnBrk="1" hangingPunct="1">
              <a:buFont typeface="Wingdings 2" pitchFamily="18" charset="2"/>
              <a:buNone/>
            </a:pPr>
            <a:r>
              <a:rPr lang="en-US" altLang="en-US" sz="2000" dirty="0"/>
              <a:t>B - Foreign Influence</a:t>
            </a:r>
          </a:p>
          <a:p>
            <a:pPr eaLnBrk="1" hangingPunct="1">
              <a:buFont typeface="Wingdings 2" pitchFamily="18" charset="2"/>
              <a:buNone/>
            </a:pPr>
            <a:r>
              <a:rPr lang="en-US" altLang="en-US" sz="2000" dirty="0"/>
              <a:t>C - Foreign Preference	</a:t>
            </a:r>
          </a:p>
          <a:p>
            <a:pPr eaLnBrk="1" hangingPunct="1">
              <a:buFont typeface="Wingdings 2" pitchFamily="18" charset="2"/>
              <a:buNone/>
            </a:pPr>
            <a:r>
              <a:rPr lang="en-US" altLang="en-US" sz="2000" dirty="0"/>
              <a:t>D - Sexual Behavior</a:t>
            </a:r>
          </a:p>
          <a:p>
            <a:pPr eaLnBrk="1" hangingPunct="1">
              <a:buFont typeface="Wingdings 2" pitchFamily="18" charset="2"/>
              <a:buNone/>
            </a:pPr>
            <a:r>
              <a:rPr lang="en-US" altLang="en-US" sz="2000" dirty="0"/>
              <a:t>E - Personal Conduct		</a:t>
            </a:r>
          </a:p>
          <a:p>
            <a:pPr eaLnBrk="1" hangingPunct="1">
              <a:buFont typeface="Wingdings 2" pitchFamily="18" charset="2"/>
              <a:buNone/>
            </a:pPr>
            <a:r>
              <a:rPr lang="en-US" altLang="en-US" sz="2000" dirty="0"/>
              <a:t>F - Financial Considerations</a:t>
            </a:r>
          </a:p>
          <a:p>
            <a:pPr eaLnBrk="1" hangingPunct="1">
              <a:buFont typeface="Wingdings 2" pitchFamily="18" charset="2"/>
              <a:buNone/>
            </a:pPr>
            <a:r>
              <a:rPr lang="en-US" altLang="en-US" sz="2000" dirty="0"/>
              <a:t>G - Alcohol Consumption	</a:t>
            </a:r>
          </a:p>
          <a:p>
            <a:pPr eaLnBrk="1" hangingPunct="1">
              <a:buFont typeface="Wingdings 2" pitchFamily="18" charset="2"/>
              <a:buNone/>
            </a:pPr>
            <a:r>
              <a:rPr lang="en-US" altLang="en-US" sz="2000" dirty="0"/>
              <a:t>H - Drug Involvement</a:t>
            </a:r>
          </a:p>
          <a:p>
            <a:pPr eaLnBrk="1" hangingPunct="1">
              <a:buFont typeface="Wingdings 2" pitchFamily="18" charset="2"/>
              <a:buNone/>
            </a:pPr>
            <a:r>
              <a:rPr lang="en-US" altLang="en-US" sz="2000" dirty="0"/>
              <a:t>I - Psychological Conditions	</a:t>
            </a:r>
          </a:p>
          <a:p>
            <a:pPr eaLnBrk="1" hangingPunct="1">
              <a:buFont typeface="Wingdings 2" pitchFamily="18" charset="2"/>
              <a:buNone/>
            </a:pPr>
            <a:r>
              <a:rPr lang="en-US" altLang="en-US" sz="2000" dirty="0"/>
              <a:t>J - Criminal Conduct</a:t>
            </a:r>
          </a:p>
          <a:p>
            <a:pPr eaLnBrk="1" hangingPunct="1">
              <a:buFont typeface="Wingdings 2" pitchFamily="18" charset="2"/>
              <a:buNone/>
            </a:pPr>
            <a:r>
              <a:rPr lang="en-US" altLang="en-US" sz="2000" dirty="0"/>
              <a:t>K - Handling Protected Information	</a:t>
            </a:r>
          </a:p>
          <a:p>
            <a:pPr eaLnBrk="1" hangingPunct="1">
              <a:buFont typeface="Wingdings 2" pitchFamily="18" charset="2"/>
              <a:buNone/>
            </a:pPr>
            <a:r>
              <a:rPr lang="en-US" altLang="en-US" sz="2000" dirty="0"/>
              <a:t>L - Outside Activities</a:t>
            </a:r>
          </a:p>
          <a:p>
            <a:pPr eaLnBrk="1" hangingPunct="1">
              <a:buFont typeface="Wingdings 2" pitchFamily="18" charset="2"/>
              <a:buNone/>
            </a:pPr>
            <a:r>
              <a:rPr lang="en-US" altLang="en-US" sz="2000" dirty="0"/>
              <a:t>M - Misuse of Information Technology Systems</a:t>
            </a:r>
          </a:p>
          <a:p>
            <a:endParaRPr lang="en-US" altLang="en-US" dirty="0"/>
          </a:p>
        </p:txBody>
      </p:sp>
      <p:sp>
        <p:nvSpPr>
          <p:cNvPr id="5" name="Title 2"/>
          <p:cNvSpPr>
            <a:spLocks noGrp="1"/>
          </p:cNvSpPr>
          <p:nvPr>
            <p:ph type="title"/>
          </p:nvPr>
        </p:nvSpPr>
        <p:spPr>
          <a:xfrm>
            <a:off x="1219200" y="152400"/>
            <a:ext cx="6964362" cy="533400"/>
          </a:xfrm>
        </p:spPr>
        <p:txBody>
          <a:bodyPr/>
          <a:lstStyle/>
          <a:p>
            <a:pPr algn="ctr">
              <a:defRPr/>
            </a:pPr>
            <a:r>
              <a:rPr lang="en-US" sz="3600" dirty="0" smtClean="0">
                <a:latin typeface="+mn-lt"/>
                <a:cs typeface="Calibri" panose="020F0502020204030204" pitchFamily="34" charset="0"/>
              </a:rPr>
              <a:t>13 Adjudicative Guidelines</a:t>
            </a:r>
            <a:endParaRPr lang="en-US" sz="3600" dirty="0">
              <a:latin typeface="+mn-lt"/>
              <a:cs typeface="Calibri" panose="020F0502020204030204" pitchFamily="34" charset="0"/>
            </a:endParaRPr>
          </a:p>
        </p:txBody>
      </p:sp>
      <p:pic>
        <p:nvPicPr>
          <p:cNvPr id="6" name="Picture 6"/>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4724400" y="1598613"/>
            <a:ext cx="3703638" cy="27733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430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17</a:t>
            </a:fld>
            <a:endParaRPr lang="en-US" sz="1000" i="0" dirty="0">
              <a:solidFill>
                <a:srgbClr val="FFC000"/>
              </a:solidFill>
            </a:endParaRPr>
          </a:p>
        </p:txBody>
      </p:sp>
      <p:sp>
        <p:nvSpPr>
          <p:cNvPr id="3" name="Rectangle 2"/>
          <p:cNvSpPr>
            <a:spLocks noGrp="1" noChangeArrowheads="1"/>
          </p:cNvSpPr>
          <p:nvPr>
            <p:ph type="title"/>
          </p:nvPr>
        </p:nvSpPr>
        <p:spPr>
          <a:xfrm>
            <a:off x="1924050" y="152400"/>
            <a:ext cx="5162550" cy="457200"/>
          </a:xfrm>
        </p:spPr>
        <p:txBody>
          <a:bodyPr/>
          <a:lstStyle/>
          <a:p>
            <a:pPr eaLnBrk="1" hangingPunct="1">
              <a:defRPr/>
            </a:pPr>
            <a:r>
              <a:rPr lang="en-US" sz="3600" dirty="0" smtClean="0">
                <a:latin typeface="+mn-lt"/>
              </a:rPr>
              <a:t>Access Eligibility Process</a:t>
            </a:r>
          </a:p>
        </p:txBody>
      </p:sp>
      <p:sp>
        <p:nvSpPr>
          <p:cNvPr id="5" name="Half Frame 4"/>
          <p:cNvSpPr/>
          <p:nvPr/>
        </p:nvSpPr>
        <p:spPr bwMode="auto">
          <a:xfrm>
            <a:off x="6491288" y="1954213"/>
            <a:ext cx="1630362" cy="1068387"/>
          </a:xfrm>
          <a:prstGeom prst="halfFram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marL="342900" indent="-342900">
              <a:defRPr/>
            </a:pPr>
            <a:endParaRPr lang="en-US">
              <a:ea typeface="ＭＳ Ｐゴシック" charset="-128"/>
            </a:endParaRPr>
          </a:p>
        </p:txBody>
      </p:sp>
      <p:cxnSp>
        <p:nvCxnSpPr>
          <p:cNvPr id="6" name="Elbow Connector 3"/>
          <p:cNvCxnSpPr>
            <a:cxnSpLocks noChangeShapeType="1"/>
          </p:cNvCxnSpPr>
          <p:nvPr/>
        </p:nvCxnSpPr>
        <p:spPr bwMode="auto">
          <a:xfrm rot="16200000" flipH="1">
            <a:off x="6803232" y="1416844"/>
            <a:ext cx="938212" cy="914400"/>
          </a:xfrm>
          <a:prstGeom prst="bentConnector3">
            <a:avLst>
              <a:gd name="adj1" fmla="val 50000"/>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7" name="Rectangle 3"/>
          <p:cNvSpPr>
            <a:spLocks noChangeArrowheads="1"/>
          </p:cNvSpPr>
          <p:nvPr/>
        </p:nvSpPr>
        <p:spPr bwMode="auto">
          <a:xfrm>
            <a:off x="366713" y="1281113"/>
            <a:ext cx="4089400" cy="1371600"/>
          </a:xfrm>
          <a:prstGeom prst="rect">
            <a:avLst/>
          </a:prstGeom>
          <a:solidFill>
            <a:srgbClr val="330033">
              <a:alpha val="70195"/>
            </a:srgbClr>
          </a:solidFill>
          <a:ln w="19050">
            <a:solidFill>
              <a:schemeClr val="tx1"/>
            </a:solidFill>
            <a:miter lim="800000"/>
            <a:headEnd/>
            <a:tailEnd/>
          </a:ln>
        </p:spPr>
        <p:txBody>
          <a:bodyPr wrap="none" anchor="ct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endParaRPr lang="en-US" altLang="en-US" sz="1800">
              <a:solidFill>
                <a:schemeClr val="tx1"/>
              </a:solidFill>
            </a:endParaRPr>
          </a:p>
        </p:txBody>
      </p:sp>
      <p:sp>
        <p:nvSpPr>
          <p:cNvPr id="8" name="Rectangle 4"/>
          <p:cNvSpPr>
            <a:spLocks noChangeArrowheads="1"/>
          </p:cNvSpPr>
          <p:nvPr/>
        </p:nvSpPr>
        <p:spPr bwMode="auto">
          <a:xfrm>
            <a:off x="538163" y="1357313"/>
            <a:ext cx="37020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lgn="ctr">
              <a:spcBef>
                <a:spcPct val="0"/>
              </a:spcBef>
              <a:buFontTx/>
              <a:buNone/>
            </a:pPr>
            <a:r>
              <a:rPr lang="en-US" altLang="en-US" b="1">
                <a:solidFill>
                  <a:srgbClr val="FFFF00"/>
                </a:solidFill>
              </a:rPr>
              <a:t>Eligibility Determination</a:t>
            </a:r>
          </a:p>
        </p:txBody>
      </p:sp>
      <p:sp>
        <p:nvSpPr>
          <p:cNvPr id="9" name="TextBox 9"/>
          <p:cNvSpPr txBox="1">
            <a:spLocks noChangeArrowheads="1"/>
          </p:cNvSpPr>
          <p:nvPr/>
        </p:nvSpPr>
        <p:spPr bwMode="auto">
          <a:xfrm>
            <a:off x="290513" y="1814513"/>
            <a:ext cx="41148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lgn="ctr">
              <a:spcBef>
                <a:spcPct val="0"/>
              </a:spcBef>
              <a:buFontTx/>
              <a:buNone/>
            </a:pPr>
            <a:r>
              <a:rPr lang="en-US" altLang="en-US" sz="1600">
                <a:solidFill>
                  <a:schemeClr val="bg1"/>
                </a:solidFill>
                <a:ea typeface="ＭＳ Ｐゴシック" pitchFamily="34" charset="-128"/>
              </a:rPr>
              <a:t>Administrative action, usually involving a form of background investigation and adjudication determination</a:t>
            </a:r>
          </a:p>
        </p:txBody>
      </p:sp>
      <p:sp>
        <p:nvSpPr>
          <p:cNvPr id="10" name="TextBox 10"/>
          <p:cNvSpPr txBox="1">
            <a:spLocks noChangeArrowheads="1"/>
          </p:cNvSpPr>
          <p:nvPr/>
        </p:nvSpPr>
        <p:spPr bwMode="auto">
          <a:xfrm>
            <a:off x="2127250" y="2444750"/>
            <a:ext cx="533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r>
              <a:rPr lang="en-US" altLang="en-US" sz="4400" b="1">
                <a:solidFill>
                  <a:schemeClr val="tx1"/>
                </a:solidFill>
                <a:ea typeface="ＭＳ Ｐゴシック" pitchFamily="34" charset="-128"/>
              </a:rPr>
              <a:t>+</a:t>
            </a:r>
          </a:p>
        </p:txBody>
      </p:sp>
      <p:sp>
        <p:nvSpPr>
          <p:cNvPr id="11" name="TextBox 11"/>
          <p:cNvSpPr txBox="1">
            <a:spLocks noChangeArrowheads="1"/>
          </p:cNvSpPr>
          <p:nvPr/>
        </p:nvSpPr>
        <p:spPr bwMode="auto">
          <a:xfrm>
            <a:off x="2136775" y="4310063"/>
            <a:ext cx="4572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r>
              <a:rPr lang="en-US" altLang="en-US" sz="4400" b="1">
                <a:solidFill>
                  <a:schemeClr val="tx1"/>
                </a:solidFill>
                <a:ea typeface="ＭＳ Ｐゴシック" pitchFamily="34" charset="-128"/>
              </a:rPr>
              <a:t>+</a:t>
            </a:r>
          </a:p>
        </p:txBody>
      </p:sp>
      <p:sp>
        <p:nvSpPr>
          <p:cNvPr id="12" name="Rectangle 24"/>
          <p:cNvSpPr>
            <a:spLocks noChangeArrowheads="1"/>
          </p:cNvSpPr>
          <p:nvPr/>
        </p:nvSpPr>
        <p:spPr bwMode="auto">
          <a:xfrm>
            <a:off x="366713" y="3005138"/>
            <a:ext cx="4114800" cy="1524000"/>
          </a:xfrm>
          <a:prstGeom prst="rect">
            <a:avLst/>
          </a:prstGeom>
          <a:solidFill>
            <a:srgbClr val="330033">
              <a:alpha val="70195"/>
            </a:srgbClr>
          </a:solidFill>
          <a:ln w="19050">
            <a:solidFill>
              <a:schemeClr val="tx1"/>
            </a:solidFill>
            <a:miter lim="800000"/>
            <a:headEnd/>
            <a:tailEnd/>
          </a:ln>
        </p:spPr>
        <p:txBody>
          <a:bodyPr wrap="none" anchor="ct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endParaRPr lang="en-US" altLang="en-US" sz="1800">
              <a:solidFill>
                <a:schemeClr val="tx1"/>
              </a:solidFill>
            </a:endParaRPr>
          </a:p>
        </p:txBody>
      </p:sp>
      <p:sp>
        <p:nvSpPr>
          <p:cNvPr id="13" name="Rectangle 25"/>
          <p:cNvSpPr>
            <a:spLocks noChangeArrowheads="1"/>
          </p:cNvSpPr>
          <p:nvPr/>
        </p:nvSpPr>
        <p:spPr bwMode="auto">
          <a:xfrm>
            <a:off x="1735138" y="3014663"/>
            <a:ext cx="14573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spcBef>
                <a:spcPct val="0"/>
              </a:spcBef>
              <a:buFontTx/>
              <a:buNone/>
            </a:pPr>
            <a:r>
              <a:rPr lang="en-US" altLang="en-US" b="1">
                <a:solidFill>
                  <a:srgbClr val="FFFF00"/>
                </a:solidFill>
              </a:rPr>
              <a:t>SF 312</a:t>
            </a:r>
          </a:p>
        </p:txBody>
      </p:sp>
      <p:sp>
        <p:nvSpPr>
          <p:cNvPr id="14" name="Rectangle 26"/>
          <p:cNvSpPr>
            <a:spLocks noChangeArrowheads="1"/>
          </p:cNvSpPr>
          <p:nvPr/>
        </p:nvSpPr>
        <p:spPr bwMode="auto">
          <a:xfrm>
            <a:off x="366713" y="3328988"/>
            <a:ext cx="4191000"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lgn="ctr">
              <a:spcBef>
                <a:spcPct val="0"/>
              </a:spcBef>
              <a:buFontTx/>
              <a:buNone/>
            </a:pPr>
            <a:r>
              <a:rPr lang="en-US" altLang="en-US" sz="1400">
                <a:solidFill>
                  <a:schemeClr val="bg1"/>
                </a:solidFill>
              </a:rPr>
              <a:t>Classified Information Nondisclosure Agreement:</a:t>
            </a:r>
          </a:p>
          <a:p>
            <a:pPr algn="ctr">
              <a:spcBef>
                <a:spcPct val="0"/>
              </a:spcBef>
              <a:buFontTx/>
              <a:buNone/>
            </a:pPr>
            <a:r>
              <a:rPr lang="en-US" altLang="en-US" sz="1400">
                <a:solidFill>
                  <a:schemeClr val="bg1"/>
                </a:solidFill>
              </a:rPr>
              <a:t>All persons authorized access to classified information are required to sign a SF 312,  a legal contractual agreement between you and the </a:t>
            </a:r>
            <a:br>
              <a:rPr lang="en-US" altLang="en-US" sz="1400">
                <a:solidFill>
                  <a:schemeClr val="bg1"/>
                </a:solidFill>
              </a:rPr>
            </a:br>
            <a:r>
              <a:rPr lang="en-US" altLang="en-US" sz="1400">
                <a:solidFill>
                  <a:schemeClr val="bg1"/>
                </a:solidFill>
              </a:rPr>
              <a:t>U.S. Government.</a:t>
            </a:r>
          </a:p>
        </p:txBody>
      </p:sp>
      <p:grpSp>
        <p:nvGrpSpPr>
          <p:cNvPr id="15" name="Group 29"/>
          <p:cNvGrpSpPr>
            <a:grpSpLocks/>
          </p:cNvGrpSpPr>
          <p:nvPr/>
        </p:nvGrpSpPr>
        <p:grpSpPr bwMode="auto">
          <a:xfrm>
            <a:off x="366713" y="4879975"/>
            <a:ext cx="4114800" cy="1447800"/>
            <a:chOff x="600" y="3120"/>
            <a:chExt cx="2640" cy="912"/>
          </a:xfrm>
        </p:grpSpPr>
        <p:sp>
          <p:nvSpPr>
            <p:cNvPr id="16" name="Rectangle 7"/>
            <p:cNvSpPr>
              <a:spLocks noChangeArrowheads="1"/>
            </p:cNvSpPr>
            <p:nvPr/>
          </p:nvSpPr>
          <p:spPr bwMode="auto">
            <a:xfrm>
              <a:off x="600" y="3120"/>
              <a:ext cx="2640" cy="912"/>
            </a:xfrm>
            <a:prstGeom prst="rect">
              <a:avLst/>
            </a:prstGeom>
            <a:solidFill>
              <a:srgbClr val="330033">
                <a:alpha val="70195"/>
              </a:srgbClr>
            </a:solidFill>
            <a:ln w="19050">
              <a:solidFill>
                <a:schemeClr val="tx1"/>
              </a:solidFill>
              <a:miter lim="800000"/>
              <a:headEnd/>
              <a:tailEnd/>
            </a:ln>
          </p:spPr>
          <p:txBody>
            <a:bodyPr wrap="none" anchor="ct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endParaRPr lang="en-US" altLang="en-US" sz="1800">
                <a:solidFill>
                  <a:schemeClr val="tx1"/>
                </a:solidFill>
              </a:endParaRPr>
            </a:p>
          </p:txBody>
        </p:sp>
        <p:sp>
          <p:nvSpPr>
            <p:cNvPr id="17" name="Rectangle 8"/>
            <p:cNvSpPr>
              <a:spLocks noChangeArrowheads="1"/>
            </p:cNvSpPr>
            <p:nvPr/>
          </p:nvSpPr>
          <p:spPr bwMode="auto">
            <a:xfrm>
              <a:off x="1207" y="3162"/>
              <a:ext cx="1455"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spcBef>
                  <a:spcPct val="0"/>
                </a:spcBef>
                <a:buFontTx/>
                <a:buNone/>
              </a:pPr>
              <a:r>
                <a:rPr lang="en-US" altLang="en-US" b="1" dirty="0" smtClean="0">
                  <a:solidFill>
                    <a:srgbClr val="FFFF00"/>
                  </a:solidFill>
                </a:rPr>
                <a:t>Need-to-Know</a:t>
              </a:r>
              <a:endParaRPr lang="en-US" altLang="en-US" b="1" dirty="0">
                <a:solidFill>
                  <a:srgbClr val="FFFF00"/>
                </a:solidFill>
              </a:endParaRPr>
            </a:p>
          </p:txBody>
        </p:sp>
        <p:sp>
          <p:nvSpPr>
            <p:cNvPr id="18" name="Rectangle 9"/>
            <p:cNvSpPr>
              <a:spLocks noChangeArrowheads="1"/>
            </p:cNvSpPr>
            <p:nvPr/>
          </p:nvSpPr>
          <p:spPr bwMode="auto">
            <a:xfrm>
              <a:off x="624" y="3408"/>
              <a:ext cx="2496"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lgn="ctr">
                <a:spcBef>
                  <a:spcPct val="0"/>
                </a:spcBef>
                <a:buFontTx/>
                <a:buNone/>
              </a:pPr>
              <a:r>
                <a:rPr lang="en-US" altLang="en-US" sz="1400">
                  <a:solidFill>
                    <a:schemeClr val="bg1"/>
                  </a:solidFill>
                </a:rPr>
                <a:t>Determination made by an authorized holder </a:t>
              </a:r>
              <a:br>
                <a:rPr lang="en-US" altLang="en-US" sz="1400">
                  <a:solidFill>
                    <a:schemeClr val="bg1"/>
                  </a:solidFill>
                </a:rPr>
              </a:br>
              <a:r>
                <a:rPr lang="en-US" altLang="en-US" sz="1400">
                  <a:solidFill>
                    <a:schemeClr val="bg1"/>
                  </a:solidFill>
                </a:rPr>
                <a:t>of classified information that a prospective recipient requires access to perform a lawful and authorized government function.</a:t>
              </a:r>
            </a:p>
          </p:txBody>
        </p:sp>
      </p:grpSp>
      <p:sp>
        <p:nvSpPr>
          <p:cNvPr id="19" name="Rectangle 15"/>
          <p:cNvSpPr>
            <a:spLocks noChangeArrowheads="1"/>
          </p:cNvSpPr>
          <p:nvPr/>
        </p:nvSpPr>
        <p:spPr bwMode="auto">
          <a:xfrm>
            <a:off x="4794250" y="3246438"/>
            <a:ext cx="661988"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spcBef>
                <a:spcPct val="0"/>
              </a:spcBef>
              <a:buFontTx/>
              <a:buNone/>
            </a:pPr>
            <a:r>
              <a:rPr lang="en-US" altLang="en-US" sz="6400">
                <a:solidFill>
                  <a:schemeClr val="tx1"/>
                </a:solidFill>
              </a:rPr>
              <a:t>=</a:t>
            </a:r>
          </a:p>
        </p:txBody>
      </p:sp>
      <p:grpSp>
        <p:nvGrpSpPr>
          <p:cNvPr id="20" name="Group 31"/>
          <p:cNvGrpSpPr>
            <a:grpSpLocks/>
          </p:cNvGrpSpPr>
          <p:nvPr/>
        </p:nvGrpSpPr>
        <p:grpSpPr bwMode="auto">
          <a:xfrm>
            <a:off x="5700713" y="2395538"/>
            <a:ext cx="3200400" cy="2667000"/>
            <a:chOff x="3648" y="1392"/>
            <a:chExt cx="2016" cy="1680"/>
          </a:xfrm>
        </p:grpSpPr>
        <p:sp>
          <p:nvSpPr>
            <p:cNvPr id="21" name="AutoShape 12"/>
            <p:cNvSpPr>
              <a:spLocks noChangeArrowheads="1"/>
            </p:cNvSpPr>
            <p:nvPr/>
          </p:nvSpPr>
          <p:spPr bwMode="auto">
            <a:xfrm>
              <a:off x="3648" y="1392"/>
              <a:ext cx="2016" cy="1680"/>
            </a:xfrm>
            <a:prstGeom prst="hexagon">
              <a:avLst>
                <a:gd name="adj" fmla="val 29994"/>
                <a:gd name="vf" fmla="val 115470"/>
              </a:avLst>
            </a:prstGeom>
            <a:solidFill>
              <a:srgbClr val="330033">
                <a:alpha val="70195"/>
              </a:srgbClr>
            </a:solidFill>
            <a:ln w="19050" algn="ctr">
              <a:solidFill>
                <a:schemeClr val="tx1"/>
              </a:solidFill>
              <a:miter lim="800000"/>
              <a:headEnd/>
              <a:tailEnd/>
            </a:ln>
          </p:spPr>
          <p:txBody>
            <a:bodyPr wrap="none" anchor="ct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endParaRPr lang="en-US" altLang="en-US" sz="1800">
                <a:solidFill>
                  <a:schemeClr val="tx1"/>
                </a:solidFill>
              </a:endParaRPr>
            </a:p>
          </p:txBody>
        </p:sp>
        <p:sp>
          <p:nvSpPr>
            <p:cNvPr id="22" name="Rectangle 13"/>
            <p:cNvSpPr>
              <a:spLocks noChangeArrowheads="1"/>
            </p:cNvSpPr>
            <p:nvPr/>
          </p:nvSpPr>
          <p:spPr bwMode="auto">
            <a:xfrm>
              <a:off x="4086" y="1536"/>
              <a:ext cx="1107"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spcBef>
                  <a:spcPct val="0"/>
                </a:spcBef>
                <a:buFontTx/>
                <a:buNone/>
              </a:pPr>
              <a:r>
                <a:rPr lang="en-US" altLang="en-US" sz="3500" b="1" dirty="0" smtClean="0">
                  <a:solidFill>
                    <a:srgbClr val="FFFF00"/>
                  </a:solidFill>
                </a:rPr>
                <a:t>Access</a:t>
              </a:r>
              <a:endParaRPr lang="en-US" altLang="en-US" sz="3500" b="1" dirty="0">
                <a:solidFill>
                  <a:srgbClr val="FFFF00"/>
                </a:solidFill>
              </a:endParaRPr>
            </a:p>
          </p:txBody>
        </p:sp>
        <p:sp>
          <p:nvSpPr>
            <p:cNvPr id="23" name="Rectangle 14"/>
            <p:cNvSpPr>
              <a:spLocks noChangeArrowheads="1"/>
            </p:cNvSpPr>
            <p:nvPr/>
          </p:nvSpPr>
          <p:spPr bwMode="auto">
            <a:xfrm>
              <a:off x="3912" y="1872"/>
              <a:ext cx="1488"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893763" eaLnBrk="0" hangingPunct="0">
                <a:spcBef>
                  <a:spcPct val="20000"/>
                </a:spcBef>
                <a:buFont typeface="Arial" charset="0"/>
                <a:buChar char="•"/>
                <a:defRPr sz="2400">
                  <a:solidFill>
                    <a:srgbClr val="00183A"/>
                  </a:solidFill>
                  <a:latin typeface="Arial" charset="0"/>
                </a:defRPr>
              </a:lvl1pPr>
              <a:lvl2pPr marL="742950" indent="-285750" defTabSz="893763" eaLnBrk="0" hangingPunct="0">
                <a:spcBef>
                  <a:spcPct val="20000"/>
                </a:spcBef>
                <a:buFont typeface="Arial" charset="0"/>
                <a:buChar char="–"/>
                <a:defRPr sz="2000">
                  <a:solidFill>
                    <a:srgbClr val="00183A"/>
                  </a:solidFill>
                  <a:latin typeface="Arial" charset="0"/>
                </a:defRPr>
              </a:lvl2pPr>
              <a:lvl3pPr marL="1143000" indent="-228600" defTabSz="893763" eaLnBrk="0" hangingPunct="0">
                <a:spcBef>
                  <a:spcPct val="20000"/>
                </a:spcBef>
                <a:buFont typeface="Arial" charset="0"/>
                <a:buChar char="•"/>
                <a:defRPr>
                  <a:solidFill>
                    <a:srgbClr val="00183A"/>
                  </a:solidFill>
                  <a:latin typeface="Arial" charset="0"/>
                </a:defRPr>
              </a:lvl3pPr>
              <a:lvl4pPr marL="1600200" indent="-228600" defTabSz="893763" eaLnBrk="0" hangingPunct="0">
                <a:spcBef>
                  <a:spcPct val="20000"/>
                </a:spcBef>
                <a:buFont typeface="Arial" charset="0"/>
                <a:buChar char="–"/>
                <a:defRPr sz="1600">
                  <a:solidFill>
                    <a:srgbClr val="00183A"/>
                  </a:solidFill>
                  <a:latin typeface="Arial" charset="0"/>
                </a:defRPr>
              </a:lvl4pPr>
              <a:lvl5pPr marL="2057400" indent="-228600" defTabSz="893763" eaLnBrk="0" hangingPunct="0">
                <a:spcBef>
                  <a:spcPct val="20000"/>
                </a:spcBef>
                <a:buFont typeface="Arial" charset="0"/>
                <a:buChar char="»"/>
                <a:defRPr sz="1400">
                  <a:solidFill>
                    <a:srgbClr val="00183A"/>
                  </a:solidFill>
                  <a:latin typeface="Arial" charset="0"/>
                </a:defRPr>
              </a:lvl5pPr>
              <a:lvl6pPr marL="2514600" indent="-228600" defTabSz="893763"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defTabSz="893763"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defTabSz="893763"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defTabSz="893763" eaLnBrk="0" fontAlgn="base" hangingPunct="0">
                <a:spcBef>
                  <a:spcPct val="20000"/>
                </a:spcBef>
                <a:spcAft>
                  <a:spcPct val="0"/>
                </a:spcAft>
                <a:buFont typeface="Arial" charset="0"/>
                <a:buChar char="»"/>
                <a:defRPr sz="1400">
                  <a:solidFill>
                    <a:srgbClr val="00183A"/>
                  </a:solidFill>
                  <a:latin typeface="Arial" charset="0"/>
                </a:defRPr>
              </a:lvl9pPr>
            </a:lstStyle>
            <a:p>
              <a:pPr algn="ctr">
                <a:spcBef>
                  <a:spcPct val="0"/>
                </a:spcBef>
                <a:buFontTx/>
                <a:buNone/>
              </a:pPr>
              <a:r>
                <a:rPr lang="en-US" altLang="en-US" sz="1400">
                  <a:solidFill>
                    <a:schemeClr val="bg1"/>
                  </a:solidFill>
                </a:rPr>
                <a:t>The ability and opportunity </a:t>
              </a:r>
            </a:p>
            <a:p>
              <a:pPr algn="ctr">
                <a:spcBef>
                  <a:spcPct val="0"/>
                </a:spcBef>
                <a:buFontTx/>
                <a:buNone/>
              </a:pPr>
              <a:r>
                <a:rPr lang="en-US" altLang="en-US" sz="1400">
                  <a:solidFill>
                    <a:schemeClr val="bg1"/>
                  </a:solidFill>
                </a:rPr>
                <a:t>to obtain knowledge of</a:t>
              </a:r>
            </a:p>
            <a:p>
              <a:pPr algn="ctr">
                <a:spcBef>
                  <a:spcPct val="0"/>
                </a:spcBef>
                <a:buFontTx/>
                <a:buNone/>
              </a:pPr>
              <a:r>
                <a:rPr lang="en-US" altLang="en-US" sz="1400">
                  <a:solidFill>
                    <a:schemeClr val="bg1"/>
                  </a:solidFill>
                </a:rPr>
                <a:t>classified information.</a:t>
              </a:r>
            </a:p>
            <a:p>
              <a:pPr algn="ctr">
                <a:spcBef>
                  <a:spcPct val="0"/>
                </a:spcBef>
                <a:buFontTx/>
                <a:buNone/>
              </a:pPr>
              <a:r>
                <a:rPr lang="en-US" altLang="en-US" sz="1400">
                  <a:solidFill>
                    <a:schemeClr val="bg1"/>
                  </a:solidFill>
                </a:rPr>
                <a:t>This can involve seeing,</a:t>
              </a:r>
            </a:p>
            <a:p>
              <a:pPr algn="ctr">
                <a:spcBef>
                  <a:spcPct val="0"/>
                </a:spcBef>
                <a:buFontTx/>
                <a:buNone/>
              </a:pPr>
              <a:r>
                <a:rPr lang="en-US" altLang="en-US" sz="1400">
                  <a:solidFill>
                    <a:schemeClr val="bg1"/>
                  </a:solidFill>
                </a:rPr>
                <a:t>hearing, or touching classified information, material, or equipment.</a:t>
              </a:r>
            </a:p>
          </p:txBody>
        </p:sp>
      </p:grpSp>
    </p:spTree>
    <p:extLst>
      <p:ext uri="{BB962C8B-B14F-4D97-AF65-F5344CB8AC3E}">
        <p14:creationId xmlns:p14="http://schemas.microsoft.com/office/powerpoint/2010/main" val="1361870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18</a:t>
            </a:fld>
            <a:endParaRPr lang="en-US" sz="1000" i="0" dirty="0">
              <a:solidFill>
                <a:srgbClr val="FFC000"/>
              </a:solidFill>
            </a:endParaRPr>
          </a:p>
        </p:txBody>
      </p:sp>
      <p:sp>
        <p:nvSpPr>
          <p:cNvPr id="3" name="Title 2"/>
          <p:cNvSpPr>
            <a:spLocks noGrp="1"/>
          </p:cNvSpPr>
          <p:nvPr>
            <p:ph type="title"/>
          </p:nvPr>
        </p:nvSpPr>
        <p:spPr>
          <a:xfrm>
            <a:off x="914400" y="152400"/>
            <a:ext cx="7286625" cy="519112"/>
          </a:xfrm>
        </p:spPr>
        <p:txBody>
          <a:bodyPr/>
          <a:lstStyle/>
          <a:p>
            <a:pPr algn="ctr">
              <a:defRPr/>
            </a:pPr>
            <a:r>
              <a:rPr lang="en-US" sz="3400" dirty="0" smtClean="0">
                <a:latin typeface="+mn-lt"/>
                <a:cs typeface="Calibri" panose="020F0502020204030204" pitchFamily="34" charset="0"/>
              </a:rPr>
              <a:t>Continuous Evaluation Program</a:t>
            </a:r>
            <a:endParaRPr lang="en-US" sz="3400" dirty="0">
              <a:latin typeface="+mn-lt"/>
              <a:cs typeface="Calibri" panose="020F0502020204030204" pitchFamily="34" charset="0"/>
            </a:endParaRPr>
          </a:p>
        </p:txBody>
      </p:sp>
      <p:sp>
        <p:nvSpPr>
          <p:cNvPr id="5" name="Rectangle 4"/>
          <p:cNvSpPr>
            <a:spLocks noChangeArrowheads="1"/>
          </p:cNvSpPr>
          <p:nvPr/>
        </p:nvSpPr>
        <p:spPr bwMode="auto">
          <a:xfrm>
            <a:off x="409575" y="1323975"/>
            <a:ext cx="8277225"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marL="0" indent="0" algn="ctr" eaLnBrk="1" hangingPunct="1">
              <a:spcBef>
                <a:spcPct val="0"/>
              </a:spcBef>
              <a:buFont typeface="Arial" charset="0"/>
              <a:buNone/>
              <a:defRPr/>
            </a:pPr>
            <a:r>
              <a:rPr lang="en-US" altLang="en-US" sz="2000" b="1" dirty="0" smtClean="0"/>
              <a:t>Employees must recognize and avoid behaviors that might jeopardize their security clearance.  </a:t>
            </a:r>
          </a:p>
          <a:p>
            <a:pPr marL="0" indent="0" algn="ctr" eaLnBrk="1" hangingPunct="1">
              <a:spcBef>
                <a:spcPct val="0"/>
              </a:spcBef>
              <a:buFont typeface="Arial" charset="0"/>
              <a:buNone/>
              <a:defRPr/>
            </a:pPr>
            <a:endParaRPr lang="en-US" altLang="en-US" sz="2000" b="1" dirty="0" smtClean="0"/>
          </a:p>
          <a:p>
            <a:pPr marL="90488" indent="0" algn="just">
              <a:spcBef>
                <a:spcPts val="0"/>
              </a:spcBef>
              <a:buFontTx/>
              <a:buNone/>
              <a:defRPr/>
            </a:pPr>
            <a:r>
              <a:rPr lang="en-US" altLang="en-US" sz="2000" dirty="0" smtClean="0">
                <a:latin typeface="+mn-lt"/>
              </a:rPr>
              <a:t>In accordance with CARDEROCKDIVINST 5500.4E for Continuous Evaluation Program, dated 22 FEB 17: individuals are required to report to their supervisor or appropriate </a:t>
            </a:r>
            <a:r>
              <a:rPr lang="en-US" altLang="en-US" sz="2000" dirty="0">
                <a:latin typeface="+mn-lt"/>
              </a:rPr>
              <a:t>s</a:t>
            </a:r>
            <a:r>
              <a:rPr lang="en-US" altLang="en-US" sz="2000" dirty="0" smtClean="0">
                <a:latin typeface="+mn-lt"/>
              </a:rPr>
              <a:t>ecurity personnel and seek assistance for </a:t>
            </a:r>
            <a:r>
              <a:rPr lang="en-US" altLang="en-US" sz="2000" u="sng" dirty="0" smtClean="0">
                <a:latin typeface="+mn-lt"/>
              </a:rPr>
              <a:t>any incident or situation that could affect their continued eligibility for access to classified information</a:t>
            </a:r>
            <a:r>
              <a:rPr lang="en-US" altLang="en-US" sz="2000" dirty="0" smtClean="0">
                <a:latin typeface="+mn-lt"/>
              </a:rPr>
              <a:t>. Individuals shall be initially and periodically briefed thereafter, to ensure familiarity with pertinent security regulations and the standards of conduct required of individuals holding positions of trust. </a:t>
            </a:r>
          </a:p>
        </p:txBody>
      </p:sp>
      <p:sp>
        <p:nvSpPr>
          <p:cNvPr id="6" name="TextBox 1"/>
          <p:cNvSpPr txBox="1">
            <a:spLocks noChangeArrowheads="1"/>
          </p:cNvSpPr>
          <p:nvPr/>
        </p:nvSpPr>
        <p:spPr bwMode="auto">
          <a:xfrm>
            <a:off x="447675" y="5410200"/>
            <a:ext cx="804862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90488"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lnSpc>
                <a:spcPct val="150000"/>
              </a:lnSpc>
              <a:spcBef>
                <a:spcPct val="0"/>
              </a:spcBef>
              <a:buFontTx/>
              <a:buNone/>
            </a:pPr>
            <a:r>
              <a:rPr lang="en-US" altLang="en-US" sz="2000" b="1" dirty="0">
                <a:solidFill>
                  <a:srgbClr val="FF0000"/>
                </a:solidFill>
              </a:rPr>
              <a:t>***The ultimate responsibility for maintaining eligibility to access classified information rests on YOU!***</a:t>
            </a:r>
          </a:p>
        </p:txBody>
      </p:sp>
    </p:spTree>
    <p:extLst>
      <p:ext uri="{BB962C8B-B14F-4D97-AF65-F5344CB8AC3E}">
        <p14:creationId xmlns:p14="http://schemas.microsoft.com/office/powerpoint/2010/main" val="40239784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19</a:t>
            </a:fld>
            <a:endParaRPr lang="en-US" sz="1000" i="0" dirty="0">
              <a:solidFill>
                <a:srgbClr val="FFC000"/>
              </a:solidFill>
            </a:endParaRPr>
          </a:p>
        </p:txBody>
      </p:sp>
      <p:sp>
        <p:nvSpPr>
          <p:cNvPr id="3" name="Title 3"/>
          <p:cNvSpPr>
            <a:spLocks noGrp="1"/>
          </p:cNvSpPr>
          <p:nvPr>
            <p:ph type="title"/>
          </p:nvPr>
        </p:nvSpPr>
        <p:spPr>
          <a:xfrm>
            <a:off x="435934" y="23035"/>
            <a:ext cx="7937500" cy="793750"/>
          </a:xfrm>
        </p:spPr>
        <p:txBody>
          <a:bodyPr anchor="ctr"/>
          <a:lstStyle/>
          <a:p>
            <a:pPr algn="ctr">
              <a:defRPr/>
            </a:pPr>
            <a:r>
              <a:rPr lang="en-US" sz="4000" dirty="0" smtClean="0">
                <a:solidFill>
                  <a:schemeClr val="tx1"/>
                </a:solidFill>
                <a:latin typeface="+mn-lt"/>
              </a:rPr>
              <a:t>Personnel Security</a:t>
            </a:r>
          </a:p>
        </p:txBody>
      </p:sp>
      <p:sp>
        <p:nvSpPr>
          <p:cNvPr id="5" name="Rectangle 3"/>
          <p:cNvSpPr txBox="1">
            <a:spLocks noChangeArrowheads="1"/>
          </p:cNvSpPr>
          <p:nvPr/>
        </p:nvSpPr>
        <p:spPr>
          <a:xfrm>
            <a:off x="642309" y="1817376"/>
            <a:ext cx="8439150" cy="2699835"/>
          </a:xfrm>
          <a:prstGeom prst="rect">
            <a:avLst/>
          </a:prstGeom>
        </p:spPr>
        <p:txBody>
          <a:bodyPr/>
          <a:lstStyle/>
          <a:p>
            <a:pPr marL="342900" indent="-342900">
              <a:lnSpc>
                <a:spcPct val="90000"/>
              </a:lnSpc>
              <a:spcBef>
                <a:spcPct val="20000"/>
              </a:spcBef>
              <a:buFont typeface="Wingdings" panose="05000000000000000000" pitchFamily="2" charset="2"/>
              <a:buChar char="§"/>
              <a:defRPr/>
            </a:pPr>
            <a:r>
              <a:rPr lang="en-US" sz="3000" dirty="0"/>
              <a:t>Suspicious contacts</a:t>
            </a:r>
          </a:p>
          <a:p>
            <a:pPr marL="342900" indent="-342900">
              <a:lnSpc>
                <a:spcPct val="90000"/>
              </a:lnSpc>
              <a:spcBef>
                <a:spcPct val="20000"/>
              </a:spcBef>
              <a:buFont typeface="Wingdings" panose="05000000000000000000" pitchFamily="2" charset="2"/>
              <a:buChar char="§"/>
              <a:defRPr/>
            </a:pPr>
            <a:r>
              <a:rPr lang="en-US" sz="3000" dirty="0"/>
              <a:t>Security violations or infractions</a:t>
            </a:r>
          </a:p>
          <a:p>
            <a:pPr marL="342900" indent="-342900">
              <a:lnSpc>
                <a:spcPct val="90000"/>
              </a:lnSpc>
              <a:spcBef>
                <a:spcPct val="20000"/>
              </a:spcBef>
              <a:buFont typeface="Wingdings" panose="05000000000000000000" pitchFamily="2" charset="2"/>
              <a:buChar char="§"/>
              <a:defRPr/>
            </a:pPr>
            <a:r>
              <a:rPr lang="en-US" sz="3000" dirty="0"/>
              <a:t>Adverse information (oneself or co-worker)</a:t>
            </a:r>
            <a:r>
              <a:rPr lang="en-US" sz="3000" dirty="0">
                <a:solidFill>
                  <a:srgbClr val="00183A"/>
                </a:solidFill>
                <a:latin typeface="+mn-lt"/>
              </a:rPr>
              <a:t> </a:t>
            </a:r>
          </a:p>
          <a:p>
            <a:pPr marL="342900" indent="-342900">
              <a:lnSpc>
                <a:spcPct val="90000"/>
              </a:lnSpc>
              <a:spcBef>
                <a:spcPct val="20000"/>
              </a:spcBef>
              <a:buFont typeface="Wingdings" panose="05000000000000000000" pitchFamily="2" charset="2"/>
              <a:buChar char="§"/>
              <a:defRPr/>
            </a:pPr>
            <a:r>
              <a:rPr lang="en-US" sz="3000" dirty="0"/>
              <a:t>Change in name, residence or marital status</a:t>
            </a:r>
          </a:p>
          <a:p>
            <a:pPr marL="342900" indent="-342900">
              <a:lnSpc>
                <a:spcPct val="90000"/>
              </a:lnSpc>
              <a:spcBef>
                <a:spcPct val="20000"/>
              </a:spcBef>
              <a:buFont typeface="Wingdings" panose="05000000000000000000" pitchFamily="2" charset="2"/>
              <a:buChar char="§"/>
              <a:defRPr/>
            </a:pPr>
            <a:r>
              <a:rPr lang="en-US" sz="3000" dirty="0">
                <a:solidFill>
                  <a:srgbClr val="00183A"/>
                </a:solidFill>
                <a:latin typeface="+mn-lt"/>
              </a:rPr>
              <a:t>Decline classified work/security responsibilities</a:t>
            </a:r>
          </a:p>
        </p:txBody>
      </p:sp>
      <p:sp>
        <p:nvSpPr>
          <p:cNvPr id="6" name="Title 3"/>
          <p:cNvSpPr txBox="1">
            <a:spLocks/>
          </p:cNvSpPr>
          <p:nvPr/>
        </p:nvSpPr>
        <p:spPr bwMode="auto">
          <a:xfrm>
            <a:off x="222249" y="1133042"/>
            <a:ext cx="8655050" cy="492125"/>
          </a:xfrm>
          <a:prstGeom prst="rect">
            <a:avLst/>
          </a:prstGeom>
          <a:solidFill>
            <a:srgbClr val="FFFF00"/>
          </a:solid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lgn="ctr">
              <a:defRPr/>
            </a:pPr>
            <a:r>
              <a:rPr lang="en-US" sz="3200" i="1" dirty="0" smtClean="0">
                <a:solidFill>
                  <a:schemeClr val="tx1"/>
                </a:solidFill>
                <a:latin typeface="+mn-lt"/>
              </a:rPr>
              <a:t>Continuous Evaluation Program (CEP) Reporting</a:t>
            </a:r>
          </a:p>
        </p:txBody>
      </p:sp>
      <p:sp>
        <p:nvSpPr>
          <p:cNvPr id="7" name="Title 3"/>
          <p:cNvSpPr txBox="1">
            <a:spLocks/>
          </p:cNvSpPr>
          <p:nvPr/>
        </p:nvSpPr>
        <p:spPr bwMode="auto">
          <a:xfrm>
            <a:off x="144461" y="4497502"/>
            <a:ext cx="8810625" cy="538855"/>
          </a:xfrm>
          <a:prstGeom prst="rect">
            <a:avLst/>
          </a:prstGeom>
          <a:solidFill>
            <a:srgbClr val="FFFF00"/>
          </a:solid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lgn="ctr">
              <a:defRPr/>
            </a:pPr>
            <a:r>
              <a:rPr lang="en-US" sz="2800" i="1" dirty="0" smtClean="0">
                <a:solidFill>
                  <a:schemeClr val="tx1"/>
                </a:solidFill>
                <a:latin typeface="+mn-lt"/>
              </a:rPr>
              <a:t>Automated Continuous Evaluation System (</a:t>
            </a:r>
            <a:r>
              <a:rPr lang="en-US" sz="2800" i="1" dirty="0">
                <a:solidFill>
                  <a:schemeClr val="tx1"/>
                </a:solidFill>
                <a:latin typeface="+mn-lt"/>
              </a:rPr>
              <a:t>ACES)</a:t>
            </a:r>
            <a:endParaRPr lang="en-US" sz="2800" i="1" dirty="0" smtClean="0">
              <a:solidFill>
                <a:schemeClr val="tx1"/>
              </a:solidFill>
              <a:latin typeface="+mn-lt"/>
            </a:endParaRPr>
          </a:p>
        </p:txBody>
      </p:sp>
      <p:sp>
        <p:nvSpPr>
          <p:cNvPr id="2" name="TextBox 1"/>
          <p:cNvSpPr txBox="1"/>
          <p:nvPr/>
        </p:nvSpPr>
        <p:spPr>
          <a:xfrm>
            <a:off x="642309" y="5126776"/>
            <a:ext cx="8073066" cy="1338828"/>
          </a:xfrm>
          <a:prstGeom prst="rect">
            <a:avLst/>
          </a:prstGeom>
          <a:noFill/>
        </p:spPr>
        <p:txBody>
          <a:bodyPr wrap="square" rtlCol="0">
            <a:spAutoFit/>
          </a:bodyPr>
          <a:lstStyle/>
          <a:p>
            <a:pPr marL="342900" indent="-342900">
              <a:lnSpc>
                <a:spcPct val="90000"/>
              </a:lnSpc>
              <a:spcBef>
                <a:spcPct val="20000"/>
              </a:spcBef>
              <a:buFont typeface="Wingdings" panose="05000000000000000000" pitchFamily="2" charset="2"/>
              <a:buChar char="§"/>
              <a:defRPr/>
            </a:pPr>
            <a:r>
              <a:rPr lang="en-US" sz="3000" dirty="0" smtClean="0"/>
              <a:t>Under continuous monitoring, the Government will automatically collect information ranging from your boat registration to your divorce.</a:t>
            </a:r>
            <a:endParaRPr lang="en-US" sz="2800" dirty="0"/>
          </a:p>
        </p:txBody>
      </p:sp>
    </p:spTree>
    <p:extLst>
      <p:ext uri="{BB962C8B-B14F-4D97-AF65-F5344CB8AC3E}">
        <p14:creationId xmlns:p14="http://schemas.microsoft.com/office/powerpoint/2010/main" val="34893085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20</a:t>
            </a:fld>
            <a:endParaRPr lang="en-US" sz="1000" i="0" dirty="0">
              <a:solidFill>
                <a:srgbClr val="FFC000"/>
              </a:solidFill>
            </a:endParaRPr>
          </a:p>
        </p:txBody>
      </p:sp>
      <p:sp>
        <p:nvSpPr>
          <p:cNvPr id="3" name="Title 1"/>
          <p:cNvSpPr>
            <a:spLocks noGrp="1"/>
          </p:cNvSpPr>
          <p:nvPr>
            <p:ph type="title"/>
          </p:nvPr>
        </p:nvSpPr>
        <p:spPr>
          <a:xfrm>
            <a:off x="1371600" y="152400"/>
            <a:ext cx="6308725" cy="488950"/>
          </a:xfrm>
        </p:spPr>
        <p:txBody>
          <a:bodyPr/>
          <a:lstStyle/>
          <a:p>
            <a:pPr algn="ctr">
              <a:defRPr/>
            </a:pPr>
            <a:r>
              <a:rPr lang="en-US" sz="3600" dirty="0" smtClean="0">
                <a:latin typeface="+mn-lt"/>
              </a:rPr>
              <a:t>Self-Reporting</a:t>
            </a:r>
          </a:p>
        </p:txBody>
      </p:sp>
      <p:sp>
        <p:nvSpPr>
          <p:cNvPr id="5" name="Rectangle 9"/>
          <p:cNvSpPr txBox="1">
            <a:spLocks noChangeArrowheads="1"/>
          </p:cNvSpPr>
          <p:nvPr/>
        </p:nvSpPr>
        <p:spPr>
          <a:xfrm>
            <a:off x="139700" y="1181100"/>
            <a:ext cx="8864600" cy="990600"/>
          </a:xfrm>
          <a:prstGeom prst="rect">
            <a:avLst/>
          </a:prstGeom>
        </p:spPr>
        <p:txBody>
          <a:bodyPr/>
          <a:lstStyle/>
          <a:p>
            <a:pPr algn="ctr">
              <a:lnSpc>
                <a:spcPct val="80000"/>
              </a:lnSpc>
              <a:spcBef>
                <a:spcPct val="20000"/>
              </a:spcBef>
              <a:defRPr/>
            </a:pPr>
            <a:endParaRPr lang="en-US" sz="1200" dirty="0">
              <a:solidFill>
                <a:srgbClr val="00183A"/>
              </a:solidFill>
              <a:latin typeface="+mn-lt"/>
            </a:endParaRPr>
          </a:p>
          <a:p>
            <a:pPr algn="ctr">
              <a:lnSpc>
                <a:spcPct val="80000"/>
              </a:lnSpc>
              <a:spcBef>
                <a:spcPct val="20000"/>
              </a:spcBef>
              <a:defRPr/>
            </a:pPr>
            <a:r>
              <a:rPr lang="en-US" altLang="en-US" sz="2800" b="1" dirty="0">
                <a:solidFill>
                  <a:srgbClr val="00183A"/>
                </a:solidFill>
                <a:latin typeface="Arial Narrow" pitchFamily="34" charset="0"/>
                <a:cs typeface="Arial" charset="0"/>
              </a:rPr>
              <a:t>Self-reporting is mandatory and emphasizes personal integrity</a:t>
            </a:r>
            <a:endParaRPr lang="en-US" sz="1200" dirty="0">
              <a:solidFill>
                <a:srgbClr val="00183A"/>
              </a:solidFill>
              <a:latin typeface="+mn-lt"/>
            </a:endParaRPr>
          </a:p>
          <a:p>
            <a:pPr algn="ctr">
              <a:lnSpc>
                <a:spcPct val="80000"/>
              </a:lnSpc>
              <a:spcBef>
                <a:spcPct val="20000"/>
              </a:spcBef>
              <a:defRPr/>
            </a:pPr>
            <a:r>
              <a:rPr lang="en-US" b="1" dirty="0">
                <a:solidFill>
                  <a:srgbClr val="FF0000"/>
                </a:solidFill>
                <a:latin typeface="+mn-lt"/>
              </a:rPr>
              <a:t>With this privilege comes the obligation to report certain activities</a:t>
            </a:r>
          </a:p>
        </p:txBody>
      </p:sp>
      <p:sp>
        <p:nvSpPr>
          <p:cNvPr id="6" name="Rectangle 19"/>
          <p:cNvSpPr>
            <a:spLocks noChangeArrowheads="1"/>
          </p:cNvSpPr>
          <p:nvPr/>
        </p:nvSpPr>
        <p:spPr bwMode="auto">
          <a:xfrm>
            <a:off x="357188" y="2216150"/>
            <a:ext cx="1584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Foreign Travel</a:t>
            </a:r>
          </a:p>
        </p:txBody>
      </p:sp>
      <p:grpSp>
        <p:nvGrpSpPr>
          <p:cNvPr id="7" name="Group 32"/>
          <p:cNvGrpSpPr>
            <a:grpSpLocks/>
          </p:cNvGrpSpPr>
          <p:nvPr/>
        </p:nvGrpSpPr>
        <p:grpSpPr bwMode="auto">
          <a:xfrm>
            <a:off x="222250" y="2216150"/>
            <a:ext cx="1822450" cy="1565275"/>
            <a:chOff x="436" y="1830"/>
            <a:chExt cx="1148" cy="986"/>
          </a:xfrm>
        </p:grpSpPr>
        <p:pic>
          <p:nvPicPr>
            <p:cNvPr id="8" name="Picture 12" descr="foreign f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 y="2080"/>
              <a:ext cx="1148" cy="736"/>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9"/>
            <p:cNvSpPr>
              <a:spLocks noChangeArrowheads="1"/>
            </p:cNvSpPr>
            <p:nvPr/>
          </p:nvSpPr>
          <p:spPr bwMode="auto">
            <a:xfrm>
              <a:off x="521" y="1830"/>
              <a:ext cx="99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Foreign Travel</a:t>
              </a:r>
            </a:p>
          </p:txBody>
        </p:sp>
      </p:grpSp>
      <p:grpSp>
        <p:nvGrpSpPr>
          <p:cNvPr id="10" name="Group 33"/>
          <p:cNvGrpSpPr>
            <a:grpSpLocks/>
          </p:cNvGrpSpPr>
          <p:nvPr/>
        </p:nvGrpSpPr>
        <p:grpSpPr bwMode="auto">
          <a:xfrm>
            <a:off x="2284413" y="2233613"/>
            <a:ext cx="1871662" cy="1557337"/>
            <a:chOff x="1687" y="1999"/>
            <a:chExt cx="1179" cy="913"/>
          </a:xfrm>
        </p:grpSpPr>
        <p:pic>
          <p:nvPicPr>
            <p:cNvPr id="11" name="Picture 2" descr="story_russian_spy_u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8" y="2248"/>
              <a:ext cx="1067" cy="664"/>
            </a:xfrm>
            <a:prstGeom prst="rect">
              <a:avLst/>
            </a:prstGeom>
            <a:noFill/>
            <a:ln w="19050" algn="ctr">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 name="Rectangle 20"/>
            <p:cNvSpPr>
              <a:spLocks noChangeArrowheads="1"/>
            </p:cNvSpPr>
            <p:nvPr/>
          </p:nvSpPr>
          <p:spPr bwMode="auto">
            <a:xfrm>
              <a:off x="1687" y="1999"/>
              <a:ext cx="1179" cy="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Foreign Contacts</a:t>
              </a:r>
            </a:p>
          </p:txBody>
        </p:sp>
      </p:grpSp>
      <p:grpSp>
        <p:nvGrpSpPr>
          <p:cNvPr id="13" name="Group 46"/>
          <p:cNvGrpSpPr>
            <a:grpSpLocks/>
          </p:cNvGrpSpPr>
          <p:nvPr/>
        </p:nvGrpSpPr>
        <p:grpSpPr bwMode="auto">
          <a:xfrm>
            <a:off x="6126163" y="2241550"/>
            <a:ext cx="1670050" cy="1570038"/>
            <a:chOff x="3773" y="1756"/>
            <a:chExt cx="1052" cy="989"/>
          </a:xfrm>
        </p:grpSpPr>
        <p:pic>
          <p:nvPicPr>
            <p:cNvPr id="14" name="Picture 4" descr="drinking on the job cop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5" y="2008"/>
              <a:ext cx="650" cy="737"/>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 name="Rectangle 22"/>
            <p:cNvSpPr>
              <a:spLocks noChangeArrowheads="1"/>
            </p:cNvSpPr>
            <p:nvPr/>
          </p:nvSpPr>
          <p:spPr bwMode="auto">
            <a:xfrm>
              <a:off x="3773" y="1756"/>
              <a:ext cx="1052"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Alcohol Abuse </a:t>
              </a:r>
            </a:p>
          </p:txBody>
        </p:sp>
      </p:grpSp>
      <p:grpSp>
        <p:nvGrpSpPr>
          <p:cNvPr id="16" name="Group 34"/>
          <p:cNvGrpSpPr>
            <a:grpSpLocks/>
          </p:cNvGrpSpPr>
          <p:nvPr/>
        </p:nvGrpSpPr>
        <p:grpSpPr bwMode="auto">
          <a:xfrm>
            <a:off x="4252913" y="2249488"/>
            <a:ext cx="1849437" cy="1562100"/>
            <a:chOff x="2919" y="1977"/>
            <a:chExt cx="1165" cy="943"/>
          </a:xfrm>
        </p:grpSpPr>
        <p:pic>
          <p:nvPicPr>
            <p:cNvPr id="17" name="Picture 3" descr="Bride and Groo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3" y="2233"/>
              <a:ext cx="948" cy="687"/>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8" name="Rectangle 23"/>
            <p:cNvSpPr>
              <a:spLocks noChangeArrowheads="1"/>
            </p:cNvSpPr>
            <p:nvPr/>
          </p:nvSpPr>
          <p:spPr bwMode="auto">
            <a:xfrm>
              <a:off x="2919" y="1977"/>
              <a:ext cx="1165" cy="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Marriage/Divorce</a:t>
              </a:r>
            </a:p>
          </p:txBody>
        </p:sp>
      </p:grpSp>
      <p:grpSp>
        <p:nvGrpSpPr>
          <p:cNvPr id="19" name="Group 61"/>
          <p:cNvGrpSpPr>
            <a:grpSpLocks/>
          </p:cNvGrpSpPr>
          <p:nvPr/>
        </p:nvGrpSpPr>
        <p:grpSpPr bwMode="auto">
          <a:xfrm>
            <a:off x="7827963" y="2224088"/>
            <a:ext cx="1149350" cy="1585912"/>
            <a:chOff x="4835" y="1695"/>
            <a:chExt cx="724" cy="999"/>
          </a:xfrm>
        </p:grpSpPr>
        <p:sp>
          <p:nvSpPr>
            <p:cNvPr id="20" name="Rectangle 41"/>
            <p:cNvSpPr>
              <a:spLocks noChangeArrowheads="1"/>
            </p:cNvSpPr>
            <p:nvPr/>
          </p:nvSpPr>
          <p:spPr bwMode="auto">
            <a:xfrm>
              <a:off x="4835" y="1695"/>
              <a:ext cx="690"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Drug Use</a:t>
              </a:r>
            </a:p>
          </p:txBody>
        </p:sp>
        <p:pic>
          <p:nvPicPr>
            <p:cNvPr id="21" name="Picture 60" descr="http://ulsu.wordpress.com/2009/02/">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57" y="1938"/>
              <a:ext cx="702" cy="756"/>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22" name="Group 54"/>
          <p:cNvGrpSpPr>
            <a:grpSpLocks/>
          </p:cNvGrpSpPr>
          <p:nvPr/>
        </p:nvGrpSpPr>
        <p:grpSpPr bwMode="auto">
          <a:xfrm>
            <a:off x="5773738" y="4257675"/>
            <a:ext cx="1863725" cy="1651000"/>
            <a:chOff x="4460" y="2886"/>
            <a:chExt cx="1174" cy="1040"/>
          </a:xfrm>
        </p:grpSpPr>
        <p:pic>
          <p:nvPicPr>
            <p:cNvPr id="23" name="Picture 51" descr="http://www.thetoptechagent.com/category/stupid/">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23" y="2886"/>
              <a:ext cx="824" cy="683"/>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4" name="Rectangle 52"/>
            <p:cNvSpPr>
              <a:spLocks noChangeArrowheads="1"/>
            </p:cNvSpPr>
            <p:nvPr/>
          </p:nvSpPr>
          <p:spPr bwMode="auto">
            <a:xfrm>
              <a:off x="4460" y="3577"/>
              <a:ext cx="1174" cy="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500" b="1"/>
                <a:t>Loss/Compromise</a:t>
              </a:r>
            </a:p>
            <a:p>
              <a:pPr algn="ctr" eaLnBrk="1" hangingPunct="1">
                <a:spcBef>
                  <a:spcPct val="0"/>
                </a:spcBef>
                <a:buFontTx/>
                <a:buNone/>
              </a:pPr>
              <a:r>
                <a:rPr lang="en-US" altLang="en-US" sz="1500" b="1"/>
                <a:t>of Classified Info</a:t>
              </a:r>
            </a:p>
          </p:txBody>
        </p:sp>
      </p:grpSp>
      <p:grpSp>
        <p:nvGrpSpPr>
          <p:cNvPr id="25" name="Group 52"/>
          <p:cNvGrpSpPr>
            <a:grpSpLocks/>
          </p:cNvGrpSpPr>
          <p:nvPr/>
        </p:nvGrpSpPr>
        <p:grpSpPr bwMode="auto">
          <a:xfrm>
            <a:off x="2347913" y="4264025"/>
            <a:ext cx="1644650" cy="1641475"/>
            <a:chOff x="2347919" y="4635503"/>
            <a:chExt cx="1644652" cy="1641476"/>
          </a:xfrm>
        </p:grpSpPr>
        <p:pic>
          <p:nvPicPr>
            <p:cNvPr id="26" name="Picture 6" descr="jail0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47919" y="4635503"/>
              <a:ext cx="1644652" cy="1030284"/>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7" name="Rectangle 25"/>
            <p:cNvSpPr>
              <a:spLocks noChangeArrowheads="1"/>
            </p:cNvSpPr>
            <p:nvPr/>
          </p:nvSpPr>
          <p:spPr bwMode="auto">
            <a:xfrm>
              <a:off x="2374907" y="5446716"/>
              <a:ext cx="158908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endParaRPr lang="en-US" altLang="en-US" sz="1600" b="1"/>
            </a:p>
            <a:p>
              <a:pPr algn="ctr" eaLnBrk="1" hangingPunct="1">
                <a:spcBef>
                  <a:spcPct val="0"/>
                </a:spcBef>
                <a:buFontTx/>
                <a:buNone/>
              </a:pPr>
              <a:r>
                <a:rPr lang="en-US" altLang="en-US" sz="1600" b="1"/>
                <a:t>Incarceration/ </a:t>
              </a:r>
            </a:p>
            <a:p>
              <a:pPr algn="ctr" eaLnBrk="1" hangingPunct="1">
                <a:spcBef>
                  <a:spcPct val="0"/>
                </a:spcBef>
                <a:buFontTx/>
                <a:buNone/>
              </a:pPr>
              <a:r>
                <a:rPr lang="en-US" altLang="en-US" sz="1600" b="1"/>
                <a:t>Arrest</a:t>
              </a:r>
            </a:p>
          </p:txBody>
        </p:sp>
      </p:grpSp>
      <p:grpSp>
        <p:nvGrpSpPr>
          <p:cNvPr id="28" name="Group 55"/>
          <p:cNvGrpSpPr>
            <a:grpSpLocks/>
          </p:cNvGrpSpPr>
          <p:nvPr/>
        </p:nvGrpSpPr>
        <p:grpSpPr bwMode="auto">
          <a:xfrm>
            <a:off x="4375150" y="4278313"/>
            <a:ext cx="1284288" cy="1657350"/>
            <a:chOff x="4041776" y="4602164"/>
            <a:chExt cx="1284375" cy="1657350"/>
          </a:xfrm>
        </p:grpSpPr>
        <p:pic>
          <p:nvPicPr>
            <p:cNvPr id="29" name="Picture 18" descr="http://www.killerbuffalo.com/2008/07/why-flag-burning-should-be-legalized/">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41776" y="4602164"/>
              <a:ext cx="1284375" cy="1036636"/>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0" name="Rectangle 26"/>
            <p:cNvSpPr>
              <a:spLocks noChangeArrowheads="1"/>
            </p:cNvSpPr>
            <p:nvPr/>
          </p:nvSpPr>
          <p:spPr bwMode="auto">
            <a:xfrm>
              <a:off x="4092576" y="5678489"/>
              <a:ext cx="120015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Foreign </a:t>
              </a:r>
            </a:p>
            <a:p>
              <a:pPr algn="ctr" eaLnBrk="1" hangingPunct="1">
                <a:spcBef>
                  <a:spcPct val="0"/>
                </a:spcBef>
                <a:buFontTx/>
                <a:buNone/>
              </a:pPr>
              <a:r>
                <a:rPr lang="en-US" altLang="en-US" sz="1600" b="1"/>
                <a:t>Allegiance</a:t>
              </a:r>
            </a:p>
          </p:txBody>
        </p:sp>
      </p:grpSp>
      <p:grpSp>
        <p:nvGrpSpPr>
          <p:cNvPr id="31" name="Group 58"/>
          <p:cNvGrpSpPr>
            <a:grpSpLocks/>
          </p:cNvGrpSpPr>
          <p:nvPr/>
        </p:nvGrpSpPr>
        <p:grpSpPr bwMode="auto">
          <a:xfrm>
            <a:off x="246063" y="4276725"/>
            <a:ext cx="1644650" cy="1611313"/>
            <a:chOff x="1223" y="2928"/>
            <a:chExt cx="1036" cy="1015"/>
          </a:xfrm>
        </p:grpSpPr>
        <p:pic>
          <p:nvPicPr>
            <p:cNvPr id="32"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23" y="2928"/>
              <a:ext cx="1036" cy="624"/>
            </a:xfrm>
            <a:prstGeom prst="rect">
              <a:avLst/>
            </a:prstGeom>
            <a:noFill/>
            <a:ln w="190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3" name="Rectangle 21"/>
            <p:cNvSpPr>
              <a:spLocks noChangeArrowheads="1"/>
            </p:cNvSpPr>
            <p:nvPr/>
          </p:nvSpPr>
          <p:spPr bwMode="auto">
            <a:xfrm>
              <a:off x="1260" y="3577"/>
              <a:ext cx="920"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t>Bankruptcy/</a:t>
              </a:r>
            </a:p>
            <a:p>
              <a:pPr algn="ctr" eaLnBrk="1" hangingPunct="1">
                <a:spcBef>
                  <a:spcPct val="0"/>
                </a:spcBef>
                <a:buFontTx/>
                <a:buNone/>
              </a:pPr>
              <a:r>
                <a:rPr lang="en-US" altLang="en-US" sz="1600" b="1"/>
                <a:t>Credit Issues</a:t>
              </a:r>
            </a:p>
          </p:txBody>
        </p:sp>
      </p:grpSp>
      <p:grpSp>
        <p:nvGrpSpPr>
          <p:cNvPr id="34" name="Group 61"/>
          <p:cNvGrpSpPr>
            <a:grpSpLocks/>
          </p:cNvGrpSpPr>
          <p:nvPr/>
        </p:nvGrpSpPr>
        <p:grpSpPr bwMode="auto">
          <a:xfrm>
            <a:off x="7683500" y="4238625"/>
            <a:ext cx="1298575" cy="1703388"/>
            <a:chOff x="7455194" y="4562511"/>
            <a:chExt cx="1297512" cy="1703639"/>
          </a:xfrm>
        </p:grpSpPr>
        <p:pic>
          <p:nvPicPr>
            <p:cNvPr id="35" name="Picture 62" descr="C:\Users\william.PING\Desktop\world map pic.jp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455194" y="4562511"/>
              <a:ext cx="1297512" cy="1115977"/>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6" name="Rectangle 26"/>
            <p:cNvSpPr>
              <a:spLocks noChangeArrowheads="1"/>
            </p:cNvSpPr>
            <p:nvPr/>
          </p:nvSpPr>
          <p:spPr bwMode="auto">
            <a:xfrm>
              <a:off x="7570698" y="5681375"/>
              <a:ext cx="108555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gn="ctr" eaLnBrk="1" hangingPunct="1">
                <a:spcBef>
                  <a:spcPct val="0"/>
                </a:spcBef>
                <a:buFontTx/>
                <a:buNone/>
              </a:pPr>
              <a:r>
                <a:rPr lang="en-US" altLang="en-US" sz="1600" b="1">
                  <a:solidFill>
                    <a:srgbClr val="FF0000"/>
                  </a:solidFill>
                </a:rPr>
                <a:t>*</a:t>
              </a:r>
              <a:r>
                <a:rPr lang="en-US" altLang="en-US" sz="1600" b="1"/>
                <a:t>Foreign </a:t>
              </a:r>
            </a:p>
            <a:p>
              <a:pPr algn="ctr" eaLnBrk="1" hangingPunct="1">
                <a:spcBef>
                  <a:spcPct val="0"/>
                </a:spcBef>
                <a:buFontTx/>
                <a:buNone/>
              </a:pPr>
              <a:r>
                <a:rPr lang="en-US" altLang="en-US" sz="1600" b="1"/>
                <a:t>Influence</a:t>
              </a:r>
            </a:p>
          </p:txBody>
        </p:sp>
      </p:grpSp>
      <p:sp>
        <p:nvSpPr>
          <p:cNvPr id="37" name="TextBox 36"/>
          <p:cNvSpPr txBox="1"/>
          <p:nvPr/>
        </p:nvSpPr>
        <p:spPr>
          <a:xfrm>
            <a:off x="4692650" y="6065838"/>
            <a:ext cx="4475163" cy="314325"/>
          </a:xfrm>
          <a:prstGeom prst="rect">
            <a:avLst/>
          </a:prstGeom>
        </p:spPr>
        <p:txBody>
          <a:bodyPr anchor="ctr">
            <a:normAutofit/>
          </a:bodyPr>
          <a:lstStyle/>
          <a:p>
            <a:pPr fontAlgn="auto">
              <a:spcAft>
                <a:spcPts val="0"/>
              </a:spcAft>
              <a:defRPr/>
            </a:pPr>
            <a:r>
              <a:rPr lang="en-US" sz="1200" b="1" i="1" dirty="0">
                <a:solidFill>
                  <a:srgbClr val="FF0000"/>
                </a:solidFill>
                <a:latin typeface="+mn-lt"/>
                <a:ea typeface="+mj-ea"/>
                <a:cs typeface="+mj-cs"/>
              </a:rPr>
              <a:t>*</a:t>
            </a:r>
            <a:r>
              <a:rPr lang="en-US" sz="1200" b="1" i="1" dirty="0">
                <a:solidFill>
                  <a:srgbClr val="FF0000"/>
                </a:solidFill>
              </a:rPr>
              <a:t>Foreign Ownership, Control or Influence (FOCI) concerns</a:t>
            </a:r>
            <a:endParaRPr lang="en-US" sz="1200" b="1" i="1" dirty="0">
              <a:solidFill>
                <a:srgbClr val="FF0000"/>
              </a:solidFill>
              <a:latin typeface="+mn-lt"/>
              <a:ea typeface="+mj-ea"/>
              <a:cs typeface="+mj-cs"/>
            </a:endParaRPr>
          </a:p>
        </p:txBody>
      </p:sp>
    </p:spTree>
    <p:extLst>
      <p:ext uri="{BB962C8B-B14F-4D97-AF65-F5344CB8AC3E}">
        <p14:creationId xmlns:p14="http://schemas.microsoft.com/office/powerpoint/2010/main" val="31871558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20384"/>
            <a:ext cx="8229600" cy="4525963"/>
          </a:xfrm>
        </p:spPr>
        <p:txBody>
          <a:bodyPr/>
          <a:lstStyle/>
          <a:p>
            <a:pPr marL="342900" indent="-342900">
              <a:buFont typeface="Arial" panose="020B0604020202020204" pitchFamily="34" charset="0"/>
              <a:buChar char="•"/>
            </a:pPr>
            <a:r>
              <a:rPr lang="en-US" b="0" dirty="0" smtClean="0">
                <a:latin typeface="Arial" panose="020B0604020202020204" pitchFamily="34" charset="0"/>
                <a:cs typeface="Arial" panose="020B0604020202020204" pitchFamily="34" charset="0"/>
              </a:rPr>
              <a:t>THC/Marijuana use is illegal for ALL employees that have eligibility. This includes student interns that return to work for the federal government (including government contractors) after graduating from college.</a:t>
            </a:r>
          </a:p>
          <a:p>
            <a:pPr marL="342900" indent="-342900">
              <a:buFont typeface="Arial" panose="020B0604020202020204" pitchFamily="34" charset="0"/>
              <a:buChar char="•"/>
            </a:pPr>
            <a:r>
              <a:rPr lang="en-US" b="0" dirty="0" smtClean="0">
                <a:latin typeface="Arial" panose="020B0604020202020204" pitchFamily="34" charset="0"/>
                <a:cs typeface="Arial" panose="020B0604020202020204" pitchFamily="34" charset="0"/>
              </a:rPr>
              <a:t>All foreign crypto currency and stocks must be reported unless they are managed by a brokerage based in the United States (TSP for example).</a:t>
            </a:r>
          </a:p>
          <a:p>
            <a:pPr marL="342900" indent="-342900">
              <a:buFont typeface="Arial" panose="020B0604020202020204" pitchFamily="34" charset="0"/>
              <a:buChar char="•"/>
            </a:pPr>
            <a:r>
              <a:rPr lang="en-US" b="0" dirty="0" smtClean="0">
                <a:latin typeface="Arial" panose="020B0604020202020204" pitchFamily="34" charset="0"/>
                <a:cs typeface="Arial" panose="020B0604020202020204" pitchFamily="34" charset="0"/>
              </a:rPr>
              <a:t>THC stock ownership is also a reporting requirement.  </a:t>
            </a:r>
            <a:endParaRPr lang="en-US" b="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smtClean="0">
                <a:latin typeface="+mn-lt"/>
              </a:rPr>
              <a:t>                       Recent Updates</a:t>
            </a:r>
            <a:endParaRPr lang="en-US" dirty="0">
              <a:latin typeface="+mn-lt"/>
            </a:endParaRPr>
          </a:p>
        </p:txBody>
      </p:sp>
    </p:spTree>
    <p:extLst>
      <p:ext uri="{BB962C8B-B14F-4D97-AF65-F5344CB8AC3E}">
        <p14:creationId xmlns:p14="http://schemas.microsoft.com/office/powerpoint/2010/main" val="3308947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22</a:t>
            </a:fld>
            <a:endParaRPr lang="en-US" sz="1000" i="0" dirty="0">
              <a:solidFill>
                <a:srgbClr val="FFC000"/>
              </a:solidFill>
            </a:endParaRPr>
          </a:p>
        </p:txBody>
      </p:sp>
      <p:sp>
        <p:nvSpPr>
          <p:cNvPr id="3" name="TextBox 18"/>
          <p:cNvSpPr txBox="1">
            <a:spLocks noChangeArrowheads="1"/>
          </p:cNvSpPr>
          <p:nvPr/>
        </p:nvSpPr>
        <p:spPr bwMode="auto">
          <a:xfrm>
            <a:off x="1173558" y="94246"/>
            <a:ext cx="7029450" cy="707886"/>
          </a:xfrm>
          <a:prstGeom prst="rect">
            <a:avLst/>
          </a:prstGeom>
          <a:noFill/>
          <a:ln w="9525">
            <a:noFill/>
            <a:miter lim="800000"/>
            <a:headEnd/>
            <a:tailEnd/>
          </a:ln>
        </p:spPr>
        <p:txBody>
          <a:bodyPr wrap="square">
            <a:spAutoFit/>
          </a:bodyPr>
          <a:lstStyle/>
          <a:p>
            <a:pPr algn="ctr"/>
            <a:r>
              <a:rPr lang="en-US" sz="4000" b="1" dirty="0" smtClean="0">
                <a:latin typeface="+mn-lt"/>
              </a:rPr>
              <a:t>Individual Responsibility</a:t>
            </a:r>
            <a:endParaRPr lang="en-US" sz="4000" b="1" dirty="0">
              <a:latin typeface="+mn-lt"/>
            </a:endParaRPr>
          </a:p>
        </p:txBody>
      </p:sp>
      <p:sp>
        <p:nvSpPr>
          <p:cNvPr id="5" name="Rectangle 8"/>
          <p:cNvSpPr>
            <a:spLocks noChangeArrowheads="1"/>
          </p:cNvSpPr>
          <p:nvPr/>
        </p:nvSpPr>
        <p:spPr bwMode="auto">
          <a:xfrm>
            <a:off x="504825" y="1498600"/>
            <a:ext cx="8639175" cy="3549650"/>
          </a:xfrm>
          <a:prstGeom prst="rect">
            <a:avLst/>
          </a:prstGeom>
          <a:noFill/>
          <a:ln w="9525">
            <a:noFill/>
            <a:miter lim="800000"/>
            <a:headEnd/>
            <a:tailEnd/>
          </a:ln>
        </p:spPr>
        <p:txBody>
          <a:bodyPr/>
          <a:lstStyle/>
          <a:p>
            <a:pPr marL="347472" indent="-347472" eaLnBrk="1" hangingPunct="1">
              <a:spcBef>
                <a:spcPts val="0"/>
              </a:spcBef>
              <a:buFont typeface="Wingdings" pitchFamily="2" charset="2"/>
              <a:buChar char="§"/>
            </a:pPr>
            <a:r>
              <a:rPr lang="en-US" sz="3000" dirty="0" smtClean="0"/>
              <a:t>Becoming familiar with local security regulations pertaining to your  assigned duties</a:t>
            </a:r>
          </a:p>
          <a:p>
            <a:pPr indent="-457200" eaLnBrk="1" hangingPunct="1">
              <a:spcBef>
                <a:spcPts val="0"/>
              </a:spcBef>
            </a:pPr>
            <a:endParaRPr lang="en-US" sz="3000" dirty="0" smtClean="0"/>
          </a:p>
          <a:p>
            <a:pPr marL="347472" indent="-347472" eaLnBrk="1" hangingPunct="1">
              <a:spcBef>
                <a:spcPts val="0"/>
              </a:spcBef>
              <a:buFont typeface="Wingdings" pitchFamily="2" charset="2"/>
              <a:buChar char="§"/>
            </a:pPr>
            <a:r>
              <a:rPr lang="en-US" sz="3000" dirty="0" smtClean="0"/>
              <a:t>Notifying your Security Official of changes in your status that could affect your security clearance eligibility</a:t>
            </a:r>
          </a:p>
          <a:p>
            <a:pPr eaLnBrk="1" hangingPunct="1"/>
            <a:endParaRPr lang="en-US" sz="2000" dirty="0" smtClean="0"/>
          </a:p>
          <a:p>
            <a:pPr lvl="2">
              <a:buClr>
                <a:srgbClr val="FFC000"/>
              </a:buClr>
              <a:buFont typeface="Wingdings" pitchFamily="2" charset="2"/>
              <a:buChar char="v"/>
              <a:defRPr/>
            </a:pPr>
            <a:endParaRPr lang="en-US" sz="1800" b="0" dirty="0">
              <a:latin typeface="Arial" pitchFamily="34" charset="0"/>
              <a:cs typeface="Arial" pitchFamily="34" charset="0"/>
            </a:endParaRPr>
          </a:p>
          <a:p>
            <a:pPr marL="347472" lvl="1" indent="-347472" algn="ctr" eaLnBrk="1" hangingPunct="1">
              <a:lnSpc>
                <a:spcPct val="100000"/>
              </a:lnSpc>
              <a:spcBef>
                <a:spcPts val="38"/>
              </a:spcBef>
              <a:buClr>
                <a:srgbClr val="FFC000"/>
              </a:buClr>
              <a:buSzPct val="125000"/>
              <a:buFont typeface="Wingdings" pitchFamily="2" charset="2"/>
              <a:buChar char="v"/>
              <a:tabLst>
                <a:tab pos="2286000" algn="l"/>
              </a:tabLst>
              <a:defRPr/>
            </a:pPr>
            <a:endParaRPr lang="en-US" sz="1800" dirty="0">
              <a:solidFill>
                <a:srgbClr val="003563"/>
              </a:solidFill>
              <a:latin typeface="Arial" pitchFamily="34" charset="0"/>
            </a:endParaRPr>
          </a:p>
        </p:txBody>
      </p:sp>
      <p:pic>
        <p:nvPicPr>
          <p:cNvPr id="6" name="Picture 4"/>
          <p:cNvPicPr>
            <a:picLocks noChangeAspect="1" noChangeArrowheads="1"/>
          </p:cNvPicPr>
          <p:nvPr/>
        </p:nvPicPr>
        <p:blipFill>
          <a:blip r:embed="rId2" cstate="print"/>
          <a:srcRect/>
          <a:stretch>
            <a:fillRect/>
          </a:stretch>
        </p:blipFill>
        <p:spPr bwMode="auto">
          <a:xfrm>
            <a:off x="5410200" y="4139688"/>
            <a:ext cx="3203539" cy="2119389"/>
          </a:xfrm>
          <a:prstGeom prst="rect">
            <a:avLst/>
          </a:prstGeom>
          <a:noFill/>
          <a:ln w="9525">
            <a:noFill/>
            <a:miter lim="800000"/>
            <a:headEnd/>
            <a:tailEnd/>
          </a:ln>
        </p:spPr>
      </p:pic>
    </p:spTree>
    <p:extLst>
      <p:ext uri="{BB962C8B-B14F-4D97-AF65-F5344CB8AC3E}">
        <p14:creationId xmlns:p14="http://schemas.microsoft.com/office/powerpoint/2010/main" val="23347781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9" y="1170482"/>
            <a:ext cx="8396287" cy="5182693"/>
          </a:xfrm>
        </p:spPr>
        <p:txBody>
          <a:bodyPr/>
          <a:lstStyle/>
          <a:p>
            <a:r>
              <a:rPr lang="en-US" sz="2200" b="0" dirty="0" smtClean="0">
                <a:latin typeface="Arial" panose="020B0604020202020204" pitchFamily="34" charset="0"/>
                <a:cs typeface="Arial" panose="020B0604020202020204" pitchFamily="34" charset="0"/>
              </a:rPr>
              <a:t>The following personnel will need to stay “late” today to complete the SF312.  Please remain after the closing statements.  You </a:t>
            </a:r>
            <a:r>
              <a:rPr lang="en-US" sz="2200" b="0" dirty="0" smtClean="0">
                <a:latin typeface="Arial" panose="020B0604020202020204" pitchFamily="34" charset="0"/>
                <a:cs typeface="Arial" panose="020B0604020202020204" pitchFamily="34" charset="0"/>
              </a:rPr>
              <a:t>will </a:t>
            </a:r>
            <a:r>
              <a:rPr lang="en-US" sz="2200" b="0" dirty="0" smtClean="0">
                <a:latin typeface="Arial" panose="020B0604020202020204" pitchFamily="34" charset="0"/>
                <a:cs typeface="Arial" panose="020B0604020202020204" pitchFamily="34" charset="0"/>
              </a:rPr>
              <a:t>need to activate your camera and scan one </a:t>
            </a:r>
            <a:r>
              <a:rPr lang="en-US" sz="2200" b="0" dirty="0" smtClean="0">
                <a:latin typeface="Arial" panose="020B0604020202020204" pitchFamily="34" charset="0"/>
                <a:cs typeface="Arial" panose="020B0604020202020204" pitchFamily="34" charset="0"/>
              </a:rPr>
              <a:t>document (You will scan two if you need an attestation).    </a:t>
            </a:r>
            <a:endParaRPr lang="en-US" sz="2200" b="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0" smtClean="0">
                <a:latin typeface="Arial" panose="020B0604020202020204" pitchFamily="34" charset="0"/>
                <a:cs typeface="Arial" panose="020B0604020202020204" pitchFamily="34" charset="0"/>
              </a:rPr>
              <a:t>Names/Codes will go here</a:t>
            </a:r>
            <a:endParaRPr lang="en-US" sz="2200" b="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200" b="0" dirty="0" smtClean="0">
              <a:latin typeface="Arial" panose="020B0604020202020204" pitchFamily="34" charset="0"/>
              <a:cs typeface="Arial" panose="020B0604020202020204" pitchFamily="34" charset="0"/>
            </a:endParaRPr>
          </a:p>
          <a:p>
            <a:endParaRPr lang="en-US" sz="2200" b="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smtClean="0">
                <a:latin typeface="+mj-lt"/>
              </a:rPr>
              <a:t>        </a:t>
            </a:r>
            <a:r>
              <a:rPr lang="en-US" dirty="0" smtClean="0"/>
              <a:t>Personnel </a:t>
            </a:r>
            <a:r>
              <a:rPr lang="en-US" dirty="0"/>
              <a:t>Requiring SF312s </a:t>
            </a:r>
            <a:r>
              <a:rPr lang="en-US" dirty="0" smtClean="0">
                <a:latin typeface="+mj-lt"/>
              </a:rPr>
              <a:t>	</a:t>
            </a:r>
            <a:endParaRPr lang="en-US" dirty="0">
              <a:latin typeface="+mj-lt"/>
            </a:endParaRPr>
          </a:p>
        </p:txBody>
      </p:sp>
      <p:sp>
        <p:nvSpPr>
          <p:cNvPr id="7" name="TextBox 6"/>
          <p:cNvSpPr txBox="1"/>
          <p:nvPr/>
        </p:nvSpPr>
        <p:spPr>
          <a:xfrm>
            <a:off x="8853487" y="6611779"/>
            <a:ext cx="581025" cy="400110"/>
          </a:xfrm>
          <a:prstGeom prst="rect">
            <a:avLst/>
          </a:prstGeom>
          <a:noFill/>
        </p:spPr>
        <p:txBody>
          <a:bodyPr wrap="square" rtlCol="0">
            <a:spAutoFit/>
          </a:bodyPr>
          <a:lstStyle/>
          <a:p>
            <a:r>
              <a:rPr lang="en-US" sz="1000" dirty="0" smtClean="0">
                <a:solidFill>
                  <a:srgbClr val="FFFF00"/>
                </a:solidFill>
              </a:rPr>
              <a:t>23</a:t>
            </a:r>
          </a:p>
          <a:p>
            <a:endParaRPr lang="en-US" sz="1000" dirty="0">
              <a:solidFill>
                <a:srgbClr val="FFFF00"/>
              </a:solidFill>
            </a:endParaRPr>
          </a:p>
        </p:txBody>
      </p:sp>
    </p:spTree>
    <p:extLst>
      <p:ext uri="{BB962C8B-B14F-4D97-AF65-F5344CB8AC3E}">
        <p14:creationId xmlns:p14="http://schemas.microsoft.com/office/powerpoint/2010/main" val="1608297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9" y="1170482"/>
            <a:ext cx="8396287" cy="5182693"/>
          </a:xfrm>
        </p:spPr>
        <p:txBody>
          <a:bodyPr/>
          <a:lstStyle/>
          <a:p>
            <a:r>
              <a:rPr lang="en-US" sz="2200" b="0" dirty="0" smtClean="0">
                <a:latin typeface="Arial" panose="020B0604020202020204" pitchFamily="34" charset="0"/>
                <a:cs typeface="Arial" panose="020B0604020202020204" pitchFamily="34" charset="0"/>
              </a:rPr>
              <a:t>A Verbal Attestation Statement is required for all personnel that require Top Secret access.  Please provide your phone # to </a:t>
            </a:r>
            <a:r>
              <a:rPr lang="en-US" sz="2200" b="0" dirty="0" smtClean="0">
                <a:latin typeface="Arial" panose="020B0604020202020204" pitchFamily="34" charset="0"/>
                <a:cs typeface="Arial" panose="020B0604020202020204" pitchFamily="34" charset="0"/>
                <a:hlinkClick r:id="rId2"/>
              </a:rPr>
              <a:t>NSWCCD_PERSEC.fct@navy.mil</a:t>
            </a:r>
            <a:r>
              <a:rPr lang="en-US" sz="2200" b="0" dirty="0" smtClean="0">
                <a:latin typeface="Arial" panose="020B0604020202020204" pitchFamily="34" charset="0"/>
                <a:cs typeface="Arial" panose="020B0604020202020204" pitchFamily="34" charset="0"/>
              </a:rPr>
              <a:t> so we can call you after we complete the SF312s.  The area code we call from may be from out-of-state. </a:t>
            </a:r>
          </a:p>
          <a:p>
            <a:endParaRPr lang="en-US" sz="2200" b="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0" dirty="0" smtClean="0">
                <a:latin typeface="Arial" panose="020B0604020202020204" pitchFamily="34" charset="0"/>
                <a:cs typeface="Arial" panose="020B0604020202020204" pitchFamily="34" charset="0"/>
              </a:rPr>
              <a:t> </a:t>
            </a:r>
          </a:p>
          <a:p>
            <a:endParaRPr lang="en-US" sz="2200" b="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r>
              <a:rPr lang="en-US" dirty="0" smtClean="0">
                <a:latin typeface="+mj-lt"/>
              </a:rPr>
              <a:t>        </a:t>
            </a:r>
            <a:r>
              <a:rPr lang="en-US" dirty="0" smtClean="0"/>
              <a:t>Personnel Requiring Attestations </a:t>
            </a:r>
            <a:r>
              <a:rPr lang="en-US" dirty="0" smtClean="0">
                <a:latin typeface="+mj-lt"/>
              </a:rPr>
              <a:t>	</a:t>
            </a:r>
            <a:endParaRPr lang="en-US" dirty="0">
              <a:latin typeface="+mj-lt"/>
            </a:endParaRPr>
          </a:p>
        </p:txBody>
      </p:sp>
      <p:sp>
        <p:nvSpPr>
          <p:cNvPr id="7" name="TextBox 6"/>
          <p:cNvSpPr txBox="1"/>
          <p:nvPr/>
        </p:nvSpPr>
        <p:spPr>
          <a:xfrm>
            <a:off x="8853487" y="6611779"/>
            <a:ext cx="581025" cy="400110"/>
          </a:xfrm>
          <a:prstGeom prst="rect">
            <a:avLst/>
          </a:prstGeom>
          <a:noFill/>
        </p:spPr>
        <p:txBody>
          <a:bodyPr wrap="square" rtlCol="0">
            <a:spAutoFit/>
          </a:bodyPr>
          <a:lstStyle/>
          <a:p>
            <a:r>
              <a:rPr lang="en-US" sz="1000" dirty="0" smtClean="0">
                <a:solidFill>
                  <a:srgbClr val="FFFF00"/>
                </a:solidFill>
              </a:rPr>
              <a:t>23</a:t>
            </a:r>
          </a:p>
          <a:p>
            <a:endParaRPr lang="en-US" sz="1000" dirty="0">
              <a:solidFill>
                <a:srgbClr val="FFFF00"/>
              </a:solidFill>
            </a:endParaRPr>
          </a:p>
        </p:txBody>
      </p:sp>
    </p:spTree>
    <p:extLst>
      <p:ext uri="{BB962C8B-B14F-4D97-AF65-F5344CB8AC3E}">
        <p14:creationId xmlns:p14="http://schemas.microsoft.com/office/powerpoint/2010/main" val="32036029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25</a:t>
            </a:fld>
            <a:endParaRPr lang="en-US" sz="1000" i="0" dirty="0">
              <a:solidFill>
                <a:srgbClr val="FFC000"/>
              </a:solidFill>
            </a:endParaRPr>
          </a:p>
        </p:txBody>
      </p:sp>
      <p:sp>
        <p:nvSpPr>
          <p:cNvPr id="3" name="Title 1"/>
          <p:cNvSpPr>
            <a:spLocks noGrp="1"/>
          </p:cNvSpPr>
          <p:nvPr>
            <p:ph type="title"/>
          </p:nvPr>
        </p:nvSpPr>
        <p:spPr>
          <a:xfrm>
            <a:off x="1066800" y="141767"/>
            <a:ext cx="6964362" cy="508000"/>
          </a:xfrm>
        </p:spPr>
        <p:txBody>
          <a:bodyPr/>
          <a:lstStyle/>
          <a:p>
            <a:pPr algn="ctr">
              <a:defRPr/>
            </a:pPr>
            <a:r>
              <a:rPr lang="en-US" sz="3600" dirty="0" smtClean="0">
                <a:latin typeface="+mn-lt"/>
              </a:rPr>
              <a:t>Security Is…</a:t>
            </a:r>
          </a:p>
        </p:txBody>
      </p:sp>
      <p:sp>
        <p:nvSpPr>
          <p:cNvPr id="5" name="Rectangle 3"/>
          <p:cNvSpPr txBox="1">
            <a:spLocks noChangeArrowheads="1"/>
          </p:cNvSpPr>
          <p:nvPr/>
        </p:nvSpPr>
        <p:spPr>
          <a:xfrm>
            <a:off x="533400" y="1289050"/>
            <a:ext cx="8096250" cy="4081463"/>
          </a:xfrm>
          <a:prstGeom prst="rect">
            <a:avLst/>
          </a:prstGeom>
          <a:noFill/>
        </p:spPr>
        <p:txBody>
          <a:bodyPr>
            <a:spAutoFit/>
          </a:bodyPr>
          <a:lstStyle/>
          <a:p>
            <a:pPr marL="342900" indent="-342900">
              <a:lnSpc>
                <a:spcPct val="80000"/>
              </a:lnSpc>
              <a:spcBef>
                <a:spcPct val="20000"/>
              </a:spcBef>
              <a:defRPr/>
            </a:pPr>
            <a:endParaRPr lang="en-US" sz="2400" dirty="0">
              <a:solidFill>
                <a:srgbClr val="00183A"/>
              </a:solidFill>
              <a:latin typeface="+mn-lt"/>
            </a:endParaRPr>
          </a:p>
          <a:p>
            <a:pPr marL="3035300" indent="-6350">
              <a:lnSpc>
                <a:spcPct val="80000"/>
              </a:lnSpc>
              <a:spcBef>
                <a:spcPct val="20000"/>
              </a:spcBef>
              <a:defRPr/>
            </a:pPr>
            <a:r>
              <a:rPr lang="en-US" sz="2400" b="1" dirty="0">
                <a:solidFill>
                  <a:srgbClr val="00183A"/>
                </a:solidFill>
                <a:latin typeface="+mn-lt"/>
              </a:rPr>
              <a:t>				</a:t>
            </a:r>
          </a:p>
          <a:p>
            <a:pPr marL="3429000" lvl="4" indent="171450">
              <a:lnSpc>
                <a:spcPct val="80000"/>
              </a:lnSpc>
              <a:spcBef>
                <a:spcPct val="20000"/>
              </a:spcBef>
              <a:buFont typeface="Arial" charset="0"/>
              <a:buChar char="»"/>
              <a:defRPr/>
            </a:pPr>
            <a:r>
              <a:rPr lang="en-US" sz="2400" b="1" dirty="0">
                <a:solidFill>
                  <a:srgbClr val="00183A"/>
                </a:solidFill>
                <a:latin typeface="+mn-lt"/>
              </a:rPr>
              <a:t> You</a:t>
            </a:r>
          </a:p>
          <a:p>
            <a:pPr marL="3429000" lvl="4" indent="171450">
              <a:lnSpc>
                <a:spcPct val="80000"/>
              </a:lnSpc>
              <a:spcBef>
                <a:spcPct val="20000"/>
              </a:spcBef>
              <a:buFont typeface="Arial" charset="0"/>
              <a:buChar char="»"/>
              <a:defRPr/>
            </a:pPr>
            <a:r>
              <a:rPr lang="en-US" sz="2400" b="1" dirty="0">
                <a:solidFill>
                  <a:srgbClr val="00183A"/>
                </a:solidFill>
                <a:latin typeface="+mn-lt"/>
              </a:rPr>
              <a:t> Me</a:t>
            </a:r>
          </a:p>
          <a:p>
            <a:pPr marL="3429000" lvl="4" indent="171450">
              <a:lnSpc>
                <a:spcPct val="80000"/>
              </a:lnSpc>
              <a:spcBef>
                <a:spcPct val="20000"/>
              </a:spcBef>
              <a:buFont typeface="Arial" charset="0"/>
              <a:buChar char="»"/>
              <a:defRPr/>
            </a:pPr>
            <a:r>
              <a:rPr lang="en-US" sz="2400" b="1" dirty="0">
                <a:solidFill>
                  <a:srgbClr val="00183A"/>
                </a:solidFill>
                <a:latin typeface="+mn-lt"/>
              </a:rPr>
              <a:t> Us</a:t>
            </a:r>
          </a:p>
          <a:p>
            <a:pPr marL="3429000" lvl="4" indent="171450">
              <a:lnSpc>
                <a:spcPct val="80000"/>
              </a:lnSpc>
              <a:spcBef>
                <a:spcPct val="20000"/>
              </a:spcBef>
              <a:buFont typeface="Arial" charset="0"/>
              <a:buChar char="»"/>
              <a:defRPr/>
            </a:pPr>
            <a:r>
              <a:rPr lang="en-US" sz="2400" b="1" dirty="0">
                <a:solidFill>
                  <a:srgbClr val="00183A"/>
                </a:solidFill>
                <a:latin typeface="+mn-lt"/>
              </a:rPr>
              <a:t> We</a:t>
            </a:r>
          </a:p>
          <a:p>
            <a:pPr lvl="1" algn="ctr">
              <a:lnSpc>
                <a:spcPct val="80000"/>
              </a:lnSpc>
              <a:spcBef>
                <a:spcPct val="20000"/>
              </a:spcBef>
              <a:defRPr/>
            </a:pPr>
            <a:endParaRPr lang="en-US" sz="2400" b="1" dirty="0">
              <a:solidFill>
                <a:srgbClr val="00183A"/>
              </a:solidFill>
              <a:latin typeface="+mn-lt"/>
            </a:endParaRPr>
          </a:p>
          <a:p>
            <a:pPr marL="0" lvl="1" algn="ctr">
              <a:lnSpc>
                <a:spcPct val="80000"/>
              </a:lnSpc>
              <a:spcBef>
                <a:spcPct val="20000"/>
              </a:spcBef>
              <a:defRPr/>
            </a:pPr>
            <a:r>
              <a:rPr lang="en-US" sz="4000" b="1" dirty="0">
                <a:solidFill>
                  <a:srgbClr val="00183A"/>
                </a:solidFill>
                <a:latin typeface="+mn-lt"/>
              </a:rPr>
              <a:t>….a </a:t>
            </a:r>
            <a:r>
              <a:rPr lang="en-US" sz="4000" b="1" u="sng" dirty="0">
                <a:solidFill>
                  <a:srgbClr val="00183A"/>
                </a:solidFill>
                <a:latin typeface="+mn-lt"/>
              </a:rPr>
              <a:t>Team</a:t>
            </a:r>
            <a:r>
              <a:rPr lang="en-US" sz="4000" b="1" dirty="0">
                <a:solidFill>
                  <a:srgbClr val="00183A"/>
                </a:solidFill>
                <a:latin typeface="+mn-lt"/>
              </a:rPr>
              <a:t> effort.</a:t>
            </a:r>
          </a:p>
          <a:p>
            <a:pPr lvl="1">
              <a:lnSpc>
                <a:spcPct val="80000"/>
              </a:lnSpc>
              <a:spcBef>
                <a:spcPct val="20000"/>
              </a:spcBef>
              <a:defRPr/>
            </a:pPr>
            <a:endParaRPr lang="en-US" sz="2400" b="1" dirty="0">
              <a:solidFill>
                <a:srgbClr val="00183A"/>
              </a:solidFill>
              <a:latin typeface="+mn-lt"/>
            </a:endParaRPr>
          </a:p>
          <a:p>
            <a:pPr lvl="1">
              <a:lnSpc>
                <a:spcPct val="80000"/>
              </a:lnSpc>
              <a:spcBef>
                <a:spcPct val="20000"/>
              </a:spcBef>
              <a:defRPr/>
            </a:pPr>
            <a:r>
              <a:rPr lang="en-US" sz="3200" b="1" i="1" dirty="0">
                <a:solidFill>
                  <a:srgbClr val="FF0000"/>
                </a:solidFill>
                <a:latin typeface="+mn-lt"/>
              </a:rPr>
              <a:t>  …..and Everyone’s Responsibility</a:t>
            </a:r>
          </a:p>
        </p:txBody>
      </p:sp>
    </p:spTree>
    <p:extLst>
      <p:ext uri="{BB962C8B-B14F-4D97-AF65-F5344CB8AC3E}">
        <p14:creationId xmlns:p14="http://schemas.microsoft.com/office/powerpoint/2010/main" val="8624883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26</a:t>
            </a:fld>
            <a:endParaRPr lang="en-US" sz="1000" i="0" dirty="0">
              <a:solidFill>
                <a:srgbClr val="FFC000"/>
              </a:solidFill>
            </a:endParaRPr>
          </a:p>
        </p:txBody>
      </p:sp>
      <p:sp>
        <p:nvSpPr>
          <p:cNvPr id="3" name="Title 5"/>
          <p:cNvSpPr txBox="1">
            <a:spLocks/>
          </p:cNvSpPr>
          <p:nvPr/>
        </p:nvSpPr>
        <p:spPr bwMode="auto">
          <a:xfrm>
            <a:off x="3179763" y="273050"/>
            <a:ext cx="3098800"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a:lnSpc>
                <a:spcPts val="3000"/>
              </a:lnSpc>
              <a:spcBef>
                <a:spcPct val="0"/>
              </a:spcBef>
              <a:buFontTx/>
              <a:buNone/>
            </a:pPr>
            <a:r>
              <a:rPr lang="en-US" altLang="en-US" sz="4400" b="1">
                <a:cs typeface="Arial" charset="0"/>
              </a:rPr>
              <a:t>Questions</a:t>
            </a:r>
          </a:p>
        </p:txBody>
      </p:sp>
      <p:pic>
        <p:nvPicPr>
          <p:cNvPr id="5" name="Picture 4" descr="D:\Documents and Settings\mark.popik\Local Settings\Temporary Internet Files\Content.IE5\U6V3OWM8\MC90032012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2900" y="1484313"/>
            <a:ext cx="61849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24883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27</a:t>
            </a:fld>
            <a:endParaRPr lang="en-US" sz="1000" i="0" dirty="0">
              <a:solidFill>
                <a:srgbClr val="FFC000"/>
              </a:solidFill>
            </a:endParaRPr>
          </a:p>
        </p:txBody>
      </p:sp>
      <p:sp>
        <p:nvSpPr>
          <p:cNvPr id="5" name="Rectangle 2"/>
          <p:cNvSpPr>
            <a:spLocks noChangeArrowheads="1"/>
          </p:cNvSpPr>
          <p:nvPr/>
        </p:nvSpPr>
        <p:spPr bwMode="auto">
          <a:xfrm>
            <a:off x="0" y="0"/>
            <a:ext cx="9158288" cy="6858000"/>
          </a:xfrm>
          <a:prstGeom prst="rect">
            <a:avLst/>
          </a:prstGeom>
          <a:solidFill>
            <a:schemeClr val="bg1"/>
          </a:solidFill>
          <a:ln w="9525">
            <a:solidFill>
              <a:schemeClr val="bg1"/>
            </a:solidFill>
            <a:miter lim="800000"/>
            <a:headEnd/>
            <a:tailEnd/>
          </a:ln>
        </p:spPr>
        <p:txBody>
          <a:bodyPr/>
          <a:lstStyle>
            <a:lvl1pPr marL="342900" indent="-342900" eaLnBrk="0" hangingPunct="0">
              <a:spcBef>
                <a:spcPct val="20000"/>
              </a:spcBef>
              <a:buFont typeface="Arial" charset="0"/>
              <a:buChar char="•"/>
              <a:defRPr sz="2400">
                <a:solidFill>
                  <a:srgbClr val="00183A"/>
                </a:solidFill>
                <a:latin typeface="Arial" charset="0"/>
              </a:defRPr>
            </a:lvl1pPr>
            <a:lvl2pPr marL="742950" indent="-285750" eaLnBrk="0" hangingPunct="0">
              <a:spcBef>
                <a:spcPct val="20000"/>
              </a:spcBef>
              <a:buFont typeface="Arial" charset="0"/>
              <a:buChar char="–"/>
              <a:defRPr sz="2000">
                <a:solidFill>
                  <a:srgbClr val="00183A"/>
                </a:solidFill>
                <a:latin typeface="Arial" charset="0"/>
              </a:defRPr>
            </a:lvl2pPr>
            <a:lvl3pPr marL="1143000" indent="-228600" eaLnBrk="0" hangingPunct="0">
              <a:spcBef>
                <a:spcPct val="20000"/>
              </a:spcBef>
              <a:buFont typeface="Arial" charset="0"/>
              <a:buChar char="•"/>
              <a:defRPr>
                <a:solidFill>
                  <a:srgbClr val="00183A"/>
                </a:solidFill>
                <a:latin typeface="Arial" charset="0"/>
              </a:defRPr>
            </a:lvl3pPr>
            <a:lvl4pPr marL="1600200" indent="-228600" eaLnBrk="0" hangingPunct="0">
              <a:spcBef>
                <a:spcPct val="20000"/>
              </a:spcBef>
              <a:buFont typeface="Arial" charset="0"/>
              <a:buChar char="–"/>
              <a:defRPr sz="1600">
                <a:solidFill>
                  <a:srgbClr val="00183A"/>
                </a:solidFill>
                <a:latin typeface="Arial" charset="0"/>
              </a:defRPr>
            </a:lvl4pPr>
            <a:lvl5pPr marL="2057400" indent="-228600" eaLnBrk="0" hangingPunct="0">
              <a:spcBef>
                <a:spcPct val="20000"/>
              </a:spcBef>
              <a:buFont typeface="Arial" charset="0"/>
              <a:buChar char="»"/>
              <a:defRPr sz="1400">
                <a:solidFill>
                  <a:srgbClr val="00183A"/>
                </a:solidFill>
                <a:latin typeface="Arial" charset="0"/>
              </a:defRPr>
            </a:lvl5pPr>
            <a:lvl6pPr marL="2514600" indent="-228600" eaLnBrk="0" fontAlgn="base" hangingPunct="0">
              <a:spcBef>
                <a:spcPct val="20000"/>
              </a:spcBef>
              <a:spcAft>
                <a:spcPct val="0"/>
              </a:spcAft>
              <a:buFont typeface="Arial" charset="0"/>
              <a:buChar char="»"/>
              <a:defRPr sz="1400">
                <a:solidFill>
                  <a:srgbClr val="00183A"/>
                </a:solidFill>
                <a:latin typeface="Arial" charset="0"/>
              </a:defRPr>
            </a:lvl6pPr>
            <a:lvl7pPr marL="2971800" indent="-228600" eaLnBrk="0" fontAlgn="base" hangingPunct="0">
              <a:spcBef>
                <a:spcPct val="20000"/>
              </a:spcBef>
              <a:spcAft>
                <a:spcPct val="0"/>
              </a:spcAft>
              <a:buFont typeface="Arial" charset="0"/>
              <a:buChar char="»"/>
              <a:defRPr sz="1400">
                <a:solidFill>
                  <a:srgbClr val="00183A"/>
                </a:solidFill>
                <a:latin typeface="Arial" charset="0"/>
              </a:defRPr>
            </a:lvl7pPr>
            <a:lvl8pPr marL="3429000" indent="-228600" eaLnBrk="0" fontAlgn="base" hangingPunct="0">
              <a:spcBef>
                <a:spcPct val="20000"/>
              </a:spcBef>
              <a:spcAft>
                <a:spcPct val="0"/>
              </a:spcAft>
              <a:buFont typeface="Arial" charset="0"/>
              <a:buChar char="»"/>
              <a:defRPr sz="1400">
                <a:solidFill>
                  <a:srgbClr val="00183A"/>
                </a:solidFill>
                <a:latin typeface="Arial" charset="0"/>
              </a:defRPr>
            </a:lvl8pPr>
            <a:lvl9pPr marL="3886200" indent="-228600" eaLnBrk="0" fontAlgn="base" hangingPunct="0">
              <a:spcBef>
                <a:spcPct val="20000"/>
              </a:spcBef>
              <a:spcAft>
                <a:spcPct val="0"/>
              </a:spcAft>
              <a:buFont typeface="Arial" charset="0"/>
              <a:buChar char="»"/>
              <a:defRPr sz="1400">
                <a:solidFill>
                  <a:srgbClr val="00183A"/>
                </a:solidFill>
                <a:latin typeface="Arial" charset="0"/>
              </a:defRPr>
            </a:lvl9pPr>
          </a:lstStyle>
          <a:p>
            <a:pPr eaLnBrk="1" hangingPunct="1">
              <a:spcBef>
                <a:spcPct val="0"/>
              </a:spcBef>
              <a:buFontTx/>
              <a:buNone/>
            </a:pPr>
            <a:endParaRPr lang="en-US" altLang="en-US" sz="2500">
              <a:solidFill>
                <a:schemeClr val="tx1"/>
              </a:solidFill>
              <a:latin typeface="Univers" pitchFamily="34" charset="-18"/>
              <a:ea typeface="ＭＳ Ｐゴシック" pitchFamily="34" charset="-128"/>
            </a:endParaRPr>
          </a:p>
        </p:txBody>
      </p:sp>
      <p:pic>
        <p:nvPicPr>
          <p:cNvPr id="3"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398463"/>
            <a:ext cx="6127750" cy="622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24883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3276600" y="6556023"/>
            <a:ext cx="5867400" cy="304800"/>
          </a:xfrm>
          <a:prstGeom prst="rect">
            <a:avLst/>
          </a:prstGeom>
        </p:spPr>
        <p:txBody>
          <a:bodyPr anchor="b"/>
          <a:lstStyle>
            <a:lvl1pPr marL="0" indent="0" algn="ctr" defTabSz="914400" rtl="0" eaLnBrk="1" latinLnBrk="0" hangingPunct="1">
              <a:spcBef>
                <a:spcPct val="20000"/>
              </a:spcBef>
              <a:buFont typeface="Arial" panose="020B0604020202020204" pitchFamily="34" charset="0"/>
              <a:buNone/>
              <a:defRPr sz="1600" i="1" kern="1200">
                <a:solidFill>
                  <a:schemeClr val="bg1"/>
                </a:solidFill>
                <a:latin typeface="Arial Narrow" panose="020B0606020202030204" pitchFamily="34" charset="0"/>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pPr algn="r"/>
            <a:r>
              <a:rPr lang="en-US" sz="1000" i="0" dirty="0" smtClean="0">
                <a:solidFill>
                  <a:srgbClr val="FFC000"/>
                </a:solidFill>
              </a:rPr>
              <a:t>                                                                              </a:t>
            </a:r>
            <a:fld id="{32718B27-34D4-4A4E-AB52-A27FB0895044}" type="slidenum">
              <a:rPr lang="en-US" sz="1000" i="0" smtClean="0">
                <a:solidFill>
                  <a:srgbClr val="FFC000"/>
                </a:solidFill>
              </a:rPr>
              <a:pPr algn="r"/>
              <a:t>28</a:t>
            </a:fld>
            <a:endParaRPr lang="en-US" sz="1000" i="0" dirty="0">
              <a:solidFill>
                <a:srgbClr val="FFC000"/>
              </a:solidFill>
            </a:endParaRPr>
          </a:p>
        </p:txBody>
      </p:sp>
      <p:sp>
        <p:nvSpPr>
          <p:cNvPr id="3" name="Title 1"/>
          <p:cNvSpPr>
            <a:spLocks noGrp="1"/>
          </p:cNvSpPr>
          <p:nvPr>
            <p:ph type="title"/>
          </p:nvPr>
        </p:nvSpPr>
        <p:spPr>
          <a:xfrm>
            <a:off x="1219200" y="152400"/>
            <a:ext cx="6905625" cy="504825"/>
          </a:xfrm>
        </p:spPr>
        <p:txBody>
          <a:bodyPr/>
          <a:lstStyle/>
          <a:p>
            <a:pPr algn="ctr">
              <a:defRPr/>
            </a:pPr>
            <a:r>
              <a:rPr lang="en-US" altLang="en-US" sz="3600" dirty="0" smtClean="0">
                <a:latin typeface="+mn-lt"/>
              </a:rPr>
              <a:t>Classified Info Non-Disclosure</a:t>
            </a:r>
            <a:endParaRPr lang="en-US" altLang="en-US" sz="3600" dirty="0" smtClean="0">
              <a:solidFill>
                <a:schemeClr val="tx1"/>
              </a:solidFill>
              <a:latin typeface="+mn-lt"/>
            </a:endParaRPr>
          </a:p>
        </p:txBody>
      </p:sp>
      <p:sp>
        <p:nvSpPr>
          <p:cNvPr id="5" name="Rectangle 3"/>
          <p:cNvSpPr txBox="1">
            <a:spLocks noChangeArrowheads="1"/>
          </p:cNvSpPr>
          <p:nvPr/>
        </p:nvSpPr>
        <p:spPr>
          <a:xfrm>
            <a:off x="742950" y="1958975"/>
            <a:ext cx="2446338" cy="3298825"/>
          </a:xfrm>
          <a:prstGeom prst="rect">
            <a:avLst/>
          </a:prstGeom>
        </p:spPr>
        <p:txBody>
          <a:bodyPr/>
          <a:lstStyle/>
          <a:p>
            <a:pPr marL="342900" indent="-342900">
              <a:lnSpc>
                <a:spcPct val="90000"/>
              </a:lnSpc>
              <a:spcBef>
                <a:spcPct val="20000"/>
              </a:spcBef>
              <a:buFont typeface="Wingdings" panose="05000000000000000000" pitchFamily="2" charset="2"/>
              <a:buChar char="§"/>
              <a:defRPr/>
            </a:pPr>
            <a:r>
              <a:rPr lang="en-US" sz="3200" dirty="0">
                <a:solidFill>
                  <a:srgbClr val="00183A"/>
                </a:solidFill>
                <a:latin typeface="+mn-lt"/>
              </a:rPr>
              <a:t>Full Name</a:t>
            </a:r>
          </a:p>
          <a:p>
            <a:pPr marL="342900" indent="-342900">
              <a:lnSpc>
                <a:spcPct val="90000"/>
              </a:lnSpc>
              <a:spcBef>
                <a:spcPct val="20000"/>
              </a:spcBef>
              <a:buFont typeface="Wingdings" panose="05000000000000000000" pitchFamily="2" charset="2"/>
              <a:buChar char="§"/>
              <a:defRPr/>
            </a:pPr>
            <a:r>
              <a:rPr lang="en-US" sz="3200" dirty="0">
                <a:solidFill>
                  <a:srgbClr val="00183A"/>
                </a:solidFill>
              </a:rPr>
              <a:t>SSN</a:t>
            </a:r>
            <a:endParaRPr lang="en-US" sz="3200" dirty="0">
              <a:solidFill>
                <a:srgbClr val="00183A"/>
              </a:solidFill>
              <a:latin typeface="+mn-lt"/>
            </a:endParaRPr>
          </a:p>
          <a:p>
            <a:pPr marL="342900" indent="-342900">
              <a:lnSpc>
                <a:spcPct val="90000"/>
              </a:lnSpc>
              <a:spcBef>
                <a:spcPct val="20000"/>
              </a:spcBef>
              <a:buFont typeface="Wingdings" panose="05000000000000000000" pitchFamily="2" charset="2"/>
              <a:buChar char="§"/>
              <a:defRPr/>
            </a:pPr>
            <a:r>
              <a:rPr lang="en-US" sz="3200" dirty="0">
                <a:solidFill>
                  <a:srgbClr val="00183A"/>
                </a:solidFill>
                <a:latin typeface="+mn-lt"/>
              </a:rPr>
              <a:t>Signature</a:t>
            </a:r>
          </a:p>
          <a:p>
            <a:pPr marL="342900" indent="-342900">
              <a:lnSpc>
                <a:spcPct val="90000"/>
              </a:lnSpc>
              <a:spcBef>
                <a:spcPct val="20000"/>
              </a:spcBef>
              <a:buFont typeface="Wingdings" panose="05000000000000000000" pitchFamily="2" charset="2"/>
              <a:buChar char="§"/>
              <a:defRPr/>
            </a:pPr>
            <a:r>
              <a:rPr lang="en-US" sz="3200" dirty="0">
                <a:solidFill>
                  <a:srgbClr val="00183A"/>
                </a:solidFill>
                <a:latin typeface="+mn-lt"/>
              </a:rPr>
              <a:t>Witness</a:t>
            </a:r>
          </a:p>
          <a:p>
            <a:pPr marL="342900" indent="-342900">
              <a:lnSpc>
                <a:spcPct val="90000"/>
              </a:lnSpc>
              <a:spcBef>
                <a:spcPct val="20000"/>
              </a:spcBef>
              <a:buFont typeface="Wingdings" panose="05000000000000000000" pitchFamily="2" charset="2"/>
              <a:buChar char="§"/>
              <a:defRPr/>
            </a:pPr>
            <a:r>
              <a:rPr lang="en-US" sz="3200" dirty="0">
                <a:solidFill>
                  <a:srgbClr val="00183A"/>
                </a:solidFill>
                <a:latin typeface="+mn-lt"/>
              </a:rPr>
              <a:t>Debriefing</a:t>
            </a:r>
          </a:p>
          <a:p>
            <a:pPr marL="342900" indent="-342900">
              <a:lnSpc>
                <a:spcPct val="90000"/>
              </a:lnSpc>
              <a:spcBef>
                <a:spcPct val="20000"/>
              </a:spcBef>
              <a:buFont typeface="Wingdings" panose="05000000000000000000" pitchFamily="2" charset="2"/>
              <a:buChar char="§"/>
              <a:defRPr/>
            </a:pPr>
            <a:r>
              <a:rPr lang="en-US" sz="3200" dirty="0">
                <a:solidFill>
                  <a:srgbClr val="00183A"/>
                </a:solidFill>
                <a:latin typeface="+mn-lt"/>
              </a:rPr>
              <a:t>Lifetime</a:t>
            </a:r>
          </a:p>
          <a:p>
            <a:pPr marL="342900" indent="-342900">
              <a:lnSpc>
                <a:spcPct val="90000"/>
              </a:lnSpc>
              <a:spcBef>
                <a:spcPct val="20000"/>
              </a:spcBef>
              <a:buFont typeface="Wingdings" panose="05000000000000000000" pitchFamily="2" charset="2"/>
              <a:buChar char="§"/>
              <a:defRPr/>
            </a:pPr>
            <a:endParaRPr lang="en-US" sz="3200" dirty="0">
              <a:solidFill>
                <a:srgbClr val="00183A"/>
              </a:solidFill>
              <a:latin typeface="+mn-lt"/>
            </a:endParaRPr>
          </a:p>
        </p:txBody>
      </p:sp>
      <p:sp>
        <p:nvSpPr>
          <p:cNvPr id="6" name="Title 3"/>
          <p:cNvSpPr txBox="1">
            <a:spLocks/>
          </p:cNvSpPr>
          <p:nvPr/>
        </p:nvSpPr>
        <p:spPr bwMode="auto">
          <a:xfrm>
            <a:off x="341313" y="1247775"/>
            <a:ext cx="8547100" cy="366713"/>
          </a:xfrm>
          <a:prstGeom prst="rect">
            <a:avLst/>
          </a:prstGeom>
          <a:solidFill>
            <a:srgbClr val="FFFF00"/>
          </a:solid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defRPr/>
            </a:pPr>
            <a:r>
              <a:rPr lang="en-US" i="1" dirty="0" smtClean="0">
                <a:solidFill>
                  <a:schemeClr val="tx1"/>
                </a:solidFill>
                <a:latin typeface="+mn-lt"/>
              </a:rPr>
              <a:t>SF-312</a:t>
            </a:r>
            <a:r>
              <a:rPr lang="en-US" i="1" dirty="0">
                <a:solidFill>
                  <a:schemeClr val="tx1"/>
                </a:solidFill>
                <a:latin typeface="+mn-lt"/>
              </a:rPr>
              <a:t>, Classified Information Nondisclosure Agreement</a:t>
            </a:r>
            <a:endParaRPr lang="en-US" i="1" dirty="0" smtClean="0">
              <a:solidFill>
                <a:schemeClr val="tx1"/>
              </a:solidFill>
              <a:latin typeface="+mn-lt"/>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l="14835" t="10257" r="64957" b="5438"/>
          <a:stretch>
            <a:fillRect/>
          </a:stretch>
        </p:blipFill>
        <p:spPr bwMode="auto">
          <a:xfrm>
            <a:off x="3285199" y="1919949"/>
            <a:ext cx="2846387" cy="370998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8" name="Picture 3"/>
          <p:cNvPicPr>
            <a:picLocks noChangeAspect="1" noChangeArrowheads="1"/>
          </p:cNvPicPr>
          <p:nvPr/>
        </p:nvPicPr>
        <p:blipFill>
          <a:blip r:embed="rId4">
            <a:extLst>
              <a:ext uri="{28A0092B-C50C-407E-A947-70E740481C1C}">
                <a14:useLocalDpi xmlns:a14="http://schemas.microsoft.com/office/drawing/2010/main" val="0"/>
              </a:ext>
            </a:extLst>
          </a:blip>
          <a:srcRect l="14639" t="10600" r="65154" b="5096"/>
          <a:stretch>
            <a:fillRect/>
          </a:stretch>
        </p:blipFill>
        <p:spPr bwMode="auto">
          <a:xfrm>
            <a:off x="6142699" y="1919949"/>
            <a:ext cx="2844800" cy="370998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9" name="Title 3"/>
          <p:cNvSpPr txBox="1">
            <a:spLocks/>
          </p:cNvSpPr>
          <p:nvPr/>
        </p:nvSpPr>
        <p:spPr bwMode="auto">
          <a:xfrm>
            <a:off x="4240874" y="5641049"/>
            <a:ext cx="827087" cy="250825"/>
          </a:xfrm>
          <a:prstGeom prst="rect">
            <a:avLst/>
          </a:prstGeom>
          <a:no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defRPr/>
            </a:pPr>
            <a:r>
              <a:rPr lang="en-US" sz="1400" b="0" i="1" dirty="0" smtClean="0">
                <a:solidFill>
                  <a:schemeClr val="tx1"/>
                </a:solidFill>
                <a:latin typeface="+mn-lt"/>
              </a:rPr>
              <a:t>FRONT</a:t>
            </a:r>
          </a:p>
        </p:txBody>
      </p:sp>
      <p:sp>
        <p:nvSpPr>
          <p:cNvPr id="10" name="Title 3"/>
          <p:cNvSpPr txBox="1">
            <a:spLocks/>
          </p:cNvSpPr>
          <p:nvPr/>
        </p:nvSpPr>
        <p:spPr bwMode="auto">
          <a:xfrm>
            <a:off x="7241249" y="5641049"/>
            <a:ext cx="827087" cy="250825"/>
          </a:xfrm>
          <a:prstGeom prst="rect">
            <a:avLst/>
          </a:prstGeom>
          <a:no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defRPr/>
            </a:pPr>
            <a:r>
              <a:rPr lang="en-US" sz="1400" b="0" i="1" dirty="0" smtClean="0">
                <a:solidFill>
                  <a:schemeClr val="tx1"/>
                </a:solidFill>
                <a:latin typeface="+mn-lt"/>
              </a:rPr>
              <a:t>BACK</a:t>
            </a:r>
          </a:p>
        </p:txBody>
      </p:sp>
      <p:sp>
        <p:nvSpPr>
          <p:cNvPr id="11" name="Title 3"/>
          <p:cNvSpPr txBox="1">
            <a:spLocks/>
          </p:cNvSpPr>
          <p:nvPr/>
        </p:nvSpPr>
        <p:spPr bwMode="auto">
          <a:xfrm>
            <a:off x="120650" y="5949950"/>
            <a:ext cx="4946650" cy="368300"/>
          </a:xfrm>
          <a:prstGeom prst="rect">
            <a:avLst/>
          </a:prstGeom>
          <a:noFill/>
          <a:ln w="9525">
            <a:noFill/>
            <a:miter lim="800000"/>
            <a:headEnd/>
            <a:tailEnd/>
          </a:ln>
        </p:spPr>
        <p:txBody>
          <a:bodyPr anchor="ctr"/>
          <a:lstStyle>
            <a:lvl1pPr algn="l" rtl="0" eaLnBrk="0" fontAlgn="base" hangingPunct="0">
              <a:lnSpc>
                <a:spcPts val="3000"/>
              </a:lnSpc>
              <a:spcBef>
                <a:spcPct val="0"/>
              </a:spcBef>
              <a:spcAft>
                <a:spcPct val="0"/>
              </a:spcAft>
              <a:defRPr sz="2400" b="1" kern="1200">
                <a:solidFill>
                  <a:srgbClr val="00183A"/>
                </a:solidFill>
                <a:latin typeface="+mj-lt"/>
                <a:ea typeface="+mj-ea"/>
                <a:cs typeface="+mj-cs"/>
              </a:defRPr>
            </a:lvl1pPr>
            <a:lvl2pPr algn="l" rtl="0" eaLnBrk="0" fontAlgn="base" hangingPunct="0">
              <a:lnSpc>
                <a:spcPts val="3000"/>
              </a:lnSpc>
              <a:spcBef>
                <a:spcPct val="0"/>
              </a:spcBef>
              <a:spcAft>
                <a:spcPct val="0"/>
              </a:spcAft>
              <a:defRPr sz="2400" b="1">
                <a:solidFill>
                  <a:srgbClr val="00183A"/>
                </a:solidFill>
                <a:latin typeface="Times New Roman" pitchFamily="18" charset="0"/>
              </a:defRPr>
            </a:lvl2pPr>
            <a:lvl3pPr algn="l" rtl="0" eaLnBrk="0" fontAlgn="base" hangingPunct="0">
              <a:lnSpc>
                <a:spcPts val="3000"/>
              </a:lnSpc>
              <a:spcBef>
                <a:spcPct val="0"/>
              </a:spcBef>
              <a:spcAft>
                <a:spcPct val="0"/>
              </a:spcAft>
              <a:defRPr sz="2400" b="1">
                <a:solidFill>
                  <a:srgbClr val="00183A"/>
                </a:solidFill>
                <a:latin typeface="Times New Roman" pitchFamily="18" charset="0"/>
              </a:defRPr>
            </a:lvl3pPr>
            <a:lvl4pPr algn="l" rtl="0" eaLnBrk="0" fontAlgn="base" hangingPunct="0">
              <a:lnSpc>
                <a:spcPts val="3000"/>
              </a:lnSpc>
              <a:spcBef>
                <a:spcPct val="0"/>
              </a:spcBef>
              <a:spcAft>
                <a:spcPct val="0"/>
              </a:spcAft>
              <a:defRPr sz="2400" b="1">
                <a:solidFill>
                  <a:srgbClr val="00183A"/>
                </a:solidFill>
                <a:latin typeface="Times New Roman" pitchFamily="18" charset="0"/>
              </a:defRPr>
            </a:lvl4pPr>
            <a:lvl5pPr algn="l" rtl="0" eaLnBrk="0" fontAlgn="base" hangingPunct="0">
              <a:lnSpc>
                <a:spcPts val="3000"/>
              </a:lnSpc>
              <a:spcBef>
                <a:spcPct val="0"/>
              </a:spcBef>
              <a:spcAft>
                <a:spcPct val="0"/>
              </a:spcAft>
              <a:defRPr sz="2400" b="1">
                <a:solidFill>
                  <a:srgbClr val="00183A"/>
                </a:solidFill>
                <a:latin typeface="Times New Roman" pitchFamily="18" charset="0"/>
              </a:defRPr>
            </a:lvl5pPr>
            <a:lvl6pPr marL="457200" algn="l" rtl="0" fontAlgn="base">
              <a:lnSpc>
                <a:spcPts val="3000"/>
              </a:lnSpc>
              <a:spcBef>
                <a:spcPct val="0"/>
              </a:spcBef>
              <a:spcAft>
                <a:spcPct val="0"/>
              </a:spcAft>
              <a:defRPr sz="2800" b="1" i="1">
                <a:solidFill>
                  <a:srgbClr val="00183A"/>
                </a:solidFill>
                <a:latin typeface="Times New Roman" pitchFamily="18" charset="0"/>
              </a:defRPr>
            </a:lvl6pPr>
            <a:lvl7pPr marL="914400" algn="l" rtl="0" fontAlgn="base">
              <a:lnSpc>
                <a:spcPts val="3000"/>
              </a:lnSpc>
              <a:spcBef>
                <a:spcPct val="0"/>
              </a:spcBef>
              <a:spcAft>
                <a:spcPct val="0"/>
              </a:spcAft>
              <a:defRPr sz="2800" b="1" i="1">
                <a:solidFill>
                  <a:srgbClr val="00183A"/>
                </a:solidFill>
                <a:latin typeface="Times New Roman" pitchFamily="18" charset="0"/>
              </a:defRPr>
            </a:lvl7pPr>
            <a:lvl8pPr marL="1371600" algn="l" rtl="0" fontAlgn="base">
              <a:lnSpc>
                <a:spcPts val="3000"/>
              </a:lnSpc>
              <a:spcBef>
                <a:spcPct val="0"/>
              </a:spcBef>
              <a:spcAft>
                <a:spcPct val="0"/>
              </a:spcAft>
              <a:defRPr sz="2800" b="1" i="1">
                <a:solidFill>
                  <a:srgbClr val="00183A"/>
                </a:solidFill>
                <a:latin typeface="Times New Roman" pitchFamily="18" charset="0"/>
              </a:defRPr>
            </a:lvl8pPr>
            <a:lvl9pPr marL="1828800" algn="l" rtl="0" fontAlgn="base">
              <a:lnSpc>
                <a:spcPts val="3000"/>
              </a:lnSpc>
              <a:spcBef>
                <a:spcPct val="0"/>
              </a:spcBef>
              <a:spcAft>
                <a:spcPct val="0"/>
              </a:spcAft>
              <a:defRPr sz="2800" b="1" i="1">
                <a:solidFill>
                  <a:srgbClr val="00183A"/>
                </a:solidFill>
                <a:latin typeface="Times New Roman" pitchFamily="18" charset="0"/>
              </a:defRPr>
            </a:lvl9pPr>
          </a:lstStyle>
          <a:p>
            <a:pPr>
              <a:defRPr/>
            </a:pPr>
            <a:r>
              <a:rPr lang="en-US" sz="1400" b="0" i="1" dirty="0">
                <a:latin typeface="+mn-lt"/>
              </a:rPr>
              <a:t>NOTE:  Contractors </a:t>
            </a:r>
            <a:r>
              <a:rPr lang="en-US" sz="1400" b="0" i="1" dirty="0" smtClean="0">
                <a:latin typeface="+mn-lt"/>
              </a:rPr>
              <a:t>Only - fill </a:t>
            </a:r>
            <a:r>
              <a:rPr lang="en-US" sz="1400" b="0" i="1" dirty="0">
                <a:latin typeface="+mn-lt"/>
              </a:rPr>
              <a:t>out organization information</a:t>
            </a:r>
          </a:p>
        </p:txBody>
      </p:sp>
    </p:spTree>
    <p:extLst>
      <p:ext uri="{BB962C8B-B14F-4D97-AF65-F5344CB8AC3E}">
        <p14:creationId xmlns:p14="http://schemas.microsoft.com/office/powerpoint/2010/main" val="40135160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9" y="1170482"/>
            <a:ext cx="8396287" cy="5182693"/>
          </a:xfrm>
        </p:spPr>
        <p:txBody>
          <a:bodyPr/>
          <a:lstStyle/>
          <a:p>
            <a:pPr marL="342900" indent="-342900">
              <a:buFont typeface="Arial" panose="020B0604020202020204" pitchFamily="34" charset="0"/>
              <a:buChar char="•"/>
            </a:pPr>
            <a:r>
              <a:rPr lang="en-US" sz="2200" b="0" dirty="0" smtClean="0">
                <a:latin typeface="Arial" panose="020B0604020202020204" pitchFamily="34" charset="0"/>
                <a:cs typeface="Arial" panose="020B0604020202020204" pitchFamily="34" charset="0"/>
              </a:rPr>
              <a:t>Per Office of the Director of National Intelligence (ODNI) “The witness’ signature serves to validate that the individuals signature was executed on the Non-Disclosure Agreement (NDA) form.  The individual’s and witness’ signatures must bear the same date.”  It must also be signed in ink.  </a:t>
            </a:r>
          </a:p>
          <a:p>
            <a:pPr marL="342900" indent="-342900">
              <a:buFont typeface="Arial" panose="020B0604020202020204" pitchFamily="34" charset="0"/>
              <a:buChar char="•"/>
            </a:pPr>
            <a:r>
              <a:rPr lang="en-US" sz="2200" b="0" dirty="0" smtClean="0">
                <a:latin typeface="Arial" panose="020B0604020202020204" pitchFamily="34" charset="0"/>
                <a:cs typeface="Arial" panose="020B0604020202020204" pitchFamily="34" charset="0"/>
              </a:rPr>
              <a:t>SF312 </a:t>
            </a:r>
            <a:r>
              <a:rPr lang="en-US" sz="2200" b="0" dirty="0" smtClean="0">
                <a:latin typeface="Arial" panose="020B0604020202020204" pitchFamily="34" charset="0"/>
                <a:cs typeface="Arial" panose="020B0604020202020204" pitchFamily="34" charset="0"/>
              </a:rPr>
              <a:t>witness and acceptance </a:t>
            </a:r>
            <a:r>
              <a:rPr lang="en-US" sz="2200" b="0" dirty="0" smtClean="0">
                <a:latin typeface="Arial" panose="020B0604020202020204" pitchFamily="34" charset="0"/>
                <a:cs typeface="Arial" panose="020B0604020202020204" pitchFamily="34" charset="0"/>
              </a:rPr>
              <a:t>will be signed by PERSEC personnel.</a:t>
            </a:r>
          </a:p>
          <a:p>
            <a:pPr marL="342900" indent="-342900">
              <a:buFont typeface="Arial" panose="020B0604020202020204" pitchFamily="34" charset="0"/>
              <a:buChar char="•"/>
            </a:pPr>
            <a:r>
              <a:rPr lang="en-US" sz="2200" b="0" dirty="0" smtClean="0">
                <a:latin typeface="Arial" panose="020B0604020202020204" pitchFamily="34" charset="0"/>
                <a:cs typeface="Arial" panose="020B0604020202020204" pitchFamily="34" charset="0"/>
              </a:rPr>
              <a:t>SF312 will be uploaded into DISS and sent to OCHR-Silverdale.</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When requested by PERSEC briefer, print full name on top front of SF312 (above yellow highlighted area).  Middle initial is fine for middle name if you have one.  </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Sign/date back of form where highlighted when instructed to do so by the briefer.  </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Turn camera off and enter your full SSN.</a:t>
            </a:r>
          </a:p>
          <a:p>
            <a:pPr marL="342900" indent="-342900">
              <a:buFont typeface="Arial" panose="020B0604020202020204" pitchFamily="34" charset="0"/>
              <a:buChar char="•"/>
            </a:pPr>
            <a:endParaRPr lang="en-US" sz="2200" b="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US" sz="2200" b="0" dirty="0" smtClean="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pPr algn="ctr"/>
            <a:r>
              <a:rPr lang="en-US" dirty="0" smtClean="0">
                <a:latin typeface="+mj-lt"/>
              </a:rPr>
              <a:t>SF312 Instructions	</a:t>
            </a:r>
            <a:endParaRPr lang="en-US" dirty="0">
              <a:latin typeface="+mj-lt"/>
            </a:endParaRPr>
          </a:p>
        </p:txBody>
      </p:sp>
      <p:sp>
        <p:nvSpPr>
          <p:cNvPr id="7" name="TextBox 6"/>
          <p:cNvSpPr txBox="1"/>
          <p:nvPr/>
        </p:nvSpPr>
        <p:spPr>
          <a:xfrm>
            <a:off x="8853487" y="6611779"/>
            <a:ext cx="581025" cy="246221"/>
          </a:xfrm>
          <a:prstGeom prst="rect">
            <a:avLst/>
          </a:prstGeom>
          <a:noFill/>
        </p:spPr>
        <p:txBody>
          <a:bodyPr wrap="square" rtlCol="0">
            <a:spAutoFit/>
          </a:bodyPr>
          <a:lstStyle/>
          <a:p>
            <a:r>
              <a:rPr lang="en-US" sz="1000" dirty="0" smtClean="0">
                <a:solidFill>
                  <a:srgbClr val="FFFF00"/>
                </a:solidFill>
              </a:rPr>
              <a:t>28</a:t>
            </a:r>
            <a:endParaRPr lang="en-US" sz="1000" dirty="0">
              <a:solidFill>
                <a:srgbClr val="FFFF00"/>
              </a:solidFill>
            </a:endParaRPr>
          </a:p>
        </p:txBody>
      </p:sp>
    </p:spTree>
    <p:extLst>
      <p:ext uri="{BB962C8B-B14F-4D97-AF65-F5344CB8AC3E}">
        <p14:creationId xmlns:p14="http://schemas.microsoft.com/office/powerpoint/2010/main" val="2851870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728029"/>
          </a:xfrm>
        </p:spPr>
        <p:txBody>
          <a:bodyPr/>
          <a:lstStyle/>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Do not sign anywhere else</a:t>
            </a:r>
            <a:r>
              <a:rPr lang="en-US" sz="2200" b="0" dirty="0" smtClean="0">
                <a:latin typeface="Arial" panose="020B0604020202020204" pitchFamily="34" charset="0"/>
                <a:cs typeface="Arial" panose="020B0604020202020204" pitchFamily="34" charset="0"/>
              </a:rPr>
              <a:t>!  Save to your electronic device.</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Click on link in DoD Safe email sent by PERSEC office</a:t>
            </a:r>
            <a:r>
              <a:rPr lang="en-US" sz="2200" b="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Click on green + add icon in “to” box</a:t>
            </a:r>
            <a:r>
              <a:rPr lang="en-US" sz="2200" b="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Enter NSWCCD PERSEC in Name box and </a:t>
            </a:r>
            <a:r>
              <a:rPr lang="en-US" sz="2200" b="0" u="sng" dirty="0">
                <a:latin typeface="Arial" panose="020B0604020202020204" pitchFamily="34" charset="0"/>
                <a:cs typeface="Arial" panose="020B0604020202020204" pitchFamily="34" charset="0"/>
                <a:hlinkClick r:id="rId2"/>
              </a:rPr>
              <a:t>nswccd_persec.fct@navy.mil</a:t>
            </a:r>
            <a:r>
              <a:rPr lang="en-US" sz="2200" b="0" dirty="0">
                <a:latin typeface="Arial" panose="020B0604020202020204" pitchFamily="34" charset="0"/>
                <a:cs typeface="Arial" panose="020B0604020202020204" pitchFamily="34" charset="0"/>
              </a:rPr>
              <a:t> in email box.  Click Add &amp; Close.  Check box next to Encrypt every file (REQUIRED FOR FOUO, PII and PHI</a:t>
            </a:r>
            <a:r>
              <a:rPr lang="en-US" sz="2200" b="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Add Carderock2021 in the passphrase box.  </a:t>
            </a:r>
            <a:endParaRPr lang="en-US" sz="2200" b="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Click on Add files.  Select your SF312 file(s).  </a:t>
            </a:r>
            <a:endParaRPr lang="en-US" sz="2200" b="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Click on Drop-off files.  Click ok</a:t>
            </a:r>
            <a:r>
              <a:rPr lang="en-US" sz="2200" b="0"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You are done when DOD Safe states “Drop-off completed”.  </a:t>
            </a:r>
          </a:p>
          <a:p>
            <a:pPr marL="342900" indent="-342900">
              <a:buFont typeface="Arial" panose="020B0604020202020204" pitchFamily="34" charset="0"/>
              <a:buChar char="•"/>
            </a:pPr>
            <a:r>
              <a:rPr lang="en-US" sz="2200" b="0" dirty="0">
                <a:latin typeface="Arial" panose="020B0604020202020204" pitchFamily="34" charset="0"/>
                <a:cs typeface="Arial" panose="020B0604020202020204" pitchFamily="34" charset="0"/>
              </a:rPr>
              <a:t>Thank you for your time and welcome to </a:t>
            </a:r>
            <a:r>
              <a:rPr lang="en-US" sz="2200" b="0" dirty="0" smtClean="0">
                <a:latin typeface="Arial" panose="020B0604020202020204" pitchFamily="34" charset="0"/>
                <a:cs typeface="Arial" panose="020B0604020202020204" pitchFamily="34" charset="0"/>
              </a:rPr>
              <a:t>NSWCCD</a:t>
            </a:r>
            <a:r>
              <a:rPr lang="en-US" sz="2200" b="0" dirty="0">
                <a:latin typeface="Arial" panose="020B0604020202020204" pitchFamily="34" charset="0"/>
                <a:cs typeface="Arial" panose="020B0604020202020204" pitchFamily="34" charset="0"/>
              </a:rPr>
              <a:t>.  </a:t>
            </a:r>
          </a:p>
          <a:p>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endParaRPr lang="en-US" sz="2000" dirty="0" smtClean="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200" b="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pPr algn="ctr"/>
            <a:r>
              <a:rPr lang="en-US" dirty="0" smtClean="0">
                <a:latin typeface="+mj-lt"/>
              </a:rPr>
              <a:t>  SF312 Instructions</a:t>
            </a:r>
            <a:endParaRPr lang="en-US" dirty="0">
              <a:latin typeface="+mj-lt"/>
            </a:endParaRPr>
          </a:p>
        </p:txBody>
      </p:sp>
      <p:sp>
        <p:nvSpPr>
          <p:cNvPr id="4" name="TextBox 3"/>
          <p:cNvSpPr txBox="1"/>
          <p:nvPr/>
        </p:nvSpPr>
        <p:spPr>
          <a:xfrm>
            <a:off x="8582025" y="6611779"/>
            <a:ext cx="852488" cy="246221"/>
          </a:xfrm>
          <a:prstGeom prst="rect">
            <a:avLst/>
          </a:prstGeom>
          <a:noFill/>
        </p:spPr>
        <p:txBody>
          <a:bodyPr wrap="square" rtlCol="0">
            <a:spAutoFit/>
          </a:bodyPr>
          <a:lstStyle/>
          <a:p>
            <a:r>
              <a:rPr lang="en-US" sz="1000" dirty="0" smtClean="0">
                <a:solidFill>
                  <a:srgbClr val="FFFF00"/>
                </a:solidFill>
              </a:rPr>
              <a:t>        29</a:t>
            </a:r>
            <a:endParaRPr lang="en-US" sz="1000" dirty="0">
              <a:solidFill>
                <a:srgbClr val="FFFF00"/>
              </a:solidFill>
            </a:endParaRPr>
          </a:p>
        </p:txBody>
      </p:sp>
    </p:spTree>
    <p:extLst>
      <p:ext uri="{BB962C8B-B14F-4D97-AF65-F5344CB8AC3E}">
        <p14:creationId xmlns:p14="http://schemas.microsoft.com/office/powerpoint/2010/main" val="602073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598</TotalTime>
  <Words>3502</Words>
  <Application>Microsoft Office PowerPoint</Application>
  <PresentationFormat>On-screen Show (4:3)</PresentationFormat>
  <Paragraphs>350</Paragraphs>
  <Slides>30</Slides>
  <Notes>10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ＭＳ Ｐゴシック</vt:lpstr>
      <vt:lpstr>Arial</vt:lpstr>
      <vt:lpstr>Arial Black</vt:lpstr>
      <vt:lpstr>Arial Narrow</vt:lpstr>
      <vt:lpstr>Calibri</vt:lpstr>
      <vt:lpstr>Swis721 Blk BT</vt:lpstr>
      <vt:lpstr>Times</vt:lpstr>
      <vt:lpstr>Univers</vt:lpstr>
      <vt:lpstr>Wingdings</vt:lpstr>
      <vt:lpstr>Wingdings 2</vt:lpstr>
      <vt:lpstr>Office Theme</vt:lpstr>
      <vt:lpstr>Personnel Security Briefing</vt:lpstr>
      <vt:lpstr>Security Message</vt:lpstr>
      <vt:lpstr>Personnel Security Program (PSP)</vt:lpstr>
      <vt:lpstr>PSP Policy Guidance</vt:lpstr>
      <vt:lpstr>Personnel Security </vt:lpstr>
      <vt:lpstr>Security Clearances</vt:lpstr>
      <vt:lpstr>Your Security Clearance</vt:lpstr>
      <vt:lpstr>Security Clearance Process</vt:lpstr>
      <vt:lpstr>Security Clearance Investigation</vt:lpstr>
      <vt:lpstr>   PSI Types</vt:lpstr>
      <vt:lpstr>   Key Components / Elements</vt:lpstr>
      <vt:lpstr>Position Sensitivity </vt:lpstr>
      <vt:lpstr>New PSP Terminology</vt:lpstr>
      <vt:lpstr>Adjudication Factors</vt:lpstr>
      <vt:lpstr>Adjudicative Process</vt:lpstr>
      <vt:lpstr>13 Adjudicative Guidelines</vt:lpstr>
      <vt:lpstr>Access Eligibility Process</vt:lpstr>
      <vt:lpstr>Continuous Evaluation Program</vt:lpstr>
      <vt:lpstr>Personnel Security</vt:lpstr>
      <vt:lpstr>Self-Reporting</vt:lpstr>
      <vt:lpstr>                       Recent Updates</vt:lpstr>
      <vt:lpstr>PowerPoint Presentation</vt:lpstr>
      <vt:lpstr>        Personnel Requiring SF312s  </vt:lpstr>
      <vt:lpstr>        Personnel Requiring Attestations  </vt:lpstr>
      <vt:lpstr>Security Is…</vt:lpstr>
      <vt:lpstr>PowerPoint Presentation</vt:lpstr>
      <vt:lpstr>PowerPoint Presentation</vt:lpstr>
      <vt:lpstr>Classified Info Non-Disclosure</vt:lpstr>
      <vt:lpstr>SF312 Instructions </vt:lpstr>
      <vt:lpstr>  SF312 Instructions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Personnel Security Briefing</dc:title>
  <dc:creator>Hess, David P CIV USN NSWC CRD BDA MD (USA)</dc:creator>
  <cp:lastModifiedBy>Hess, David P CIV USAF 75 CEG (USA)</cp:lastModifiedBy>
  <cp:revision>45</cp:revision>
  <dcterms:modified xsi:type="dcterms:W3CDTF">2021-11-08T11:41:54Z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3" name="_NewReviewCycle">
    <vt:lpwstr/>
  </property>
</Properties>
</file>