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jpeg" ContentType="image/jpeg"/>
  <Default Extension="xml" ContentType="application/xml"/>
  <Default Extension="wav" ContentType="audio/wav"/>
  <Default Extension="vml" ContentType="application/vnd.openxmlformats-officedocument.vmlDrawing"/>
  <Override PartName="/ppt/slides/slide55.xml" ContentType="application/vnd.openxmlformats-officedocument.presentationml.slide+xml"/>
  <Override PartName="/ppt/slides/slide56.xml" ContentType="application/vnd.openxmlformats-officedocument.presentationml.slide+xml"/>
  <Override PartName="/ppt/presentation.xml" ContentType="application/vnd.openxmlformats-officedocument.presentationml.presentation.main+xml"/>
  <Override PartName="/ppt/slides/slide54.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49.xml" ContentType="application/vnd.openxmlformats-officedocument.presentationml.slide+xml"/>
  <Override PartName="/ppt/slides/slide46.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61"/>
  </p:handoutMasterIdLst>
  <p:sldIdLst>
    <p:sldId id="256" r:id="rId5"/>
    <p:sldId id="263" r:id="rId6"/>
    <p:sldId id="259" r:id="rId7"/>
    <p:sldId id="335" r:id="rId8"/>
    <p:sldId id="260" r:id="rId9"/>
    <p:sldId id="327" r:id="rId10"/>
    <p:sldId id="328" r:id="rId11"/>
    <p:sldId id="329" r:id="rId12"/>
    <p:sldId id="330" r:id="rId13"/>
    <p:sldId id="331" r:id="rId14"/>
    <p:sldId id="332" r:id="rId15"/>
    <p:sldId id="333" r:id="rId16"/>
    <p:sldId id="334" r:id="rId17"/>
    <p:sldId id="275" r:id="rId18"/>
    <p:sldId id="312" r:id="rId19"/>
    <p:sldId id="313" r:id="rId20"/>
    <p:sldId id="314" r:id="rId21"/>
    <p:sldId id="315" r:id="rId22"/>
    <p:sldId id="316" r:id="rId23"/>
    <p:sldId id="317" r:id="rId24"/>
    <p:sldId id="319" r:id="rId25"/>
    <p:sldId id="320" r:id="rId26"/>
    <p:sldId id="322" r:id="rId27"/>
    <p:sldId id="324" r:id="rId28"/>
    <p:sldId id="276" r:id="rId29"/>
    <p:sldId id="304" r:id="rId30"/>
    <p:sldId id="325" r:id="rId31"/>
    <p:sldId id="309" r:id="rId32"/>
    <p:sldId id="261" r:id="rId33"/>
    <p:sldId id="307" r:id="rId34"/>
    <p:sldId id="291" r:id="rId35"/>
    <p:sldId id="262" r:id="rId36"/>
    <p:sldId id="298" r:id="rId37"/>
    <p:sldId id="264" r:id="rId38"/>
    <p:sldId id="299" r:id="rId39"/>
    <p:sldId id="265" r:id="rId40"/>
    <p:sldId id="292" r:id="rId41"/>
    <p:sldId id="293" r:id="rId42"/>
    <p:sldId id="294" r:id="rId43"/>
    <p:sldId id="268" r:id="rId44"/>
    <p:sldId id="272" r:id="rId45"/>
    <p:sldId id="296" r:id="rId46"/>
    <p:sldId id="305" r:id="rId47"/>
    <p:sldId id="295" r:id="rId48"/>
    <p:sldId id="297" r:id="rId49"/>
    <p:sldId id="267" r:id="rId50"/>
    <p:sldId id="278" r:id="rId51"/>
    <p:sldId id="306" r:id="rId52"/>
    <p:sldId id="279" r:id="rId53"/>
    <p:sldId id="274" r:id="rId54"/>
    <p:sldId id="283" r:id="rId55"/>
    <p:sldId id="286" r:id="rId56"/>
    <p:sldId id="284" r:id="rId57"/>
    <p:sldId id="310" r:id="rId58"/>
    <p:sldId id="289" r:id="rId59"/>
    <p:sldId id="287" r:id="rId60"/>
  </p:sldIdLst>
  <p:sldSz cx="9144000" cy="6858000" type="screen4x3"/>
  <p:notesSz cx="7007225" cy="92884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FF"/>
    <a:srgbClr val="33CCCC"/>
    <a:srgbClr val="00CCFF"/>
    <a:srgbClr val="006600"/>
    <a:srgbClr val="00FF00"/>
    <a:srgbClr val="FF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7" autoAdjust="0"/>
    <p:restoredTop sz="94595" autoAdjust="0"/>
  </p:normalViewPr>
  <p:slideViewPr>
    <p:cSldViewPr>
      <p:cViewPr varScale="1">
        <p:scale>
          <a:sx n="102" d="100"/>
          <a:sy n="102" d="100"/>
        </p:scale>
        <p:origin x="-2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vl1pPr>
          </a:lstStyle>
          <a:p>
            <a:endParaRPr lang="en-US"/>
          </a:p>
        </p:txBody>
      </p:sp>
      <p:sp>
        <p:nvSpPr>
          <p:cNvPr id="88067" name="Rectangle 3"/>
          <p:cNvSpPr>
            <a:spLocks noGrp="1" noChangeArrowheads="1"/>
          </p:cNvSpPr>
          <p:nvPr>
            <p:ph type="dt" sz="quarter" idx="1"/>
          </p:nvPr>
        </p:nvSpPr>
        <p:spPr bwMode="auto">
          <a:xfrm>
            <a:off x="3968750" y="0"/>
            <a:ext cx="3036888"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vl1pPr>
          </a:lstStyle>
          <a:p>
            <a:endParaRPr lang="en-US"/>
          </a:p>
        </p:txBody>
      </p:sp>
      <p:sp>
        <p:nvSpPr>
          <p:cNvPr id="88068" name="Rectangle 4"/>
          <p:cNvSpPr>
            <a:spLocks noGrp="1" noChangeArrowheads="1"/>
          </p:cNvSpPr>
          <p:nvPr>
            <p:ph type="ftr" sz="quarter" idx="2"/>
          </p:nvPr>
        </p:nvSpPr>
        <p:spPr bwMode="auto">
          <a:xfrm>
            <a:off x="0" y="8821738"/>
            <a:ext cx="3036888"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vl1pPr>
          </a:lstStyle>
          <a:p>
            <a:endParaRPr lang="en-US"/>
          </a:p>
        </p:txBody>
      </p:sp>
      <p:sp>
        <p:nvSpPr>
          <p:cNvPr id="88069" name="Rectangle 5"/>
          <p:cNvSpPr>
            <a:spLocks noGrp="1" noChangeArrowheads="1"/>
          </p:cNvSpPr>
          <p:nvPr>
            <p:ph type="sldNum" sz="quarter" idx="3"/>
          </p:nvPr>
        </p:nvSpPr>
        <p:spPr bwMode="auto">
          <a:xfrm>
            <a:off x="3968750" y="8821738"/>
            <a:ext cx="3036888"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A4E092A0-7C12-4D2A-AA94-3CE23CC637D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2C3A62-5F00-4FBF-BB91-22B89D5525D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60F99B-9306-4BEB-A8B7-EBDC02EB65C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F10F56-2FA4-47C0-8F09-996A89D0586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F42C32C2-ECAA-490D-8A3A-C4A960DBEA2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2807CDF0-2AA6-4AF1-9292-EB161EAD6C1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27BCF2-821A-448D-87DA-B1E920C65F5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6CEA76-C44B-4BDA-9D73-86EFD3B81C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B6B790-95D5-4D44-A2E4-45D3620152F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E8851CE-985B-4762-80F3-C7A575F4BCD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B589E6-31D7-438F-ACBE-6C0122BA6E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18410AE-60B4-4F12-851E-43C92887D0A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3A00D4-ADA1-4B66-9699-02F680714AA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6276C48-F60F-4210-820A-EB8E45D5F14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26235A7-B99F-48C6-A935-AE6552FAE00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sc.gov/" TargetMode="External"/><Relationship Id="rId2" Type="http://schemas.openxmlformats.org/officeDocument/2006/relationships/hyperlink" Target="http://www.mspb.gov/"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eoc.gov/origin/index.html" TargetMode="External"/><Relationship Id="rId2" Type="http://schemas.openxmlformats.org/officeDocument/2006/relationships/hyperlink" Target="http://www.eeoc.gov/types/race.html"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dr.navy.mil/" TargetMode="External"/><Relationship Id="rId2" Type="http://schemas.openxmlformats.org/officeDocument/2006/relationships/hyperlink" Target="http://www.mspb.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eoc.gov/policy/vii.html"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www.osc.gov/"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800" b="1" dirty="0" smtClean="0"/>
              <a:t>2011</a:t>
            </a:r>
            <a:r>
              <a:rPr lang="en-US" sz="3800" b="1" dirty="0"/>
              <a:t/>
            </a:r>
            <a:br>
              <a:rPr lang="en-US" sz="3800" b="1" dirty="0"/>
            </a:br>
            <a:r>
              <a:rPr lang="en-US" sz="3800" b="1" dirty="0"/>
              <a:t>Equal Employment Opportunity Training for Employees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09600" y="990600"/>
            <a:ext cx="7772400" cy="685800"/>
          </a:xfrm>
        </p:spPr>
        <p:txBody>
          <a:bodyPr/>
          <a:lstStyle/>
          <a:p>
            <a:r>
              <a:rPr lang="en-US" sz="3600" b="1"/>
              <a:t>Americans with Disabilities Act (ADA) of 1990</a:t>
            </a:r>
          </a:p>
        </p:txBody>
      </p:sp>
      <p:sp>
        <p:nvSpPr>
          <p:cNvPr id="112643" name="Rectangle 3"/>
          <p:cNvSpPr>
            <a:spLocks noGrp="1" noChangeArrowheads="1"/>
          </p:cNvSpPr>
          <p:nvPr>
            <p:ph type="body" sz="half" idx="2"/>
          </p:nvPr>
        </p:nvSpPr>
        <p:spPr>
          <a:xfrm>
            <a:off x="457200" y="1981200"/>
            <a:ext cx="8229600" cy="4525963"/>
          </a:xfrm>
        </p:spPr>
        <p:txBody>
          <a:bodyPr/>
          <a:lstStyle/>
          <a:p>
            <a:pPr>
              <a:buClr>
                <a:srgbClr val="009999"/>
              </a:buClr>
            </a:pPr>
            <a:r>
              <a:rPr lang="en-US" sz="2400"/>
              <a:t>Requires an employer to provide reasonable accommodation to qualified individuals with disabilities who are employees or applicants for employment, unless to do so would cause undue hardship. </a:t>
            </a:r>
          </a:p>
          <a:p>
            <a:pPr>
              <a:buClr>
                <a:srgbClr val="009999"/>
              </a:buClr>
            </a:pPr>
            <a:r>
              <a:rPr lang="en-US" sz="2400"/>
              <a:t>In general, an accommodation is any change in the work environment or in the way things are customarily done that enables an individual with a disability to enjoy equal employment opportunities.</a:t>
            </a:r>
          </a:p>
          <a:p>
            <a:endParaRPr lang="en-US" sz="2400"/>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z="3600" b="1"/>
              <a:t>ADA Amendments Act of 2008</a:t>
            </a:r>
          </a:p>
        </p:txBody>
      </p:sp>
      <p:sp>
        <p:nvSpPr>
          <p:cNvPr id="113667" name="Rectangle 3"/>
          <p:cNvSpPr>
            <a:spLocks noGrp="1" noChangeArrowheads="1"/>
          </p:cNvSpPr>
          <p:nvPr>
            <p:ph type="body" idx="1"/>
          </p:nvPr>
        </p:nvSpPr>
        <p:spPr/>
        <p:txBody>
          <a:bodyPr/>
          <a:lstStyle/>
          <a:p>
            <a:pPr>
              <a:buClr>
                <a:srgbClr val="009999"/>
              </a:buClr>
            </a:pPr>
            <a:r>
              <a:rPr lang="en-US" sz="2400"/>
              <a:t>The Act expands the definition of who is a qualified individual with a disability.</a:t>
            </a:r>
          </a:p>
          <a:p>
            <a:pPr>
              <a:buClr>
                <a:srgbClr val="009999"/>
              </a:buClr>
            </a:pPr>
            <a:r>
              <a:rPr lang="en-US" sz="2400"/>
              <a:t>This increases the number of individuals entitled to a reasonable accommodation.</a:t>
            </a:r>
          </a:p>
          <a:p>
            <a:pPr>
              <a:buClr>
                <a:srgbClr val="009999"/>
              </a:buClr>
            </a:pPr>
            <a:r>
              <a:rPr lang="en-US" sz="2400"/>
              <a:t>The ADA Amendments Act went into effect on January 1, 2009.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0" y="228600"/>
            <a:ext cx="8839200" cy="1143000"/>
          </a:xfrm>
          <a:noFill/>
          <a:ln/>
        </p:spPr>
        <p:txBody>
          <a:bodyPr lIns="92075" tIns="46038" rIns="92075" bIns="46038"/>
          <a:lstStyle/>
          <a:p>
            <a:r>
              <a:rPr lang="en-US" sz="3600" b="1"/>
              <a:t/>
            </a:r>
            <a:br>
              <a:rPr lang="en-US" sz="3600" b="1"/>
            </a:br>
            <a:r>
              <a:rPr lang="en-US" sz="3600" b="1"/>
              <a:t>Title VII The Civil Rights </a:t>
            </a:r>
            <a:br>
              <a:rPr lang="en-US" sz="3600" b="1"/>
            </a:br>
            <a:r>
              <a:rPr lang="en-US" sz="3600" b="1"/>
              <a:t>Act of 1991</a:t>
            </a:r>
            <a:endParaRPr lang="en-US" sz="3600"/>
          </a:p>
        </p:txBody>
      </p:sp>
      <p:sp>
        <p:nvSpPr>
          <p:cNvPr id="114691" name="Rectangle 3"/>
          <p:cNvSpPr>
            <a:spLocks noGrp="1" noChangeArrowheads="1"/>
          </p:cNvSpPr>
          <p:nvPr>
            <p:ph type="body" idx="1"/>
          </p:nvPr>
        </p:nvSpPr>
        <p:spPr>
          <a:xfrm>
            <a:off x="1193800" y="1752600"/>
            <a:ext cx="7489825" cy="4140200"/>
          </a:xfrm>
          <a:noFill/>
          <a:ln/>
        </p:spPr>
        <p:txBody>
          <a:bodyPr lIns="92075" tIns="46038" rIns="92075" bIns="46038"/>
          <a:lstStyle/>
          <a:p>
            <a:pPr>
              <a:buClr>
                <a:srgbClr val="009999"/>
              </a:buClr>
            </a:pPr>
            <a:r>
              <a:rPr lang="en-US" sz="2400"/>
              <a:t>Made major changes in Federal laws against employment discrimination.</a:t>
            </a:r>
          </a:p>
          <a:p>
            <a:pPr lvl="1">
              <a:buClr>
                <a:srgbClr val="009999"/>
              </a:buClr>
            </a:pPr>
            <a:r>
              <a:rPr lang="en-US" sz="2400"/>
              <a:t>Authorizes compensatory and punitive damages in cases of intentional discrimination.</a:t>
            </a:r>
          </a:p>
          <a:p>
            <a:pPr lvl="1">
              <a:buClr>
                <a:srgbClr val="009999"/>
              </a:buClr>
            </a:pPr>
            <a:r>
              <a:rPr lang="en-US" sz="2400"/>
              <a:t>Provides for attorney’s fees.</a:t>
            </a:r>
          </a:p>
          <a:p>
            <a:pPr lvl="1">
              <a:buClr>
                <a:srgbClr val="009999"/>
              </a:buClr>
            </a:pPr>
            <a:r>
              <a:rPr lang="en-US" sz="2400"/>
              <a:t>Makes jury trials possible.</a:t>
            </a:r>
          </a:p>
          <a:p>
            <a:pPr>
              <a:buClr>
                <a:srgbClr val="009999"/>
              </a:buClr>
            </a:pPr>
            <a:endParaRPr lang="en-US" sz="2400"/>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28600" y="457200"/>
            <a:ext cx="8839200" cy="990600"/>
          </a:xfrm>
          <a:noFill/>
          <a:ln/>
        </p:spPr>
        <p:txBody>
          <a:bodyPr lIns="92075" tIns="46038" rIns="92075" bIns="46038"/>
          <a:lstStyle/>
          <a:p>
            <a:r>
              <a:rPr lang="en-US" sz="3600" b="1"/>
              <a:t/>
            </a:r>
            <a:br>
              <a:rPr lang="en-US" sz="3600" b="1"/>
            </a:br>
            <a:r>
              <a:rPr lang="en-US" sz="3600" b="1"/>
              <a:t> </a:t>
            </a:r>
            <a:r>
              <a:rPr lang="en-US" sz="3600" b="1">
                <a:cs typeface="Tahoma" charset="0"/>
              </a:rPr>
              <a:t>Executive Order 13087</a:t>
            </a:r>
          </a:p>
        </p:txBody>
      </p:sp>
      <p:sp>
        <p:nvSpPr>
          <p:cNvPr id="115715" name="Rectangle 3"/>
          <p:cNvSpPr>
            <a:spLocks noGrp="1" noChangeArrowheads="1"/>
          </p:cNvSpPr>
          <p:nvPr>
            <p:ph type="body" idx="1"/>
          </p:nvPr>
        </p:nvSpPr>
        <p:spPr>
          <a:xfrm>
            <a:off x="762000" y="1828800"/>
            <a:ext cx="7693025" cy="3692525"/>
          </a:xfrm>
          <a:noFill/>
          <a:ln/>
        </p:spPr>
        <p:txBody>
          <a:bodyPr lIns="92075" tIns="46038" rIns="92075" bIns="46038"/>
          <a:lstStyle/>
          <a:p>
            <a:pPr eaLnBrk="0" hangingPunct="0">
              <a:lnSpc>
                <a:spcPct val="90000"/>
              </a:lnSpc>
              <a:spcBef>
                <a:spcPct val="0"/>
              </a:spcBef>
              <a:buClr>
                <a:srgbClr val="009999"/>
              </a:buClr>
              <a:buFont typeface="Wingdings" pitchFamily="2" charset="2"/>
              <a:buChar char=""/>
            </a:pPr>
            <a:r>
              <a:rPr lang="en-US" sz="2400"/>
              <a:t>Prohibits discrimination based on sexual orientation in the Federal civilian workforce. </a:t>
            </a:r>
          </a:p>
          <a:p>
            <a:pPr eaLnBrk="0" hangingPunct="0">
              <a:lnSpc>
                <a:spcPct val="90000"/>
              </a:lnSpc>
              <a:spcBef>
                <a:spcPct val="50000"/>
              </a:spcBef>
              <a:buClr>
                <a:srgbClr val="009999"/>
              </a:buClr>
              <a:buFont typeface="Wingdings" pitchFamily="2" charset="2"/>
              <a:buChar char=""/>
            </a:pPr>
            <a:r>
              <a:rPr lang="en-US" sz="2400"/>
              <a:t>A person’s sexual orientation should not be the basis for denial of a job or a promotion.</a:t>
            </a:r>
          </a:p>
          <a:p>
            <a:pPr eaLnBrk="0" hangingPunct="0">
              <a:lnSpc>
                <a:spcPct val="90000"/>
              </a:lnSpc>
              <a:spcBef>
                <a:spcPct val="50000"/>
              </a:spcBef>
              <a:buClr>
                <a:srgbClr val="009999"/>
              </a:buClr>
              <a:buFont typeface="Wingdings" pitchFamily="2" charset="2"/>
              <a:buChar char=""/>
            </a:pPr>
            <a:r>
              <a:rPr lang="en-US" sz="2400"/>
              <a:t>No complaint rights under 29 CFR 1614, but may seek assistance in certain circumstances from Merit Systems Protection Board (MSPB), Office of Special Council (OSC), a negotiated grievance and/or an administrative grievance procedure.</a:t>
            </a:r>
          </a:p>
          <a:p>
            <a:pPr eaLnBrk="0" hangingPunct="0">
              <a:lnSpc>
                <a:spcPct val="90000"/>
              </a:lnSpc>
              <a:spcBef>
                <a:spcPct val="50000"/>
              </a:spcBef>
              <a:buClr>
                <a:srgbClr val="009999"/>
              </a:buClr>
              <a:buFont typeface="Wingdings" pitchFamily="2" charset="2"/>
              <a:buChar char=""/>
            </a:pPr>
            <a:endParaRPr lang="en-US" sz="2400"/>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1143000"/>
          </a:xfrm>
        </p:spPr>
        <p:txBody>
          <a:bodyPr/>
          <a:lstStyle/>
          <a:p>
            <a:r>
              <a:rPr lang="en-US" sz="3600" b="1"/>
              <a:t>DISCRIMINATION</a:t>
            </a:r>
            <a:br>
              <a:rPr lang="en-US" sz="3600" b="1"/>
            </a:br>
            <a:r>
              <a:rPr lang="en-US" sz="2000" b="1"/>
              <a:t/>
            </a:r>
            <a:br>
              <a:rPr lang="en-US" sz="2000" b="1"/>
            </a:br>
            <a:r>
              <a:rPr lang="en-US" sz="3200"/>
              <a:t>Who is Protected?</a:t>
            </a:r>
          </a:p>
        </p:txBody>
      </p:sp>
      <p:sp>
        <p:nvSpPr>
          <p:cNvPr id="29700" name="Rectangle 4"/>
          <p:cNvSpPr>
            <a:spLocks noGrp="1" noChangeArrowheads="1"/>
          </p:cNvSpPr>
          <p:nvPr>
            <p:ph type="body" sz="half" idx="1"/>
          </p:nvPr>
        </p:nvSpPr>
        <p:spPr>
          <a:xfrm>
            <a:off x="1143000" y="3048000"/>
            <a:ext cx="3276600" cy="2743200"/>
          </a:xfrm>
        </p:spPr>
        <p:txBody>
          <a:bodyPr/>
          <a:lstStyle/>
          <a:p>
            <a:pPr>
              <a:lnSpc>
                <a:spcPct val="90000"/>
              </a:lnSpc>
            </a:pPr>
            <a:r>
              <a:rPr lang="en-US" u="sng"/>
              <a:t>Race </a:t>
            </a:r>
            <a:r>
              <a:rPr lang="en-US" sz="1000">
                <a:hlinkClick r:id="rId2"/>
              </a:rPr>
              <a:t>http://www.eeoc.gov/types/race.html</a:t>
            </a:r>
            <a:r>
              <a:rPr lang="en-US" sz="1000" u="sng"/>
              <a:t>  </a:t>
            </a:r>
            <a:endParaRPr lang="en-US" sz="1200" u="sng"/>
          </a:p>
          <a:p>
            <a:pPr>
              <a:lnSpc>
                <a:spcPct val="90000"/>
              </a:lnSpc>
            </a:pPr>
            <a:r>
              <a:rPr lang="en-US" u="sng"/>
              <a:t>Color </a:t>
            </a:r>
            <a:r>
              <a:rPr lang="en-US" sz="1000" u="sng"/>
              <a:t>http://www.eeoc.gov/types/race.html</a:t>
            </a:r>
            <a:endParaRPr lang="en-US" u="sng"/>
          </a:p>
          <a:p>
            <a:pPr>
              <a:lnSpc>
                <a:spcPct val="90000"/>
              </a:lnSpc>
            </a:pPr>
            <a:r>
              <a:rPr lang="en-US" u="sng"/>
              <a:t>Religion </a:t>
            </a:r>
            <a:r>
              <a:rPr lang="en-US" sz="1000" u="sng"/>
              <a:t>http://www.eeoc.gov/types/religion.html</a:t>
            </a:r>
            <a:endParaRPr lang="en-US" u="sng"/>
          </a:p>
          <a:p>
            <a:pPr>
              <a:lnSpc>
                <a:spcPct val="90000"/>
              </a:lnSpc>
            </a:pPr>
            <a:r>
              <a:rPr lang="en-US" u="sng"/>
              <a:t>Sex</a:t>
            </a:r>
            <a:r>
              <a:rPr lang="en-US"/>
              <a:t> </a:t>
            </a:r>
            <a:r>
              <a:rPr lang="en-US" sz="1000"/>
              <a:t>http</a:t>
            </a:r>
            <a:r>
              <a:rPr lang="en-US" sz="1000" u="sng"/>
              <a:t>://www.eeoc.gov/types/sex.html</a:t>
            </a:r>
          </a:p>
        </p:txBody>
      </p:sp>
      <p:sp>
        <p:nvSpPr>
          <p:cNvPr id="29701" name="Rectangle 5"/>
          <p:cNvSpPr>
            <a:spLocks noGrp="1" noChangeArrowheads="1"/>
          </p:cNvSpPr>
          <p:nvPr>
            <p:ph type="body" sz="half" idx="2"/>
          </p:nvPr>
        </p:nvSpPr>
        <p:spPr>
          <a:xfrm>
            <a:off x="4343400" y="3048000"/>
            <a:ext cx="3581400" cy="3382963"/>
          </a:xfrm>
        </p:spPr>
        <p:txBody>
          <a:bodyPr/>
          <a:lstStyle/>
          <a:p>
            <a:r>
              <a:rPr lang="en-US" u="sng"/>
              <a:t>National Origin </a:t>
            </a:r>
            <a:r>
              <a:rPr lang="en-US" sz="900">
                <a:hlinkClick r:id="rId3"/>
              </a:rPr>
              <a:t>http://www.eeoc.gov/origin/index.html</a:t>
            </a:r>
            <a:endParaRPr lang="en-US" sz="2000"/>
          </a:p>
          <a:p>
            <a:r>
              <a:rPr lang="en-US" u="sng"/>
              <a:t>Age</a:t>
            </a:r>
            <a:r>
              <a:rPr lang="en-US"/>
              <a:t> </a:t>
            </a:r>
            <a:r>
              <a:rPr lang="en-US" sz="900" u="sng"/>
              <a:t>http://www.eeoc.gov/types/age.html</a:t>
            </a:r>
          </a:p>
          <a:p>
            <a:r>
              <a:rPr lang="en-US" u="sng"/>
              <a:t>Disability </a:t>
            </a:r>
            <a:r>
              <a:rPr lang="en-US" sz="900" u="sng"/>
              <a:t>http://www.eeoc.gov/types/ada.html</a:t>
            </a:r>
          </a:p>
          <a:p>
            <a:r>
              <a:rPr lang="en-US" u="sng"/>
              <a:t>Reprisal</a:t>
            </a:r>
            <a:r>
              <a:rPr lang="en-US"/>
              <a:t> </a:t>
            </a:r>
            <a:r>
              <a:rPr lang="en-US" sz="1000"/>
              <a:t>http://www.eeoc.gov/types/retaliation.html</a:t>
            </a:r>
          </a:p>
          <a:p>
            <a:endParaRPr lang="en-US"/>
          </a:p>
        </p:txBody>
      </p:sp>
      <p:sp>
        <p:nvSpPr>
          <p:cNvPr id="29703" name="Text Box 7"/>
          <p:cNvSpPr txBox="1">
            <a:spLocks noChangeArrowheads="1"/>
          </p:cNvSpPr>
          <p:nvPr/>
        </p:nvSpPr>
        <p:spPr bwMode="auto">
          <a:xfrm>
            <a:off x="1143000" y="2057400"/>
            <a:ext cx="6858000" cy="822325"/>
          </a:xfrm>
          <a:prstGeom prst="rect">
            <a:avLst/>
          </a:prstGeom>
          <a:noFill/>
          <a:ln w="9525">
            <a:noFill/>
            <a:miter lim="800000"/>
            <a:headEnd/>
            <a:tailEnd/>
          </a:ln>
          <a:effectLst/>
        </p:spPr>
        <p:txBody>
          <a:bodyPr>
            <a:spAutoFit/>
          </a:bodyPr>
          <a:lstStyle/>
          <a:p>
            <a:pPr>
              <a:spcBef>
                <a:spcPct val="50000"/>
              </a:spcBef>
            </a:pPr>
            <a:r>
              <a:rPr lang="en-US" sz="2400"/>
              <a:t>All individuals are protected under any of the following bases: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143000" y="381000"/>
            <a:ext cx="6934200" cy="1143000"/>
          </a:xfrm>
          <a:noFill/>
          <a:ln/>
        </p:spPr>
        <p:txBody>
          <a:bodyPr lIns="92075" tIns="46038" rIns="92075" bIns="46038"/>
          <a:lstStyle/>
          <a:p>
            <a:r>
              <a:rPr lang="en-US" sz="3600" b="1"/>
              <a:t>EEO Statutory Bases </a:t>
            </a:r>
            <a:br>
              <a:rPr lang="en-US" sz="3600" b="1"/>
            </a:br>
            <a:r>
              <a:rPr lang="en-US" sz="3200" b="1" i="1"/>
              <a:t>Race Discrimination</a:t>
            </a:r>
            <a:r>
              <a:rPr lang="en-US" sz="3600" b="1" i="1"/>
              <a:t> </a:t>
            </a:r>
            <a:endParaRPr lang="en-US" sz="3600"/>
          </a:p>
        </p:txBody>
      </p:sp>
      <p:sp>
        <p:nvSpPr>
          <p:cNvPr id="93187" name="Rectangle 3"/>
          <p:cNvSpPr>
            <a:spLocks noGrp="1" noChangeArrowheads="1"/>
          </p:cNvSpPr>
          <p:nvPr>
            <p:ph type="body" idx="1"/>
          </p:nvPr>
        </p:nvSpPr>
        <p:spPr>
          <a:xfrm>
            <a:off x="838200" y="1905000"/>
            <a:ext cx="7924800" cy="3697288"/>
          </a:xfrm>
          <a:noFill/>
          <a:ln/>
        </p:spPr>
        <p:txBody>
          <a:bodyPr lIns="92075" tIns="46038" rIns="92075" bIns="46038"/>
          <a:lstStyle/>
          <a:p>
            <a:pPr>
              <a:lnSpc>
                <a:spcPct val="90000"/>
              </a:lnSpc>
              <a:buClr>
                <a:srgbClr val="009999"/>
              </a:buClr>
            </a:pPr>
            <a:r>
              <a:rPr lang="en-US" sz="2400"/>
              <a:t>Occurs when people are treated differently because they are members of a specific race. </a:t>
            </a:r>
          </a:p>
          <a:p>
            <a:pPr>
              <a:lnSpc>
                <a:spcPct val="90000"/>
              </a:lnSpc>
              <a:buClr>
                <a:srgbClr val="009999"/>
              </a:buClr>
            </a:pPr>
            <a:r>
              <a:rPr lang="en-US" sz="2400"/>
              <a:t>Cannot make hiring decisions based on stereotypes and assumptions about abilities, traits or the performance of individuals of certain racial groups.  </a:t>
            </a:r>
          </a:p>
          <a:p>
            <a:pPr>
              <a:lnSpc>
                <a:spcPct val="90000"/>
              </a:lnSpc>
              <a:buClr>
                <a:srgbClr val="009999"/>
              </a:buClr>
            </a:pPr>
            <a:r>
              <a:rPr lang="en-US" sz="2400"/>
              <a:t>Cannot deny opportunity to individuals because of marriage to or association with:</a:t>
            </a:r>
          </a:p>
          <a:p>
            <a:pPr lvl="1">
              <a:lnSpc>
                <a:spcPct val="90000"/>
              </a:lnSpc>
              <a:buClr>
                <a:srgbClr val="009999"/>
              </a:buClr>
            </a:pPr>
            <a:r>
              <a:rPr lang="en-US" sz="2400"/>
              <a:t>individuals of a different race</a:t>
            </a:r>
          </a:p>
          <a:p>
            <a:pPr lvl="1">
              <a:lnSpc>
                <a:spcPct val="90000"/>
              </a:lnSpc>
              <a:buClr>
                <a:srgbClr val="009999"/>
              </a:buClr>
            </a:pPr>
            <a:r>
              <a:rPr lang="en-US" sz="2400"/>
              <a:t>an ethnic-based organization</a:t>
            </a:r>
          </a:p>
          <a:p>
            <a:pPr lvl="1">
              <a:lnSpc>
                <a:spcPct val="90000"/>
              </a:lnSpc>
              <a:buClr>
                <a:srgbClr val="009999"/>
              </a:buClr>
            </a:pPr>
            <a:r>
              <a:rPr lang="en-US" sz="2400"/>
              <a:t>attendance/participation in schools or places of worship </a:t>
            </a: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85800" y="1143000"/>
            <a:ext cx="7772400" cy="914400"/>
          </a:xfrm>
        </p:spPr>
        <p:txBody>
          <a:bodyPr/>
          <a:lstStyle/>
          <a:p>
            <a:r>
              <a:rPr lang="en-US" sz="3600" b="1"/>
              <a:t>EEO Statutory Bases </a:t>
            </a:r>
            <a:br>
              <a:rPr lang="en-US" sz="3600" b="1"/>
            </a:br>
            <a:r>
              <a:rPr lang="en-US" sz="3200" b="1" i="1"/>
              <a:t>Race Discrimination </a:t>
            </a:r>
            <a:r>
              <a:rPr lang="en-US" sz="3200" b="1"/>
              <a:t>(cont.)</a:t>
            </a:r>
            <a:r>
              <a:rPr lang="en-US" sz="3600" b="1"/>
              <a:t/>
            </a:r>
            <a:br>
              <a:rPr lang="en-US" sz="3600" b="1"/>
            </a:br>
            <a:endParaRPr lang="en-US" sz="3600" b="1"/>
          </a:p>
        </p:txBody>
      </p:sp>
      <p:sp>
        <p:nvSpPr>
          <p:cNvPr id="94211" name="Rectangle 3"/>
          <p:cNvSpPr>
            <a:spLocks noGrp="1" noChangeArrowheads="1"/>
          </p:cNvSpPr>
          <p:nvPr>
            <p:ph type="body" idx="1"/>
          </p:nvPr>
        </p:nvSpPr>
        <p:spPr>
          <a:xfrm>
            <a:off x="304800" y="2057400"/>
            <a:ext cx="8229600" cy="4525963"/>
          </a:xfrm>
        </p:spPr>
        <p:txBody>
          <a:bodyPr/>
          <a:lstStyle/>
          <a:p>
            <a:pPr>
              <a:buClr>
                <a:srgbClr val="009999"/>
              </a:buClr>
            </a:pPr>
            <a:r>
              <a:rPr lang="en-US" sz="2400"/>
              <a:t>Did you know:</a:t>
            </a:r>
          </a:p>
          <a:p>
            <a:pPr lvl="1">
              <a:buClr>
                <a:srgbClr val="009999"/>
              </a:buClr>
            </a:pPr>
            <a:r>
              <a:rPr lang="en-US" sz="2400"/>
              <a:t>Ethnic slurs, racial jokes, offensive or derogatory comments or other verbal or physical conduct based on an individual’s race/color constitutes unlawful harassment if the conduct creates an intimidating, hostile or offensive working environment.</a:t>
            </a:r>
          </a:p>
          <a:p>
            <a:endParaRPr lang="en-US" sz="2400"/>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762000" y="533400"/>
            <a:ext cx="7772400" cy="1143000"/>
          </a:xfrm>
        </p:spPr>
        <p:txBody>
          <a:bodyPr/>
          <a:lstStyle/>
          <a:p>
            <a:r>
              <a:rPr lang="en-US" sz="3600" b="1"/>
              <a:t>EEO Statutory Bases</a:t>
            </a:r>
            <a:r>
              <a:rPr lang="en-US" sz="4000" b="1"/>
              <a:t> </a:t>
            </a:r>
            <a:br>
              <a:rPr lang="en-US" sz="4000" b="1"/>
            </a:br>
            <a:r>
              <a:rPr lang="en-US" sz="3200" b="1" i="1"/>
              <a:t>Race Discrimination </a:t>
            </a:r>
            <a:r>
              <a:rPr lang="en-US" sz="3200" b="1"/>
              <a:t>(cont.)</a:t>
            </a:r>
          </a:p>
        </p:txBody>
      </p:sp>
      <p:sp>
        <p:nvSpPr>
          <p:cNvPr id="95235" name="Rectangle 3"/>
          <p:cNvSpPr>
            <a:spLocks noGrp="1" noChangeArrowheads="1"/>
          </p:cNvSpPr>
          <p:nvPr>
            <p:ph type="body" idx="1"/>
          </p:nvPr>
        </p:nvSpPr>
        <p:spPr>
          <a:xfrm>
            <a:off x="457200" y="1828800"/>
            <a:ext cx="8229600" cy="4525963"/>
          </a:xfrm>
        </p:spPr>
        <p:txBody>
          <a:bodyPr/>
          <a:lstStyle/>
          <a:p>
            <a:pPr lvl="1">
              <a:buClr>
                <a:srgbClr val="009999"/>
              </a:buClr>
              <a:buFontTx/>
              <a:buNone/>
            </a:pPr>
            <a:r>
              <a:rPr lang="en-US" sz="2400"/>
              <a:t>  OPM/DoD recognizes the following ethnic and race categories:  </a:t>
            </a:r>
          </a:p>
          <a:p>
            <a:pPr lvl="2">
              <a:buClr>
                <a:srgbClr val="009999"/>
              </a:buClr>
            </a:pPr>
            <a:r>
              <a:rPr lang="en-US"/>
              <a:t>American Indian or Alaskan Native</a:t>
            </a:r>
          </a:p>
          <a:p>
            <a:pPr lvl="2">
              <a:buClr>
                <a:srgbClr val="009999"/>
              </a:buClr>
            </a:pPr>
            <a:r>
              <a:rPr lang="en-US"/>
              <a:t>Asian </a:t>
            </a:r>
          </a:p>
          <a:p>
            <a:pPr lvl="2">
              <a:buClr>
                <a:srgbClr val="009999"/>
              </a:buClr>
            </a:pPr>
            <a:r>
              <a:rPr lang="en-US"/>
              <a:t>Black or African American</a:t>
            </a:r>
          </a:p>
          <a:p>
            <a:pPr lvl="2">
              <a:buClr>
                <a:srgbClr val="009999"/>
              </a:buClr>
            </a:pPr>
            <a:r>
              <a:rPr lang="en-US"/>
              <a:t>Hispanic or Latino</a:t>
            </a:r>
          </a:p>
          <a:p>
            <a:pPr lvl="2">
              <a:buClr>
                <a:srgbClr val="009999"/>
              </a:buClr>
            </a:pPr>
            <a:r>
              <a:rPr lang="en-US"/>
              <a:t>Native Hawaiian or other Pacific Islander</a:t>
            </a:r>
          </a:p>
          <a:p>
            <a:pPr lvl="2">
              <a:buClr>
                <a:srgbClr val="009999"/>
              </a:buClr>
            </a:pPr>
            <a:r>
              <a:rPr lang="en-US"/>
              <a:t>White </a:t>
            </a:r>
          </a:p>
          <a:p>
            <a:endParaRPr lang="en-US" sz="24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762000" y="533400"/>
            <a:ext cx="7772400" cy="1143000"/>
          </a:xfrm>
        </p:spPr>
        <p:txBody>
          <a:bodyPr/>
          <a:lstStyle/>
          <a:p>
            <a:r>
              <a:rPr lang="en-US" sz="3600" b="1"/>
              <a:t>EEO Statutory Bases </a:t>
            </a:r>
            <a:br>
              <a:rPr lang="en-US" sz="3600" b="1"/>
            </a:br>
            <a:r>
              <a:rPr lang="en-US" sz="3200" b="1" i="1"/>
              <a:t>Color Discrimination</a:t>
            </a:r>
            <a:endParaRPr lang="en-US" sz="3200" b="1"/>
          </a:p>
        </p:txBody>
      </p:sp>
      <p:sp>
        <p:nvSpPr>
          <p:cNvPr id="96259" name="Rectangle 3"/>
          <p:cNvSpPr>
            <a:spLocks noGrp="1" noChangeArrowheads="1"/>
          </p:cNvSpPr>
          <p:nvPr>
            <p:ph type="body" idx="1"/>
          </p:nvPr>
        </p:nvSpPr>
        <p:spPr>
          <a:xfrm>
            <a:off x="838200" y="1828800"/>
            <a:ext cx="7461250" cy="3694113"/>
          </a:xfrm>
        </p:spPr>
        <p:txBody>
          <a:bodyPr/>
          <a:lstStyle/>
          <a:p>
            <a:pPr>
              <a:lnSpc>
                <a:spcPct val="90000"/>
              </a:lnSpc>
              <a:buClr>
                <a:srgbClr val="009999"/>
              </a:buClr>
            </a:pPr>
            <a:r>
              <a:rPr lang="en-US" sz="2400"/>
              <a:t>Occurs when individuals are treated differently than others because of the color of their skin.</a:t>
            </a:r>
          </a:p>
          <a:p>
            <a:pPr>
              <a:lnSpc>
                <a:spcPct val="90000"/>
              </a:lnSpc>
              <a:buClr>
                <a:srgbClr val="009999"/>
              </a:buClr>
            </a:pPr>
            <a:r>
              <a:rPr lang="en-US" sz="2400"/>
              <a:t>Can occur in conjunction with race discrimination.</a:t>
            </a:r>
          </a:p>
          <a:p>
            <a:pPr>
              <a:lnSpc>
                <a:spcPct val="90000"/>
              </a:lnSpc>
              <a:buClr>
                <a:srgbClr val="009999"/>
              </a:buClr>
            </a:pPr>
            <a:r>
              <a:rPr lang="en-US" sz="2400"/>
              <a:t>Can occur in the absence of race discrimination when members of the same race are treated differently because of their skin color.  </a:t>
            </a: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538163" y="274638"/>
            <a:ext cx="8148637" cy="1143000"/>
          </a:xfrm>
        </p:spPr>
        <p:txBody>
          <a:bodyPr/>
          <a:lstStyle/>
          <a:p>
            <a:r>
              <a:rPr lang="en-US" sz="3600" b="1"/>
              <a:t>EEO Statutory Bases</a:t>
            </a:r>
            <a:r>
              <a:rPr lang="en-US" sz="4800" b="1"/>
              <a:t> </a:t>
            </a:r>
            <a:br>
              <a:rPr lang="en-US" sz="4800" b="1"/>
            </a:br>
            <a:r>
              <a:rPr lang="en-US" sz="3200" b="1" i="1"/>
              <a:t>Religious Discrimination</a:t>
            </a:r>
          </a:p>
        </p:txBody>
      </p:sp>
      <p:sp>
        <p:nvSpPr>
          <p:cNvPr id="97283" name="Rectangle 3"/>
          <p:cNvSpPr>
            <a:spLocks noGrp="1" noChangeArrowheads="1"/>
          </p:cNvSpPr>
          <p:nvPr>
            <p:ph type="body" idx="1"/>
          </p:nvPr>
        </p:nvSpPr>
        <p:spPr>
          <a:xfrm>
            <a:off x="1219200" y="1828800"/>
            <a:ext cx="7004050" cy="3694113"/>
          </a:xfrm>
        </p:spPr>
        <p:txBody>
          <a:bodyPr/>
          <a:lstStyle/>
          <a:p>
            <a:pPr>
              <a:lnSpc>
                <a:spcPct val="90000"/>
              </a:lnSpc>
              <a:buClr>
                <a:srgbClr val="009999"/>
              </a:buClr>
            </a:pPr>
            <a:r>
              <a:rPr lang="en-US" sz="2400"/>
              <a:t>Occurs when an employment rule or policy requires a person to violate a fundamental precept of his/her religion or lose an employment opportunity.</a:t>
            </a:r>
          </a:p>
          <a:p>
            <a:pPr>
              <a:lnSpc>
                <a:spcPct val="90000"/>
              </a:lnSpc>
              <a:buClr>
                <a:srgbClr val="009999"/>
              </a:buClr>
            </a:pPr>
            <a:r>
              <a:rPr lang="en-US" sz="2400"/>
              <a:t>A belief is religious because an individual sincerely holds that belief with the strength of traditional religious views.</a:t>
            </a:r>
          </a:p>
          <a:p>
            <a:pPr>
              <a:lnSpc>
                <a:spcPct val="90000"/>
              </a:lnSpc>
              <a:buClr>
                <a:srgbClr val="009999"/>
              </a:buClr>
            </a:pPr>
            <a:r>
              <a:rPr lang="en-US" sz="2400"/>
              <a:t>Coverage is not limited to worship, but includes other obligations of church members such as attendance at church-related meetings by a minister.</a:t>
            </a: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685800"/>
            <a:ext cx="7772400" cy="1470025"/>
          </a:xfrm>
        </p:spPr>
        <p:txBody>
          <a:bodyPr/>
          <a:lstStyle/>
          <a:p>
            <a:r>
              <a:rPr lang="en-US" sz="3200" b="1"/>
              <a:t>COURSE OBJECTIVE</a:t>
            </a:r>
          </a:p>
        </p:txBody>
      </p:sp>
      <p:sp>
        <p:nvSpPr>
          <p:cNvPr id="9219" name="Rectangle 3"/>
          <p:cNvSpPr>
            <a:spLocks noGrp="1" noChangeArrowheads="1"/>
          </p:cNvSpPr>
          <p:nvPr>
            <p:ph type="subTitle" idx="1"/>
          </p:nvPr>
        </p:nvSpPr>
        <p:spPr>
          <a:xfrm>
            <a:off x="990600" y="2209800"/>
            <a:ext cx="7239000" cy="2209800"/>
          </a:xfrm>
        </p:spPr>
        <p:txBody>
          <a:bodyPr/>
          <a:lstStyle/>
          <a:p>
            <a:pPr algn="l">
              <a:lnSpc>
                <a:spcPct val="90000"/>
              </a:lnSpc>
            </a:pPr>
            <a:r>
              <a:rPr lang="en-US" sz="2800"/>
              <a:t>The objective of this training is to provide employees with an brief overview of Equal Employment Opportunity (EEO) laws applicable to Federal employees and your rights and responsibilities.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838200" y="609600"/>
            <a:ext cx="7620000" cy="1143000"/>
          </a:xfrm>
        </p:spPr>
        <p:txBody>
          <a:bodyPr/>
          <a:lstStyle/>
          <a:p>
            <a:r>
              <a:rPr lang="en-US" sz="3600" b="1"/>
              <a:t>EEO Statutory Bases</a:t>
            </a:r>
            <a:r>
              <a:rPr lang="en-US" sz="4800" b="1"/>
              <a:t> </a:t>
            </a:r>
            <a:br>
              <a:rPr lang="en-US" sz="4800" b="1"/>
            </a:br>
            <a:r>
              <a:rPr lang="en-US" sz="3200" b="1" i="1"/>
              <a:t>Sex Discrimination</a:t>
            </a:r>
          </a:p>
        </p:txBody>
      </p:sp>
      <p:sp>
        <p:nvSpPr>
          <p:cNvPr id="98307" name="Rectangle 3"/>
          <p:cNvSpPr>
            <a:spLocks noGrp="1" noChangeArrowheads="1"/>
          </p:cNvSpPr>
          <p:nvPr>
            <p:ph type="body" idx="1"/>
          </p:nvPr>
        </p:nvSpPr>
        <p:spPr>
          <a:xfrm>
            <a:off x="381000" y="1828800"/>
            <a:ext cx="8069263" cy="4525963"/>
          </a:xfrm>
        </p:spPr>
        <p:txBody>
          <a:bodyPr/>
          <a:lstStyle/>
          <a:p>
            <a:pPr>
              <a:buClr>
                <a:srgbClr val="009999"/>
              </a:buClr>
            </a:pPr>
            <a:r>
              <a:rPr lang="en-US" sz="2400"/>
              <a:t>There are many different aspects of sex discrimination cases:</a:t>
            </a:r>
          </a:p>
          <a:p>
            <a:pPr lvl="1">
              <a:spcBef>
                <a:spcPct val="30000"/>
              </a:spcBef>
              <a:buClr>
                <a:srgbClr val="009999"/>
              </a:buClr>
            </a:pPr>
            <a:r>
              <a:rPr lang="en-US" sz="2000"/>
              <a:t>Disparate treatment cases involve organizational policies that cause men and women to be treated differently.</a:t>
            </a:r>
          </a:p>
          <a:p>
            <a:pPr lvl="1">
              <a:spcBef>
                <a:spcPct val="30000"/>
              </a:spcBef>
              <a:buClr>
                <a:srgbClr val="009999"/>
              </a:buClr>
            </a:pPr>
            <a:r>
              <a:rPr lang="en-US" sz="2000"/>
              <a:t>Disparate impact cases involve policies that have a disproportionate adverse impact on persons of one gender. </a:t>
            </a:r>
          </a:p>
          <a:p>
            <a:pPr lvl="1">
              <a:spcBef>
                <a:spcPct val="30000"/>
              </a:spcBef>
              <a:buClr>
                <a:srgbClr val="009999"/>
              </a:buClr>
            </a:pPr>
            <a:r>
              <a:rPr lang="en-US" sz="2000"/>
              <a:t>Also discriminatory are written or unwritten employment policies that exclude applicants or employees from employment because of pregnancy, childbirth or related medical conditions.</a:t>
            </a:r>
          </a:p>
          <a:p>
            <a:pPr lvl="1">
              <a:buClr>
                <a:srgbClr val="009999"/>
              </a:buClr>
            </a:pPr>
            <a:r>
              <a:rPr lang="en-US" sz="2000"/>
              <a:t>Sexual harassment is a form of sex discrimination.</a:t>
            </a:r>
          </a:p>
          <a:p>
            <a:pPr lvl="1"/>
            <a:endParaRPr lang="en-US" sz="2000"/>
          </a:p>
          <a:p>
            <a:pPr lvl="1"/>
            <a:endParaRPr lang="en-US" sz="2400"/>
          </a:p>
          <a:p>
            <a:pPr lvl="1">
              <a:buClr>
                <a:srgbClr val="009999"/>
              </a:buClr>
              <a:buFontTx/>
              <a:buNone/>
            </a:pPr>
            <a:endParaRPr lang="en-US" sz="2400"/>
          </a:p>
          <a:p>
            <a:pPr lvl="1">
              <a:buClr>
                <a:srgbClr val="009999"/>
              </a:buClr>
            </a:pPr>
            <a:endParaRPr lang="en-US" sz="2400"/>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09600" y="533400"/>
            <a:ext cx="7772400" cy="1143000"/>
          </a:xfrm>
        </p:spPr>
        <p:txBody>
          <a:bodyPr/>
          <a:lstStyle/>
          <a:p>
            <a:r>
              <a:rPr lang="en-US" sz="3600" b="1"/>
              <a:t>EEO Statutory Bases </a:t>
            </a:r>
            <a:br>
              <a:rPr lang="en-US" sz="3600" b="1"/>
            </a:br>
            <a:r>
              <a:rPr lang="en-US" sz="3200" b="1" i="1"/>
              <a:t>Age Discrimination</a:t>
            </a:r>
          </a:p>
        </p:txBody>
      </p:sp>
      <p:sp>
        <p:nvSpPr>
          <p:cNvPr id="100355" name="Rectangle 3"/>
          <p:cNvSpPr>
            <a:spLocks noGrp="1" noChangeArrowheads="1"/>
          </p:cNvSpPr>
          <p:nvPr>
            <p:ph type="body" idx="1"/>
          </p:nvPr>
        </p:nvSpPr>
        <p:spPr>
          <a:xfrm>
            <a:off x="762000" y="2133600"/>
            <a:ext cx="7829550" cy="4525963"/>
          </a:xfrm>
        </p:spPr>
        <p:txBody>
          <a:bodyPr/>
          <a:lstStyle/>
          <a:p>
            <a:pPr>
              <a:buClr>
                <a:srgbClr val="009999"/>
              </a:buClr>
            </a:pPr>
            <a:r>
              <a:rPr lang="en-US" sz="2400"/>
              <a:t>Occurs when an individual 40 or over is treated unfavorably in terms or conditions of employment.</a:t>
            </a:r>
          </a:p>
          <a:p>
            <a:pPr>
              <a:buClr>
                <a:srgbClr val="009999"/>
              </a:buClr>
              <a:buFontTx/>
              <a:buNone/>
            </a:pPr>
            <a:endParaRPr lang="en-US" sz="2400"/>
          </a:p>
        </p:txBody>
      </p:sp>
    </p:spTree>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274638"/>
            <a:ext cx="8148638" cy="1143000"/>
          </a:xfrm>
        </p:spPr>
        <p:txBody>
          <a:bodyPr/>
          <a:lstStyle/>
          <a:p>
            <a:r>
              <a:rPr lang="en-US" sz="3600" b="1"/>
              <a:t>EEO Statutory Bases</a:t>
            </a:r>
            <a:r>
              <a:rPr lang="en-US" sz="4800" b="1"/>
              <a:t> </a:t>
            </a:r>
            <a:br>
              <a:rPr lang="en-US" sz="4800" b="1"/>
            </a:br>
            <a:r>
              <a:rPr lang="en-US" sz="3200" b="1" i="1"/>
              <a:t>National Origin Discrimination</a:t>
            </a:r>
          </a:p>
        </p:txBody>
      </p:sp>
      <p:sp>
        <p:nvSpPr>
          <p:cNvPr id="101379" name="Rectangle 3"/>
          <p:cNvSpPr>
            <a:spLocks noGrp="1" noChangeArrowheads="1"/>
          </p:cNvSpPr>
          <p:nvPr>
            <p:ph type="body" idx="1"/>
          </p:nvPr>
        </p:nvSpPr>
        <p:spPr>
          <a:xfrm>
            <a:off x="457200" y="1676400"/>
            <a:ext cx="8069263" cy="4525963"/>
          </a:xfrm>
        </p:spPr>
        <p:txBody>
          <a:bodyPr/>
          <a:lstStyle/>
          <a:p>
            <a:pPr>
              <a:lnSpc>
                <a:spcPct val="80000"/>
              </a:lnSpc>
              <a:buClr>
                <a:srgbClr val="009999"/>
              </a:buClr>
            </a:pPr>
            <a:r>
              <a:rPr lang="en-US" sz="2400"/>
              <a:t>Defined as employment discrimination because of place of origin or because of physical, cultural or linguistic characteristics.</a:t>
            </a:r>
          </a:p>
          <a:p>
            <a:pPr>
              <a:lnSpc>
                <a:spcPct val="80000"/>
              </a:lnSpc>
              <a:buClr>
                <a:srgbClr val="009999"/>
              </a:buClr>
            </a:pPr>
            <a:r>
              <a:rPr lang="en-US" sz="2400"/>
              <a:t>May also include marriage to or association with persons or a national origin group, membership in or association with an organization identified with or seeking to promote the interests of a national origin group.</a:t>
            </a:r>
          </a:p>
          <a:p>
            <a:pPr>
              <a:lnSpc>
                <a:spcPct val="80000"/>
              </a:lnSpc>
              <a:buClr>
                <a:srgbClr val="009999"/>
              </a:buClr>
            </a:pPr>
            <a:r>
              <a:rPr lang="en-US" sz="2400"/>
              <a:t>Could include attendance or participation in schools, churches, temples or mosques generally used by persons of a national origin group.</a:t>
            </a:r>
          </a:p>
          <a:p>
            <a:pPr>
              <a:lnSpc>
                <a:spcPct val="80000"/>
              </a:lnSpc>
              <a:buClr>
                <a:srgbClr val="009999"/>
              </a:buClr>
            </a:pPr>
            <a:r>
              <a:rPr lang="en-US" sz="2400"/>
              <a:t>Or an individual’s name or spouse’s name that is associated with a national origin group.</a:t>
            </a:r>
          </a:p>
          <a:p>
            <a:pPr>
              <a:lnSpc>
                <a:spcPct val="80000"/>
              </a:lnSpc>
              <a:buClr>
                <a:srgbClr val="009999"/>
              </a:buClr>
            </a:pPr>
            <a:endParaRPr lang="en-US" sz="2400"/>
          </a:p>
        </p:txBody>
      </p:sp>
    </p:spTree>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838200" y="533400"/>
            <a:ext cx="7696200" cy="1143000"/>
          </a:xfrm>
        </p:spPr>
        <p:txBody>
          <a:bodyPr/>
          <a:lstStyle/>
          <a:p>
            <a:r>
              <a:rPr lang="en-US" sz="3600" b="1"/>
              <a:t>EEO Statutory Bases </a:t>
            </a:r>
            <a:br>
              <a:rPr lang="en-US" sz="3600" b="1"/>
            </a:br>
            <a:r>
              <a:rPr lang="en-US" sz="3200" b="1" i="1"/>
              <a:t>Disability Discrimination</a:t>
            </a:r>
            <a:br>
              <a:rPr lang="en-US" sz="3200" b="1" i="1"/>
            </a:br>
            <a:endParaRPr lang="en-US" sz="3200" b="1" i="1">
              <a:latin typeface="r_symbol" pitchFamily="49" charset="2"/>
            </a:endParaRPr>
          </a:p>
        </p:txBody>
      </p:sp>
      <p:sp>
        <p:nvSpPr>
          <p:cNvPr id="103427" name="Rectangle 3"/>
          <p:cNvSpPr>
            <a:spLocks noGrp="1" noChangeArrowheads="1"/>
          </p:cNvSpPr>
          <p:nvPr>
            <p:ph type="body" idx="1"/>
          </p:nvPr>
        </p:nvSpPr>
        <p:spPr>
          <a:xfrm>
            <a:off x="457200" y="1600200"/>
            <a:ext cx="8069263" cy="4525963"/>
          </a:xfrm>
        </p:spPr>
        <p:txBody>
          <a:bodyPr/>
          <a:lstStyle/>
          <a:p>
            <a:pPr>
              <a:lnSpc>
                <a:spcPct val="90000"/>
              </a:lnSpc>
              <a:buClr>
                <a:srgbClr val="009999"/>
              </a:buClr>
            </a:pPr>
            <a:r>
              <a:rPr lang="en-US" sz="2400"/>
              <a:t>Occurs when an employee or applicant is treated differently on the basis of a disabling condition -or- when an agency fails to make reasonable accommodation for qualified disabled employees/applicants who are able to meet the requirements of the position through reasonable assistance or modification. </a:t>
            </a:r>
          </a:p>
          <a:p>
            <a:pPr>
              <a:lnSpc>
                <a:spcPct val="90000"/>
              </a:lnSpc>
              <a:buClr>
                <a:srgbClr val="009999"/>
              </a:buClr>
            </a:pPr>
            <a:r>
              <a:rPr lang="en-US" sz="2400"/>
              <a:t>A disabled person is one who has a physical or mental impairment that substantially limits one or more major life activities (i.e., walking, seeing, caring for one’s self, performing manual tasks, etc.), has a record of such impairment or is regarded as having such impairment.</a:t>
            </a:r>
          </a:p>
          <a:p>
            <a:pPr>
              <a:lnSpc>
                <a:spcPct val="90000"/>
              </a:lnSpc>
              <a:buClr>
                <a:srgbClr val="009999"/>
              </a:buClr>
            </a:pPr>
            <a:endParaRPr lang="en-US" sz="2400"/>
          </a:p>
          <a:p>
            <a:pPr lvl="1">
              <a:lnSpc>
                <a:spcPct val="90000"/>
              </a:lnSpc>
            </a:pPr>
            <a:endParaRPr lang="en-US" sz="2400"/>
          </a:p>
        </p:txBody>
      </p:sp>
    </p:spTree>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274638"/>
            <a:ext cx="8148638" cy="1143000"/>
          </a:xfrm>
        </p:spPr>
        <p:txBody>
          <a:bodyPr/>
          <a:lstStyle/>
          <a:p>
            <a:r>
              <a:rPr lang="en-US" sz="3600" b="1"/>
              <a:t>EEO Statutory Bases</a:t>
            </a:r>
            <a:r>
              <a:rPr lang="en-US" sz="4000" b="1"/>
              <a:t> </a:t>
            </a:r>
            <a:br>
              <a:rPr lang="en-US" sz="4000" b="1"/>
            </a:br>
            <a:r>
              <a:rPr lang="en-US" sz="3200" b="1" i="1"/>
              <a:t>Reprisal</a:t>
            </a:r>
          </a:p>
        </p:txBody>
      </p:sp>
      <p:sp>
        <p:nvSpPr>
          <p:cNvPr id="105475" name="Rectangle 3"/>
          <p:cNvSpPr>
            <a:spLocks noGrp="1" noChangeArrowheads="1"/>
          </p:cNvSpPr>
          <p:nvPr>
            <p:ph type="body" idx="1"/>
          </p:nvPr>
        </p:nvSpPr>
        <p:spPr>
          <a:xfrm>
            <a:off x="457200" y="1600200"/>
            <a:ext cx="8069263" cy="4525963"/>
          </a:xfrm>
        </p:spPr>
        <p:txBody>
          <a:bodyPr/>
          <a:lstStyle/>
          <a:p>
            <a:pPr>
              <a:buClr>
                <a:srgbClr val="009999"/>
              </a:buClr>
            </a:pPr>
            <a:r>
              <a:rPr lang="en-US" sz="2400"/>
              <a:t>Occurs when an employee suffers restraint, interference, coercion, discrimination OR retaliation for raising an allegation of discrimination OR for representing one who has alleged discrimination OR for acting as an EEO official in processing such complaints.</a:t>
            </a:r>
          </a:p>
          <a:p>
            <a:pPr lvl="1"/>
            <a:endParaRPr lang="en-US" sz="2400"/>
          </a:p>
        </p:txBody>
      </p:sp>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143000"/>
          </a:xfrm>
        </p:spPr>
        <p:txBody>
          <a:bodyPr/>
          <a:lstStyle/>
          <a:p>
            <a:r>
              <a:rPr lang="en-US" sz="3600" b="1"/>
              <a:t>DISCRIMINATION</a:t>
            </a:r>
            <a:br>
              <a:rPr lang="en-US" sz="3600" b="1"/>
            </a:br>
            <a:r>
              <a:rPr lang="en-US" sz="3200"/>
              <a:t>Examples of Discrimination</a:t>
            </a:r>
          </a:p>
        </p:txBody>
      </p:sp>
      <p:sp>
        <p:nvSpPr>
          <p:cNvPr id="32771" name="Rectangle 3"/>
          <p:cNvSpPr>
            <a:spLocks noGrp="1" noChangeArrowheads="1"/>
          </p:cNvSpPr>
          <p:nvPr>
            <p:ph type="body" idx="1"/>
          </p:nvPr>
        </p:nvSpPr>
        <p:spPr>
          <a:xfrm>
            <a:off x="457200" y="1905000"/>
            <a:ext cx="8229600" cy="4297363"/>
          </a:xfrm>
        </p:spPr>
        <p:txBody>
          <a:bodyPr/>
          <a:lstStyle/>
          <a:p>
            <a:pPr>
              <a:lnSpc>
                <a:spcPct val="90000"/>
              </a:lnSpc>
            </a:pPr>
            <a:r>
              <a:rPr lang="en-US" sz="2600"/>
              <a:t>Interviewing only females because the staff needs a female team member.</a:t>
            </a:r>
          </a:p>
          <a:p>
            <a:pPr>
              <a:lnSpc>
                <a:spcPct val="90000"/>
              </a:lnSpc>
            </a:pPr>
            <a:r>
              <a:rPr lang="en-US" sz="2600"/>
              <a:t>Not selecting an Asian employee because it is too difficult to understand his accent.</a:t>
            </a:r>
          </a:p>
          <a:p>
            <a:pPr>
              <a:lnSpc>
                <a:spcPct val="90000"/>
              </a:lnSpc>
            </a:pPr>
            <a:r>
              <a:rPr lang="en-US" sz="2600"/>
              <a:t>Not providing off-site training and developmental assignments to an employee in a wheelchair because it requires that special accommodations be made for that employee’s travel.</a:t>
            </a:r>
          </a:p>
          <a:p>
            <a:pPr>
              <a:lnSpc>
                <a:spcPct val="90000"/>
              </a:lnSpc>
            </a:pPr>
            <a:r>
              <a:rPr lang="en-US" sz="2600"/>
              <a:t>Selecting a 35 year-old employee over a 53 year-old more qualified engineer because the older employee might retire soon.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685800" y="304800"/>
            <a:ext cx="7772400" cy="1295400"/>
          </a:xfrm>
        </p:spPr>
        <p:txBody>
          <a:bodyPr/>
          <a:lstStyle/>
          <a:p>
            <a:r>
              <a:rPr lang="en-US" sz="3600" b="1"/>
              <a:t>DISCRIMINATION</a:t>
            </a:r>
            <a:br>
              <a:rPr lang="en-US" sz="3600" b="1"/>
            </a:br>
            <a:r>
              <a:rPr lang="en-US" sz="3200" b="1"/>
              <a:t>Actions you can take if you feel you have been discriminated against</a:t>
            </a:r>
            <a:endParaRPr lang="en-US" sz="3200"/>
          </a:p>
        </p:txBody>
      </p:sp>
      <p:sp>
        <p:nvSpPr>
          <p:cNvPr id="78851" name="Rectangle 3"/>
          <p:cNvSpPr>
            <a:spLocks noGrp="1" noChangeArrowheads="1"/>
          </p:cNvSpPr>
          <p:nvPr>
            <p:ph type="subTitle" idx="1"/>
          </p:nvPr>
        </p:nvSpPr>
        <p:spPr>
          <a:xfrm>
            <a:off x="533400" y="1828800"/>
            <a:ext cx="8077200" cy="4419600"/>
          </a:xfrm>
        </p:spPr>
        <p:txBody>
          <a:bodyPr/>
          <a:lstStyle/>
          <a:p>
            <a:pPr marL="457200" indent="-457200" algn="l">
              <a:lnSpc>
                <a:spcPct val="80000"/>
              </a:lnSpc>
            </a:pPr>
            <a:r>
              <a:rPr lang="en-US" sz="2400" b="1"/>
              <a:t>Choose from the following options:</a:t>
            </a:r>
          </a:p>
          <a:p>
            <a:pPr marL="457200" indent="-457200" algn="l">
              <a:lnSpc>
                <a:spcPct val="80000"/>
              </a:lnSpc>
            </a:pPr>
            <a:endParaRPr lang="en-US" sz="2400" b="1"/>
          </a:p>
          <a:p>
            <a:pPr marL="457200" indent="-457200" algn="l">
              <a:lnSpc>
                <a:spcPct val="80000"/>
              </a:lnSpc>
              <a:buFontTx/>
              <a:buChar char="•"/>
            </a:pPr>
            <a:r>
              <a:rPr lang="en-US" sz="2400"/>
              <a:t>Contact the </a:t>
            </a:r>
            <a:r>
              <a:rPr lang="en-US" sz="2400" b="1" u="sng"/>
              <a:t>EEO and Diversity Office</a:t>
            </a:r>
            <a:r>
              <a:rPr lang="en-US" sz="2400"/>
              <a:t> at (401) 832-1007 within 45 calendar days from the date the alleged discriminatory incident occurred, the effective date of the specific personnel action, or the date the aggrieved person knew or reasonably should have known that it occurred. </a:t>
            </a:r>
            <a:endParaRPr lang="en-US" sz="1200">
              <a:solidFill>
                <a:srgbClr val="FF0000"/>
              </a:solidFill>
            </a:endParaRPr>
          </a:p>
          <a:p>
            <a:pPr marL="457200" indent="-457200" algn="l">
              <a:lnSpc>
                <a:spcPct val="80000"/>
              </a:lnSpc>
              <a:buFontTx/>
              <a:buChar char="•"/>
            </a:pPr>
            <a:r>
              <a:rPr lang="en-US" sz="2400" b="1"/>
              <a:t>Negotiated Grievance Procedure: </a:t>
            </a:r>
            <a:r>
              <a:rPr lang="en-US" sz="2400"/>
              <a:t>Contact your </a:t>
            </a:r>
            <a:r>
              <a:rPr lang="en-US" sz="2400" u="sng"/>
              <a:t>local union</a:t>
            </a:r>
            <a:r>
              <a:rPr lang="en-US" sz="2400"/>
              <a:t> if you are a bargaining unit member.  </a:t>
            </a:r>
            <a:endParaRPr lang="en-US" sz="1200"/>
          </a:p>
          <a:p>
            <a:pPr marL="457200" indent="-457200" algn="l">
              <a:lnSpc>
                <a:spcPct val="80000"/>
              </a:lnSpc>
              <a:buFontTx/>
              <a:buChar char="•"/>
            </a:pPr>
            <a:r>
              <a:rPr lang="en-US" sz="2400" b="1"/>
              <a:t>Office of Special Counsel: </a:t>
            </a:r>
            <a:r>
              <a:rPr lang="en-US" sz="2400">
                <a:hlinkClick r:id="rId2"/>
              </a:rPr>
              <a:t>http://www.osc.gov</a:t>
            </a:r>
            <a:endParaRPr lang="en-US" sz="1200"/>
          </a:p>
          <a:p>
            <a:pPr marL="457200" indent="-457200" algn="l">
              <a:lnSpc>
                <a:spcPct val="80000"/>
              </a:lnSpc>
              <a:buFontTx/>
              <a:buChar char="•"/>
            </a:pPr>
            <a:r>
              <a:rPr lang="en-US" sz="2400" b="1"/>
              <a:t>Merit Systems Protection Board </a:t>
            </a:r>
            <a:r>
              <a:rPr lang="en-US" sz="2400"/>
              <a:t>if the action is appealable</a:t>
            </a:r>
            <a:r>
              <a:rPr lang="en-US" sz="2400" b="1"/>
              <a:t>: </a:t>
            </a:r>
            <a:r>
              <a:rPr lang="en-US" sz="2400">
                <a:hlinkClick r:id="rId3"/>
              </a:rPr>
              <a:t>http://www.mspb.gov</a:t>
            </a:r>
            <a:endParaRPr lang="en-US" sz="120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z="3200" b="1"/>
              <a:t>Employee’s Rights and Responsibilities</a:t>
            </a:r>
          </a:p>
        </p:txBody>
      </p:sp>
      <p:sp>
        <p:nvSpPr>
          <p:cNvPr id="106499" name="Rectangle 3"/>
          <p:cNvSpPr>
            <a:spLocks noGrp="1" noChangeArrowheads="1"/>
          </p:cNvSpPr>
          <p:nvPr>
            <p:ph type="body" idx="1"/>
          </p:nvPr>
        </p:nvSpPr>
        <p:spPr/>
        <p:txBody>
          <a:bodyPr/>
          <a:lstStyle/>
          <a:p>
            <a:pPr>
              <a:lnSpc>
                <a:spcPct val="90000"/>
              </a:lnSpc>
            </a:pPr>
            <a:r>
              <a:rPr lang="en-US" sz="2400"/>
              <a:t>You can file an EEO complaint on any matter that impacts your employment.</a:t>
            </a:r>
          </a:p>
          <a:p>
            <a:pPr>
              <a:lnSpc>
                <a:spcPct val="90000"/>
              </a:lnSpc>
            </a:pPr>
            <a:r>
              <a:rPr lang="en-US" sz="2400"/>
              <a:t>You are not required to go through your chain of command.</a:t>
            </a:r>
          </a:p>
          <a:p>
            <a:pPr>
              <a:lnSpc>
                <a:spcPct val="90000"/>
              </a:lnSpc>
            </a:pPr>
            <a:r>
              <a:rPr lang="en-US" sz="2400"/>
              <a:t>You may remain anonymous during the informal process of your complaint.</a:t>
            </a:r>
          </a:p>
          <a:p>
            <a:pPr>
              <a:lnSpc>
                <a:spcPct val="90000"/>
              </a:lnSpc>
            </a:pPr>
            <a:r>
              <a:rPr lang="en-US" sz="2400"/>
              <a:t>You are entitled to a reasonable amount of official time to prepare/present complaint of meet with EEO officials.  You need to check with your supervisor before using official time.  Your employer is not obligated to change work schedules, pay overtime, or travel expenses in allowing you to do so.</a:t>
            </a:r>
          </a:p>
          <a:p>
            <a:pPr>
              <a:lnSpc>
                <a:spcPct val="90000"/>
              </a:lnSpc>
            </a:pPr>
            <a:endParaRPr 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838200"/>
            <a:ext cx="8229600" cy="762000"/>
          </a:xfrm>
        </p:spPr>
        <p:txBody>
          <a:bodyPr/>
          <a:lstStyle/>
          <a:p>
            <a:r>
              <a:rPr lang="en-US" sz="3600" b="1"/>
              <a:t>DISCRIMINATION</a:t>
            </a:r>
            <a:br>
              <a:rPr lang="en-US" sz="3600" b="1"/>
            </a:br>
            <a:r>
              <a:rPr lang="en-US" sz="3200"/>
              <a:t>What about other factors?</a:t>
            </a:r>
            <a:r>
              <a:rPr lang="en-US" sz="2200"/>
              <a:t/>
            </a:r>
            <a:br>
              <a:rPr lang="en-US" sz="2200"/>
            </a:br>
            <a:r>
              <a:rPr lang="en-US" sz="2400"/>
              <a:t/>
            </a:r>
            <a:br>
              <a:rPr lang="en-US" sz="2400"/>
            </a:br>
            <a:endParaRPr lang="en-US" sz="2000"/>
          </a:p>
        </p:txBody>
      </p:sp>
      <p:sp>
        <p:nvSpPr>
          <p:cNvPr id="90115" name="Rectangle 3"/>
          <p:cNvSpPr>
            <a:spLocks noGrp="1" noChangeArrowheads="1"/>
          </p:cNvSpPr>
          <p:nvPr>
            <p:ph type="body" idx="1"/>
          </p:nvPr>
        </p:nvSpPr>
        <p:spPr>
          <a:xfrm>
            <a:off x="685800" y="3048000"/>
            <a:ext cx="7772400" cy="3230563"/>
          </a:xfrm>
        </p:spPr>
        <p:txBody>
          <a:bodyPr/>
          <a:lstStyle/>
          <a:p>
            <a:pPr marL="457200" indent="-457200" algn="ctr">
              <a:lnSpc>
                <a:spcPct val="80000"/>
              </a:lnSpc>
              <a:buFontTx/>
              <a:buNone/>
            </a:pPr>
            <a:endParaRPr lang="en-US" sz="700"/>
          </a:p>
          <a:p>
            <a:pPr marL="457200" indent="-457200">
              <a:lnSpc>
                <a:spcPct val="80000"/>
              </a:lnSpc>
            </a:pPr>
            <a:r>
              <a:rPr lang="en-US" sz="1800" b="1"/>
              <a:t>Administrative Grievance Procedures at your Command</a:t>
            </a:r>
            <a:endParaRPr lang="en-US" sz="900"/>
          </a:p>
          <a:p>
            <a:pPr marL="457200" indent="-457200">
              <a:lnSpc>
                <a:spcPct val="80000"/>
              </a:lnSpc>
            </a:pPr>
            <a:r>
              <a:rPr lang="en-US" sz="1800" b="1"/>
              <a:t>Negotiated Grievance Procedure: </a:t>
            </a:r>
            <a:r>
              <a:rPr lang="en-US" sz="1800"/>
              <a:t>Contact your </a:t>
            </a:r>
            <a:r>
              <a:rPr lang="en-US" sz="1800" u="sng"/>
              <a:t>local union</a:t>
            </a:r>
            <a:r>
              <a:rPr lang="en-US" sz="1800"/>
              <a:t> if you are a bargaining unit member.  </a:t>
            </a:r>
            <a:endParaRPr lang="en-US" sz="900"/>
          </a:p>
          <a:p>
            <a:pPr marL="457200" indent="-457200">
              <a:lnSpc>
                <a:spcPct val="80000"/>
              </a:lnSpc>
            </a:pPr>
            <a:r>
              <a:rPr lang="en-US" sz="1800" b="1"/>
              <a:t>Office of Special Counsel: </a:t>
            </a:r>
            <a:r>
              <a:rPr lang="en-US" sz="1800">
                <a:solidFill>
                  <a:srgbClr val="3399FF"/>
                </a:solidFill>
                <a:hlinkClick r:id="rId2"/>
              </a:rPr>
              <a:t>http://www.osc.gov</a:t>
            </a:r>
            <a:endParaRPr lang="en-US" sz="900">
              <a:solidFill>
                <a:srgbClr val="FF0000"/>
              </a:solidFill>
            </a:endParaRPr>
          </a:p>
          <a:p>
            <a:pPr marL="457200" indent="-457200">
              <a:lnSpc>
                <a:spcPct val="80000"/>
              </a:lnSpc>
            </a:pPr>
            <a:r>
              <a:rPr lang="en-US" sz="1800" b="1"/>
              <a:t>Merit Systems Protection Board: </a:t>
            </a:r>
            <a:r>
              <a:rPr lang="en-US" sz="1800"/>
              <a:t>Available for allegations of sexual orientation only, not political affiliation or marital status. </a:t>
            </a:r>
            <a:r>
              <a:rPr lang="en-US" sz="1800">
                <a:hlinkClick r:id="rId3"/>
              </a:rPr>
              <a:t>http://www.mspb.gov</a:t>
            </a:r>
            <a:endParaRPr lang="en-US" sz="900">
              <a:solidFill>
                <a:srgbClr val="FF0000"/>
              </a:solidFill>
            </a:endParaRPr>
          </a:p>
        </p:txBody>
      </p:sp>
      <p:sp>
        <p:nvSpPr>
          <p:cNvPr id="90116" name="Text Box 4"/>
          <p:cNvSpPr txBox="1">
            <a:spLocks noChangeArrowheads="1"/>
          </p:cNvSpPr>
          <p:nvPr/>
        </p:nvSpPr>
        <p:spPr bwMode="auto">
          <a:xfrm>
            <a:off x="685800" y="1752600"/>
            <a:ext cx="7848600" cy="1165225"/>
          </a:xfrm>
          <a:prstGeom prst="rect">
            <a:avLst/>
          </a:prstGeom>
          <a:noFill/>
          <a:ln w="9525">
            <a:noFill/>
            <a:miter lim="800000"/>
            <a:headEnd/>
            <a:tailEnd/>
          </a:ln>
          <a:effectLst/>
        </p:spPr>
        <p:txBody>
          <a:bodyPr>
            <a:spAutoFit/>
          </a:bodyPr>
          <a:lstStyle/>
          <a:p>
            <a:pPr>
              <a:lnSpc>
                <a:spcPct val="80000"/>
              </a:lnSpc>
              <a:spcBef>
                <a:spcPct val="20000"/>
              </a:spcBef>
            </a:pPr>
            <a:r>
              <a:rPr lang="en-US" sz="2200" b="1">
                <a:solidFill>
                  <a:schemeClr val="tx2"/>
                </a:solidFill>
              </a:rPr>
              <a:t>Sexual Orientation</a:t>
            </a:r>
            <a:r>
              <a:rPr lang="en-US" sz="2200">
                <a:solidFill>
                  <a:schemeClr val="tx2"/>
                </a:solidFill>
              </a:rPr>
              <a:t>, </a:t>
            </a:r>
            <a:r>
              <a:rPr lang="en-US" sz="2200" b="1">
                <a:solidFill>
                  <a:schemeClr val="tx2"/>
                </a:solidFill>
              </a:rPr>
              <a:t>Political Affiliation</a:t>
            </a:r>
            <a:r>
              <a:rPr lang="en-US" sz="2200">
                <a:solidFill>
                  <a:schemeClr val="tx2"/>
                </a:solidFill>
              </a:rPr>
              <a:t>, and </a:t>
            </a:r>
            <a:r>
              <a:rPr lang="en-US" sz="2200" b="1">
                <a:solidFill>
                  <a:schemeClr val="tx2"/>
                </a:solidFill>
              </a:rPr>
              <a:t>Marital Status</a:t>
            </a:r>
            <a:r>
              <a:rPr lang="en-US" sz="2200">
                <a:solidFill>
                  <a:schemeClr val="tx2"/>
                </a:solidFill>
              </a:rPr>
              <a:t> are protected categories outside of the EEO process.  If you are alleging discrimination based on the above bases then refer to one of the following avenues of recourse: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85800"/>
            <a:ext cx="8229600" cy="884238"/>
          </a:xfrm>
        </p:spPr>
        <p:txBody>
          <a:bodyPr/>
          <a:lstStyle/>
          <a:p>
            <a:r>
              <a:rPr lang="en-US" sz="3600" b="1"/>
              <a:t>HARASSMENT</a:t>
            </a:r>
            <a:br>
              <a:rPr lang="en-US" sz="3600" b="1"/>
            </a:br>
            <a:r>
              <a:rPr lang="en-US" sz="3200"/>
              <a:t>What is Harassment?</a:t>
            </a:r>
          </a:p>
        </p:txBody>
      </p:sp>
      <p:sp>
        <p:nvSpPr>
          <p:cNvPr id="7172" name="Text Box 4"/>
          <p:cNvSpPr txBox="1">
            <a:spLocks noChangeArrowheads="1"/>
          </p:cNvSpPr>
          <p:nvPr/>
        </p:nvSpPr>
        <p:spPr bwMode="auto">
          <a:xfrm>
            <a:off x="914400" y="3276600"/>
            <a:ext cx="7254875" cy="1187450"/>
          </a:xfrm>
          <a:prstGeom prst="rect">
            <a:avLst/>
          </a:prstGeom>
          <a:noFill/>
          <a:ln w="9525">
            <a:noFill/>
            <a:miter lim="800000"/>
            <a:headEnd/>
            <a:tailEnd/>
          </a:ln>
          <a:effectLst/>
        </p:spPr>
        <p:txBody>
          <a:bodyPr>
            <a:spAutoFit/>
          </a:bodyPr>
          <a:lstStyle/>
          <a:p>
            <a:r>
              <a:rPr lang="en-US" sz="2400"/>
              <a:t>Non-sexual harassment is the number one claim raised in EEO complaints in the government and the Department of the Navy (DON).</a:t>
            </a:r>
          </a:p>
        </p:txBody>
      </p:sp>
      <p:sp>
        <p:nvSpPr>
          <p:cNvPr id="7175" name="Rectangle 7"/>
          <p:cNvSpPr>
            <a:spLocks noChangeArrowheads="1"/>
          </p:cNvSpPr>
          <p:nvPr/>
        </p:nvSpPr>
        <p:spPr bwMode="auto">
          <a:xfrm>
            <a:off x="914400" y="1981200"/>
            <a:ext cx="7315200" cy="968375"/>
          </a:xfrm>
          <a:prstGeom prst="rect">
            <a:avLst/>
          </a:prstGeom>
          <a:noFill/>
          <a:ln w="9525">
            <a:noFill/>
            <a:miter lim="800000"/>
            <a:headEnd/>
            <a:tailEnd/>
          </a:ln>
          <a:effectLst/>
        </p:spPr>
        <p:txBody>
          <a:bodyPr>
            <a:spAutoFit/>
          </a:bodyPr>
          <a:lstStyle/>
          <a:p>
            <a:pPr>
              <a:lnSpc>
                <a:spcPct val="80000"/>
              </a:lnSpc>
              <a:spcBef>
                <a:spcPct val="20000"/>
              </a:spcBef>
            </a:pPr>
            <a:r>
              <a:rPr lang="en-US" sz="2400"/>
              <a:t>A form of employment discrimination that involves </a:t>
            </a:r>
            <a:r>
              <a:rPr lang="en-US" sz="2400" b="1" u="sng"/>
              <a:t>unwelcome</a:t>
            </a:r>
            <a:r>
              <a:rPr lang="en-US" sz="2400">
                <a:solidFill>
                  <a:srgbClr val="006600"/>
                </a:solidFill>
              </a:rPr>
              <a:t> </a:t>
            </a:r>
            <a:r>
              <a:rPr lang="en-US" sz="2400"/>
              <a:t>conduct based on race, color, religion, sex, national origin, age, disability, and/or reprisal.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600" b="1"/>
              <a:t>TOPICS COVERED</a:t>
            </a:r>
          </a:p>
        </p:txBody>
      </p:sp>
      <p:sp>
        <p:nvSpPr>
          <p:cNvPr id="5123" name="Rectangle 3"/>
          <p:cNvSpPr>
            <a:spLocks noGrp="1" noChangeArrowheads="1"/>
          </p:cNvSpPr>
          <p:nvPr>
            <p:ph type="body" idx="1"/>
          </p:nvPr>
        </p:nvSpPr>
        <p:spPr>
          <a:xfrm>
            <a:off x="1219200" y="1752600"/>
            <a:ext cx="6705600" cy="4144963"/>
          </a:xfrm>
        </p:spPr>
        <p:txBody>
          <a:bodyPr/>
          <a:lstStyle/>
          <a:p>
            <a:pPr>
              <a:lnSpc>
                <a:spcPct val="80000"/>
              </a:lnSpc>
            </a:pPr>
            <a:r>
              <a:rPr lang="en-US" sz="2200"/>
              <a:t>Department of Navy’s EEO Policy</a:t>
            </a:r>
          </a:p>
          <a:p>
            <a:pPr>
              <a:lnSpc>
                <a:spcPct val="80000"/>
              </a:lnSpc>
            </a:pPr>
            <a:r>
              <a:rPr lang="en-US" sz="2200"/>
              <a:t>Discrimination</a:t>
            </a:r>
          </a:p>
          <a:p>
            <a:pPr marL="857250" lvl="2" indent="57150">
              <a:lnSpc>
                <a:spcPct val="80000"/>
              </a:lnSpc>
            </a:pPr>
            <a:r>
              <a:rPr lang="en-US" sz="1800"/>
              <a:t> EEO Laws &amp; Statutes</a:t>
            </a:r>
          </a:p>
          <a:p>
            <a:pPr marL="857250" lvl="2" indent="57150">
              <a:lnSpc>
                <a:spcPct val="80000"/>
              </a:lnSpc>
            </a:pPr>
            <a:r>
              <a:rPr lang="en-US" sz="1800"/>
              <a:t> Bases for Discrimination</a:t>
            </a:r>
          </a:p>
          <a:p>
            <a:pPr marL="857250" lvl="2" indent="57150">
              <a:lnSpc>
                <a:spcPct val="80000"/>
              </a:lnSpc>
            </a:pPr>
            <a:r>
              <a:rPr lang="en-US" sz="1800"/>
              <a:t> Your Rights and Responsibilities</a:t>
            </a:r>
          </a:p>
          <a:p>
            <a:pPr>
              <a:lnSpc>
                <a:spcPct val="80000"/>
              </a:lnSpc>
            </a:pPr>
            <a:r>
              <a:rPr lang="en-US" sz="2200"/>
              <a:t>Harassment</a:t>
            </a:r>
          </a:p>
          <a:p>
            <a:pPr marL="857250" lvl="2" indent="57150">
              <a:lnSpc>
                <a:spcPct val="80000"/>
              </a:lnSpc>
            </a:pPr>
            <a:r>
              <a:rPr lang="en-US" sz="1800"/>
              <a:t>  Non-sexual</a:t>
            </a:r>
          </a:p>
          <a:p>
            <a:pPr marL="857250" lvl="2" indent="57150">
              <a:lnSpc>
                <a:spcPct val="80000"/>
              </a:lnSpc>
            </a:pPr>
            <a:r>
              <a:rPr lang="en-US" sz="1800"/>
              <a:t>  Sexual</a:t>
            </a:r>
          </a:p>
          <a:p>
            <a:pPr>
              <a:lnSpc>
                <a:spcPct val="80000"/>
              </a:lnSpc>
            </a:pPr>
            <a:r>
              <a:rPr lang="en-US" sz="2200"/>
              <a:t>Discipline</a:t>
            </a:r>
          </a:p>
          <a:p>
            <a:pPr>
              <a:lnSpc>
                <a:spcPct val="80000"/>
              </a:lnSpc>
            </a:pPr>
            <a:r>
              <a:rPr lang="en-US" sz="2200"/>
              <a:t>Reasonable Accommodation</a:t>
            </a:r>
          </a:p>
          <a:p>
            <a:pPr marL="857250" lvl="2" indent="57150">
              <a:lnSpc>
                <a:spcPct val="80000"/>
              </a:lnSpc>
            </a:pPr>
            <a:r>
              <a:rPr lang="en-US" sz="1800"/>
              <a:t>  Religious</a:t>
            </a:r>
          </a:p>
          <a:p>
            <a:pPr marL="857250" lvl="2" indent="57150">
              <a:lnSpc>
                <a:spcPct val="80000"/>
              </a:lnSpc>
            </a:pPr>
            <a:r>
              <a:rPr lang="en-US" sz="1800"/>
              <a:t>  Disability</a:t>
            </a:r>
          </a:p>
          <a:p>
            <a:pPr>
              <a:lnSpc>
                <a:spcPct val="80000"/>
              </a:lnSpc>
            </a:pPr>
            <a:r>
              <a:rPr lang="en-US" sz="2200"/>
              <a:t>Alternative Dispute Resolution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533400"/>
            <a:ext cx="8229600" cy="990600"/>
          </a:xfrm>
        </p:spPr>
        <p:txBody>
          <a:bodyPr/>
          <a:lstStyle/>
          <a:p>
            <a:r>
              <a:rPr lang="en-US" sz="3600" b="1"/>
              <a:t>HARASSMENT</a:t>
            </a:r>
            <a:br>
              <a:rPr lang="en-US" sz="3600" b="1"/>
            </a:br>
            <a:r>
              <a:rPr lang="en-US" sz="2400"/>
              <a:t>When is harassment unlawful?</a:t>
            </a:r>
          </a:p>
        </p:txBody>
      </p:sp>
      <p:sp>
        <p:nvSpPr>
          <p:cNvPr id="86019" name="Rectangle 3"/>
          <p:cNvSpPr>
            <a:spLocks noGrp="1" noChangeArrowheads="1"/>
          </p:cNvSpPr>
          <p:nvPr>
            <p:ph type="body" idx="1"/>
          </p:nvPr>
        </p:nvSpPr>
        <p:spPr>
          <a:xfrm>
            <a:off x="533400" y="1676400"/>
            <a:ext cx="8077200" cy="4449763"/>
          </a:xfrm>
        </p:spPr>
        <p:txBody>
          <a:bodyPr/>
          <a:lstStyle/>
          <a:p>
            <a:pPr marL="457200" indent="-457200">
              <a:lnSpc>
                <a:spcPct val="80000"/>
              </a:lnSpc>
              <a:buFontTx/>
              <a:buNone/>
              <a:tabLst>
                <a:tab pos="179388" algn="l"/>
              </a:tabLst>
            </a:pPr>
            <a:r>
              <a:rPr lang="en-US" sz="2000"/>
              <a:t>Harassment becomes unlawful when:</a:t>
            </a:r>
          </a:p>
          <a:p>
            <a:pPr marL="457200" indent="-457200">
              <a:lnSpc>
                <a:spcPct val="80000"/>
              </a:lnSpc>
              <a:buFontTx/>
              <a:buNone/>
              <a:tabLst>
                <a:tab pos="179388" algn="l"/>
              </a:tabLst>
            </a:pPr>
            <a:endParaRPr lang="en-US" sz="800"/>
          </a:p>
          <a:p>
            <a:pPr marL="457200" indent="-457200">
              <a:lnSpc>
                <a:spcPct val="80000"/>
              </a:lnSpc>
              <a:buFontTx/>
              <a:buAutoNum type="arabicPeriod"/>
              <a:tabLst>
                <a:tab pos="179388" algn="l"/>
              </a:tabLst>
            </a:pPr>
            <a:r>
              <a:rPr lang="en-US" sz="2000"/>
              <a:t>Enduring the offensive conduct becomes a condition of continued employment.</a:t>
            </a:r>
          </a:p>
          <a:p>
            <a:pPr marL="457200" indent="-457200">
              <a:lnSpc>
                <a:spcPct val="80000"/>
              </a:lnSpc>
              <a:buFontTx/>
              <a:buAutoNum type="arabicPeriod"/>
              <a:tabLst>
                <a:tab pos="179388" algn="l"/>
              </a:tabLst>
            </a:pPr>
            <a:endParaRPr lang="en-US" sz="800"/>
          </a:p>
          <a:p>
            <a:pPr marL="457200" indent="-457200">
              <a:lnSpc>
                <a:spcPct val="80000"/>
              </a:lnSpc>
              <a:buFontTx/>
              <a:buAutoNum type="arabicPeriod"/>
              <a:tabLst>
                <a:tab pos="179388" algn="l"/>
              </a:tabLst>
            </a:pPr>
            <a:r>
              <a:rPr lang="en-US" sz="2000"/>
              <a:t>The conduct is severe or pervasive and a reasonable person would consider the environment intimidating, hostile, or abusive.</a:t>
            </a:r>
          </a:p>
          <a:p>
            <a:pPr marL="457200" indent="-457200">
              <a:lnSpc>
                <a:spcPct val="80000"/>
              </a:lnSpc>
              <a:buFontTx/>
              <a:buNone/>
              <a:tabLst>
                <a:tab pos="179388" algn="l"/>
              </a:tabLst>
            </a:pPr>
            <a:r>
              <a:rPr lang="en-US" sz="2000"/>
              <a:t>		-  “Hostile” or “abusive” is determined by:</a:t>
            </a:r>
          </a:p>
          <a:p>
            <a:pPr marL="457200" indent="-457200">
              <a:lnSpc>
                <a:spcPct val="80000"/>
              </a:lnSpc>
              <a:buFontTx/>
              <a:buNone/>
              <a:tabLst>
                <a:tab pos="179388" algn="l"/>
              </a:tabLst>
            </a:pPr>
            <a:r>
              <a:rPr lang="en-US" sz="2000"/>
              <a:t>		a.  Frequency of discriminatory conduct</a:t>
            </a:r>
          </a:p>
          <a:p>
            <a:pPr marL="457200" indent="-457200">
              <a:lnSpc>
                <a:spcPct val="80000"/>
              </a:lnSpc>
              <a:buFontTx/>
              <a:buNone/>
              <a:tabLst>
                <a:tab pos="179388" algn="l"/>
              </a:tabLst>
            </a:pPr>
            <a:r>
              <a:rPr lang="en-US" sz="2000"/>
              <a:t>		b.  Severity of discriminatory conduct</a:t>
            </a:r>
          </a:p>
          <a:p>
            <a:pPr marL="457200" indent="-457200">
              <a:lnSpc>
                <a:spcPct val="80000"/>
              </a:lnSpc>
              <a:buFontTx/>
              <a:buNone/>
              <a:tabLst>
                <a:tab pos="179388" algn="l"/>
              </a:tabLst>
            </a:pPr>
            <a:r>
              <a:rPr lang="en-US" sz="2000"/>
              <a:t>		c.  Potential impact of behavior on employee</a:t>
            </a:r>
          </a:p>
          <a:p>
            <a:pPr marL="457200" indent="-457200">
              <a:lnSpc>
                <a:spcPct val="80000"/>
              </a:lnSpc>
              <a:buFontTx/>
              <a:buNone/>
              <a:tabLst>
                <a:tab pos="179388" algn="l"/>
              </a:tabLst>
            </a:pPr>
            <a:r>
              <a:rPr lang="en-US" sz="2000"/>
              <a:t>		d.  Unreasonable interference with employee’s work performance</a:t>
            </a:r>
          </a:p>
          <a:p>
            <a:pPr marL="457200" indent="-457200">
              <a:lnSpc>
                <a:spcPct val="80000"/>
              </a:lnSpc>
              <a:buFontTx/>
              <a:buNone/>
              <a:tabLst>
                <a:tab pos="179388" algn="l"/>
              </a:tabLst>
            </a:pPr>
            <a:endParaRPr lang="en-US" sz="800"/>
          </a:p>
          <a:p>
            <a:pPr marL="457200" indent="-457200">
              <a:lnSpc>
                <a:spcPct val="80000"/>
              </a:lnSpc>
              <a:buFontTx/>
              <a:buNone/>
              <a:tabLst>
                <a:tab pos="179388" algn="l"/>
              </a:tabLst>
            </a:pPr>
            <a:r>
              <a:rPr lang="en-US" sz="2000"/>
              <a:t>3.	The conduct is in retaliation against an individual for filing a discrimination charge, testifying, or participating in any way in an investigation, proceeding, or lawsuit under EEO law; or for opposing employment practices that the employee reasonably believes discriminates against individuals.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457200"/>
            <a:ext cx="8229600" cy="1143000"/>
          </a:xfrm>
        </p:spPr>
        <p:txBody>
          <a:bodyPr/>
          <a:lstStyle/>
          <a:p>
            <a:r>
              <a:rPr lang="en-US" sz="3600" b="1"/>
              <a:t>HARASSMENT</a:t>
            </a:r>
            <a:br>
              <a:rPr lang="en-US" sz="3600" b="1"/>
            </a:br>
            <a:r>
              <a:rPr lang="en-US" sz="2800"/>
              <a:t>Examples of Harassment</a:t>
            </a:r>
          </a:p>
        </p:txBody>
      </p:sp>
      <p:sp>
        <p:nvSpPr>
          <p:cNvPr id="64515" name="Rectangle 3"/>
          <p:cNvSpPr>
            <a:spLocks noGrp="1" noChangeArrowheads="1"/>
          </p:cNvSpPr>
          <p:nvPr>
            <p:ph type="body" idx="1"/>
          </p:nvPr>
        </p:nvSpPr>
        <p:spPr>
          <a:xfrm>
            <a:off x="609600" y="1676400"/>
            <a:ext cx="7924800" cy="1066800"/>
          </a:xfrm>
        </p:spPr>
        <p:txBody>
          <a:bodyPr/>
          <a:lstStyle/>
          <a:p>
            <a:pPr marL="0" indent="0">
              <a:buFontTx/>
              <a:buNone/>
            </a:pPr>
            <a:r>
              <a:rPr lang="en-US" sz="2400" b="1"/>
              <a:t>Harassing conduct may include but is not limited to:</a:t>
            </a:r>
          </a:p>
          <a:p>
            <a:pPr marL="0" indent="0"/>
            <a:endParaRPr lang="en-US" sz="2400" b="1"/>
          </a:p>
          <a:p>
            <a:pPr marL="0" indent="0"/>
            <a:endParaRPr lang="en-US" sz="2400"/>
          </a:p>
        </p:txBody>
      </p:sp>
      <p:sp>
        <p:nvSpPr>
          <p:cNvPr id="64516" name="Rectangle 4"/>
          <p:cNvSpPr>
            <a:spLocks noChangeArrowheads="1"/>
          </p:cNvSpPr>
          <p:nvPr/>
        </p:nvSpPr>
        <p:spPr bwMode="auto">
          <a:xfrm>
            <a:off x="533400" y="2362200"/>
            <a:ext cx="4038600" cy="3581400"/>
          </a:xfrm>
          <a:prstGeom prst="rect">
            <a:avLst/>
          </a:prstGeom>
          <a:noFill/>
          <a:ln w="9525">
            <a:noFill/>
            <a:miter lim="800000"/>
            <a:headEnd/>
            <a:tailEnd/>
          </a:ln>
          <a:effectLst/>
        </p:spPr>
        <p:txBody>
          <a:bodyPr/>
          <a:lstStyle/>
          <a:p>
            <a:pPr marL="236538" indent="-236538">
              <a:spcBef>
                <a:spcPct val="20000"/>
              </a:spcBef>
              <a:buFontTx/>
              <a:buChar char="•"/>
            </a:pPr>
            <a:r>
              <a:rPr lang="en-US" sz="2000" b="1"/>
              <a:t>Epithets </a:t>
            </a:r>
          </a:p>
          <a:p>
            <a:pPr marL="236538" indent="-236538">
              <a:spcBef>
                <a:spcPct val="20000"/>
              </a:spcBef>
              <a:buFontTx/>
              <a:buChar char="•"/>
            </a:pPr>
            <a:r>
              <a:rPr lang="en-US" sz="2000" b="1"/>
              <a:t>Slurs </a:t>
            </a:r>
          </a:p>
          <a:p>
            <a:pPr marL="236538" indent="-236538">
              <a:spcBef>
                <a:spcPct val="20000"/>
              </a:spcBef>
              <a:buFontTx/>
              <a:buChar char="•"/>
            </a:pPr>
            <a:r>
              <a:rPr lang="en-US" sz="2000" b="1"/>
              <a:t>Jokes </a:t>
            </a:r>
          </a:p>
          <a:p>
            <a:pPr marL="236538" indent="-236538">
              <a:spcBef>
                <a:spcPct val="20000"/>
              </a:spcBef>
              <a:buFontTx/>
              <a:buChar char="•"/>
            </a:pPr>
            <a:r>
              <a:rPr lang="en-US" sz="2000" b="1"/>
              <a:t>Name-calling </a:t>
            </a:r>
          </a:p>
          <a:p>
            <a:pPr marL="236538" indent="-236538">
              <a:spcBef>
                <a:spcPct val="20000"/>
              </a:spcBef>
              <a:buFontTx/>
              <a:buChar char="•"/>
            </a:pPr>
            <a:r>
              <a:rPr lang="en-US" sz="2000" b="1"/>
              <a:t>Obscene gestures or sounds </a:t>
            </a:r>
          </a:p>
          <a:p>
            <a:pPr marL="236538" indent="-236538">
              <a:spcBef>
                <a:spcPct val="20000"/>
              </a:spcBef>
              <a:buFontTx/>
              <a:buChar char="•"/>
            </a:pPr>
            <a:r>
              <a:rPr lang="en-US" sz="2000" b="1"/>
              <a:t>Obscene, vulgar, or abusive language, notes, or emails</a:t>
            </a:r>
          </a:p>
          <a:p>
            <a:pPr marL="236538" indent="-236538">
              <a:spcBef>
                <a:spcPct val="20000"/>
              </a:spcBef>
              <a:buFontTx/>
              <a:buChar char="•"/>
            </a:pPr>
            <a:r>
              <a:rPr lang="en-US" sz="2000" b="1"/>
              <a:t>Negative stereotypes</a:t>
            </a:r>
          </a:p>
          <a:p>
            <a:pPr marL="236538" indent="-236538">
              <a:spcBef>
                <a:spcPct val="20000"/>
              </a:spcBef>
              <a:buFontTx/>
              <a:buChar char="•"/>
            </a:pPr>
            <a:r>
              <a:rPr lang="en-US" sz="2000" b="1"/>
              <a:t>Threatening, intimidating, or hostile acts</a:t>
            </a:r>
          </a:p>
          <a:p>
            <a:pPr marL="236538" indent="-236538">
              <a:spcBef>
                <a:spcPct val="20000"/>
              </a:spcBef>
              <a:buFontTx/>
              <a:buChar char="•"/>
            </a:pPr>
            <a:endParaRPr lang="en-US" sz="2000" b="1"/>
          </a:p>
        </p:txBody>
      </p:sp>
      <p:sp>
        <p:nvSpPr>
          <p:cNvPr id="64517" name="Rectangle 5"/>
          <p:cNvSpPr>
            <a:spLocks noChangeArrowheads="1"/>
          </p:cNvSpPr>
          <p:nvPr/>
        </p:nvSpPr>
        <p:spPr bwMode="auto">
          <a:xfrm>
            <a:off x="4572000" y="2362200"/>
            <a:ext cx="3924300" cy="3581400"/>
          </a:xfrm>
          <a:prstGeom prst="rect">
            <a:avLst/>
          </a:prstGeom>
          <a:noFill/>
          <a:ln w="9525">
            <a:noFill/>
            <a:miter lim="800000"/>
            <a:headEnd/>
            <a:tailEnd/>
          </a:ln>
          <a:effectLst/>
        </p:spPr>
        <p:txBody>
          <a:bodyPr/>
          <a:lstStyle/>
          <a:p>
            <a:pPr marL="342900" indent="-342900">
              <a:spcBef>
                <a:spcPct val="20000"/>
              </a:spcBef>
              <a:buFontTx/>
              <a:buChar char="•"/>
            </a:pPr>
            <a:r>
              <a:rPr lang="en-US" sz="2000" b="1"/>
              <a:t>Written or graphic material that belittles or shows hostility or dislike toward an individual or group that is placed on walls, bulletin boards, or elsewhere on the employer’s premises or circulated in the workplace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33400"/>
            <a:ext cx="8229600" cy="1447800"/>
          </a:xfrm>
        </p:spPr>
        <p:txBody>
          <a:bodyPr/>
          <a:lstStyle/>
          <a:p>
            <a:r>
              <a:rPr lang="en-US" sz="3600" b="1"/>
              <a:t>HARASSMENT</a:t>
            </a:r>
            <a:br>
              <a:rPr lang="en-US" sz="3600" b="1"/>
            </a:br>
            <a:r>
              <a:rPr lang="en-US" sz="2000" b="1"/>
              <a:t/>
            </a:r>
            <a:br>
              <a:rPr lang="en-US" sz="2000" b="1"/>
            </a:br>
            <a:r>
              <a:rPr lang="en-US" sz="3200"/>
              <a:t>What is Sexual Harassment?</a:t>
            </a:r>
          </a:p>
        </p:txBody>
      </p:sp>
      <p:sp>
        <p:nvSpPr>
          <p:cNvPr id="8195" name="Rectangle 3"/>
          <p:cNvSpPr>
            <a:spLocks noGrp="1" noChangeArrowheads="1"/>
          </p:cNvSpPr>
          <p:nvPr>
            <p:ph type="body" idx="1"/>
          </p:nvPr>
        </p:nvSpPr>
        <p:spPr>
          <a:xfrm>
            <a:off x="762000" y="2514600"/>
            <a:ext cx="7772400" cy="3611563"/>
          </a:xfrm>
        </p:spPr>
        <p:txBody>
          <a:bodyPr/>
          <a:lstStyle/>
          <a:p>
            <a:pPr marL="0" indent="0">
              <a:buFontTx/>
              <a:buNone/>
            </a:pPr>
            <a:r>
              <a:rPr lang="en-US"/>
              <a:t>A form of sex discrimination that involves unwelcome sexual advances, requests for sexual favors, or other verbal or physical conduct sexual in nature.</a:t>
            </a:r>
          </a:p>
          <a:p>
            <a:pPr marL="0" indent="0">
              <a:buFontTx/>
              <a:buNone/>
            </a:pPr>
            <a:endParaRPr lang="en-US"/>
          </a:p>
          <a:p>
            <a:pPr marL="0" indent="0">
              <a:buFontTx/>
              <a:buNone/>
            </a:pP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457200"/>
            <a:ext cx="8229600" cy="1143000"/>
          </a:xfrm>
        </p:spPr>
        <p:txBody>
          <a:bodyPr/>
          <a:lstStyle/>
          <a:p>
            <a:r>
              <a:rPr lang="en-US" sz="3600" b="1"/>
              <a:t>SEXUAL HARASSMENT</a:t>
            </a:r>
            <a:r>
              <a:rPr lang="en-US" sz="3200"/>
              <a:t/>
            </a:r>
            <a:br>
              <a:rPr lang="en-US" sz="3200"/>
            </a:br>
            <a:r>
              <a:rPr lang="en-US" sz="2400"/>
              <a:t>can be</a:t>
            </a:r>
            <a:br>
              <a:rPr lang="en-US" sz="2400"/>
            </a:br>
            <a:r>
              <a:rPr lang="en-US" sz="2400"/>
              <a:t>verbal, non-verbal, or physical</a:t>
            </a:r>
          </a:p>
        </p:txBody>
      </p:sp>
      <p:sp>
        <p:nvSpPr>
          <p:cNvPr id="72707" name="Rectangle 3"/>
          <p:cNvSpPr>
            <a:spLocks noGrp="1" noChangeArrowheads="1"/>
          </p:cNvSpPr>
          <p:nvPr>
            <p:ph type="body" idx="1"/>
          </p:nvPr>
        </p:nvSpPr>
        <p:spPr>
          <a:xfrm>
            <a:off x="914400" y="1981200"/>
            <a:ext cx="2133600" cy="4449763"/>
          </a:xfrm>
        </p:spPr>
        <p:txBody>
          <a:bodyPr/>
          <a:lstStyle/>
          <a:p>
            <a:pPr>
              <a:lnSpc>
                <a:spcPct val="80000"/>
              </a:lnSpc>
              <a:buFontTx/>
              <a:buNone/>
            </a:pPr>
            <a:r>
              <a:rPr lang="en-US" sz="1800"/>
              <a:t>Verbal</a:t>
            </a:r>
          </a:p>
          <a:p>
            <a:pPr>
              <a:lnSpc>
                <a:spcPct val="80000"/>
              </a:lnSpc>
            </a:pPr>
            <a:r>
              <a:rPr lang="en-US" sz="1800"/>
              <a:t>Sexual stories</a:t>
            </a:r>
          </a:p>
          <a:p>
            <a:pPr>
              <a:lnSpc>
                <a:spcPct val="80000"/>
              </a:lnSpc>
            </a:pPr>
            <a:r>
              <a:rPr lang="en-US" sz="1800"/>
              <a:t>Questions about a person’s sexual experiences or preferences</a:t>
            </a:r>
          </a:p>
          <a:p>
            <a:pPr>
              <a:lnSpc>
                <a:spcPct val="80000"/>
              </a:lnSpc>
            </a:pPr>
            <a:r>
              <a:rPr lang="en-US" sz="1800"/>
              <a:t>Jokes</a:t>
            </a:r>
          </a:p>
          <a:p>
            <a:pPr>
              <a:lnSpc>
                <a:spcPct val="80000"/>
              </a:lnSpc>
            </a:pPr>
            <a:r>
              <a:rPr lang="en-US" sz="1800"/>
              <a:t>Inappropriately commenting on a person’s body and/or appearance</a:t>
            </a:r>
          </a:p>
          <a:p>
            <a:pPr>
              <a:lnSpc>
                <a:spcPct val="80000"/>
              </a:lnSpc>
            </a:pPr>
            <a:r>
              <a:rPr lang="en-US" sz="1800"/>
              <a:t>Asking for dates after being told “No”</a:t>
            </a:r>
          </a:p>
        </p:txBody>
      </p:sp>
      <p:sp>
        <p:nvSpPr>
          <p:cNvPr id="72708" name="Rectangle 4"/>
          <p:cNvSpPr>
            <a:spLocks noChangeArrowheads="1"/>
          </p:cNvSpPr>
          <p:nvPr/>
        </p:nvSpPr>
        <p:spPr bwMode="auto">
          <a:xfrm>
            <a:off x="3505200" y="1981200"/>
            <a:ext cx="2133600" cy="4449763"/>
          </a:xfrm>
          <a:prstGeom prst="rect">
            <a:avLst/>
          </a:prstGeom>
          <a:noFill/>
          <a:ln w="9525">
            <a:noFill/>
            <a:miter lim="800000"/>
            <a:headEnd/>
            <a:tailEnd/>
          </a:ln>
          <a:effectLst/>
        </p:spPr>
        <p:txBody>
          <a:bodyPr/>
          <a:lstStyle/>
          <a:p>
            <a:pPr marL="342900" indent="-342900">
              <a:lnSpc>
                <a:spcPct val="80000"/>
              </a:lnSpc>
              <a:spcBef>
                <a:spcPct val="20000"/>
              </a:spcBef>
            </a:pPr>
            <a:r>
              <a:rPr lang="en-US"/>
              <a:t>Non-Verbal</a:t>
            </a:r>
          </a:p>
          <a:p>
            <a:pPr marL="342900" indent="-342900">
              <a:lnSpc>
                <a:spcPct val="80000"/>
              </a:lnSpc>
              <a:spcBef>
                <a:spcPct val="20000"/>
              </a:spcBef>
              <a:buFontTx/>
              <a:buChar char="•"/>
            </a:pPr>
            <a:r>
              <a:rPr lang="en-US"/>
              <a:t>Staring at a person</a:t>
            </a:r>
          </a:p>
          <a:p>
            <a:pPr marL="342900" indent="-342900">
              <a:lnSpc>
                <a:spcPct val="80000"/>
              </a:lnSpc>
              <a:spcBef>
                <a:spcPct val="20000"/>
              </a:spcBef>
              <a:buFontTx/>
              <a:buChar char="•"/>
            </a:pPr>
            <a:r>
              <a:rPr lang="en-US"/>
              <a:t>Showing sexually explicit pictures, cartoons, or other visuals</a:t>
            </a:r>
          </a:p>
          <a:p>
            <a:pPr marL="342900" indent="-342900">
              <a:lnSpc>
                <a:spcPct val="80000"/>
              </a:lnSpc>
              <a:spcBef>
                <a:spcPct val="20000"/>
              </a:spcBef>
              <a:buFontTx/>
              <a:buChar char="•"/>
            </a:pPr>
            <a:r>
              <a:rPr lang="en-US"/>
              <a:t>Making suggestive gestures</a:t>
            </a:r>
          </a:p>
          <a:p>
            <a:pPr marL="342900" indent="-342900">
              <a:lnSpc>
                <a:spcPct val="80000"/>
              </a:lnSpc>
              <a:spcBef>
                <a:spcPct val="20000"/>
              </a:spcBef>
              <a:buFontTx/>
              <a:buChar char="•"/>
            </a:pPr>
            <a:r>
              <a:rPr lang="en-US"/>
              <a:t>Sending unwanted notes or other material</a:t>
            </a:r>
          </a:p>
          <a:p>
            <a:pPr marL="342900" indent="-342900">
              <a:lnSpc>
                <a:spcPct val="80000"/>
              </a:lnSpc>
              <a:spcBef>
                <a:spcPct val="20000"/>
              </a:spcBef>
              <a:buFontTx/>
              <a:buChar char="•"/>
            </a:pPr>
            <a:r>
              <a:rPr lang="en-US"/>
              <a:t>Giving unwanted personal gifts</a:t>
            </a:r>
          </a:p>
        </p:txBody>
      </p:sp>
      <p:sp>
        <p:nvSpPr>
          <p:cNvPr id="72709" name="Rectangle 5"/>
          <p:cNvSpPr>
            <a:spLocks noChangeArrowheads="1"/>
          </p:cNvSpPr>
          <p:nvPr/>
        </p:nvSpPr>
        <p:spPr bwMode="auto">
          <a:xfrm>
            <a:off x="6096000" y="1981200"/>
            <a:ext cx="2133600" cy="4449763"/>
          </a:xfrm>
          <a:prstGeom prst="rect">
            <a:avLst/>
          </a:prstGeom>
          <a:noFill/>
          <a:ln w="9525">
            <a:noFill/>
            <a:miter lim="800000"/>
            <a:headEnd/>
            <a:tailEnd/>
          </a:ln>
          <a:effectLst/>
        </p:spPr>
        <p:txBody>
          <a:bodyPr/>
          <a:lstStyle/>
          <a:p>
            <a:pPr marL="342900" indent="-342900">
              <a:lnSpc>
                <a:spcPct val="80000"/>
              </a:lnSpc>
              <a:spcBef>
                <a:spcPct val="20000"/>
              </a:spcBef>
            </a:pPr>
            <a:r>
              <a:rPr lang="en-US"/>
              <a:t>Physical</a:t>
            </a:r>
          </a:p>
          <a:p>
            <a:pPr marL="342900" indent="-342900">
              <a:lnSpc>
                <a:spcPct val="80000"/>
              </a:lnSpc>
              <a:spcBef>
                <a:spcPct val="20000"/>
              </a:spcBef>
              <a:buFontTx/>
              <a:buChar char="•"/>
            </a:pPr>
            <a:r>
              <a:rPr lang="en-US"/>
              <a:t>Touching a person</a:t>
            </a:r>
          </a:p>
          <a:p>
            <a:pPr marL="342900" indent="-342900">
              <a:lnSpc>
                <a:spcPct val="80000"/>
              </a:lnSpc>
              <a:spcBef>
                <a:spcPct val="20000"/>
              </a:spcBef>
              <a:buFontTx/>
              <a:buChar char="•"/>
            </a:pPr>
            <a:r>
              <a:rPr lang="en-US"/>
              <a:t>Leaning over a person</a:t>
            </a:r>
          </a:p>
          <a:p>
            <a:pPr marL="342900" indent="-342900">
              <a:lnSpc>
                <a:spcPct val="80000"/>
              </a:lnSpc>
              <a:spcBef>
                <a:spcPct val="20000"/>
              </a:spcBef>
              <a:buFontTx/>
              <a:buChar char="•"/>
            </a:pPr>
            <a:r>
              <a:rPr lang="en-US"/>
              <a:t>Standing too close to a person</a:t>
            </a:r>
          </a:p>
          <a:p>
            <a:pPr marL="342900" indent="-342900">
              <a:lnSpc>
                <a:spcPct val="80000"/>
              </a:lnSpc>
              <a:spcBef>
                <a:spcPct val="20000"/>
              </a:spcBef>
              <a:buFontTx/>
              <a:buChar char="•"/>
            </a:pPr>
            <a:r>
              <a:rPr lang="en-US"/>
              <a:t>Brushing up against a person</a:t>
            </a:r>
          </a:p>
          <a:p>
            <a:pPr marL="342900" indent="-342900">
              <a:lnSpc>
                <a:spcPct val="80000"/>
              </a:lnSpc>
              <a:spcBef>
                <a:spcPct val="20000"/>
              </a:spcBef>
              <a:buFontTx/>
              <a:buChar char="•"/>
            </a:pPr>
            <a:r>
              <a:rPr lang="en-US"/>
              <a:t>Kissing</a:t>
            </a:r>
          </a:p>
          <a:p>
            <a:pPr marL="342900" indent="-342900">
              <a:lnSpc>
                <a:spcPct val="80000"/>
              </a:lnSpc>
              <a:spcBef>
                <a:spcPct val="20000"/>
              </a:spcBef>
              <a:buFontTx/>
              <a:buChar char="•"/>
            </a:pPr>
            <a:r>
              <a:rPr lang="en-US"/>
              <a:t>Caressing</a:t>
            </a:r>
          </a:p>
          <a:p>
            <a:pPr marL="342900" indent="-342900">
              <a:lnSpc>
                <a:spcPct val="80000"/>
              </a:lnSpc>
              <a:spcBef>
                <a:spcPct val="20000"/>
              </a:spcBef>
              <a:buFontTx/>
              <a:buChar char="•"/>
            </a:pPr>
            <a:r>
              <a:rPr lang="en-US"/>
              <a:t>Pinching</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00"/>
            <a:ext cx="8229600" cy="4572000"/>
          </a:xfrm>
        </p:spPr>
        <p:txBody>
          <a:bodyPr/>
          <a:lstStyle/>
          <a:p>
            <a:pPr algn="l"/>
            <a:r>
              <a:rPr lang="en-US" sz="2400"/>
              <a:t>Quid Pro Quo - classic type of sexual harassment in which the harasser </a:t>
            </a:r>
            <a:r>
              <a:rPr lang="en-US" sz="2400" u="sng"/>
              <a:t>threatens to withhold</a:t>
            </a:r>
            <a:r>
              <a:rPr lang="en-US" sz="2400"/>
              <a:t> or </a:t>
            </a:r>
            <a:r>
              <a:rPr lang="en-US" sz="2400" u="sng"/>
              <a:t>promises to give</a:t>
            </a:r>
            <a:r>
              <a:rPr lang="en-US" sz="2400"/>
              <a:t> employment benefits in exchange for sexual favors.</a:t>
            </a:r>
            <a:br>
              <a:rPr lang="en-US" sz="2400"/>
            </a:br>
            <a:r>
              <a:rPr lang="en-US" sz="2400"/>
              <a:t/>
            </a:r>
            <a:br>
              <a:rPr lang="en-US" sz="2400"/>
            </a:br>
            <a:r>
              <a:rPr lang="en-US" sz="2400"/>
              <a:t>Hostile Environment - harassing conduct is so </a:t>
            </a:r>
            <a:r>
              <a:rPr lang="en-US" sz="2400" u="sng"/>
              <a:t>severe</a:t>
            </a:r>
            <a:r>
              <a:rPr lang="en-US" sz="2400"/>
              <a:t> or </a:t>
            </a:r>
            <a:r>
              <a:rPr lang="en-US" sz="2400" u="sng"/>
              <a:t>pervasive</a:t>
            </a:r>
            <a:r>
              <a:rPr lang="en-US" sz="2400"/>
              <a:t> in the workplace that it creates an intimidating, hostile, or offensive work environment for the target of the conduct.</a:t>
            </a:r>
          </a:p>
        </p:txBody>
      </p:sp>
      <p:sp>
        <p:nvSpPr>
          <p:cNvPr id="10245" name="Rectangle 5"/>
          <p:cNvSpPr>
            <a:spLocks noChangeArrowheads="1"/>
          </p:cNvSpPr>
          <p:nvPr/>
        </p:nvSpPr>
        <p:spPr bwMode="auto">
          <a:xfrm>
            <a:off x="381000" y="609600"/>
            <a:ext cx="8229600" cy="1143000"/>
          </a:xfrm>
          <a:prstGeom prst="rect">
            <a:avLst/>
          </a:prstGeom>
          <a:noFill/>
          <a:ln w="9525">
            <a:noFill/>
            <a:miter lim="800000"/>
            <a:headEnd/>
            <a:tailEnd/>
          </a:ln>
          <a:effectLst/>
        </p:spPr>
        <p:txBody>
          <a:bodyPr anchor="ctr"/>
          <a:lstStyle/>
          <a:p>
            <a:pPr algn="ctr"/>
            <a:r>
              <a:rPr lang="en-US" sz="3600" b="1">
                <a:solidFill>
                  <a:schemeClr val="tx2"/>
                </a:solidFill>
              </a:rPr>
              <a:t>SEXUAL HARASSMENT</a:t>
            </a:r>
            <a:br>
              <a:rPr lang="en-US" sz="3600" b="1">
                <a:solidFill>
                  <a:schemeClr val="tx2"/>
                </a:solidFill>
              </a:rPr>
            </a:br>
            <a:r>
              <a:rPr lang="en-US" sz="2000" b="1">
                <a:solidFill>
                  <a:schemeClr val="tx2"/>
                </a:solidFill>
              </a:rPr>
              <a:t/>
            </a:r>
            <a:br>
              <a:rPr lang="en-US" sz="2000" b="1">
                <a:solidFill>
                  <a:schemeClr val="tx2"/>
                </a:solidFill>
              </a:rPr>
            </a:br>
            <a:r>
              <a:rPr lang="en-US" sz="3200">
                <a:solidFill>
                  <a:schemeClr val="tx2"/>
                </a:solidFill>
              </a:rPr>
              <a:t>Two Types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533400"/>
            <a:ext cx="8229600" cy="1143000"/>
          </a:xfrm>
        </p:spPr>
        <p:txBody>
          <a:bodyPr/>
          <a:lstStyle/>
          <a:p>
            <a:r>
              <a:rPr lang="en-US" sz="3600" b="1"/>
              <a:t>SEXUAL HARASSMENT</a:t>
            </a:r>
            <a:r>
              <a:rPr lang="en-US"/>
              <a:t/>
            </a:r>
            <a:br>
              <a:rPr lang="en-US"/>
            </a:br>
            <a:r>
              <a:rPr lang="en-US" sz="3200"/>
              <a:t>Quid Pro Quo</a:t>
            </a:r>
          </a:p>
        </p:txBody>
      </p:sp>
      <p:sp>
        <p:nvSpPr>
          <p:cNvPr id="73731" name="Rectangle 3"/>
          <p:cNvSpPr>
            <a:spLocks noGrp="1" noChangeArrowheads="1"/>
          </p:cNvSpPr>
          <p:nvPr>
            <p:ph type="body" idx="1"/>
          </p:nvPr>
        </p:nvSpPr>
        <p:spPr>
          <a:xfrm>
            <a:off x="762000" y="1905000"/>
            <a:ext cx="7620000" cy="4221163"/>
          </a:xfrm>
        </p:spPr>
        <p:txBody>
          <a:bodyPr/>
          <a:lstStyle/>
          <a:p>
            <a:pPr marL="0" indent="0">
              <a:lnSpc>
                <a:spcPct val="90000"/>
              </a:lnSpc>
              <a:buFontTx/>
              <a:buNone/>
            </a:pPr>
            <a:r>
              <a:rPr lang="en-US" sz="3000"/>
              <a:t>Involves any decision causing a significant change in benefits such as…</a:t>
            </a:r>
          </a:p>
          <a:p>
            <a:pPr marL="0" indent="0">
              <a:lnSpc>
                <a:spcPct val="90000"/>
              </a:lnSpc>
              <a:buFontTx/>
              <a:buNone/>
            </a:pPr>
            <a:endParaRPr lang="en-US" sz="3000"/>
          </a:p>
          <a:p>
            <a:pPr marL="0" indent="0">
              <a:lnSpc>
                <a:spcPct val="90000"/>
              </a:lnSpc>
            </a:pPr>
            <a:r>
              <a:rPr lang="en-US" sz="3000"/>
              <a:t> Promotion</a:t>
            </a:r>
          </a:p>
          <a:p>
            <a:pPr marL="0" indent="0">
              <a:lnSpc>
                <a:spcPct val="90000"/>
              </a:lnSpc>
            </a:pPr>
            <a:r>
              <a:rPr lang="en-US" sz="3000"/>
              <a:t> Reassignment</a:t>
            </a:r>
          </a:p>
          <a:p>
            <a:pPr marL="0" indent="0">
              <a:lnSpc>
                <a:spcPct val="90000"/>
              </a:lnSpc>
            </a:pPr>
            <a:r>
              <a:rPr lang="en-US" sz="3000"/>
              <a:t> Work assignment</a:t>
            </a:r>
          </a:p>
          <a:p>
            <a:pPr marL="0" indent="0">
              <a:lnSpc>
                <a:spcPct val="90000"/>
              </a:lnSpc>
            </a:pPr>
            <a:r>
              <a:rPr lang="en-US" sz="3000"/>
              <a:t> Award</a:t>
            </a:r>
          </a:p>
          <a:p>
            <a:pPr marL="0" indent="0">
              <a:lnSpc>
                <a:spcPct val="90000"/>
              </a:lnSpc>
            </a:pPr>
            <a:r>
              <a:rPr lang="en-US" sz="3000"/>
              <a:t> Demotion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229600" cy="1143000"/>
          </a:xfrm>
        </p:spPr>
        <p:txBody>
          <a:bodyPr/>
          <a:lstStyle/>
          <a:p>
            <a:r>
              <a:rPr lang="en-US" sz="3600" b="1"/>
              <a:t>SEXUAL HARASSMENT</a:t>
            </a:r>
            <a:br>
              <a:rPr lang="en-US" sz="3600" b="1"/>
            </a:br>
            <a:r>
              <a:rPr lang="en-US" sz="2800"/>
              <a:t>Hostile Work Environment</a:t>
            </a:r>
          </a:p>
        </p:txBody>
      </p:sp>
      <p:sp>
        <p:nvSpPr>
          <p:cNvPr id="11267" name="Rectangle 3"/>
          <p:cNvSpPr>
            <a:spLocks noGrp="1" noChangeArrowheads="1"/>
          </p:cNvSpPr>
          <p:nvPr>
            <p:ph type="body" idx="1"/>
          </p:nvPr>
        </p:nvSpPr>
        <p:spPr>
          <a:xfrm>
            <a:off x="609600" y="1828800"/>
            <a:ext cx="7924800" cy="4297363"/>
          </a:xfrm>
        </p:spPr>
        <p:txBody>
          <a:bodyPr/>
          <a:lstStyle/>
          <a:p>
            <a:pPr marL="609600" indent="-609600">
              <a:buFontTx/>
              <a:buNone/>
            </a:pPr>
            <a:r>
              <a:rPr lang="en-US" sz="2800"/>
              <a:t>Applies when the conduct…</a:t>
            </a:r>
          </a:p>
          <a:p>
            <a:pPr marL="609600" indent="-609600"/>
            <a:r>
              <a:rPr lang="en-US" sz="2800"/>
              <a:t>Interferes with the employee’s work performance, or</a:t>
            </a:r>
          </a:p>
          <a:p>
            <a:pPr marL="609600" indent="-609600"/>
            <a:r>
              <a:rPr lang="en-US" sz="2800"/>
              <a:t>Creates an intimidating, hostile, or offensive work environment, or</a:t>
            </a:r>
          </a:p>
          <a:p>
            <a:pPr marL="609600" indent="-609600"/>
            <a:r>
              <a:rPr lang="en-US" sz="2800"/>
              <a:t>In some way affects the employee’s employment.</a:t>
            </a:r>
          </a:p>
          <a:p>
            <a:pPr marL="609600" indent="-609600">
              <a:buFontTx/>
              <a:buNone/>
            </a:pPr>
            <a:endParaRPr lang="en-US" sz="2000"/>
          </a:p>
          <a:p>
            <a:pPr marL="609600" indent="-609600">
              <a:buFontTx/>
              <a:buNone/>
            </a:pPr>
            <a:r>
              <a:rPr lang="en-US" sz="2800"/>
              <a:t>The behavior is ALWAYS UNWELCOME!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533400"/>
            <a:ext cx="8229600" cy="960438"/>
          </a:xfrm>
        </p:spPr>
        <p:txBody>
          <a:bodyPr/>
          <a:lstStyle/>
          <a:p>
            <a:r>
              <a:rPr lang="en-US" sz="3600" b="1"/>
              <a:t>HARASSMENT</a:t>
            </a:r>
            <a:endParaRPr lang="en-US" sz="3600" b="1" u="sng"/>
          </a:p>
        </p:txBody>
      </p:sp>
      <p:sp>
        <p:nvSpPr>
          <p:cNvPr id="65540" name="Rectangle 4"/>
          <p:cNvSpPr>
            <a:spLocks noChangeArrowheads="1"/>
          </p:cNvSpPr>
          <p:nvPr/>
        </p:nvSpPr>
        <p:spPr bwMode="auto">
          <a:xfrm>
            <a:off x="609600" y="1752600"/>
            <a:ext cx="7924800" cy="4648200"/>
          </a:xfrm>
          <a:prstGeom prst="rect">
            <a:avLst/>
          </a:prstGeom>
          <a:noFill/>
          <a:ln w="9525">
            <a:noFill/>
            <a:miter lim="800000"/>
            <a:headEnd/>
            <a:tailEnd/>
          </a:ln>
          <a:effectLst/>
        </p:spPr>
        <p:txBody>
          <a:bodyPr/>
          <a:lstStyle/>
          <a:p>
            <a:pPr>
              <a:lnSpc>
                <a:spcPct val="80000"/>
              </a:lnSpc>
              <a:spcBef>
                <a:spcPct val="20000"/>
              </a:spcBef>
            </a:pPr>
            <a:r>
              <a:rPr lang="en-US" sz="2000" b="1" u="sng"/>
              <a:t>Norfolk Naval Shipyard’s  EEO Anti-Harassment Policy</a:t>
            </a:r>
            <a:endParaRPr lang="en-US" sz="2000" b="1">
              <a:solidFill>
                <a:srgbClr val="FF0000"/>
              </a:solidFill>
            </a:endParaRPr>
          </a:p>
          <a:p>
            <a:pPr>
              <a:lnSpc>
                <a:spcPct val="80000"/>
              </a:lnSpc>
              <a:spcBef>
                <a:spcPct val="20000"/>
              </a:spcBef>
            </a:pPr>
            <a:endParaRPr lang="en-US" sz="2000" b="1"/>
          </a:p>
          <a:p>
            <a:pPr>
              <a:lnSpc>
                <a:spcPct val="80000"/>
              </a:lnSpc>
              <a:spcBef>
                <a:spcPct val="20000"/>
              </a:spcBef>
            </a:pPr>
            <a:r>
              <a:rPr lang="en-US" sz="2000" b="1"/>
              <a:t>The Shipyard is committed to ensuring that all employees are allowed to contribute to the success of our mission in an environment free of discrimination and harassment.</a:t>
            </a:r>
          </a:p>
          <a:p>
            <a:pPr>
              <a:lnSpc>
                <a:spcPct val="80000"/>
              </a:lnSpc>
              <a:spcBef>
                <a:spcPct val="20000"/>
              </a:spcBef>
            </a:pPr>
            <a:endParaRPr lang="en-US" sz="2000" b="1"/>
          </a:p>
          <a:p>
            <a:pPr>
              <a:lnSpc>
                <a:spcPct val="80000"/>
              </a:lnSpc>
              <a:spcBef>
                <a:spcPct val="20000"/>
              </a:spcBef>
            </a:pPr>
            <a:r>
              <a:rPr lang="en-US" sz="2000" b="1"/>
              <a:t>No form of harassment will be condoned in the workplace. </a:t>
            </a:r>
          </a:p>
          <a:p>
            <a:pPr>
              <a:lnSpc>
                <a:spcPct val="80000"/>
              </a:lnSpc>
              <a:spcBef>
                <a:spcPct val="20000"/>
              </a:spcBef>
            </a:pPr>
            <a:endParaRPr lang="en-US" sz="2000" b="1"/>
          </a:p>
          <a:p>
            <a:pPr>
              <a:lnSpc>
                <a:spcPct val="80000"/>
              </a:lnSpc>
              <a:spcBef>
                <a:spcPct val="20000"/>
              </a:spcBef>
            </a:pPr>
            <a:endParaRPr lang="en-US" sz="2000" b="1">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533400"/>
            <a:ext cx="8229600" cy="1143000"/>
          </a:xfrm>
        </p:spPr>
        <p:txBody>
          <a:bodyPr/>
          <a:lstStyle/>
          <a:p>
            <a:r>
              <a:rPr lang="en-US" sz="3600" b="1"/>
              <a:t>HARASSMENT</a:t>
            </a:r>
            <a:br>
              <a:rPr lang="en-US" sz="3600" b="1"/>
            </a:br>
            <a:r>
              <a:rPr lang="en-US" sz="2800"/>
              <a:t>What to do if you have been harassed</a:t>
            </a:r>
            <a:r>
              <a:rPr lang="en-US" sz="4000"/>
              <a:t/>
            </a:r>
            <a:br>
              <a:rPr lang="en-US" sz="4000"/>
            </a:br>
            <a:r>
              <a:rPr lang="en-US" sz="2000"/>
              <a:t>either sexually or non-sexually…</a:t>
            </a:r>
          </a:p>
        </p:txBody>
      </p:sp>
      <p:sp>
        <p:nvSpPr>
          <p:cNvPr id="66563" name="Rectangle 3"/>
          <p:cNvSpPr>
            <a:spLocks noGrp="1" noChangeArrowheads="1"/>
          </p:cNvSpPr>
          <p:nvPr>
            <p:ph type="body" idx="1"/>
          </p:nvPr>
        </p:nvSpPr>
        <p:spPr>
          <a:xfrm>
            <a:off x="457200" y="1981200"/>
            <a:ext cx="8229600" cy="4221163"/>
          </a:xfrm>
        </p:spPr>
        <p:txBody>
          <a:bodyPr/>
          <a:lstStyle/>
          <a:p>
            <a:pPr>
              <a:lnSpc>
                <a:spcPct val="90000"/>
              </a:lnSpc>
            </a:pPr>
            <a:r>
              <a:rPr lang="en-US" sz="2600"/>
              <a:t>Respond promptly.  Tell the offender that his or her conduct is unwelcome, is unacceptable, and must </a:t>
            </a:r>
            <a:r>
              <a:rPr lang="en-US" sz="2600" b="1"/>
              <a:t>STOP</a:t>
            </a:r>
            <a:r>
              <a:rPr lang="en-US" sz="2600"/>
              <a:t>.</a:t>
            </a:r>
          </a:p>
          <a:p>
            <a:pPr>
              <a:lnSpc>
                <a:spcPct val="90000"/>
              </a:lnSpc>
              <a:buFontTx/>
              <a:buNone/>
            </a:pPr>
            <a:endParaRPr lang="en-US" sz="800"/>
          </a:p>
          <a:p>
            <a:pPr>
              <a:lnSpc>
                <a:spcPct val="90000"/>
              </a:lnSpc>
            </a:pPr>
            <a:r>
              <a:rPr lang="en-US" sz="2600" b="1"/>
              <a:t>DOCUMENT</a:t>
            </a:r>
            <a:r>
              <a:rPr lang="en-US" sz="2600"/>
              <a:t> every incident in writing with details about the other person’s behavior and how you responded to it.</a:t>
            </a:r>
          </a:p>
          <a:p>
            <a:pPr>
              <a:lnSpc>
                <a:spcPct val="90000"/>
              </a:lnSpc>
              <a:buFontTx/>
              <a:buNone/>
            </a:pPr>
            <a:endParaRPr lang="en-US" sz="800"/>
          </a:p>
          <a:p>
            <a:pPr>
              <a:lnSpc>
                <a:spcPct val="90000"/>
              </a:lnSpc>
            </a:pPr>
            <a:r>
              <a:rPr lang="en-US" sz="2600" b="1"/>
              <a:t>REPORT</a:t>
            </a:r>
            <a:r>
              <a:rPr lang="en-US" sz="2600"/>
              <a:t> the situation to your supervisor, the alleged harasser’s supervisor, the local Union if in a bargaining unit, or the EEO Office.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6" name="Rectangle 22"/>
          <p:cNvSpPr>
            <a:spLocks noGrp="1" noChangeArrowheads="1"/>
          </p:cNvSpPr>
          <p:nvPr>
            <p:ph type="title"/>
          </p:nvPr>
        </p:nvSpPr>
        <p:spPr>
          <a:xfrm>
            <a:off x="381000" y="381000"/>
            <a:ext cx="8229600" cy="868363"/>
          </a:xfrm>
        </p:spPr>
        <p:txBody>
          <a:bodyPr/>
          <a:lstStyle/>
          <a:p>
            <a:r>
              <a:rPr lang="en-US" sz="3600" b="1">
                <a:solidFill>
                  <a:schemeClr val="tx1"/>
                </a:solidFill>
              </a:rPr>
              <a:t>DISCIPLINE</a:t>
            </a:r>
            <a:br>
              <a:rPr lang="en-US" sz="3600" b="1">
                <a:solidFill>
                  <a:schemeClr val="tx1"/>
                </a:solidFill>
              </a:rPr>
            </a:br>
            <a:endParaRPr lang="en-US" sz="2400" b="1">
              <a:solidFill>
                <a:srgbClr val="FF0000"/>
              </a:solidFill>
            </a:endParaRPr>
          </a:p>
        </p:txBody>
      </p:sp>
      <p:sp>
        <p:nvSpPr>
          <p:cNvPr id="67587" name="Rectangle 3"/>
          <p:cNvSpPr>
            <a:spLocks noGrp="1" noChangeArrowheads="1"/>
          </p:cNvSpPr>
          <p:nvPr>
            <p:ph type="body" sz="half" idx="1"/>
          </p:nvPr>
        </p:nvSpPr>
        <p:spPr>
          <a:xfrm>
            <a:off x="533400" y="1828800"/>
            <a:ext cx="8077200" cy="1143000"/>
          </a:xfrm>
        </p:spPr>
        <p:txBody>
          <a:bodyPr/>
          <a:lstStyle/>
          <a:p>
            <a:pPr marL="0" indent="0">
              <a:lnSpc>
                <a:spcPct val="80000"/>
              </a:lnSpc>
              <a:buClr>
                <a:schemeClr val="tx1"/>
              </a:buClr>
              <a:buSzPct val="75000"/>
              <a:buFont typeface="Wingdings" pitchFamily="2" charset="2"/>
              <a:buNone/>
            </a:pPr>
            <a:r>
              <a:rPr lang="en-US" sz="2400" b="1"/>
              <a:t>Discipline systems vary with the offender’s employer; however, the standard of ZERO TOLERANCE is imposed on all personnel associated with federal property and functions.</a:t>
            </a:r>
            <a:endParaRPr lang="en-US" sz="2400"/>
          </a:p>
        </p:txBody>
      </p:sp>
      <p:graphicFrame>
        <p:nvGraphicFramePr>
          <p:cNvPr id="67612" name="Group 28"/>
          <p:cNvGraphicFramePr>
            <a:graphicFrameLocks noGrp="1"/>
          </p:cNvGraphicFramePr>
          <p:nvPr>
            <p:ph sz="half" idx="2"/>
          </p:nvPr>
        </p:nvGraphicFramePr>
        <p:xfrm>
          <a:off x="457200" y="3429000"/>
          <a:ext cx="8229600" cy="2122488"/>
        </p:xfrm>
        <a:graphic>
          <a:graphicData uri="http://schemas.openxmlformats.org/drawingml/2006/table">
            <a:tbl>
              <a:tblPr/>
              <a:tblGrid>
                <a:gridCol w="1979613"/>
                <a:gridCol w="3005137"/>
                <a:gridCol w="3244850"/>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Offender: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RESPONSIBLE AUTHORITY: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PLAUSIBLE CLOSURE: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Military member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Military superior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Captain’s mast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Civilian employee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Supervisor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Reprimand to removal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914400" y="381000"/>
            <a:ext cx="7391400" cy="944563"/>
          </a:xfrm>
          <a:noFill/>
          <a:ln/>
        </p:spPr>
        <p:txBody>
          <a:bodyPr lIns="92075" tIns="46038" rIns="92075" bIns="46038"/>
          <a:lstStyle/>
          <a:p>
            <a:r>
              <a:rPr lang="en-US" sz="3600" b="1"/>
              <a:t/>
            </a:r>
            <a:br>
              <a:rPr lang="en-US" sz="3600" b="1"/>
            </a:br>
            <a:r>
              <a:rPr lang="en-US" sz="3600" b="1"/>
              <a:t>Department of the </a:t>
            </a:r>
            <a:br>
              <a:rPr lang="en-US" sz="3600" b="1"/>
            </a:br>
            <a:r>
              <a:rPr lang="en-US" sz="3600" b="1"/>
              <a:t>Navy’s (DON) Policy</a:t>
            </a:r>
            <a:endParaRPr lang="en-US" sz="3600"/>
          </a:p>
        </p:txBody>
      </p:sp>
      <p:sp>
        <p:nvSpPr>
          <p:cNvPr id="116739" name="Rectangle 3"/>
          <p:cNvSpPr>
            <a:spLocks noGrp="1" noChangeArrowheads="1"/>
          </p:cNvSpPr>
          <p:nvPr>
            <p:ph type="body" idx="1"/>
          </p:nvPr>
        </p:nvSpPr>
        <p:spPr>
          <a:xfrm>
            <a:off x="457200" y="1981200"/>
            <a:ext cx="8074025" cy="4138613"/>
          </a:xfrm>
          <a:noFill/>
          <a:ln/>
        </p:spPr>
        <p:txBody>
          <a:bodyPr lIns="92075" tIns="46038" rIns="92075" bIns="46038"/>
          <a:lstStyle/>
          <a:p>
            <a:pPr>
              <a:lnSpc>
                <a:spcPct val="80000"/>
              </a:lnSpc>
              <a:buClr>
                <a:srgbClr val="009999"/>
              </a:buClr>
            </a:pPr>
            <a:r>
              <a:rPr lang="en-US" sz="2400"/>
              <a:t>Equal opportunity and treatment for all DON employees and applicants regardless of race, color, religion, national origin, sex, age, disability (physical and/or mental), or reprisal (prior EEO activity). </a:t>
            </a:r>
          </a:p>
          <a:p>
            <a:pPr>
              <a:lnSpc>
                <a:spcPct val="80000"/>
              </a:lnSpc>
              <a:buClr>
                <a:srgbClr val="009999"/>
              </a:buClr>
            </a:pPr>
            <a:r>
              <a:rPr lang="en-US" sz="2400"/>
              <a:t>Develop and implement affirmative employment programs.  </a:t>
            </a:r>
          </a:p>
          <a:p>
            <a:pPr>
              <a:lnSpc>
                <a:spcPct val="80000"/>
              </a:lnSpc>
              <a:buClr>
                <a:srgbClr val="009999"/>
              </a:buClr>
            </a:pPr>
            <a:r>
              <a:rPr lang="en-US" sz="2400"/>
              <a:t>Create a workplace free from discriminatory practices, including harassment, sexual and non-sexual.</a:t>
            </a:r>
          </a:p>
        </p:txBody>
      </p:sp>
    </p:spTree>
  </p:cSld>
  <p:clrMapOvr>
    <a:masterClrMapping/>
  </p:clrMapOvr>
  <p:transition spd="med">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381000"/>
            <a:ext cx="7772400" cy="1470025"/>
          </a:xfrm>
        </p:spPr>
        <p:txBody>
          <a:bodyPr/>
          <a:lstStyle/>
          <a:p>
            <a:r>
              <a:rPr lang="en-US" sz="3600" b="1"/>
              <a:t>REASONABLE ACCOMMODATION</a:t>
            </a:r>
            <a:r>
              <a:rPr lang="en-US" sz="3600"/>
              <a:t> </a:t>
            </a:r>
            <a:r>
              <a:rPr lang="en-US" sz="2800" b="1"/>
              <a:t>Religious Accommodation</a:t>
            </a:r>
          </a:p>
        </p:txBody>
      </p:sp>
      <p:sp>
        <p:nvSpPr>
          <p:cNvPr id="14339" name="Rectangle 3"/>
          <p:cNvSpPr>
            <a:spLocks noGrp="1" noChangeArrowheads="1"/>
          </p:cNvSpPr>
          <p:nvPr>
            <p:ph type="subTitle" idx="1"/>
          </p:nvPr>
        </p:nvSpPr>
        <p:spPr>
          <a:xfrm>
            <a:off x="609600" y="1981200"/>
            <a:ext cx="7848600" cy="1295400"/>
          </a:xfrm>
        </p:spPr>
        <p:txBody>
          <a:bodyPr/>
          <a:lstStyle/>
          <a:p>
            <a:pPr algn="l">
              <a:lnSpc>
                <a:spcPct val="80000"/>
              </a:lnSpc>
            </a:pPr>
            <a:r>
              <a:rPr lang="en-US" sz="2400"/>
              <a:t>An employer is required to reasonably accommodate the religious belief of an employee or prospective employee, unless doing so would impose an undue hardship or would interfere with the efficient accomplishment of the agency’s mission.</a:t>
            </a:r>
          </a:p>
        </p:txBody>
      </p:sp>
      <p:sp>
        <p:nvSpPr>
          <p:cNvPr id="14344" name="Text Box 8"/>
          <p:cNvSpPr txBox="1">
            <a:spLocks noChangeArrowheads="1"/>
          </p:cNvSpPr>
          <p:nvPr/>
        </p:nvSpPr>
        <p:spPr bwMode="auto">
          <a:xfrm>
            <a:off x="609600" y="3733800"/>
            <a:ext cx="7864475" cy="1552575"/>
          </a:xfrm>
          <a:prstGeom prst="rect">
            <a:avLst/>
          </a:prstGeom>
          <a:noFill/>
          <a:ln w="9525">
            <a:noFill/>
            <a:miter lim="800000"/>
            <a:headEnd/>
            <a:tailEnd/>
          </a:ln>
          <a:effectLst/>
        </p:spPr>
        <p:txBody>
          <a:bodyPr>
            <a:spAutoFit/>
          </a:bodyPr>
          <a:lstStyle/>
          <a:p>
            <a:pPr>
              <a:lnSpc>
                <a:spcPct val="80000"/>
              </a:lnSpc>
            </a:pPr>
            <a:r>
              <a:rPr lang="en-US" sz="2400"/>
              <a:t>Examples:</a:t>
            </a:r>
          </a:p>
          <a:p>
            <a:pPr>
              <a:lnSpc>
                <a:spcPct val="80000"/>
              </a:lnSpc>
              <a:buFontTx/>
              <a:buChar char="•"/>
            </a:pPr>
            <a:r>
              <a:rPr lang="en-US" sz="2400"/>
              <a:t> Adjustments to work schedules</a:t>
            </a:r>
          </a:p>
          <a:p>
            <a:pPr>
              <a:lnSpc>
                <a:spcPct val="80000"/>
              </a:lnSpc>
              <a:buFontTx/>
              <a:buChar char="•"/>
            </a:pPr>
            <a:r>
              <a:rPr lang="en-US" sz="2400"/>
              <a:t> Voluntary substitutions or swaps</a:t>
            </a:r>
          </a:p>
          <a:p>
            <a:pPr>
              <a:lnSpc>
                <a:spcPct val="80000"/>
              </a:lnSpc>
              <a:buFontTx/>
              <a:buChar char="•"/>
            </a:pPr>
            <a:r>
              <a:rPr lang="en-US" sz="2400"/>
              <a:t> Modifications of grooming requirements and other    </a:t>
            </a:r>
          </a:p>
          <a:p>
            <a:pPr>
              <a:lnSpc>
                <a:spcPct val="80000"/>
              </a:lnSpc>
            </a:pPr>
            <a:r>
              <a:rPr lang="en-US" sz="2400"/>
              <a:t>  workplace practices</a:t>
            </a:r>
          </a:p>
        </p:txBody>
      </p:sp>
      <p:sp>
        <p:nvSpPr>
          <p:cNvPr id="14345" name="Text Box 9"/>
          <p:cNvSpPr txBox="1">
            <a:spLocks noChangeArrowheads="1"/>
          </p:cNvSpPr>
          <p:nvPr/>
        </p:nvSpPr>
        <p:spPr bwMode="auto">
          <a:xfrm>
            <a:off x="609600" y="5410200"/>
            <a:ext cx="8001000" cy="676275"/>
          </a:xfrm>
          <a:prstGeom prst="rect">
            <a:avLst/>
          </a:prstGeom>
          <a:noFill/>
          <a:ln w="9525">
            <a:noFill/>
            <a:miter lim="800000"/>
            <a:headEnd/>
            <a:tailEnd/>
          </a:ln>
          <a:effectLst/>
        </p:spPr>
        <p:txBody>
          <a:bodyPr>
            <a:spAutoFit/>
          </a:bodyPr>
          <a:lstStyle/>
          <a:p>
            <a:pPr>
              <a:lnSpc>
                <a:spcPct val="80000"/>
              </a:lnSpc>
              <a:spcBef>
                <a:spcPct val="20000"/>
              </a:spcBef>
            </a:pPr>
            <a:r>
              <a:rPr lang="en-US" sz="2400"/>
              <a:t>Contact your supervisor if you need to request an accommodation based on your religious beliefs.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609600"/>
            <a:ext cx="8229600" cy="1143000"/>
          </a:xfrm>
        </p:spPr>
        <p:txBody>
          <a:bodyPr/>
          <a:lstStyle/>
          <a:p>
            <a:r>
              <a:rPr lang="en-US" sz="3600" b="1"/>
              <a:t>REASONABLE ACCOMMODATION</a:t>
            </a:r>
            <a:r>
              <a:rPr lang="en-US" sz="3200" b="1"/>
              <a:t> </a:t>
            </a:r>
            <a:r>
              <a:rPr lang="en-US" sz="2800" b="1"/>
              <a:t>For a Qualified Individual with a Disability</a:t>
            </a:r>
          </a:p>
        </p:txBody>
      </p:sp>
      <p:sp>
        <p:nvSpPr>
          <p:cNvPr id="18435" name="Rectangle 3"/>
          <p:cNvSpPr>
            <a:spLocks noGrp="1" noChangeArrowheads="1"/>
          </p:cNvSpPr>
          <p:nvPr>
            <p:ph type="body" idx="1"/>
          </p:nvPr>
        </p:nvSpPr>
        <p:spPr>
          <a:xfrm>
            <a:off x="609600" y="2438400"/>
            <a:ext cx="8001000" cy="4144963"/>
          </a:xfrm>
        </p:spPr>
        <p:txBody>
          <a:bodyPr/>
          <a:lstStyle/>
          <a:p>
            <a:pPr marL="0" indent="0">
              <a:buFontTx/>
              <a:buNone/>
            </a:pPr>
            <a:r>
              <a:rPr lang="en-US" sz="2800" b="1"/>
              <a:t>What is Reasonable Accommodation</a:t>
            </a:r>
            <a:r>
              <a:rPr lang="en-US" sz="2800"/>
              <a:t>?</a:t>
            </a:r>
          </a:p>
          <a:p>
            <a:pPr marL="0" indent="0">
              <a:buFontTx/>
              <a:buNone/>
            </a:pPr>
            <a:endParaRPr lang="en-US" sz="2000"/>
          </a:p>
          <a:p>
            <a:pPr marL="0" indent="0">
              <a:buFontTx/>
              <a:buNone/>
            </a:pPr>
            <a:r>
              <a:rPr lang="en-US" sz="2000"/>
              <a:t>Any change in work environment or way practices are customarily done  that would enable a </a:t>
            </a:r>
            <a:r>
              <a:rPr lang="en-US" sz="2000" b="1"/>
              <a:t>qualified individual with a disability</a:t>
            </a:r>
            <a:r>
              <a:rPr lang="en-US" sz="2000"/>
              <a:t> to enjoy equal employment opportunities.</a:t>
            </a:r>
          </a:p>
          <a:p>
            <a:pPr marL="0" indent="0">
              <a:buFontTx/>
              <a:buNone/>
            </a:pPr>
            <a:endParaRPr lang="en-US" sz="2000"/>
          </a:p>
          <a:p>
            <a:pPr marL="0" indent="0">
              <a:buFontTx/>
              <a:buNone/>
            </a:pPr>
            <a:r>
              <a:rPr lang="en-US" sz="2000"/>
              <a:t>The Rehabilitation Act of 1973 requires that federal agencies provide </a:t>
            </a:r>
          </a:p>
          <a:p>
            <a:pPr marL="0" indent="0">
              <a:buFontTx/>
              <a:buNone/>
            </a:pPr>
            <a:r>
              <a:rPr lang="en-US" sz="2000"/>
              <a:t>reasonable accommodation to qualified individuals with disabilities </a:t>
            </a:r>
          </a:p>
          <a:p>
            <a:pPr marL="0" indent="0">
              <a:buFontTx/>
              <a:buNone/>
            </a:pPr>
            <a:r>
              <a:rPr lang="en-US" sz="2000"/>
              <a:t>unless doing so would cause undue hardship.</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685800"/>
            <a:ext cx="8229600" cy="1036638"/>
          </a:xfrm>
        </p:spPr>
        <p:txBody>
          <a:bodyPr/>
          <a:lstStyle/>
          <a:p>
            <a:r>
              <a:rPr lang="en-US" sz="3600" b="1"/>
              <a:t>REASONABLE ACCOMMODATION</a:t>
            </a:r>
            <a:r>
              <a:rPr lang="en-US" sz="3200" b="1"/>
              <a:t> </a:t>
            </a:r>
            <a:r>
              <a:rPr lang="en-US" sz="2800" b="1"/>
              <a:t>For a Qualified Individual with a Disability</a:t>
            </a:r>
          </a:p>
        </p:txBody>
      </p:sp>
      <p:sp>
        <p:nvSpPr>
          <p:cNvPr id="70659" name="Rectangle 3"/>
          <p:cNvSpPr>
            <a:spLocks noGrp="1" noChangeArrowheads="1"/>
          </p:cNvSpPr>
          <p:nvPr>
            <p:ph type="body" idx="1"/>
          </p:nvPr>
        </p:nvSpPr>
        <p:spPr>
          <a:xfrm>
            <a:off x="685800" y="2209800"/>
            <a:ext cx="8077200" cy="3733800"/>
          </a:xfrm>
        </p:spPr>
        <p:txBody>
          <a:bodyPr/>
          <a:lstStyle/>
          <a:p>
            <a:pPr marL="0" indent="0">
              <a:lnSpc>
                <a:spcPct val="90000"/>
              </a:lnSpc>
              <a:buFontTx/>
              <a:buNone/>
            </a:pPr>
            <a:r>
              <a:rPr lang="en-US" sz="2800" b="1"/>
              <a:t>Who is a qualified individual with a disability?</a:t>
            </a:r>
          </a:p>
          <a:p>
            <a:pPr marL="0" indent="0">
              <a:lnSpc>
                <a:spcPct val="90000"/>
              </a:lnSpc>
              <a:buFontTx/>
              <a:buNone/>
            </a:pPr>
            <a:endParaRPr lang="en-US" sz="1600" b="1"/>
          </a:p>
          <a:p>
            <a:pPr marL="0" indent="0">
              <a:lnSpc>
                <a:spcPct val="90000"/>
              </a:lnSpc>
              <a:buFontTx/>
              <a:buNone/>
            </a:pPr>
            <a:r>
              <a:rPr lang="en-US" sz="2400"/>
              <a:t>An individual with a disability who is able to perform the </a:t>
            </a:r>
            <a:r>
              <a:rPr lang="en-US" sz="2400" b="1"/>
              <a:t>essential functions of the position </a:t>
            </a:r>
            <a:r>
              <a:rPr lang="en-US" sz="2400"/>
              <a:t>with or without an accommodation and who:</a:t>
            </a:r>
          </a:p>
          <a:p>
            <a:pPr marL="0" indent="0">
              <a:lnSpc>
                <a:spcPct val="90000"/>
              </a:lnSpc>
              <a:buFontTx/>
              <a:buNone/>
            </a:pPr>
            <a:endParaRPr lang="en-US" sz="800"/>
          </a:p>
          <a:p>
            <a:pPr marL="0" indent="0">
              <a:lnSpc>
                <a:spcPct val="90000"/>
              </a:lnSpc>
              <a:buFontTx/>
              <a:buNone/>
            </a:pPr>
            <a:r>
              <a:rPr lang="en-US" sz="2400"/>
              <a:t>1. Satisfies the requisite skill, experience, education, and other job-related requirements of the position; </a:t>
            </a:r>
            <a:r>
              <a:rPr lang="en-US" sz="2400" u="sng"/>
              <a:t>or</a:t>
            </a:r>
          </a:p>
          <a:p>
            <a:pPr marL="0" indent="0">
              <a:lnSpc>
                <a:spcPct val="90000"/>
              </a:lnSpc>
              <a:buFontTx/>
              <a:buNone/>
            </a:pPr>
            <a:r>
              <a:rPr lang="en-US" sz="2400"/>
              <a:t>2. Meets the criteria for appointment under one of the special appointing authorities for individuals with disabilities.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609600"/>
            <a:ext cx="8229600" cy="1143000"/>
          </a:xfrm>
        </p:spPr>
        <p:txBody>
          <a:bodyPr/>
          <a:lstStyle/>
          <a:p>
            <a:r>
              <a:rPr lang="en-US" sz="3600" b="1"/>
              <a:t>REASONABLE ACCOMMODATION</a:t>
            </a:r>
            <a:r>
              <a:rPr lang="en-US" sz="3200" b="1"/>
              <a:t/>
            </a:r>
            <a:br>
              <a:rPr lang="en-US" sz="3200" b="1"/>
            </a:br>
            <a:r>
              <a:rPr lang="en-US" sz="2800" b="1"/>
              <a:t>For a Qualified Individual with a Disability</a:t>
            </a:r>
          </a:p>
        </p:txBody>
      </p:sp>
      <p:sp>
        <p:nvSpPr>
          <p:cNvPr id="79875" name="Rectangle 3"/>
          <p:cNvSpPr>
            <a:spLocks noGrp="1" noChangeArrowheads="1"/>
          </p:cNvSpPr>
          <p:nvPr>
            <p:ph type="body" idx="1"/>
          </p:nvPr>
        </p:nvSpPr>
        <p:spPr>
          <a:xfrm>
            <a:off x="609600" y="2286000"/>
            <a:ext cx="8153400" cy="4068763"/>
          </a:xfrm>
        </p:spPr>
        <p:txBody>
          <a:bodyPr/>
          <a:lstStyle/>
          <a:p>
            <a:pPr marL="381000" indent="-381000">
              <a:lnSpc>
                <a:spcPct val="80000"/>
              </a:lnSpc>
              <a:buFontTx/>
              <a:buNone/>
            </a:pPr>
            <a:r>
              <a:rPr lang="en-US" sz="2400" b="1"/>
              <a:t>What are “essential functions” of a position?</a:t>
            </a:r>
          </a:p>
          <a:p>
            <a:pPr marL="381000" indent="-381000">
              <a:lnSpc>
                <a:spcPct val="80000"/>
              </a:lnSpc>
              <a:buFontTx/>
              <a:buNone/>
            </a:pPr>
            <a:r>
              <a:rPr lang="en-US" sz="2000"/>
              <a:t>Those duties that are so fundamental to the position that the individual </a:t>
            </a:r>
          </a:p>
          <a:p>
            <a:pPr marL="381000" indent="-381000">
              <a:lnSpc>
                <a:spcPct val="80000"/>
              </a:lnSpc>
              <a:buFontTx/>
              <a:buNone/>
            </a:pPr>
            <a:r>
              <a:rPr lang="en-US" sz="2000"/>
              <a:t>can not do the job without being able to perform those duties.</a:t>
            </a:r>
          </a:p>
          <a:p>
            <a:pPr marL="381000" indent="-381000">
              <a:lnSpc>
                <a:spcPct val="80000"/>
              </a:lnSpc>
              <a:buFontTx/>
              <a:buNone/>
            </a:pPr>
            <a:endParaRPr lang="en-US" sz="2000"/>
          </a:p>
          <a:p>
            <a:pPr marL="381000" indent="-381000">
              <a:lnSpc>
                <a:spcPct val="80000"/>
              </a:lnSpc>
              <a:buFontTx/>
              <a:buNone/>
            </a:pPr>
            <a:r>
              <a:rPr lang="en-US" sz="2000" b="1"/>
              <a:t>When is a job function considered essential?</a:t>
            </a:r>
          </a:p>
          <a:p>
            <a:pPr marL="381000" indent="-381000">
              <a:lnSpc>
                <a:spcPct val="80000"/>
              </a:lnSpc>
              <a:buFontTx/>
              <a:buNone/>
            </a:pPr>
            <a:r>
              <a:rPr lang="en-US" sz="2000"/>
              <a:t>A function is essential if:</a:t>
            </a:r>
          </a:p>
          <a:p>
            <a:pPr marL="381000" indent="-381000">
              <a:lnSpc>
                <a:spcPct val="80000"/>
              </a:lnSpc>
              <a:buFontTx/>
              <a:buAutoNum type="arabicPeriod"/>
            </a:pPr>
            <a:r>
              <a:rPr lang="en-US" sz="2000"/>
              <a:t>The position exists specifically to perform that function;</a:t>
            </a:r>
          </a:p>
          <a:p>
            <a:pPr marL="381000" indent="-381000">
              <a:lnSpc>
                <a:spcPct val="80000"/>
              </a:lnSpc>
              <a:buFontTx/>
              <a:buAutoNum type="arabicPeriod"/>
            </a:pPr>
            <a:r>
              <a:rPr lang="en-US" sz="2000"/>
              <a:t>There are a limited number of other employees who </a:t>
            </a:r>
          </a:p>
          <a:p>
            <a:pPr marL="381000" indent="-381000">
              <a:lnSpc>
                <a:spcPct val="80000"/>
              </a:lnSpc>
              <a:buFontTx/>
              <a:buNone/>
            </a:pPr>
            <a:r>
              <a:rPr lang="en-US" sz="2000"/>
              <a:t>      could perform the function if it were assigned to them; or</a:t>
            </a:r>
          </a:p>
          <a:p>
            <a:pPr marL="381000" indent="-381000">
              <a:lnSpc>
                <a:spcPct val="80000"/>
              </a:lnSpc>
              <a:buFontTx/>
              <a:buNone/>
            </a:pPr>
            <a:r>
              <a:rPr lang="en-US" sz="2000"/>
              <a:t>3.  The function is specialized and the incumbent is hired based on his     </a:t>
            </a:r>
          </a:p>
          <a:p>
            <a:pPr marL="381000" indent="-381000">
              <a:lnSpc>
                <a:spcPct val="80000"/>
              </a:lnSpc>
              <a:buFontTx/>
              <a:buNone/>
            </a:pPr>
            <a:r>
              <a:rPr lang="en-US" sz="2000"/>
              <a:t>      or her ability to perform it.</a:t>
            </a:r>
          </a:p>
          <a:p>
            <a:pPr marL="381000" indent="-381000">
              <a:lnSpc>
                <a:spcPct val="80000"/>
              </a:lnSpc>
            </a:pPr>
            <a:endParaRPr lang="en-US" sz="20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762000"/>
            <a:ext cx="8229600" cy="960438"/>
          </a:xfrm>
        </p:spPr>
        <p:txBody>
          <a:bodyPr/>
          <a:lstStyle/>
          <a:p>
            <a:r>
              <a:rPr lang="en-US" sz="3600" b="1"/>
              <a:t>REASONABLE ACCOMMODATION</a:t>
            </a:r>
            <a:br>
              <a:rPr lang="en-US" sz="3600" b="1"/>
            </a:br>
            <a:r>
              <a:rPr lang="en-US" sz="2800" b="1"/>
              <a:t>For a Qualified Individual with a Disability</a:t>
            </a:r>
          </a:p>
        </p:txBody>
      </p:sp>
      <p:sp>
        <p:nvSpPr>
          <p:cNvPr id="69635" name="Rectangle 3"/>
          <p:cNvSpPr>
            <a:spLocks noGrp="1" noChangeArrowheads="1"/>
          </p:cNvSpPr>
          <p:nvPr>
            <p:ph type="body" idx="1"/>
          </p:nvPr>
        </p:nvSpPr>
        <p:spPr>
          <a:xfrm>
            <a:off x="1295400" y="2286000"/>
            <a:ext cx="6553200" cy="3840163"/>
          </a:xfrm>
        </p:spPr>
        <p:txBody>
          <a:bodyPr/>
          <a:lstStyle/>
          <a:p>
            <a:pPr marL="457200" indent="-457200">
              <a:buFontTx/>
              <a:buNone/>
            </a:pPr>
            <a:r>
              <a:rPr lang="en-US" sz="2400" b="1"/>
              <a:t>Examples of Reasonable Accommodations:</a:t>
            </a:r>
          </a:p>
          <a:p>
            <a:pPr marL="457200" indent="-457200">
              <a:buFontTx/>
              <a:buNone/>
            </a:pPr>
            <a:endParaRPr lang="en-US" sz="1000"/>
          </a:p>
          <a:p>
            <a:pPr marL="457200" indent="-457200"/>
            <a:r>
              <a:rPr lang="en-US" sz="2400"/>
              <a:t>Making existing facilities accessible</a:t>
            </a:r>
          </a:p>
          <a:p>
            <a:pPr marL="457200" indent="-457200"/>
            <a:r>
              <a:rPr lang="en-US" sz="2400"/>
              <a:t>Job restructuring</a:t>
            </a:r>
          </a:p>
          <a:p>
            <a:pPr marL="457200" indent="-457200"/>
            <a:r>
              <a:rPr lang="en-US" sz="2400"/>
              <a:t>Modifying work schedules</a:t>
            </a:r>
          </a:p>
          <a:p>
            <a:pPr marL="457200" indent="-457200"/>
            <a:r>
              <a:rPr lang="en-US" sz="2400"/>
              <a:t>Acquiring or modifying equipment</a:t>
            </a:r>
          </a:p>
          <a:p>
            <a:pPr marL="457200" indent="-457200"/>
            <a:r>
              <a:rPr lang="en-US" sz="2400"/>
              <a:t>Providing qualified interpreters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609600"/>
            <a:ext cx="8229600" cy="1066800"/>
          </a:xfrm>
        </p:spPr>
        <p:txBody>
          <a:bodyPr/>
          <a:lstStyle/>
          <a:p>
            <a:r>
              <a:rPr lang="en-US" sz="3600" b="1"/>
              <a:t>REASONABLE ACCOMMODATION</a:t>
            </a:r>
            <a:r>
              <a:rPr lang="en-US" sz="3200" b="1"/>
              <a:t/>
            </a:r>
            <a:br>
              <a:rPr lang="en-US" sz="3200" b="1"/>
            </a:br>
            <a:r>
              <a:rPr lang="en-US" sz="2800" b="1"/>
              <a:t>For a Qualified Individual with a Disability</a:t>
            </a:r>
            <a:br>
              <a:rPr lang="en-US" sz="2800" b="1"/>
            </a:br>
            <a:endParaRPr lang="en-US" sz="2400" b="1">
              <a:solidFill>
                <a:srgbClr val="FF0000"/>
              </a:solidFill>
            </a:endParaRPr>
          </a:p>
        </p:txBody>
      </p:sp>
      <p:sp>
        <p:nvSpPr>
          <p:cNvPr id="71683" name="Rectangle 3"/>
          <p:cNvSpPr>
            <a:spLocks noGrp="1" noChangeArrowheads="1"/>
          </p:cNvSpPr>
          <p:nvPr>
            <p:ph type="body" idx="1"/>
          </p:nvPr>
        </p:nvSpPr>
        <p:spPr>
          <a:xfrm>
            <a:off x="685800" y="2590800"/>
            <a:ext cx="7848600" cy="1295400"/>
          </a:xfrm>
        </p:spPr>
        <p:txBody>
          <a:bodyPr/>
          <a:lstStyle/>
          <a:p>
            <a:pPr marL="0" indent="0">
              <a:lnSpc>
                <a:spcPct val="90000"/>
              </a:lnSpc>
              <a:buFontTx/>
              <a:buNone/>
            </a:pPr>
            <a:r>
              <a:rPr lang="en-US" sz="2400"/>
              <a:t>The process to request an accommodation is detailed in NAVSHIPYDNORIN</a:t>
            </a:r>
            <a:r>
              <a:rPr lang="en-US" sz="2400" u="sng"/>
              <a:t>ST 12720.4</a:t>
            </a:r>
            <a:r>
              <a:rPr lang="en-US" sz="2400"/>
              <a:t>, Procedure for Providing  Reasonable Accommodation.</a:t>
            </a:r>
          </a:p>
        </p:txBody>
      </p:sp>
      <p:sp>
        <p:nvSpPr>
          <p:cNvPr id="71684" name="Text Box 4"/>
          <p:cNvSpPr txBox="1">
            <a:spLocks noChangeArrowheads="1"/>
          </p:cNvSpPr>
          <p:nvPr/>
        </p:nvSpPr>
        <p:spPr bwMode="auto">
          <a:xfrm>
            <a:off x="685800" y="3962400"/>
            <a:ext cx="3962400" cy="384175"/>
          </a:xfrm>
          <a:prstGeom prst="rect">
            <a:avLst/>
          </a:prstGeom>
          <a:noFill/>
          <a:ln w="9525">
            <a:noFill/>
            <a:miter lim="800000"/>
            <a:headEnd/>
            <a:tailEnd/>
          </a:ln>
          <a:effectLst/>
        </p:spPr>
        <p:txBody>
          <a:bodyPr>
            <a:spAutoFit/>
          </a:bodyPr>
          <a:lstStyle/>
          <a:p>
            <a:pPr>
              <a:lnSpc>
                <a:spcPct val="80000"/>
              </a:lnSpc>
              <a:spcBef>
                <a:spcPct val="20000"/>
              </a:spcBef>
            </a:pPr>
            <a:r>
              <a:rPr lang="en-US" sz="2400" b="1"/>
              <a:t>Where to File A Request:</a:t>
            </a:r>
            <a:endParaRPr lang="en-US" sz="2400"/>
          </a:p>
        </p:txBody>
      </p:sp>
      <p:sp>
        <p:nvSpPr>
          <p:cNvPr id="71685" name="Rectangle 5"/>
          <p:cNvSpPr>
            <a:spLocks noChangeArrowheads="1"/>
          </p:cNvSpPr>
          <p:nvPr/>
        </p:nvSpPr>
        <p:spPr bwMode="auto">
          <a:xfrm>
            <a:off x="1143000" y="4419600"/>
            <a:ext cx="6858000" cy="1554163"/>
          </a:xfrm>
          <a:prstGeom prst="rect">
            <a:avLst/>
          </a:prstGeom>
          <a:noFill/>
          <a:ln w="9525">
            <a:noFill/>
            <a:miter lim="800000"/>
            <a:headEnd/>
            <a:tailEnd/>
          </a:ln>
          <a:effectLst/>
        </p:spPr>
        <p:txBody>
          <a:bodyPr/>
          <a:lstStyle/>
          <a:p>
            <a:pPr marL="228600" indent="-228600">
              <a:lnSpc>
                <a:spcPct val="80000"/>
              </a:lnSpc>
              <a:spcBef>
                <a:spcPct val="20000"/>
              </a:spcBef>
              <a:buFontTx/>
              <a:buChar char="•"/>
            </a:pPr>
            <a:r>
              <a:rPr lang="en-US" sz="2000"/>
              <a:t>Individual’s first-level supervisor;</a:t>
            </a:r>
          </a:p>
          <a:p>
            <a:pPr marL="228600" indent="-228600">
              <a:lnSpc>
                <a:spcPct val="80000"/>
              </a:lnSpc>
              <a:spcBef>
                <a:spcPct val="20000"/>
              </a:spcBef>
              <a:buFontTx/>
              <a:buChar char="•"/>
            </a:pPr>
            <a:r>
              <a:rPr lang="en-US" sz="2000"/>
              <a:t>Reasonable Accommodation at (757) 396-2691;</a:t>
            </a:r>
          </a:p>
          <a:p>
            <a:pPr marL="228600" indent="-228600">
              <a:lnSpc>
                <a:spcPct val="80000"/>
              </a:lnSpc>
              <a:spcBef>
                <a:spcPct val="20000"/>
              </a:spcBef>
              <a:buFontTx/>
              <a:buChar char="•"/>
            </a:pPr>
            <a:r>
              <a:rPr lang="en-US" sz="2000"/>
              <a:t>EEO Office at (396) 396-5114. </a:t>
            </a:r>
          </a:p>
          <a:p>
            <a:pPr marL="228600" indent="-228600">
              <a:lnSpc>
                <a:spcPct val="80000"/>
              </a:lnSpc>
              <a:spcBef>
                <a:spcPct val="20000"/>
              </a:spcBef>
              <a:buFontTx/>
              <a:buChar char="•"/>
            </a:pPr>
            <a:endParaRPr lang="en-US" sz="2000"/>
          </a:p>
          <a:p>
            <a:pPr marL="228600" indent="-228600">
              <a:lnSpc>
                <a:spcPct val="80000"/>
              </a:lnSpc>
              <a:spcBef>
                <a:spcPct val="20000"/>
              </a:spcBef>
            </a:pPr>
            <a:endParaRPr lang="en-US" sz="2000"/>
          </a:p>
          <a:p>
            <a:pPr marL="228600" indent="-228600">
              <a:lnSpc>
                <a:spcPct val="80000"/>
              </a:lnSpc>
              <a:spcBef>
                <a:spcPct val="20000"/>
              </a:spcBef>
              <a:buFontTx/>
              <a:buChar char="•"/>
            </a:pPr>
            <a:endParaRPr lang="en-US" sz="2000">
              <a:solidFill>
                <a:srgbClr val="FF0000"/>
              </a:solidFill>
            </a:endParaRPr>
          </a:p>
        </p:txBody>
      </p:sp>
      <p:sp>
        <p:nvSpPr>
          <p:cNvPr id="71687" name="Rectangle 7"/>
          <p:cNvSpPr>
            <a:spLocks noChangeArrowheads="1"/>
          </p:cNvSpPr>
          <p:nvPr/>
        </p:nvSpPr>
        <p:spPr bwMode="auto">
          <a:xfrm>
            <a:off x="685800" y="2133600"/>
            <a:ext cx="3505200" cy="384175"/>
          </a:xfrm>
          <a:prstGeom prst="rect">
            <a:avLst/>
          </a:prstGeom>
          <a:noFill/>
          <a:ln w="9525">
            <a:noFill/>
            <a:miter lim="800000"/>
            <a:headEnd/>
            <a:tailEnd/>
          </a:ln>
          <a:effectLst/>
        </p:spPr>
        <p:txBody>
          <a:bodyPr>
            <a:spAutoFit/>
          </a:bodyPr>
          <a:lstStyle/>
          <a:p>
            <a:pPr>
              <a:lnSpc>
                <a:spcPct val="80000"/>
              </a:lnSpc>
              <a:spcBef>
                <a:spcPct val="20000"/>
              </a:spcBef>
            </a:pPr>
            <a:r>
              <a:rPr lang="en-US" sz="2400" b="1"/>
              <a:t>How to File a Request: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533400"/>
            <a:ext cx="8686800" cy="1143000"/>
          </a:xfrm>
        </p:spPr>
        <p:txBody>
          <a:bodyPr/>
          <a:lstStyle/>
          <a:p>
            <a:r>
              <a:rPr lang="en-US" sz="3600" b="1"/>
              <a:t>ALTERNATIVE DISPUTE RESOLUTION </a:t>
            </a:r>
            <a:br>
              <a:rPr lang="en-US" sz="3600" b="1"/>
            </a:br>
            <a:endParaRPr lang="en-US" sz="3600" b="1"/>
          </a:p>
        </p:txBody>
      </p:sp>
      <p:sp>
        <p:nvSpPr>
          <p:cNvPr id="13315" name="Rectangle 3"/>
          <p:cNvSpPr>
            <a:spLocks noGrp="1" noChangeArrowheads="1"/>
          </p:cNvSpPr>
          <p:nvPr>
            <p:ph type="body" idx="1"/>
          </p:nvPr>
        </p:nvSpPr>
        <p:spPr>
          <a:xfrm>
            <a:off x="609600" y="1752600"/>
            <a:ext cx="7848600" cy="3992563"/>
          </a:xfrm>
        </p:spPr>
        <p:txBody>
          <a:bodyPr/>
          <a:lstStyle/>
          <a:p>
            <a:pPr>
              <a:buFontTx/>
              <a:buNone/>
            </a:pPr>
            <a:r>
              <a:rPr lang="en-US" sz="2400" b="1"/>
              <a:t>What is Alternative Dispute Resolution (ADR)?</a:t>
            </a:r>
          </a:p>
          <a:p>
            <a:pPr>
              <a:buFontTx/>
              <a:buNone/>
            </a:pPr>
            <a:endParaRPr lang="en-US" sz="2400" b="1"/>
          </a:p>
          <a:p>
            <a:r>
              <a:rPr lang="en-US" sz="2400"/>
              <a:t>ADR is any procedure used in lieu of litigation or a formal administrative process to resolve issues in controversy.</a:t>
            </a:r>
          </a:p>
          <a:p>
            <a:r>
              <a:rPr lang="en-US" sz="2400"/>
              <a:t>ADR can be used for complaints alleging discrimination (including harassment) or for non-EEO related matters.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457200"/>
            <a:ext cx="8686800" cy="1143000"/>
          </a:xfrm>
        </p:spPr>
        <p:txBody>
          <a:bodyPr/>
          <a:lstStyle/>
          <a:p>
            <a:r>
              <a:rPr lang="en-US" sz="3600" b="1"/>
              <a:t>ALTERNATIVE DISPUTE RESOLUTION</a:t>
            </a:r>
            <a:r>
              <a:rPr lang="en-US" sz="3600"/>
              <a:t/>
            </a:r>
            <a:br>
              <a:rPr lang="en-US" sz="3600"/>
            </a:br>
            <a:endParaRPr lang="en-US" sz="3600"/>
          </a:p>
        </p:txBody>
      </p:sp>
      <p:sp>
        <p:nvSpPr>
          <p:cNvPr id="41987" name="Rectangle 3"/>
          <p:cNvSpPr>
            <a:spLocks noGrp="1" noChangeArrowheads="1"/>
          </p:cNvSpPr>
          <p:nvPr>
            <p:ph type="body" idx="1"/>
          </p:nvPr>
        </p:nvSpPr>
        <p:spPr>
          <a:xfrm>
            <a:off x="1905000" y="2438400"/>
            <a:ext cx="4343400" cy="3763963"/>
          </a:xfrm>
        </p:spPr>
        <p:txBody>
          <a:bodyPr/>
          <a:lstStyle/>
          <a:p>
            <a:pPr>
              <a:lnSpc>
                <a:spcPct val="90000"/>
              </a:lnSpc>
            </a:pPr>
            <a:r>
              <a:rPr lang="en-US" sz="2400"/>
              <a:t>Voluntary</a:t>
            </a:r>
          </a:p>
          <a:p>
            <a:pPr>
              <a:lnSpc>
                <a:spcPct val="90000"/>
              </a:lnSpc>
            </a:pPr>
            <a:r>
              <a:rPr lang="en-US" sz="2400"/>
              <a:t>Speedy</a:t>
            </a:r>
          </a:p>
          <a:p>
            <a:pPr>
              <a:lnSpc>
                <a:spcPct val="90000"/>
              </a:lnSpc>
            </a:pPr>
            <a:r>
              <a:rPr lang="en-US" sz="2400"/>
              <a:t>Non-confrontational</a:t>
            </a:r>
          </a:p>
          <a:p>
            <a:pPr>
              <a:lnSpc>
                <a:spcPct val="90000"/>
              </a:lnSpc>
            </a:pPr>
            <a:r>
              <a:rPr lang="en-US" sz="2400"/>
              <a:t>Confidential</a:t>
            </a:r>
          </a:p>
          <a:p>
            <a:pPr>
              <a:lnSpc>
                <a:spcPct val="90000"/>
              </a:lnSpc>
            </a:pPr>
            <a:r>
              <a:rPr lang="en-US" sz="2400"/>
              <a:t>Participant-led outcome</a:t>
            </a:r>
          </a:p>
          <a:p>
            <a:pPr>
              <a:lnSpc>
                <a:spcPct val="90000"/>
              </a:lnSpc>
            </a:pPr>
            <a:r>
              <a:rPr lang="en-US" sz="2400"/>
              <a:t>Efficient</a:t>
            </a:r>
          </a:p>
          <a:p>
            <a:pPr>
              <a:lnSpc>
                <a:spcPct val="90000"/>
              </a:lnSpc>
            </a:pPr>
            <a:r>
              <a:rPr lang="en-US" sz="2400"/>
              <a:t>Enforceable</a:t>
            </a:r>
          </a:p>
          <a:p>
            <a:pPr>
              <a:lnSpc>
                <a:spcPct val="90000"/>
              </a:lnSpc>
            </a:pPr>
            <a:r>
              <a:rPr lang="en-US" sz="2400"/>
              <a:t>Neutral</a:t>
            </a:r>
          </a:p>
        </p:txBody>
      </p:sp>
      <p:sp>
        <p:nvSpPr>
          <p:cNvPr id="41988" name="Rectangle 4"/>
          <p:cNvSpPr>
            <a:spLocks noChangeArrowheads="1"/>
          </p:cNvSpPr>
          <p:nvPr/>
        </p:nvSpPr>
        <p:spPr bwMode="auto">
          <a:xfrm>
            <a:off x="1295400" y="1676400"/>
            <a:ext cx="4648200" cy="579438"/>
          </a:xfrm>
          <a:prstGeom prst="rect">
            <a:avLst/>
          </a:prstGeom>
          <a:noFill/>
          <a:ln w="9525">
            <a:noFill/>
            <a:miter lim="800000"/>
            <a:headEnd/>
            <a:tailEnd/>
          </a:ln>
          <a:effectLst/>
        </p:spPr>
        <p:txBody>
          <a:bodyPr wrap="none">
            <a:spAutoFit/>
          </a:bodyPr>
          <a:lstStyle/>
          <a:p>
            <a:r>
              <a:rPr lang="en-US" sz="3200" b="1"/>
              <a:t>Benefits of Using ADR: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228600" y="381000"/>
            <a:ext cx="8686800" cy="914400"/>
          </a:xfrm>
        </p:spPr>
        <p:txBody>
          <a:bodyPr/>
          <a:lstStyle/>
          <a:p>
            <a:r>
              <a:rPr lang="en-US" sz="3600" b="1"/>
              <a:t>ALTERNATIVE DISPUTE RESOLUTION</a:t>
            </a:r>
            <a:r>
              <a:rPr lang="en-US" sz="3200"/>
              <a:t/>
            </a:r>
            <a:br>
              <a:rPr lang="en-US" sz="3200"/>
            </a:br>
            <a:endParaRPr lang="en-US" sz="2800"/>
          </a:p>
        </p:txBody>
      </p:sp>
      <p:sp>
        <p:nvSpPr>
          <p:cNvPr id="80899" name="Rectangle 3"/>
          <p:cNvSpPr>
            <a:spLocks noGrp="1" noChangeArrowheads="1"/>
          </p:cNvSpPr>
          <p:nvPr>
            <p:ph type="body" idx="1"/>
          </p:nvPr>
        </p:nvSpPr>
        <p:spPr>
          <a:xfrm>
            <a:off x="533400" y="4572000"/>
            <a:ext cx="8077200" cy="1066800"/>
          </a:xfrm>
        </p:spPr>
        <p:txBody>
          <a:bodyPr/>
          <a:lstStyle/>
          <a:p>
            <a:pPr marL="0" indent="0">
              <a:buFontTx/>
              <a:buNone/>
            </a:pPr>
            <a:r>
              <a:rPr lang="en-US" sz="2800"/>
              <a:t>*DON’s preferred method of ADR is MEDIATION.</a:t>
            </a:r>
          </a:p>
          <a:p>
            <a:pPr marL="0" indent="0" algn="ctr">
              <a:buFontTx/>
              <a:buNone/>
            </a:pPr>
            <a:endParaRPr lang="en-US" sz="2800"/>
          </a:p>
        </p:txBody>
      </p:sp>
      <p:sp>
        <p:nvSpPr>
          <p:cNvPr id="80900" name="Rectangle 4"/>
          <p:cNvSpPr>
            <a:spLocks noChangeArrowheads="1"/>
          </p:cNvSpPr>
          <p:nvPr/>
        </p:nvSpPr>
        <p:spPr bwMode="auto">
          <a:xfrm>
            <a:off x="1524000" y="2514600"/>
            <a:ext cx="2667000" cy="1554163"/>
          </a:xfrm>
          <a:prstGeom prst="rect">
            <a:avLst/>
          </a:prstGeom>
          <a:noFill/>
          <a:ln w="9525">
            <a:noFill/>
            <a:miter lim="800000"/>
            <a:headEnd/>
            <a:tailEnd/>
          </a:ln>
          <a:effectLst/>
        </p:spPr>
        <p:txBody>
          <a:bodyPr>
            <a:spAutoFit/>
          </a:bodyPr>
          <a:lstStyle/>
          <a:p>
            <a:pPr>
              <a:buFontTx/>
              <a:buChar char="•"/>
            </a:pPr>
            <a:r>
              <a:rPr lang="en-US" sz="3200"/>
              <a:t> Arbitration</a:t>
            </a:r>
          </a:p>
          <a:p>
            <a:pPr>
              <a:buFontTx/>
              <a:buChar char="•"/>
            </a:pPr>
            <a:r>
              <a:rPr lang="en-US" sz="3200"/>
              <a:t> Conciliation</a:t>
            </a:r>
          </a:p>
          <a:p>
            <a:pPr>
              <a:buFontTx/>
              <a:buChar char="•"/>
            </a:pPr>
            <a:r>
              <a:rPr lang="en-US" sz="3200"/>
              <a:t> Facilitation</a:t>
            </a:r>
          </a:p>
        </p:txBody>
      </p:sp>
      <p:sp>
        <p:nvSpPr>
          <p:cNvPr id="80901" name="Text Box 5"/>
          <p:cNvSpPr txBox="1">
            <a:spLocks noChangeArrowheads="1"/>
          </p:cNvSpPr>
          <p:nvPr/>
        </p:nvSpPr>
        <p:spPr bwMode="auto">
          <a:xfrm>
            <a:off x="4876800" y="2514600"/>
            <a:ext cx="2590800" cy="2286000"/>
          </a:xfrm>
          <a:prstGeom prst="rect">
            <a:avLst/>
          </a:prstGeom>
          <a:noFill/>
          <a:ln w="9525">
            <a:noFill/>
            <a:miter lim="800000"/>
            <a:headEnd/>
            <a:tailEnd/>
          </a:ln>
          <a:effectLst/>
        </p:spPr>
        <p:txBody>
          <a:bodyPr>
            <a:spAutoFit/>
          </a:bodyPr>
          <a:lstStyle/>
          <a:p>
            <a:pPr>
              <a:buFontTx/>
              <a:buChar char="•"/>
            </a:pPr>
            <a:r>
              <a:rPr lang="en-US" sz="3200"/>
              <a:t> Mediation*</a:t>
            </a:r>
          </a:p>
          <a:p>
            <a:pPr>
              <a:buFontTx/>
              <a:buChar char="•"/>
            </a:pPr>
            <a:r>
              <a:rPr lang="en-US" sz="3200"/>
              <a:t> Mini-trials</a:t>
            </a:r>
          </a:p>
          <a:p>
            <a:pPr>
              <a:buFontTx/>
              <a:buChar char="•"/>
            </a:pPr>
            <a:r>
              <a:rPr lang="en-US" sz="3200"/>
              <a:t> Partnering</a:t>
            </a:r>
          </a:p>
          <a:p>
            <a:pPr>
              <a:spcBef>
                <a:spcPct val="50000"/>
              </a:spcBef>
            </a:pPr>
            <a:endParaRPr lang="en-US" sz="3200"/>
          </a:p>
        </p:txBody>
      </p:sp>
      <p:sp>
        <p:nvSpPr>
          <p:cNvPr id="80902" name="Text Box 6"/>
          <p:cNvSpPr txBox="1">
            <a:spLocks noChangeArrowheads="1"/>
          </p:cNvSpPr>
          <p:nvPr/>
        </p:nvSpPr>
        <p:spPr bwMode="auto">
          <a:xfrm>
            <a:off x="685800" y="1752600"/>
            <a:ext cx="6999288" cy="457200"/>
          </a:xfrm>
          <a:prstGeom prst="rect">
            <a:avLst/>
          </a:prstGeom>
          <a:noFill/>
          <a:ln w="9525">
            <a:noFill/>
            <a:miter lim="800000"/>
            <a:headEnd/>
            <a:tailEnd/>
          </a:ln>
          <a:effectLst/>
        </p:spPr>
        <p:txBody>
          <a:bodyPr>
            <a:spAutoFit/>
          </a:bodyPr>
          <a:lstStyle/>
          <a:p>
            <a:r>
              <a:rPr lang="en-US" sz="2400" b="1">
                <a:solidFill>
                  <a:schemeClr val="tx2"/>
                </a:solidFill>
              </a:rPr>
              <a:t>Examples of Common ADR Techniques: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304800"/>
            <a:ext cx="8763000" cy="1143000"/>
          </a:xfrm>
        </p:spPr>
        <p:txBody>
          <a:bodyPr/>
          <a:lstStyle/>
          <a:p>
            <a:r>
              <a:rPr lang="en-US" sz="3600" b="1"/>
              <a:t>ALTERNATIVE DISPUTE RESOLUTION</a:t>
            </a:r>
          </a:p>
        </p:txBody>
      </p:sp>
      <p:sp>
        <p:nvSpPr>
          <p:cNvPr id="43011" name="Rectangle 3"/>
          <p:cNvSpPr>
            <a:spLocks noGrp="1" noChangeArrowheads="1"/>
          </p:cNvSpPr>
          <p:nvPr>
            <p:ph type="body" idx="1"/>
          </p:nvPr>
        </p:nvSpPr>
        <p:spPr>
          <a:xfrm>
            <a:off x="457200" y="2286000"/>
            <a:ext cx="8229600" cy="3429000"/>
          </a:xfrm>
        </p:spPr>
        <p:txBody>
          <a:bodyPr/>
          <a:lstStyle/>
          <a:p>
            <a:pPr>
              <a:lnSpc>
                <a:spcPct val="80000"/>
              </a:lnSpc>
            </a:pPr>
            <a:r>
              <a:rPr lang="en-US" sz="2400"/>
              <a:t>A neutral Mediator facilitates a discussion between the aggrieved party and an appropriate management official.</a:t>
            </a:r>
          </a:p>
          <a:p>
            <a:pPr>
              <a:lnSpc>
                <a:spcPct val="80000"/>
              </a:lnSpc>
            </a:pPr>
            <a:endParaRPr lang="en-US" sz="1600"/>
          </a:p>
          <a:p>
            <a:pPr>
              <a:lnSpc>
                <a:spcPct val="80000"/>
              </a:lnSpc>
            </a:pPr>
            <a:r>
              <a:rPr lang="en-US" sz="2400"/>
              <a:t>Parties explain their concerns, and options for resolution are discussed.</a:t>
            </a:r>
          </a:p>
          <a:p>
            <a:pPr>
              <a:lnSpc>
                <a:spcPct val="80000"/>
              </a:lnSpc>
            </a:pPr>
            <a:endParaRPr lang="en-US" sz="1600"/>
          </a:p>
          <a:p>
            <a:pPr>
              <a:lnSpc>
                <a:spcPct val="80000"/>
              </a:lnSpc>
            </a:pPr>
            <a:r>
              <a:rPr lang="en-US" sz="2400"/>
              <a:t>Mediation focuses on restoring the relationships between parties.</a:t>
            </a:r>
          </a:p>
          <a:p>
            <a:pPr>
              <a:lnSpc>
                <a:spcPct val="80000"/>
              </a:lnSpc>
            </a:pPr>
            <a:endParaRPr lang="en-US" sz="1600"/>
          </a:p>
          <a:p>
            <a:pPr>
              <a:lnSpc>
                <a:spcPct val="80000"/>
              </a:lnSpc>
            </a:pPr>
            <a:r>
              <a:rPr lang="en-US" sz="2400"/>
              <a:t>An agreement is documented in writing when parties reach a MUTUALLY agreeable resolution.</a:t>
            </a:r>
          </a:p>
        </p:txBody>
      </p:sp>
      <p:sp>
        <p:nvSpPr>
          <p:cNvPr id="43012" name="Text Box 4"/>
          <p:cNvSpPr txBox="1">
            <a:spLocks noChangeArrowheads="1"/>
          </p:cNvSpPr>
          <p:nvPr/>
        </p:nvSpPr>
        <p:spPr bwMode="auto">
          <a:xfrm>
            <a:off x="457200" y="1524000"/>
            <a:ext cx="3719513" cy="457200"/>
          </a:xfrm>
          <a:prstGeom prst="rect">
            <a:avLst/>
          </a:prstGeom>
          <a:noFill/>
          <a:ln w="9525">
            <a:noFill/>
            <a:miter lim="800000"/>
            <a:headEnd/>
            <a:tailEnd/>
          </a:ln>
          <a:effectLst/>
        </p:spPr>
        <p:txBody>
          <a:bodyPr wrap="none">
            <a:spAutoFit/>
          </a:bodyPr>
          <a:lstStyle/>
          <a:p>
            <a:r>
              <a:rPr lang="en-US" sz="2400" b="1">
                <a:solidFill>
                  <a:schemeClr val="tx2"/>
                </a:solidFill>
              </a:rPr>
              <a:t>Why Choose Mediation?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609600"/>
            <a:ext cx="7772400" cy="1066800"/>
          </a:xfrm>
        </p:spPr>
        <p:txBody>
          <a:bodyPr/>
          <a:lstStyle/>
          <a:p>
            <a:r>
              <a:rPr lang="en-US" sz="3600" b="1"/>
              <a:t>DISCRIMINATION</a:t>
            </a:r>
            <a:r>
              <a:rPr lang="en-US"/>
              <a:t/>
            </a:r>
            <a:br>
              <a:rPr lang="en-US"/>
            </a:br>
            <a:r>
              <a:rPr lang="en-US" sz="2000"/>
              <a:t/>
            </a:r>
            <a:br>
              <a:rPr lang="en-US" sz="2000"/>
            </a:br>
            <a:r>
              <a:rPr lang="en-US" sz="3200"/>
              <a:t>What is Discrimination?</a:t>
            </a:r>
          </a:p>
        </p:txBody>
      </p:sp>
      <p:sp>
        <p:nvSpPr>
          <p:cNvPr id="6147" name="Rectangle 3"/>
          <p:cNvSpPr>
            <a:spLocks noGrp="1" noChangeArrowheads="1"/>
          </p:cNvSpPr>
          <p:nvPr>
            <p:ph type="subTitle" idx="1"/>
          </p:nvPr>
        </p:nvSpPr>
        <p:spPr>
          <a:xfrm>
            <a:off x="762000" y="2057400"/>
            <a:ext cx="7924800" cy="4038600"/>
          </a:xfrm>
        </p:spPr>
        <p:txBody>
          <a:bodyPr/>
          <a:lstStyle/>
          <a:p>
            <a:pPr algn="l">
              <a:lnSpc>
                <a:spcPct val="80000"/>
              </a:lnSpc>
            </a:pPr>
            <a:r>
              <a:rPr lang="en-US" sz="1400"/>
              <a:t>With regard to federal anti-discrimination law, an adverse action toward, or harassment of, an applicant or employee that is influenced by the individual’s membership in a group protected under any of the following EEO statutes:</a:t>
            </a:r>
          </a:p>
          <a:p>
            <a:pPr algn="l">
              <a:lnSpc>
                <a:spcPct val="80000"/>
              </a:lnSpc>
            </a:pPr>
            <a:endParaRPr lang="en-US" sz="1000"/>
          </a:p>
          <a:p>
            <a:pPr algn="l">
              <a:lnSpc>
                <a:spcPct val="80000"/>
              </a:lnSpc>
              <a:buFontTx/>
              <a:buChar char="•"/>
            </a:pPr>
            <a:r>
              <a:rPr lang="en-US" sz="1400"/>
              <a:t>  </a:t>
            </a:r>
            <a:r>
              <a:rPr lang="en-US" sz="1400" u="sng"/>
              <a:t>Title VII of the Civil Rights Act of 1964</a:t>
            </a:r>
            <a:r>
              <a:rPr lang="en-US" sz="1400"/>
              <a:t> </a:t>
            </a:r>
            <a:r>
              <a:rPr lang="en-US" sz="800" b="1">
                <a:hlinkClick r:id="rId2"/>
              </a:rPr>
              <a:t>http://www.eeoc.gov/policy/vii.html</a:t>
            </a:r>
            <a:r>
              <a:rPr lang="en-US" sz="800" b="1"/>
              <a:t> </a:t>
            </a:r>
          </a:p>
          <a:p>
            <a:pPr algn="l">
              <a:lnSpc>
                <a:spcPct val="80000"/>
              </a:lnSpc>
              <a:buFontTx/>
              <a:buChar char="•"/>
            </a:pPr>
            <a:r>
              <a:rPr lang="en-US" sz="1400" u="sng"/>
              <a:t>  Age Discrimination in Employment Act of 1967</a:t>
            </a:r>
            <a:r>
              <a:rPr lang="en-US" sz="1400"/>
              <a:t> </a:t>
            </a:r>
            <a:r>
              <a:rPr lang="en-US" sz="800" b="1"/>
              <a:t>http://www.eeoc.gov/policy/adea.html</a:t>
            </a:r>
          </a:p>
          <a:p>
            <a:pPr algn="l">
              <a:lnSpc>
                <a:spcPct val="80000"/>
              </a:lnSpc>
              <a:buFontTx/>
              <a:buChar char="•"/>
            </a:pPr>
            <a:r>
              <a:rPr lang="en-US" sz="1400"/>
              <a:t>  </a:t>
            </a:r>
            <a:r>
              <a:rPr lang="en-US" sz="1400" u="sng"/>
              <a:t>Rehabilitation Act of 1973</a:t>
            </a:r>
            <a:r>
              <a:rPr lang="en-US" sz="1400"/>
              <a:t> </a:t>
            </a:r>
            <a:r>
              <a:rPr lang="en-US" sz="800" b="1"/>
              <a:t>http://www.eeoc.gov/policy/rehab.html</a:t>
            </a:r>
          </a:p>
          <a:p>
            <a:pPr algn="l">
              <a:lnSpc>
                <a:spcPct val="80000"/>
              </a:lnSpc>
              <a:buFontTx/>
              <a:buChar char="•"/>
            </a:pPr>
            <a:r>
              <a:rPr lang="en-US" sz="1400"/>
              <a:t>  </a:t>
            </a:r>
            <a:r>
              <a:rPr lang="en-US" sz="1400" u="sng"/>
              <a:t>Equal Pay Act of 1963</a:t>
            </a:r>
            <a:r>
              <a:rPr lang="en-US" sz="1400"/>
              <a:t> </a:t>
            </a:r>
            <a:r>
              <a:rPr lang="en-US" sz="800" b="1"/>
              <a:t>http://www.eeoc.gov/policy/epa.html</a:t>
            </a:r>
            <a:r>
              <a:rPr lang="en-US" sz="1400" u="sng"/>
              <a:t>   </a:t>
            </a:r>
          </a:p>
          <a:p>
            <a:pPr algn="l">
              <a:lnSpc>
                <a:spcPct val="80000"/>
              </a:lnSpc>
              <a:buFontTx/>
              <a:buChar char="•"/>
            </a:pPr>
            <a:r>
              <a:rPr lang="en-US" sz="1400" u="sng"/>
              <a:t>  Americans with Disabilities Act (ADA) of 1990</a:t>
            </a:r>
          </a:p>
          <a:p>
            <a:pPr algn="l">
              <a:lnSpc>
                <a:spcPct val="80000"/>
              </a:lnSpc>
              <a:buFontTx/>
              <a:buChar char="•"/>
            </a:pPr>
            <a:r>
              <a:rPr lang="en-US" sz="1400" u="sng"/>
              <a:t>  ADA Amendments Act of 2008</a:t>
            </a:r>
          </a:p>
          <a:p>
            <a:pPr algn="l">
              <a:lnSpc>
                <a:spcPct val="80000"/>
              </a:lnSpc>
              <a:buFontTx/>
              <a:buChar char="•"/>
            </a:pPr>
            <a:r>
              <a:rPr lang="en-US" sz="1400" u="sng"/>
              <a:t>  Title VII of the Civil Right Act of 1991</a:t>
            </a:r>
          </a:p>
          <a:p>
            <a:pPr algn="l">
              <a:lnSpc>
                <a:spcPct val="80000"/>
              </a:lnSpc>
              <a:buFontTx/>
              <a:buChar char="•"/>
            </a:pPr>
            <a:r>
              <a:rPr lang="en-US" sz="1400" u="sng"/>
              <a:t>  Executive Order 13087  </a:t>
            </a:r>
          </a:p>
          <a:p>
            <a:pPr algn="l">
              <a:lnSpc>
                <a:spcPct val="80000"/>
              </a:lnSpc>
            </a:pPr>
            <a:endParaRPr lang="en-US" sz="1000"/>
          </a:p>
          <a:p>
            <a:pPr algn="l">
              <a:lnSpc>
                <a:spcPct val="80000"/>
              </a:lnSpc>
            </a:pPr>
            <a:r>
              <a:rPr lang="en-US" sz="1000"/>
              <a:t>I suggest leaving out all the websites and just put the EEOC site at the end of the presentation.  I think it makes the slides too busy.</a:t>
            </a:r>
          </a:p>
          <a:p>
            <a:pPr algn="l">
              <a:lnSpc>
                <a:spcPct val="80000"/>
              </a:lnSpc>
            </a:pPr>
            <a:r>
              <a:rPr lang="en-US" sz="1000"/>
              <a:t> </a:t>
            </a:r>
            <a:r>
              <a:rPr lang="en-US" sz="1200"/>
              <a:t> </a:t>
            </a:r>
            <a:endParaRPr lang="en-US" sz="1400"/>
          </a:p>
          <a:p>
            <a:pPr algn="l">
              <a:lnSpc>
                <a:spcPct val="80000"/>
              </a:lnSpc>
            </a:pPr>
            <a:r>
              <a:rPr lang="en-US" sz="1400"/>
              <a:t>All EEO statutes prohibit </a:t>
            </a:r>
            <a:r>
              <a:rPr lang="en-US" sz="1400" b="1"/>
              <a:t>reprisal or retaliation</a:t>
            </a:r>
            <a:r>
              <a:rPr lang="en-US" sz="1400"/>
              <a:t> against individuals </a:t>
            </a:r>
            <a:r>
              <a:rPr lang="en-US" sz="1400" b="1"/>
              <a:t>who oppose any practice made unlawful by any of the above statutes or participate in any stage of administrative or judicial proceedings under these statutes</a:t>
            </a:r>
            <a:r>
              <a:rPr lang="en-US" sz="1400"/>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533400"/>
            <a:ext cx="8686800" cy="838200"/>
          </a:xfrm>
        </p:spPr>
        <p:txBody>
          <a:bodyPr/>
          <a:lstStyle/>
          <a:p>
            <a:r>
              <a:rPr lang="en-US" sz="3600" b="1"/>
              <a:t>ALTERNATIVE DISPUTE RESOLUTION</a:t>
            </a:r>
            <a:br>
              <a:rPr lang="en-US" sz="3600" b="1"/>
            </a:br>
            <a:r>
              <a:rPr lang="en-US" sz="2400" b="1">
                <a:solidFill>
                  <a:srgbClr val="FF0000"/>
                </a:solidFill>
              </a:rPr>
              <a:t>\</a:t>
            </a:r>
            <a:endParaRPr lang="en-US" sz="2400">
              <a:solidFill>
                <a:srgbClr val="FF0000"/>
              </a:solidFill>
            </a:endParaRPr>
          </a:p>
        </p:txBody>
      </p:sp>
      <p:sp>
        <p:nvSpPr>
          <p:cNvPr id="20483" name="Rectangle 3"/>
          <p:cNvSpPr>
            <a:spLocks noGrp="1" noChangeArrowheads="1"/>
          </p:cNvSpPr>
          <p:nvPr>
            <p:ph type="body" idx="1"/>
          </p:nvPr>
        </p:nvSpPr>
        <p:spPr>
          <a:xfrm>
            <a:off x="914400" y="2362200"/>
            <a:ext cx="7315200" cy="3763963"/>
          </a:xfrm>
        </p:spPr>
        <p:txBody>
          <a:bodyPr/>
          <a:lstStyle/>
          <a:p>
            <a:pPr marL="0" indent="0">
              <a:buFontTx/>
              <a:buNone/>
            </a:pPr>
            <a:r>
              <a:rPr lang="en-US" sz="3900"/>
              <a:t>DON ADR website: </a:t>
            </a:r>
            <a:r>
              <a:rPr lang="en-US" sz="3900">
                <a:hlinkClick r:id="rId2"/>
              </a:rPr>
              <a:t>http://www.adr.navy.mil</a:t>
            </a:r>
            <a:endParaRPr lang="en-US" sz="2000" u="sng"/>
          </a:p>
          <a:p>
            <a:pPr marL="0" indent="0">
              <a:buFontTx/>
              <a:buNone/>
            </a:pPr>
            <a:r>
              <a:rPr lang="en-US" sz="3900"/>
              <a:t>To use the ADR process, contact the EEO Office at (757) 396-5114.</a:t>
            </a:r>
          </a:p>
        </p:txBody>
      </p:sp>
      <p:sp>
        <p:nvSpPr>
          <p:cNvPr id="20484" name="Rectangle 4"/>
          <p:cNvSpPr>
            <a:spLocks noChangeArrowheads="1"/>
          </p:cNvSpPr>
          <p:nvPr/>
        </p:nvSpPr>
        <p:spPr bwMode="auto">
          <a:xfrm>
            <a:off x="914400" y="1676400"/>
            <a:ext cx="3186113" cy="549275"/>
          </a:xfrm>
          <a:prstGeom prst="rect">
            <a:avLst/>
          </a:prstGeom>
          <a:noFill/>
          <a:ln w="9525">
            <a:noFill/>
            <a:miter lim="800000"/>
            <a:headEnd/>
            <a:tailEnd/>
          </a:ln>
          <a:effectLst/>
        </p:spPr>
        <p:txBody>
          <a:bodyPr wrap="none">
            <a:spAutoFit/>
          </a:bodyPr>
          <a:lstStyle/>
          <a:p>
            <a:pPr>
              <a:spcBef>
                <a:spcPct val="20000"/>
              </a:spcBef>
            </a:pPr>
            <a:r>
              <a:rPr lang="en-US" sz="3000" b="1"/>
              <a:t>ADR Resources: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838200"/>
            <a:ext cx="8077200" cy="808038"/>
          </a:xfrm>
        </p:spPr>
        <p:txBody>
          <a:bodyPr/>
          <a:lstStyle/>
          <a:p>
            <a:r>
              <a:rPr lang="en-US" b="1"/>
              <a:t>Question #1</a:t>
            </a:r>
          </a:p>
        </p:txBody>
      </p:sp>
      <p:sp>
        <p:nvSpPr>
          <p:cNvPr id="48131" name="Rectangle 3"/>
          <p:cNvSpPr>
            <a:spLocks noGrp="1" noChangeArrowheads="1"/>
          </p:cNvSpPr>
          <p:nvPr>
            <p:ph type="body" sz="half" idx="4294967295"/>
          </p:nvPr>
        </p:nvSpPr>
        <p:spPr>
          <a:xfrm>
            <a:off x="609600" y="1981200"/>
            <a:ext cx="4114800" cy="3581400"/>
          </a:xfrm>
        </p:spPr>
        <p:txBody>
          <a:bodyPr/>
          <a:lstStyle/>
          <a:p>
            <a:pPr marL="0" indent="0">
              <a:lnSpc>
                <a:spcPct val="80000"/>
              </a:lnSpc>
              <a:buFontTx/>
              <a:buNone/>
            </a:pPr>
            <a:r>
              <a:rPr lang="en-US" sz="2400" b="1"/>
              <a:t>What is the number one claim raised in EEO complaints in the government and DON</a:t>
            </a:r>
            <a:r>
              <a:rPr lang="en-US" sz="2400"/>
              <a:t>?</a:t>
            </a:r>
          </a:p>
          <a:p>
            <a:pPr marL="0" indent="0">
              <a:lnSpc>
                <a:spcPct val="80000"/>
              </a:lnSpc>
              <a:buFontTx/>
              <a:buNone/>
            </a:pPr>
            <a:endParaRPr lang="en-US" sz="1000" b="1"/>
          </a:p>
          <a:p>
            <a:pPr marL="0" indent="0">
              <a:lnSpc>
                <a:spcPct val="80000"/>
              </a:lnSpc>
              <a:buFontTx/>
              <a:buNone/>
            </a:pPr>
            <a:r>
              <a:rPr lang="en-US" sz="2400" b="1"/>
              <a:t>a.  Sexual harassment</a:t>
            </a:r>
          </a:p>
          <a:p>
            <a:pPr marL="0" indent="0">
              <a:lnSpc>
                <a:spcPct val="80000"/>
              </a:lnSpc>
              <a:buFontTx/>
              <a:buNone/>
            </a:pPr>
            <a:r>
              <a:rPr lang="en-US" sz="2400" b="1"/>
              <a:t>b.  Non-sexual harassment</a:t>
            </a:r>
          </a:p>
          <a:p>
            <a:pPr marL="0" indent="0">
              <a:lnSpc>
                <a:spcPct val="80000"/>
              </a:lnSpc>
              <a:buFontTx/>
              <a:buNone/>
            </a:pPr>
            <a:r>
              <a:rPr lang="en-US" sz="2400" b="1"/>
              <a:t>c.  Pay</a:t>
            </a:r>
          </a:p>
          <a:p>
            <a:pPr marL="0" indent="0">
              <a:lnSpc>
                <a:spcPct val="80000"/>
              </a:lnSpc>
              <a:buFontTx/>
              <a:buNone/>
            </a:pPr>
            <a:r>
              <a:rPr lang="en-US" sz="2400" b="1"/>
              <a:t>d.  Promotion</a:t>
            </a:r>
          </a:p>
        </p:txBody>
      </p:sp>
      <p:sp>
        <p:nvSpPr>
          <p:cNvPr id="48134" name="Rectangle 6"/>
          <p:cNvSpPr>
            <a:spLocks noChangeArrowheads="1"/>
          </p:cNvSpPr>
          <p:nvPr/>
        </p:nvSpPr>
        <p:spPr bwMode="auto">
          <a:xfrm>
            <a:off x="4876800" y="1981200"/>
            <a:ext cx="3733800" cy="3886200"/>
          </a:xfrm>
          <a:prstGeom prst="rect">
            <a:avLst/>
          </a:prstGeom>
          <a:noFill/>
          <a:ln w="9525">
            <a:noFill/>
            <a:miter lim="800000"/>
            <a:headEnd/>
            <a:tailEnd/>
          </a:ln>
          <a:effectLst/>
        </p:spPr>
        <p:txBody>
          <a:bodyPr/>
          <a:lstStyle/>
          <a:p>
            <a:pPr>
              <a:lnSpc>
                <a:spcPct val="80000"/>
              </a:lnSpc>
              <a:spcBef>
                <a:spcPct val="20000"/>
              </a:spcBef>
            </a:pPr>
            <a:r>
              <a:rPr lang="en-US" sz="2400" b="1"/>
              <a:t>Answer:  b</a:t>
            </a:r>
          </a:p>
          <a:p>
            <a:pPr>
              <a:lnSpc>
                <a:spcPct val="80000"/>
              </a:lnSpc>
              <a:spcBef>
                <a:spcPct val="20000"/>
              </a:spcBef>
            </a:pPr>
            <a:endParaRPr lang="en-US" sz="1000" b="1"/>
          </a:p>
          <a:p>
            <a:pPr>
              <a:lnSpc>
                <a:spcPct val="80000"/>
              </a:lnSpc>
              <a:spcBef>
                <a:spcPct val="20000"/>
              </a:spcBef>
            </a:pPr>
            <a:r>
              <a:rPr lang="en-US" sz="2400" b="1"/>
              <a:t>Nonsexual harassment is the leading type of complaint filed through the EEO process, which includes complaints based on race, color, religion, national origin, sex, age, disability, and/or reprisal.</a:t>
            </a:r>
          </a:p>
          <a:p>
            <a:pPr>
              <a:lnSpc>
                <a:spcPct val="80000"/>
              </a:lnSpc>
              <a:spcBef>
                <a:spcPct val="20000"/>
              </a:spcBef>
            </a:pPr>
            <a:endParaRPr lang="en-US" sz="2400" b="1"/>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38200" y="685800"/>
            <a:ext cx="7467600" cy="838200"/>
          </a:xfrm>
        </p:spPr>
        <p:txBody>
          <a:bodyPr/>
          <a:lstStyle/>
          <a:p>
            <a:r>
              <a:rPr lang="en-US" b="1"/>
              <a:t>Question #2</a:t>
            </a:r>
          </a:p>
        </p:txBody>
      </p:sp>
      <p:sp>
        <p:nvSpPr>
          <p:cNvPr id="51203" name="Rectangle 3"/>
          <p:cNvSpPr>
            <a:spLocks noGrp="1" noChangeArrowheads="1"/>
          </p:cNvSpPr>
          <p:nvPr>
            <p:ph type="body" sz="half" idx="1"/>
          </p:nvPr>
        </p:nvSpPr>
        <p:spPr>
          <a:xfrm>
            <a:off x="685800" y="1828800"/>
            <a:ext cx="3962400" cy="4495800"/>
          </a:xfrm>
        </p:spPr>
        <p:txBody>
          <a:bodyPr/>
          <a:lstStyle/>
          <a:p>
            <a:pPr marL="0" indent="0">
              <a:lnSpc>
                <a:spcPct val="80000"/>
              </a:lnSpc>
              <a:buFontTx/>
              <a:buNone/>
            </a:pPr>
            <a:r>
              <a:rPr lang="en-US" sz="2400" b="1"/>
              <a:t>How many days does an individual have to contact an EEO Counselor to initiate the discrimination complaint process?</a:t>
            </a:r>
          </a:p>
          <a:p>
            <a:pPr marL="0" indent="0">
              <a:lnSpc>
                <a:spcPct val="80000"/>
              </a:lnSpc>
            </a:pPr>
            <a:endParaRPr lang="en-US" sz="1000" b="1"/>
          </a:p>
          <a:p>
            <a:pPr marL="0" indent="0">
              <a:lnSpc>
                <a:spcPct val="80000"/>
              </a:lnSpc>
              <a:buFontTx/>
              <a:buNone/>
            </a:pPr>
            <a:r>
              <a:rPr lang="en-US" sz="2400" b="1"/>
              <a:t>a.  15</a:t>
            </a:r>
          </a:p>
          <a:p>
            <a:pPr marL="0" indent="0">
              <a:lnSpc>
                <a:spcPct val="80000"/>
              </a:lnSpc>
              <a:buFontTx/>
              <a:buNone/>
            </a:pPr>
            <a:r>
              <a:rPr lang="en-US" sz="2400" b="1"/>
              <a:t>b.  30</a:t>
            </a:r>
          </a:p>
          <a:p>
            <a:pPr marL="0" indent="0">
              <a:lnSpc>
                <a:spcPct val="80000"/>
              </a:lnSpc>
              <a:buFontTx/>
              <a:buNone/>
            </a:pPr>
            <a:r>
              <a:rPr lang="en-US" sz="2400" b="1"/>
              <a:t>c.  45</a:t>
            </a:r>
          </a:p>
          <a:p>
            <a:pPr marL="0" indent="0">
              <a:lnSpc>
                <a:spcPct val="80000"/>
              </a:lnSpc>
              <a:buFontTx/>
              <a:buNone/>
            </a:pPr>
            <a:r>
              <a:rPr lang="en-US" sz="2400" b="1"/>
              <a:t>d.  60</a:t>
            </a:r>
          </a:p>
        </p:txBody>
      </p:sp>
      <p:sp>
        <p:nvSpPr>
          <p:cNvPr id="51204" name="Rectangle 4"/>
          <p:cNvSpPr>
            <a:spLocks noGrp="1" noChangeArrowheads="1"/>
          </p:cNvSpPr>
          <p:nvPr>
            <p:ph type="body" sz="half" idx="2"/>
          </p:nvPr>
        </p:nvSpPr>
        <p:spPr>
          <a:xfrm>
            <a:off x="5029200" y="1828800"/>
            <a:ext cx="3581400" cy="4038600"/>
          </a:xfrm>
        </p:spPr>
        <p:txBody>
          <a:bodyPr/>
          <a:lstStyle/>
          <a:p>
            <a:pPr marL="0" indent="0">
              <a:lnSpc>
                <a:spcPct val="80000"/>
              </a:lnSpc>
              <a:buFontTx/>
              <a:buNone/>
            </a:pPr>
            <a:r>
              <a:rPr lang="en-US" sz="2400" b="1"/>
              <a:t>Answer:  c</a:t>
            </a:r>
          </a:p>
          <a:p>
            <a:pPr marL="0" indent="0">
              <a:lnSpc>
                <a:spcPct val="80000"/>
              </a:lnSpc>
              <a:buFontTx/>
              <a:buNone/>
            </a:pPr>
            <a:endParaRPr lang="en-US" sz="1000" b="1"/>
          </a:p>
          <a:p>
            <a:pPr marL="0" indent="0">
              <a:lnSpc>
                <a:spcPct val="80000"/>
              </a:lnSpc>
              <a:buFontTx/>
              <a:buNone/>
            </a:pPr>
            <a:r>
              <a:rPr lang="en-US" sz="2400" b="1"/>
              <a:t>The aggrieved person must initiate contact with an EEO Official within 45 days of the alleged discrimination occurring.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685800" y="609600"/>
            <a:ext cx="7772400" cy="990600"/>
          </a:xfrm>
        </p:spPr>
        <p:txBody>
          <a:bodyPr/>
          <a:lstStyle/>
          <a:p>
            <a:r>
              <a:rPr lang="en-US" b="1"/>
              <a:t>Question #3</a:t>
            </a:r>
          </a:p>
        </p:txBody>
      </p:sp>
      <p:sp>
        <p:nvSpPr>
          <p:cNvPr id="49155" name="Rectangle 3"/>
          <p:cNvSpPr>
            <a:spLocks noGrp="1" noChangeArrowheads="1"/>
          </p:cNvSpPr>
          <p:nvPr>
            <p:ph type="subTitle" idx="1"/>
          </p:nvPr>
        </p:nvSpPr>
        <p:spPr>
          <a:xfrm>
            <a:off x="685800" y="2667000"/>
            <a:ext cx="4419600" cy="3124200"/>
          </a:xfrm>
        </p:spPr>
        <p:txBody>
          <a:bodyPr/>
          <a:lstStyle/>
          <a:p>
            <a:pPr marL="457200" indent="-457200" algn="l">
              <a:lnSpc>
                <a:spcPct val="80000"/>
              </a:lnSpc>
            </a:pPr>
            <a:r>
              <a:rPr lang="en-US" sz="2400" b="1"/>
              <a:t>a.   Ignore the problem. Addressing the issue will only escalate problems.</a:t>
            </a:r>
          </a:p>
          <a:p>
            <a:pPr marL="457200" indent="-457200" algn="l">
              <a:lnSpc>
                <a:spcPct val="80000"/>
              </a:lnSpc>
              <a:buFont typeface="Wingdings" pitchFamily="2" charset="2"/>
              <a:buAutoNum type="alphaLcPeriod" startAt="2"/>
            </a:pPr>
            <a:r>
              <a:rPr lang="en-US" sz="2400" b="1"/>
              <a:t>Respond promptly.  Tell the offender that the conduct is unwelcome.</a:t>
            </a:r>
          </a:p>
          <a:p>
            <a:pPr marL="457200" indent="-457200" algn="l">
              <a:lnSpc>
                <a:spcPct val="80000"/>
              </a:lnSpc>
              <a:buFont typeface="Wingdings" pitchFamily="2" charset="2"/>
              <a:buAutoNum type="alphaLcPeriod" startAt="2"/>
            </a:pPr>
            <a:r>
              <a:rPr lang="en-US" sz="2400" b="1"/>
              <a:t>Document every incident in writing with details.</a:t>
            </a:r>
          </a:p>
          <a:p>
            <a:pPr marL="457200" indent="-457200" algn="l">
              <a:lnSpc>
                <a:spcPct val="80000"/>
              </a:lnSpc>
              <a:buFont typeface="Wingdings" pitchFamily="2" charset="2"/>
              <a:buAutoNum type="alphaLcPeriod" startAt="2"/>
            </a:pPr>
            <a:r>
              <a:rPr lang="en-US" sz="2400" b="1"/>
              <a:t>Both b and c.</a:t>
            </a:r>
          </a:p>
          <a:p>
            <a:pPr marL="457200" indent="-457200" algn="l">
              <a:lnSpc>
                <a:spcPct val="80000"/>
              </a:lnSpc>
            </a:pPr>
            <a:r>
              <a:rPr lang="en-US" sz="2400" b="1"/>
              <a:t> </a:t>
            </a:r>
          </a:p>
          <a:p>
            <a:pPr marL="457200" indent="-457200" algn="l">
              <a:lnSpc>
                <a:spcPct val="80000"/>
              </a:lnSpc>
            </a:pPr>
            <a:endParaRPr lang="en-US" sz="2400" b="1"/>
          </a:p>
        </p:txBody>
      </p:sp>
      <p:sp>
        <p:nvSpPr>
          <p:cNvPr id="49156" name="Rectangle 4"/>
          <p:cNvSpPr>
            <a:spLocks noGrp="1" noChangeArrowheads="1"/>
          </p:cNvSpPr>
          <p:nvPr>
            <p:ph type="body" sz="half" idx="4294967295"/>
          </p:nvPr>
        </p:nvSpPr>
        <p:spPr>
          <a:xfrm>
            <a:off x="5334000" y="1828800"/>
            <a:ext cx="2971800" cy="3810000"/>
          </a:xfrm>
        </p:spPr>
        <p:txBody>
          <a:bodyPr/>
          <a:lstStyle/>
          <a:p>
            <a:pPr marL="0" indent="0">
              <a:lnSpc>
                <a:spcPct val="80000"/>
              </a:lnSpc>
              <a:buFontTx/>
              <a:buNone/>
            </a:pPr>
            <a:r>
              <a:rPr lang="en-US" sz="2400" b="1"/>
              <a:t>Answer:  d</a:t>
            </a:r>
          </a:p>
          <a:p>
            <a:pPr marL="0" indent="0">
              <a:lnSpc>
                <a:spcPct val="80000"/>
              </a:lnSpc>
              <a:buFontTx/>
              <a:buNone/>
            </a:pPr>
            <a:endParaRPr lang="en-US" sz="1000" b="1"/>
          </a:p>
          <a:p>
            <a:pPr marL="0" indent="0">
              <a:lnSpc>
                <a:spcPct val="80000"/>
              </a:lnSpc>
              <a:buFontTx/>
              <a:buNone/>
            </a:pPr>
            <a:r>
              <a:rPr lang="en-US" sz="2400" b="1"/>
              <a:t>If you believe that you are a victim of harassment, sexual or non-sexual, it is critical that you take action so the situation can be addressed immediately.</a:t>
            </a:r>
          </a:p>
          <a:p>
            <a:pPr marL="0" indent="0">
              <a:lnSpc>
                <a:spcPct val="80000"/>
              </a:lnSpc>
              <a:buFontTx/>
              <a:buNone/>
            </a:pPr>
            <a:r>
              <a:rPr lang="en-US" sz="2400" b="1"/>
              <a:t> </a:t>
            </a:r>
          </a:p>
          <a:p>
            <a:pPr marL="0" indent="0">
              <a:lnSpc>
                <a:spcPct val="80000"/>
              </a:lnSpc>
              <a:buFontTx/>
              <a:buNone/>
            </a:pPr>
            <a:endParaRPr lang="en-US" sz="2400" b="1"/>
          </a:p>
        </p:txBody>
      </p:sp>
      <p:sp>
        <p:nvSpPr>
          <p:cNvPr id="49158" name="Text Box 6"/>
          <p:cNvSpPr txBox="1">
            <a:spLocks noChangeArrowheads="1"/>
          </p:cNvSpPr>
          <p:nvPr/>
        </p:nvSpPr>
        <p:spPr bwMode="auto">
          <a:xfrm>
            <a:off x="762000" y="1828800"/>
            <a:ext cx="3962400" cy="1041400"/>
          </a:xfrm>
          <a:prstGeom prst="rect">
            <a:avLst/>
          </a:prstGeom>
          <a:noFill/>
          <a:ln w="9525">
            <a:noFill/>
            <a:miter lim="800000"/>
            <a:headEnd/>
            <a:tailEnd/>
          </a:ln>
          <a:effectLst/>
        </p:spPr>
        <p:txBody>
          <a:bodyPr>
            <a:spAutoFit/>
          </a:bodyPr>
          <a:lstStyle/>
          <a:p>
            <a:pPr>
              <a:lnSpc>
                <a:spcPct val="80000"/>
              </a:lnSpc>
              <a:spcBef>
                <a:spcPct val="20000"/>
              </a:spcBef>
            </a:pPr>
            <a:r>
              <a:rPr lang="en-US" sz="2400" b="1"/>
              <a:t>If you feel you have been harassed you should:</a:t>
            </a:r>
          </a:p>
          <a:p>
            <a:pPr>
              <a:lnSpc>
                <a:spcPct val="80000"/>
              </a:lnSpc>
              <a:spcBef>
                <a:spcPct val="20000"/>
              </a:spcBef>
            </a:pPr>
            <a:endParaRPr lang="en-US" sz="2400" b="1"/>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609600"/>
            <a:ext cx="7772400" cy="990600"/>
          </a:xfrm>
        </p:spPr>
        <p:txBody>
          <a:bodyPr/>
          <a:lstStyle/>
          <a:p>
            <a:r>
              <a:rPr lang="en-US" b="1"/>
              <a:t>Question #4</a:t>
            </a:r>
          </a:p>
        </p:txBody>
      </p:sp>
      <p:sp>
        <p:nvSpPr>
          <p:cNvPr id="91139" name="Rectangle 3"/>
          <p:cNvSpPr>
            <a:spLocks noGrp="1" noChangeArrowheads="1"/>
          </p:cNvSpPr>
          <p:nvPr>
            <p:ph type="subTitle" idx="1"/>
          </p:nvPr>
        </p:nvSpPr>
        <p:spPr>
          <a:xfrm>
            <a:off x="609600" y="3200400"/>
            <a:ext cx="4114800" cy="2590800"/>
          </a:xfrm>
        </p:spPr>
        <p:txBody>
          <a:bodyPr/>
          <a:lstStyle/>
          <a:p>
            <a:pPr marL="533400" indent="-533400" algn="l">
              <a:lnSpc>
                <a:spcPct val="80000"/>
              </a:lnSpc>
              <a:buFontTx/>
              <a:buAutoNum type="alphaLcPeriod"/>
            </a:pPr>
            <a:r>
              <a:rPr lang="en-US" sz="2400" b="1"/>
              <a:t>With the employee’s first-level supervisor.</a:t>
            </a:r>
          </a:p>
          <a:p>
            <a:pPr marL="533400" indent="-533400" algn="l">
              <a:lnSpc>
                <a:spcPct val="80000"/>
              </a:lnSpc>
              <a:buFontTx/>
              <a:buAutoNum type="alphaLcPeriod"/>
            </a:pPr>
            <a:r>
              <a:rPr lang="en-US" sz="2400" b="1"/>
              <a:t>With the Occupational Health Office.</a:t>
            </a:r>
          </a:p>
          <a:p>
            <a:pPr marL="533400" indent="-533400" algn="l">
              <a:lnSpc>
                <a:spcPct val="80000"/>
              </a:lnSpc>
              <a:buFontTx/>
              <a:buAutoNum type="alphaLcPeriod"/>
            </a:pPr>
            <a:r>
              <a:rPr lang="en-US" sz="2400" b="1"/>
              <a:t>With the Disability Program Manager or the EEO and Diversity Office.</a:t>
            </a:r>
          </a:p>
          <a:p>
            <a:pPr marL="533400" indent="-533400" algn="l">
              <a:lnSpc>
                <a:spcPct val="80000"/>
              </a:lnSpc>
            </a:pPr>
            <a:r>
              <a:rPr lang="en-US" sz="2400" b="1"/>
              <a:t>d.	Any of the above. </a:t>
            </a:r>
          </a:p>
          <a:p>
            <a:pPr marL="533400" indent="-533400" algn="l">
              <a:lnSpc>
                <a:spcPct val="80000"/>
              </a:lnSpc>
            </a:pPr>
            <a:endParaRPr lang="en-US" sz="2400" b="1"/>
          </a:p>
        </p:txBody>
      </p:sp>
      <p:sp>
        <p:nvSpPr>
          <p:cNvPr id="91140" name="Rectangle 4"/>
          <p:cNvSpPr>
            <a:spLocks noGrp="1" noChangeArrowheads="1"/>
          </p:cNvSpPr>
          <p:nvPr>
            <p:ph type="body" sz="half" idx="4294967295"/>
          </p:nvPr>
        </p:nvSpPr>
        <p:spPr>
          <a:xfrm>
            <a:off x="4724400" y="1828800"/>
            <a:ext cx="3810000" cy="3810000"/>
          </a:xfrm>
        </p:spPr>
        <p:txBody>
          <a:bodyPr/>
          <a:lstStyle/>
          <a:p>
            <a:pPr marL="0" indent="0">
              <a:lnSpc>
                <a:spcPct val="80000"/>
              </a:lnSpc>
              <a:buFontTx/>
              <a:buNone/>
            </a:pPr>
            <a:r>
              <a:rPr lang="en-US" sz="2400" b="1"/>
              <a:t>Answer:  d</a:t>
            </a:r>
          </a:p>
          <a:p>
            <a:pPr marL="0" indent="0">
              <a:lnSpc>
                <a:spcPct val="80000"/>
              </a:lnSpc>
              <a:buFontTx/>
              <a:buNone/>
            </a:pPr>
            <a:endParaRPr lang="en-US" sz="1000" b="1"/>
          </a:p>
          <a:p>
            <a:pPr marL="0" indent="0">
              <a:lnSpc>
                <a:spcPct val="80000"/>
              </a:lnSpc>
              <a:buFontTx/>
              <a:buNone/>
            </a:pPr>
            <a:r>
              <a:rPr lang="en-US" sz="2400" b="1"/>
              <a:t>A request for reasonable accommodation may be filed with the individual’s supervisor, the Occupational Health Office, the Disability Employment Program Manager, or the EEO and Diversity Office.</a:t>
            </a:r>
          </a:p>
        </p:txBody>
      </p:sp>
      <p:sp>
        <p:nvSpPr>
          <p:cNvPr id="91141" name="Text Box 5"/>
          <p:cNvSpPr txBox="1">
            <a:spLocks noChangeArrowheads="1"/>
          </p:cNvSpPr>
          <p:nvPr/>
        </p:nvSpPr>
        <p:spPr bwMode="auto">
          <a:xfrm>
            <a:off x="609600" y="1828800"/>
            <a:ext cx="3886200" cy="1260475"/>
          </a:xfrm>
          <a:prstGeom prst="rect">
            <a:avLst/>
          </a:prstGeom>
          <a:noFill/>
          <a:ln w="9525">
            <a:noFill/>
            <a:miter lim="800000"/>
            <a:headEnd/>
            <a:tailEnd/>
          </a:ln>
          <a:effectLst/>
        </p:spPr>
        <p:txBody>
          <a:bodyPr>
            <a:spAutoFit/>
          </a:bodyPr>
          <a:lstStyle/>
          <a:p>
            <a:pPr>
              <a:lnSpc>
                <a:spcPct val="80000"/>
              </a:lnSpc>
              <a:spcBef>
                <a:spcPct val="20000"/>
              </a:spcBef>
            </a:pPr>
            <a:r>
              <a:rPr lang="en-US" sz="2400" b="1"/>
              <a:t>Where can an employee file a request for reasonable accommodation?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0" y="609600"/>
            <a:ext cx="7467600" cy="914400"/>
          </a:xfrm>
        </p:spPr>
        <p:txBody>
          <a:bodyPr/>
          <a:lstStyle/>
          <a:p>
            <a:r>
              <a:rPr lang="en-US" b="1"/>
              <a:t>Question #5</a:t>
            </a:r>
          </a:p>
        </p:txBody>
      </p:sp>
      <p:sp>
        <p:nvSpPr>
          <p:cNvPr id="62467" name="Rectangle 3"/>
          <p:cNvSpPr>
            <a:spLocks noGrp="1" noChangeArrowheads="1"/>
          </p:cNvSpPr>
          <p:nvPr>
            <p:ph type="body" idx="4294967295"/>
          </p:nvPr>
        </p:nvSpPr>
        <p:spPr>
          <a:xfrm>
            <a:off x="762000" y="2438400"/>
            <a:ext cx="4114800" cy="3657600"/>
          </a:xfrm>
        </p:spPr>
        <p:txBody>
          <a:bodyPr/>
          <a:lstStyle/>
          <a:p>
            <a:pPr marL="457200" indent="-457200">
              <a:lnSpc>
                <a:spcPct val="80000"/>
              </a:lnSpc>
              <a:buFontTx/>
              <a:buAutoNum type="alphaLcPeriod"/>
            </a:pPr>
            <a:r>
              <a:rPr lang="en-US" sz="2400" b="1"/>
              <a:t>Ongoing relationships are not considered  in mediation.</a:t>
            </a:r>
          </a:p>
          <a:p>
            <a:pPr marL="457200" indent="-457200">
              <a:lnSpc>
                <a:spcPct val="80000"/>
              </a:lnSpc>
              <a:buFontTx/>
              <a:buAutoNum type="alphaLcPeriod"/>
            </a:pPr>
            <a:r>
              <a:rPr lang="en-US" sz="2400" b="1"/>
              <a:t>Parties reach a mutually agreeable resolution.</a:t>
            </a:r>
          </a:p>
          <a:p>
            <a:pPr marL="457200" indent="-457200">
              <a:lnSpc>
                <a:spcPct val="80000"/>
              </a:lnSpc>
              <a:buFontTx/>
              <a:buAutoNum type="alphaLcPeriod"/>
            </a:pPr>
            <a:r>
              <a:rPr lang="en-US" sz="2400" b="1"/>
              <a:t>A management official familiar with the parties determines the outcome.</a:t>
            </a:r>
          </a:p>
          <a:p>
            <a:pPr marL="457200" indent="-457200">
              <a:lnSpc>
                <a:spcPct val="80000"/>
              </a:lnSpc>
              <a:buFontTx/>
              <a:buAutoNum type="alphaLcPeriod"/>
            </a:pPr>
            <a:r>
              <a:rPr lang="en-US" sz="2400" b="1"/>
              <a:t>None of the above.</a:t>
            </a:r>
          </a:p>
          <a:p>
            <a:pPr marL="457200" indent="-457200">
              <a:lnSpc>
                <a:spcPct val="80000"/>
              </a:lnSpc>
              <a:buFontTx/>
              <a:buNone/>
            </a:pPr>
            <a:endParaRPr lang="en-US" sz="2400" b="1"/>
          </a:p>
          <a:p>
            <a:pPr marL="457200" indent="-457200">
              <a:lnSpc>
                <a:spcPct val="80000"/>
              </a:lnSpc>
              <a:buFontTx/>
              <a:buNone/>
            </a:pPr>
            <a:endParaRPr lang="en-US" sz="2400" b="1"/>
          </a:p>
        </p:txBody>
      </p:sp>
      <p:sp>
        <p:nvSpPr>
          <p:cNvPr id="62468" name="Text Box 4"/>
          <p:cNvSpPr txBox="1">
            <a:spLocks noChangeArrowheads="1"/>
          </p:cNvSpPr>
          <p:nvPr/>
        </p:nvSpPr>
        <p:spPr bwMode="auto">
          <a:xfrm>
            <a:off x="4876800" y="1676400"/>
            <a:ext cx="3657600" cy="2362200"/>
          </a:xfrm>
          <a:prstGeom prst="rect">
            <a:avLst/>
          </a:prstGeom>
          <a:noFill/>
          <a:ln w="9525">
            <a:noFill/>
            <a:miter lim="800000"/>
            <a:headEnd/>
            <a:tailEnd/>
          </a:ln>
          <a:effectLst/>
        </p:spPr>
        <p:txBody>
          <a:bodyPr>
            <a:spAutoFit/>
          </a:bodyPr>
          <a:lstStyle/>
          <a:p>
            <a:pPr>
              <a:lnSpc>
                <a:spcPct val="80000"/>
              </a:lnSpc>
              <a:spcBef>
                <a:spcPct val="20000"/>
              </a:spcBef>
            </a:pPr>
            <a:r>
              <a:rPr lang="en-US" sz="2400" b="1"/>
              <a:t>Answer:  b</a:t>
            </a:r>
          </a:p>
          <a:p>
            <a:pPr>
              <a:lnSpc>
                <a:spcPct val="80000"/>
              </a:lnSpc>
              <a:spcBef>
                <a:spcPct val="20000"/>
              </a:spcBef>
            </a:pPr>
            <a:endParaRPr lang="en-US" sz="1000" b="1"/>
          </a:p>
          <a:p>
            <a:pPr>
              <a:lnSpc>
                <a:spcPct val="80000"/>
              </a:lnSpc>
              <a:spcBef>
                <a:spcPct val="20000"/>
              </a:spcBef>
            </a:pPr>
            <a:r>
              <a:rPr lang="en-US" sz="2400" b="1"/>
              <a:t>Mediation participants discuss options and determine a mutually acceptable resolution to the issues raised by the parties.</a:t>
            </a:r>
          </a:p>
        </p:txBody>
      </p:sp>
      <p:sp>
        <p:nvSpPr>
          <p:cNvPr id="62469" name="Text Box 5"/>
          <p:cNvSpPr txBox="1">
            <a:spLocks noChangeArrowheads="1"/>
          </p:cNvSpPr>
          <p:nvPr/>
        </p:nvSpPr>
        <p:spPr bwMode="auto">
          <a:xfrm>
            <a:off x="762000" y="1676400"/>
            <a:ext cx="4343400" cy="676275"/>
          </a:xfrm>
          <a:prstGeom prst="rect">
            <a:avLst/>
          </a:prstGeom>
          <a:noFill/>
          <a:ln w="9525">
            <a:noFill/>
            <a:miter lim="800000"/>
            <a:headEnd/>
            <a:tailEnd/>
          </a:ln>
          <a:effectLst/>
        </p:spPr>
        <p:txBody>
          <a:bodyPr>
            <a:spAutoFit/>
          </a:bodyPr>
          <a:lstStyle/>
          <a:p>
            <a:pPr>
              <a:lnSpc>
                <a:spcPct val="80000"/>
              </a:lnSpc>
              <a:spcBef>
                <a:spcPct val="20000"/>
              </a:spcBef>
            </a:pPr>
            <a:r>
              <a:rPr lang="en-US" sz="2400" b="1"/>
              <a:t>Why is mediation advantageous?</a:t>
            </a:r>
            <a:endParaRPr lang="en-US" sz="24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1006475" y="1600200"/>
            <a:ext cx="7367588" cy="4525963"/>
          </a:xfrm>
        </p:spPr>
        <p:txBody>
          <a:bodyPr/>
          <a:lstStyle/>
          <a:p>
            <a:pPr marL="0" indent="0" algn="ctr">
              <a:buFontTx/>
              <a:buNone/>
            </a:pPr>
            <a:r>
              <a:rPr lang="en-US" sz="2400" b="1"/>
              <a:t>Thank you for completing the</a:t>
            </a:r>
          </a:p>
          <a:p>
            <a:pPr marL="0" indent="0" algn="ctr">
              <a:buFontTx/>
              <a:buNone/>
            </a:pPr>
            <a:r>
              <a:rPr lang="en-US" sz="3600" b="1"/>
              <a:t>2010</a:t>
            </a:r>
          </a:p>
          <a:p>
            <a:pPr marL="0" indent="0" algn="ctr">
              <a:buFontTx/>
              <a:buNone/>
            </a:pPr>
            <a:r>
              <a:rPr lang="en-US" sz="3600" b="1"/>
              <a:t>Equal Employment Opportunity</a:t>
            </a:r>
          </a:p>
          <a:p>
            <a:pPr marL="0" indent="0" algn="ctr">
              <a:buFontTx/>
              <a:buNone/>
            </a:pPr>
            <a:r>
              <a:rPr lang="en-US" sz="3600" b="1"/>
              <a:t>Training For Employees.</a:t>
            </a:r>
          </a:p>
          <a:p>
            <a:pPr marL="0" indent="0" algn="ctr">
              <a:buFontTx/>
              <a:buNone/>
            </a:pPr>
            <a:endParaRPr lang="en-US" sz="2800" b="1"/>
          </a:p>
          <a:p>
            <a:pPr marL="0" indent="0" algn="ctr">
              <a:buFontTx/>
              <a:buNone/>
            </a:pPr>
            <a:r>
              <a:rPr lang="en-US" sz="2800" b="1"/>
              <a:t>EEO and Diversity Office</a:t>
            </a:r>
          </a:p>
          <a:p>
            <a:pPr marL="0" indent="0" algn="ctr">
              <a:buFontTx/>
              <a:buNone/>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1066800" y="284163"/>
            <a:ext cx="7010400" cy="944562"/>
          </a:xfrm>
          <a:noFill/>
          <a:ln/>
        </p:spPr>
        <p:txBody>
          <a:bodyPr lIns="92075" tIns="46038" rIns="92075" bIns="46038"/>
          <a:lstStyle/>
          <a:p>
            <a:r>
              <a:rPr lang="en-US" sz="3600" b="1"/>
              <a:t/>
            </a:r>
            <a:br>
              <a:rPr lang="en-US" sz="3600" b="1"/>
            </a:br>
            <a:r>
              <a:rPr lang="en-US" sz="3600" b="1"/>
              <a:t>Equal Pay Act of 1963</a:t>
            </a:r>
            <a:endParaRPr lang="en-US" sz="3600"/>
          </a:p>
        </p:txBody>
      </p:sp>
      <p:sp>
        <p:nvSpPr>
          <p:cNvPr id="108547" name="Rectangle 3"/>
          <p:cNvSpPr>
            <a:spLocks noGrp="1" noChangeArrowheads="1"/>
          </p:cNvSpPr>
          <p:nvPr>
            <p:ph type="body" idx="1"/>
          </p:nvPr>
        </p:nvSpPr>
        <p:spPr>
          <a:xfrm>
            <a:off x="1027113" y="1600200"/>
            <a:ext cx="7418387" cy="4140200"/>
          </a:xfrm>
          <a:noFill/>
          <a:ln/>
        </p:spPr>
        <p:txBody>
          <a:bodyPr lIns="92075" tIns="46038" rIns="92075" bIns="46038"/>
          <a:lstStyle/>
          <a:p>
            <a:pPr>
              <a:buClr>
                <a:srgbClr val="009999"/>
              </a:buClr>
            </a:pPr>
            <a:r>
              <a:rPr lang="en-US" sz="2400"/>
              <a:t>Prohibits sex-based wage discrimination.</a:t>
            </a:r>
          </a:p>
          <a:p>
            <a:pPr>
              <a:spcBef>
                <a:spcPct val="60000"/>
              </a:spcBef>
              <a:buClr>
                <a:srgbClr val="009999"/>
              </a:buClr>
            </a:pPr>
            <a:r>
              <a:rPr lang="en-US" sz="2400"/>
              <a:t>Mandates equal pay for substantially equal work.</a:t>
            </a:r>
          </a:p>
          <a:p>
            <a:pPr>
              <a:spcBef>
                <a:spcPct val="60000"/>
              </a:spcBef>
              <a:buClr>
                <a:srgbClr val="009999"/>
              </a:buClr>
            </a:pPr>
            <a:r>
              <a:rPr lang="en-US" sz="2400"/>
              <a:t>Defines substantially equal work as similar working conditions with equal skill, effort and responsibility.</a:t>
            </a:r>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228600" y="381000"/>
            <a:ext cx="9144000" cy="1143000"/>
          </a:xfrm>
          <a:noFill/>
          <a:ln/>
        </p:spPr>
        <p:txBody>
          <a:bodyPr lIns="92075" tIns="46038" rIns="92075" bIns="46038"/>
          <a:lstStyle/>
          <a:p>
            <a:r>
              <a:rPr lang="en-US" sz="3600" b="1"/>
              <a:t/>
            </a:r>
            <a:br>
              <a:rPr lang="en-US" sz="3600" b="1"/>
            </a:br>
            <a:r>
              <a:rPr lang="en-US" sz="3600" b="1"/>
              <a:t>Title VII of the </a:t>
            </a:r>
            <a:br>
              <a:rPr lang="en-US" sz="3600" b="1"/>
            </a:br>
            <a:r>
              <a:rPr lang="en-US" sz="3600" b="1"/>
              <a:t>Civil Rights Act of 1964</a:t>
            </a:r>
            <a:endParaRPr lang="en-US" sz="3600"/>
          </a:p>
        </p:txBody>
      </p:sp>
      <p:sp>
        <p:nvSpPr>
          <p:cNvPr id="109571" name="Rectangle 3"/>
          <p:cNvSpPr>
            <a:spLocks noGrp="1" noChangeArrowheads="1"/>
          </p:cNvSpPr>
          <p:nvPr>
            <p:ph type="body" idx="1"/>
          </p:nvPr>
        </p:nvSpPr>
        <p:spPr>
          <a:xfrm>
            <a:off x="914400" y="1905000"/>
            <a:ext cx="7772400" cy="4419600"/>
          </a:xfrm>
          <a:noFill/>
          <a:ln/>
        </p:spPr>
        <p:txBody>
          <a:bodyPr lIns="92075" tIns="46038" rIns="92075" bIns="46038"/>
          <a:lstStyle/>
          <a:p>
            <a:pPr>
              <a:buClr>
                <a:srgbClr val="009999"/>
              </a:buClr>
            </a:pPr>
            <a:r>
              <a:rPr lang="en-US" sz="2400"/>
              <a:t>Prohibits employment discrimination based on race, color, sex, national origin and religion. </a:t>
            </a:r>
          </a:p>
          <a:p>
            <a:pPr>
              <a:buClr>
                <a:srgbClr val="009999"/>
              </a:buClr>
            </a:pPr>
            <a:r>
              <a:rPr lang="en-US" sz="2400"/>
              <a:t>Established the Equal Employment Opportunity Commission (EEOC).</a:t>
            </a:r>
          </a:p>
          <a:p>
            <a:pPr>
              <a:buClr>
                <a:srgbClr val="009999"/>
              </a:buClr>
            </a:pPr>
            <a:r>
              <a:rPr lang="en-US" sz="2400"/>
              <a:t>Gave responsibility to the Civil Service Commission to establish complaint processing regulations.</a:t>
            </a:r>
          </a:p>
          <a:p>
            <a:pPr>
              <a:buClr>
                <a:srgbClr val="009999"/>
              </a:buClr>
            </a:pPr>
            <a:r>
              <a:rPr lang="en-US" sz="2400"/>
              <a:t>Amended to include pregnancy-based discrimination. </a:t>
            </a:r>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0"/>
            <a:ext cx="8686800" cy="1219200"/>
          </a:xfrm>
          <a:noFill/>
          <a:ln/>
        </p:spPr>
        <p:txBody>
          <a:bodyPr lIns="92075" tIns="46038" rIns="92075" bIns="46038"/>
          <a:lstStyle/>
          <a:p>
            <a:r>
              <a:rPr lang="en-US" sz="3600" b="1"/>
              <a:t/>
            </a:r>
            <a:br>
              <a:rPr lang="en-US" sz="3600" b="1"/>
            </a:br>
            <a:r>
              <a:rPr lang="en-US" sz="3600" b="1"/>
              <a:t> </a:t>
            </a:r>
            <a:br>
              <a:rPr lang="en-US" sz="3600" b="1"/>
            </a:br>
            <a:r>
              <a:rPr lang="en-US" sz="3600" b="1"/>
              <a:t>Age Discrimination in </a:t>
            </a:r>
            <a:br>
              <a:rPr lang="en-US" sz="3600" b="1"/>
            </a:br>
            <a:r>
              <a:rPr lang="en-US" sz="3600" b="1"/>
              <a:t>Employment Act of 1967 ( ADEA)</a:t>
            </a:r>
          </a:p>
        </p:txBody>
      </p:sp>
      <p:sp>
        <p:nvSpPr>
          <p:cNvPr id="110595" name="Rectangle 3"/>
          <p:cNvSpPr>
            <a:spLocks noGrp="1" noChangeArrowheads="1"/>
          </p:cNvSpPr>
          <p:nvPr>
            <p:ph type="body" idx="1"/>
          </p:nvPr>
        </p:nvSpPr>
        <p:spPr>
          <a:xfrm>
            <a:off x="1066800" y="2133600"/>
            <a:ext cx="7269163" cy="3667125"/>
          </a:xfrm>
          <a:noFill/>
          <a:ln/>
        </p:spPr>
        <p:txBody>
          <a:bodyPr lIns="92075" tIns="46038" rIns="92075" bIns="46038"/>
          <a:lstStyle/>
          <a:p>
            <a:pPr>
              <a:lnSpc>
                <a:spcPct val="90000"/>
              </a:lnSpc>
              <a:buClr>
                <a:srgbClr val="009999"/>
              </a:buClr>
            </a:pPr>
            <a:r>
              <a:rPr lang="en-US" sz="2400"/>
              <a:t>Protects individuals who are </a:t>
            </a:r>
            <a:r>
              <a:rPr lang="en-US" sz="2400" b="1" u="sng"/>
              <a:t>40 years of age or older</a:t>
            </a:r>
            <a:r>
              <a:rPr lang="en-US" sz="2400"/>
              <a:t> from employment discrimination based on age. </a:t>
            </a:r>
          </a:p>
          <a:p>
            <a:pPr>
              <a:lnSpc>
                <a:spcPct val="90000"/>
              </a:lnSpc>
              <a:buClr>
                <a:srgbClr val="009999"/>
              </a:buClr>
            </a:pPr>
            <a:r>
              <a:rPr lang="en-US" sz="2400"/>
              <a:t>Protects employees and job applicants. </a:t>
            </a:r>
          </a:p>
          <a:p>
            <a:pPr>
              <a:lnSpc>
                <a:spcPct val="90000"/>
              </a:lnSpc>
              <a:buClr>
                <a:srgbClr val="009999"/>
              </a:buClr>
            </a:pPr>
            <a:r>
              <a:rPr lang="en-US" sz="2400"/>
              <a:t>Applies to employers with 20 or more employees, including state and local governments -- also applies to employment agencies, labor organizations and the Federal government.</a:t>
            </a: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533400"/>
            <a:ext cx="7772400" cy="1143000"/>
          </a:xfrm>
          <a:noFill/>
          <a:ln/>
        </p:spPr>
        <p:txBody>
          <a:bodyPr lIns="92075" tIns="46038" rIns="92075" bIns="46038"/>
          <a:lstStyle/>
          <a:p>
            <a:r>
              <a:rPr lang="en-US" sz="3600" b="1"/>
              <a:t>Rehabilitation Act of 1973</a:t>
            </a:r>
            <a:endParaRPr lang="en-US" sz="3600"/>
          </a:p>
        </p:txBody>
      </p:sp>
      <p:graphicFrame>
        <p:nvGraphicFramePr>
          <p:cNvPr id="111619" name="Object 3"/>
          <p:cNvGraphicFramePr>
            <a:graphicFrameLocks noChangeAspect="1"/>
          </p:cNvGraphicFramePr>
          <p:nvPr>
            <p:ph type="clipArt" sz="half" idx="1"/>
          </p:nvPr>
        </p:nvGraphicFramePr>
        <p:xfrm>
          <a:off x="838200" y="2209800"/>
          <a:ext cx="3241675" cy="3505200"/>
        </p:xfrm>
        <a:graphic>
          <a:graphicData uri="http://schemas.openxmlformats.org/presentationml/2006/ole">
            <p:oleObj spid="_x0000_s111619" name="Clip" r:id="rId4" imgW="891360" imgH="929880" progId="">
              <p:embed/>
            </p:oleObj>
          </a:graphicData>
        </a:graphic>
      </p:graphicFrame>
      <p:sp>
        <p:nvSpPr>
          <p:cNvPr id="111620" name="Text Box 4"/>
          <p:cNvSpPr txBox="1">
            <a:spLocks noChangeArrowheads="1"/>
          </p:cNvSpPr>
          <p:nvPr/>
        </p:nvSpPr>
        <p:spPr bwMode="auto">
          <a:xfrm>
            <a:off x="4876800" y="2667000"/>
            <a:ext cx="3200400" cy="2282825"/>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en-US" sz="2400"/>
              <a:t>Prohibits discrimination against qualified individuals with disabilities who work in the Federal government.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16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nodeType="clickEffect">
                                  <p:stCondLst>
                                    <p:cond delay="0"/>
                                  </p:stCondLst>
                                  <p:childTnLst>
                                    <p:set>
                                      <p:cBhvr>
                                        <p:cTn id="10" dur="1" fill="hold">
                                          <p:stCondLst>
                                            <p:cond delay="0"/>
                                          </p:stCondLst>
                                        </p:cTn>
                                        <p:tgtEl>
                                          <p:spTgt spid="111619"/>
                                        </p:tgtEl>
                                        <p:attrNameLst>
                                          <p:attrName>style.visibility</p:attrName>
                                        </p:attrNameLst>
                                      </p:cBhvr>
                                      <p:to>
                                        <p:strVal val="visible"/>
                                      </p:to>
                                    </p:set>
                                    <p:anim calcmode="lin" valueType="num">
                                      <p:cBhvr additive="base">
                                        <p:cTn id="11" dur="500" fill="hold"/>
                                        <p:tgtEl>
                                          <p:spTgt spid="111619"/>
                                        </p:tgtEl>
                                        <p:attrNameLst>
                                          <p:attrName>ppt_x</p:attrName>
                                        </p:attrNameLst>
                                      </p:cBhvr>
                                      <p:tavLst>
                                        <p:tav tm="0">
                                          <p:val>
                                            <p:strVal val="1+#ppt_w/2"/>
                                          </p:val>
                                        </p:tav>
                                        <p:tav tm="100000">
                                          <p:val>
                                            <p:strVal val="#ppt_x"/>
                                          </p:val>
                                        </p:tav>
                                      </p:tavLst>
                                    </p:anim>
                                    <p:anim calcmode="lin" valueType="num">
                                      <p:cBhvr additive="base">
                                        <p:cTn id="12" dur="500" fill="hold"/>
                                        <p:tgtEl>
                                          <p:spTgt spid="11161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9B5D2BADC02E498B8D0D40FCAF6684" ma:contentTypeVersion="0" ma:contentTypeDescription="Create a new document." ma:contentTypeScope="" ma:versionID="965a516d2c7625eacff1dc68e789c77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97A9622-B69C-460B-BD6F-EE39A7026837}"/>
</file>

<file path=customXml/itemProps2.xml><?xml version="1.0" encoding="utf-8"?>
<ds:datastoreItem xmlns:ds="http://schemas.openxmlformats.org/officeDocument/2006/customXml" ds:itemID="{9C5787E1-9B91-463A-BD08-E75F836F61F3}"/>
</file>

<file path=customXml/itemProps3.xml><?xml version="1.0" encoding="utf-8"?>
<ds:datastoreItem xmlns:ds="http://schemas.openxmlformats.org/officeDocument/2006/customXml" ds:itemID="{292FAEAC-D420-47D7-B167-187EC101B320}"/>
</file>

<file path=docProps/app.xml><?xml version="1.0" encoding="utf-8"?>
<Properties xmlns="http://schemas.openxmlformats.org/officeDocument/2006/extended-properties" xmlns:vt="http://schemas.openxmlformats.org/officeDocument/2006/docPropsVTypes">
  <TotalTime>3400</TotalTime>
  <Words>3161</Words>
  <Application>Microsoft Office PowerPoint</Application>
  <PresentationFormat>On-screen Show (4:3)</PresentationFormat>
  <Paragraphs>380</Paragraphs>
  <Slides>56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Default Design</vt:lpstr>
      <vt:lpstr>Clip</vt:lpstr>
      <vt:lpstr>2011 Equal Employment Opportunity Training for Employees</vt:lpstr>
      <vt:lpstr>COURSE OBJECTIVE</vt:lpstr>
      <vt:lpstr>TOPICS COVERED</vt:lpstr>
      <vt:lpstr> Department of the  Navy’s (DON) Policy</vt:lpstr>
      <vt:lpstr>DISCRIMINATION  What is Discrimination?</vt:lpstr>
      <vt:lpstr> Equal Pay Act of 1963</vt:lpstr>
      <vt:lpstr> Title VII of the  Civil Rights Act of 1964</vt:lpstr>
      <vt:lpstr>   Age Discrimination in  Employment Act of 1967 ( ADEA)</vt:lpstr>
      <vt:lpstr>Rehabilitation Act of 1973</vt:lpstr>
      <vt:lpstr>Americans with Disabilities Act (ADA) of 1990</vt:lpstr>
      <vt:lpstr>ADA Amendments Act of 2008</vt:lpstr>
      <vt:lpstr> Title VII The Civil Rights  Act of 1991</vt:lpstr>
      <vt:lpstr>  Executive Order 13087</vt:lpstr>
      <vt:lpstr>DISCRIMINATION  Who is Protected?</vt:lpstr>
      <vt:lpstr>EEO Statutory Bases  Race Discrimination </vt:lpstr>
      <vt:lpstr>EEO Statutory Bases  Race Discrimination (cont.) </vt:lpstr>
      <vt:lpstr>EEO Statutory Bases  Race Discrimination (cont.)</vt:lpstr>
      <vt:lpstr>EEO Statutory Bases  Color Discrimination</vt:lpstr>
      <vt:lpstr>EEO Statutory Bases  Religious Discrimination</vt:lpstr>
      <vt:lpstr>EEO Statutory Bases  Sex Discrimination</vt:lpstr>
      <vt:lpstr>EEO Statutory Bases  Age Discrimination</vt:lpstr>
      <vt:lpstr>EEO Statutory Bases  National Origin Discrimination</vt:lpstr>
      <vt:lpstr>EEO Statutory Bases  Disability Discrimination </vt:lpstr>
      <vt:lpstr>EEO Statutory Bases  Reprisal</vt:lpstr>
      <vt:lpstr>DISCRIMINATION Examples of Discrimination</vt:lpstr>
      <vt:lpstr>DISCRIMINATION Actions you can take if you feel you have been discriminated against</vt:lpstr>
      <vt:lpstr>Employee’s Rights and Responsibilities</vt:lpstr>
      <vt:lpstr>DISCRIMINATION What about other factors?  </vt:lpstr>
      <vt:lpstr>HARASSMENT What is Harassment?</vt:lpstr>
      <vt:lpstr>HARASSMENT When is harassment unlawful?</vt:lpstr>
      <vt:lpstr>HARASSMENT Examples of Harassment</vt:lpstr>
      <vt:lpstr>HARASSMENT  What is Sexual Harassment?</vt:lpstr>
      <vt:lpstr>SEXUAL HARASSMENT can be verbal, non-verbal, or physical</vt:lpstr>
      <vt:lpstr>Quid Pro Quo - classic type of sexual harassment in which the harasser threatens to withhold or promises to give employment benefits in exchange for sexual favors.  Hostile Environment - harassing conduct is so severe or pervasive in the workplace that it creates an intimidating, hostile, or offensive work environment for the target of the conduct.</vt:lpstr>
      <vt:lpstr>SEXUAL HARASSMENT Quid Pro Quo</vt:lpstr>
      <vt:lpstr>SEXUAL HARASSMENT Hostile Work Environment</vt:lpstr>
      <vt:lpstr>HARASSMENT</vt:lpstr>
      <vt:lpstr>HARASSMENT What to do if you have been harassed either sexually or non-sexually…</vt:lpstr>
      <vt:lpstr>DISCIPLINE </vt:lpstr>
      <vt:lpstr>REASONABLE ACCOMMODATION Religious Accommodation</vt:lpstr>
      <vt:lpstr>REASONABLE ACCOMMODATION For a Qualified Individual with a Disability</vt:lpstr>
      <vt:lpstr>REASONABLE ACCOMMODATION For a Qualified Individual with a Disability</vt:lpstr>
      <vt:lpstr>REASONABLE ACCOMMODATION For a Qualified Individual with a Disability</vt:lpstr>
      <vt:lpstr>REASONABLE ACCOMMODATION For a Qualified Individual with a Disability</vt:lpstr>
      <vt:lpstr>REASONABLE ACCOMMODATION For a Qualified Individual with a Disability </vt:lpstr>
      <vt:lpstr>ALTERNATIVE DISPUTE RESOLUTION  </vt:lpstr>
      <vt:lpstr>ALTERNATIVE DISPUTE RESOLUTION </vt:lpstr>
      <vt:lpstr>ALTERNATIVE DISPUTE RESOLUTION </vt:lpstr>
      <vt:lpstr>ALTERNATIVE DISPUTE RESOLUTION</vt:lpstr>
      <vt:lpstr>ALTERNATIVE DISPUTE RESOLUTION \</vt:lpstr>
      <vt:lpstr>Question #1</vt:lpstr>
      <vt:lpstr>Question #2</vt:lpstr>
      <vt:lpstr>Question #3</vt:lpstr>
      <vt:lpstr>Question #4</vt:lpstr>
      <vt:lpstr>Question #5</vt:lpstr>
      <vt:lpstr>Slide 56</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 Employment Opportunity Training for Employees</dc:title>
  <dc:creator>kelly.soohoo</dc:creator>
  <cp:lastModifiedBy>cher.lane</cp:lastModifiedBy>
  <cp:revision>117</cp:revision>
  <dcterms:created xsi:type="dcterms:W3CDTF">2009-08-05T18:21:59Z</dcterms:created>
  <dcterms:modified xsi:type="dcterms:W3CDTF">2013-05-23T10:48:53Z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0x010100BA9B5D2BADC02E498B8D0D40FCAF6684</vt:lpwstr>
  </property>
</Properties>
</file>