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5"/>
  </p:sldMasterIdLst>
  <p:notesMasterIdLst>
    <p:notesMasterId r:id="rId23"/>
  </p:notesMasterIdLst>
  <p:handoutMasterIdLst>
    <p:handoutMasterId r:id="rId24"/>
  </p:handoutMasterIdLst>
  <p:sldIdLst>
    <p:sldId id="609" r:id="rId6"/>
    <p:sldId id="641" r:id="rId7"/>
    <p:sldId id="647" r:id="rId8"/>
    <p:sldId id="642" r:id="rId9"/>
    <p:sldId id="640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54" r:id="rId19"/>
    <p:sldId id="643" r:id="rId20"/>
    <p:sldId id="653" r:id="rId21"/>
    <p:sldId id="63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6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2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98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64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3063" algn="l" defTabSz="9132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9672" algn="l" defTabSz="9132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6287" algn="l" defTabSz="9132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2897" algn="l" defTabSz="9132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Josh M CTR NSWC IHEODTD, 103" initials="PJMCNI1" lastIdx="9" clrIdx="0">
    <p:extLst>
      <p:ext uri="{19B8F6BF-5375-455C-9EA6-DF929625EA0E}">
        <p15:presenceInfo xmlns:p15="http://schemas.microsoft.com/office/powerpoint/2012/main" userId="S-1-5-21-1801674531-2146617017-725345543-2378987" providerId="AD"/>
      </p:ext>
    </p:extLst>
  </p:cmAuthor>
  <p:cmAuthor id="2" name="Frantom, Calvert T CTR NSWC IHEODTD, 103" initials="FCTCNI1" lastIdx="4" clrIdx="1">
    <p:extLst>
      <p:ext uri="{19B8F6BF-5375-455C-9EA6-DF929625EA0E}">
        <p15:presenceInfo xmlns:p15="http://schemas.microsoft.com/office/powerpoint/2012/main" userId="S-1-5-21-1801674531-2146617017-725345543-38064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EFF"/>
    <a:srgbClr val="E3A529"/>
    <a:srgbClr val="506328"/>
    <a:srgbClr val="76923C"/>
    <a:srgbClr val="C3E1FD"/>
    <a:srgbClr val="E7EFFA"/>
    <a:srgbClr val="E6EDFA"/>
    <a:srgbClr val="BFE1FD"/>
    <a:srgbClr val="E6E6E6"/>
    <a:srgbClr val="F2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2" autoAdjust="0"/>
    <p:restoredTop sz="95345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488" y="60"/>
      </p:cViewPr>
      <p:guideLst>
        <p:guide orient="horz" pos="29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06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eanrfkfs101v.nadsusea.nads.navy.mil\cs025$\NAVSEA_INHD_N00174\D2\EDE\Briefings\List%20of%20Tested%20Systems%20May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6017379645595756"/>
                  <c:y val="8.163995965492278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Trace Detection
52%</a:t>
                    </a:r>
                    <a:endParaRPr lang="en-US" sz="1400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19-4D06-A303-6FB9F8EBBE0C}"/>
                </c:ext>
              </c:extLst>
            </c:dLbl>
            <c:dLbl>
              <c:idx val="1"/>
              <c:layout>
                <c:manualLayout>
                  <c:x val="0.15906975497434592"/>
                  <c:y val="-0.23706251310978696"/>
                </c:manualLayout>
              </c:layout>
              <c:spPr/>
              <c:txPr>
                <a:bodyPr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19-4D06-A303-6FB9F8EBBE0C}"/>
                </c:ext>
              </c:extLst>
            </c:dLbl>
            <c:dLbl>
              <c:idx val="2"/>
              <c:layout>
                <c:manualLayout>
                  <c:x val="0.14946154645864626"/>
                  <c:y val="4.7129436551611219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19-4D06-A303-6FB9F8EBBE0C}"/>
                </c:ext>
              </c:extLst>
            </c:dLbl>
            <c:dLbl>
              <c:idx val="3"/>
              <c:layout>
                <c:manualLayout>
                  <c:x val="0.13140594338506434"/>
                  <c:y val="0.17593379937804346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4106548443079"/>
                      <c:h val="0.17083913828189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19-4D06-A303-6FB9F8EBBE0C}"/>
                </c:ext>
              </c:extLst>
            </c:dLbl>
            <c:dLbl>
              <c:idx val="4"/>
              <c:layout>
                <c:manualLayout>
                  <c:x val="5.8618214212735754E-2"/>
                  <c:y val="4.4931134029229048E-4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fld id="{8241E9B9-2FEA-415D-8FA5-279A553A177B}" type="CATEGORYNAME">
                      <a:rPr lang="en-US" sz="1400" smtClean="0"/>
                      <a:pPr>
                        <a:defRPr sz="1800" b="1"/>
                      </a:pPr>
                      <a:t>[CATEGORY NAME]</a:t>
                    </a:fld>
                    <a:r>
                      <a:rPr lang="en-US" sz="1400" baseline="0" dirty="0"/>
                      <a:t> </a:t>
                    </a:r>
                    <a:fld id="{52E9F761-19E8-496A-9C3E-3267AFAABB41}" type="PERCENTAGE">
                      <a:rPr lang="en-US" sz="1400" baseline="0" smtClean="0"/>
                      <a:pPr>
                        <a:defRPr sz="1800" b="1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4576173968528"/>
                      <c:h val="0.151832602051222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719-4D06-A303-6FB9F8EBB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'Big List'!$E$218:$E$222</c:f>
              <c:strCache>
                <c:ptCount val="5"/>
                <c:pt idx="0">
                  <c:v>Trace Detection</c:v>
                </c:pt>
                <c:pt idx="1">
                  <c:v>Bulk Identification</c:v>
                </c:pt>
                <c:pt idx="2">
                  <c:v>Personnel Screening</c:v>
                </c:pt>
                <c:pt idx="3">
                  <c:v>Vehicle Screening</c:v>
                </c:pt>
                <c:pt idx="4">
                  <c:v>Other</c:v>
                </c:pt>
              </c:strCache>
            </c:strRef>
          </c:cat>
          <c:val>
            <c:numRef>
              <c:f>'Big List'!$F$218:$F$222</c:f>
              <c:numCache>
                <c:formatCode>General</c:formatCode>
                <c:ptCount val="5"/>
                <c:pt idx="0">
                  <c:v>98</c:v>
                </c:pt>
                <c:pt idx="1">
                  <c:v>47</c:v>
                </c:pt>
                <c:pt idx="2">
                  <c:v>19</c:v>
                </c:pt>
                <c:pt idx="3">
                  <c:v>26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19-4D06-A303-6FB9F8EBBE0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8" y="0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r">
              <a:defRPr sz="1200"/>
            </a:lvl1pPr>
          </a:lstStyle>
          <a:p>
            <a:pPr>
              <a:defRPr/>
            </a:pPr>
            <a:fld id="{B619AAC9-9373-4903-9ABF-65CAF55FEF8E}" type="datetimeFigureOut">
              <a:rPr lang="en-US"/>
              <a:pPr>
                <a:defRPr/>
              </a:pPr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1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8" y="8830621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r">
              <a:defRPr sz="1200"/>
            </a:lvl1pPr>
          </a:lstStyle>
          <a:p>
            <a:pPr>
              <a:defRPr/>
            </a:pPr>
            <a:fld id="{B8CE2A97-8D0D-4202-B0FD-EE32A851C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6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8" y="0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ABBAF9-7BDA-422D-BEAF-CB9FB0A82248}" type="datetimeFigureOut">
              <a:rPr lang="en-US"/>
              <a:pPr>
                <a:defRPr/>
              </a:pPr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5" tIns="45790" rIns="91575" bIns="4579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3" y="4414512"/>
            <a:ext cx="5610242" cy="4184020"/>
          </a:xfrm>
          <a:prstGeom prst="rect">
            <a:avLst/>
          </a:prstGeom>
        </p:spPr>
        <p:txBody>
          <a:bodyPr vert="horz" lIns="91575" tIns="45790" rIns="91575" bIns="457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21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8" y="8830621"/>
            <a:ext cx="3037413" cy="464180"/>
          </a:xfrm>
          <a:prstGeom prst="rect">
            <a:avLst/>
          </a:prstGeom>
        </p:spPr>
        <p:txBody>
          <a:bodyPr vert="horz" lIns="91575" tIns="45790" rIns="91575" bIns="4579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F17513-A8A8-4192-8AF0-F89F32B1E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63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72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87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97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8F7C9-AA92-4C62-B652-0FCFEC93E0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695325"/>
            <a:ext cx="4600575" cy="3451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761" y="4380900"/>
            <a:ext cx="5164883" cy="42208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latin typeface="Courier (W1)"/>
            </a:endParaRPr>
          </a:p>
        </p:txBody>
      </p:sp>
    </p:spTree>
    <p:extLst>
      <p:ext uri="{BB962C8B-B14F-4D97-AF65-F5344CB8AC3E}">
        <p14:creationId xmlns:p14="http://schemas.microsoft.com/office/powerpoint/2010/main" val="15987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17513-A8A8-4192-8AF0-F89F32B1EC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8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is already Distro A</a:t>
            </a:r>
          </a:p>
          <a:p>
            <a:endParaRPr lang="en-US" dirty="0"/>
          </a:p>
          <a:p>
            <a:r>
              <a:rPr lang="en-US" dirty="0"/>
              <a:t>- Recommend adding POCs like the EDE slide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17513-A8A8-4192-8AF0-F89F32B1EC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is already Distro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17513-A8A8-4192-8AF0-F89F32B1EC7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8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already Distro A (18-038)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17513-A8A8-4192-8AF0-F89F32B1EC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9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3A81-5F7E-46BF-8285-1AB90776DB4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6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17513-A8A8-4192-8AF0-F89F32B1EC7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1070043"/>
            <a:ext cx="8691514" cy="510692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102144"/>
            <a:ext cx="7886700" cy="807967"/>
          </a:xfrm>
        </p:spPr>
        <p:txBody>
          <a:bodyPr/>
          <a:lstStyle>
            <a:lvl1pPr algn="ctr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78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 userDrawn="1"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0" y="0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5"/>
            <a:ext cx="6497274" cy="59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2800350" y="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338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kern="1500" spc="600" baseline="0" dirty="0" smtClean="0">
                <a:solidFill>
                  <a:srgbClr val="FFFF00"/>
                </a:solidFill>
                <a:latin typeface="+mn-lt"/>
              </a:rPr>
              <a:t>NAVSEA WARFARE CENTERS</a:t>
            </a:r>
            <a:endParaRPr lang="en-US" sz="1000" kern="1500" spc="600" baseline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 flipV="1">
            <a:off x="2800350" y="6682418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67902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kern="1500" spc="600" baseline="0" dirty="0" smtClean="0">
                <a:solidFill>
                  <a:srgbClr val="FFFF00"/>
                </a:solidFill>
                <a:latin typeface="+mn-lt"/>
              </a:rPr>
              <a:t>NAVSEA WARFARE CENTERS</a:t>
            </a:r>
            <a:endParaRPr lang="en-US" sz="1000" kern="1500" spc="600" baseline="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6187" y="926841"/>
            <a:ext cx="8821696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04039" y="1012825"/>
            <a:ext cx="8754223" cy="53578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65875"/>
            <a:ext cx="9144000" cy="492125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5"/>
            <a:ext cx="6497274" cy="59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6400799"/>
            <a:ext cx="8991600" cy="374907"/>
          </a:xfrm>
          <a:prstGeom prst="rect">
            <a:avLst/>
          </a:prstGeom>
        </p:spPr>
      </p:pic>
      <p:sp>
        <p:nvSpPr>
          <p:cNvPr id="21" name="Half Frame 20"/>
          <p:cNvSpPr/>
          <p:nvPr userDrawn="1"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>
            <a:off x="0" y="0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5"/>
            <a:ext cx="7323036" cy="59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550" y="1209675"/>
            <a:ext cx="8724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2800350" y="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-338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kern="1500" spc="600" baseline="0" dirty="0" smtClean="0">
                <a:solidFill>
                  <a:srgbClr val="FFFF00"/>
                </a:solidFill>
                <a:latin typeface="+mn-lt"/>
              </a:rPr>
              <a:t>NAVSEA WARFARE CENTERS</a:t>
            </a:r>
            <a:endParaRPr lang="en-US" sz="1000" kern="1500" spc="600" baseline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 flipV="1">
            <a:off x="2800350" y="6682418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7902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kern="1500" spc="600" baseline="0" dirty="0" smtClean="0">
                <a:solidFill>
                  <a:srgbClr val="FFFF00"/>
                </a:solidFill>
                <a:latin typeface="+mn-lt"/>
              </a:rPr>
              <a:t>NAVSEA WARFARE CENTERS</a:t>
            </a:r>
            <a:endParaRPr lang="en-US" sz="1000" kern="1500" spc="600" baseline="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36187" y="926841"/>
            <a:ext cx="8821696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0651"/>
            <a:ext cx="1183341" cy="65934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760307" y="6538618"/>
            <a:ext cx="507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5FC069-FEDF-4506-B5D6-4B92AECD1517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994388" y="6444790"/>
            <a:ext cx="7359161" cy="430770"/>
          </a:xfrm>
          <a:prstGeom prst="rect">
            <a:avLst/>
          </a:prstGeom>
        </p:spPr>
        <p:txBody>
          <a:bodyPr wrap="square" lIns="91322" tIns="45662" rIns="91322" bIns="45662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</a:rPr>
              <a:t>DISTRIBUTION </a:t>
            </a:r>
            <a:r>
              <a:rPr lang="en-US" sz="1100" b="0" dirty="0" smtClean="0">
                <a:latin typeface="Arial" panose="020B0604020202020204" pitchFamily="34" charset="0"/>
              </a:rPr>
              <a:t>A (21-017): Approved for public release.  Distribution is unlimited.</a:t>
            </a:r>
          </a:p>
          <a:p>
            <a:endParaRPr lang="en-US" altLang="en-US" sz="11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0" r:id="rId2"/>
    <p:sldLayoutId id="2147483913" r:id="rId3"/>
    <p:sldLayoutId id="2147483914" r:id="rId4"/>
    <p:sldLayoutId id="2147483915" r:id="rId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06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1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2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4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7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68" indent="-228308" algn="l" defTabSz="913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81" indent="-228308" algn="l" defTabSz="913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92" indent="-228308" algn="l" defTabSz="913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02" indent="-228308" algn="l" defTabSz="913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14" name="Half Frame 13"/>
          <p:cNvSpPr/>
          <p:nvPr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0" y="0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3644390" y="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4389" y="-3389"/>
            <a:ext cx="3543302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kern="1500" spc="600" baseline="0" dirty="0" smtClean="0">
                <a:solidFill>
                  <a:srgbClr val="FFFF00"/>
                </a:solidFill>
                <a:latin typeface="+mn-lt"/>
              </a:rPr>
              <a:t>NAVSEA WARFARE CENTERS</a:t>
            </a:r>
            <a:endParaRPr lang="en-US" sz="1000" kern="1500" spc="600" baseline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3644390" y="6682418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4389" y="6679029"/>
            <a:ext cx="3543301" cy="1653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kern="1500" spc="600" baseline="0" dirty="0" smtClean="0">
                <a:solidFill>
                  <a:srgbClr val="FFFF00"/>
                </a:solidFill>
                <a:latin typeface="+mn-lt"/>
              </a:rPr>
              <a:t>NAVSEA WARFARE CENTERS</a:t>
            </a:r>
            <a:endParaRPr lang="en-US" sz="1000" kern="1500" spc="600" baseline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95063" y="2344643"/>
            <a:ext cx="7359161" cy="63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61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22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83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644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300"/>
              </a:lnSpc>
            </a:pPr>
            <a:r>
              <a:rPr lang="en-US" dirty="0" smtClean="0">
                <a:solidFill>
                  <a:srgbClr val="000058"/>
                </a:solidFill>
                <a:latin typeface="+mj-lt"/>
              </a:rPr>
              <a:t>Battle Lab Overview</a:t>
            </a:r>
            <a:br>
              <a:rPr lang="en-US" dirty="0" smtClean="0">
                <a:solidFill>
                  <a:srgbClr val="000058"/>
                </a:solidFill>
                <a:latin typeface="+mj-lt"/>
              </a:rPr>
            </a:br>
            <a:r>
              <a:rPr lang="en-US" dirty="0" smtClean="0">
                <a:solidFill>
                  <a:srgbClr val="000058"/>
                </a:solidFill>
                <a:latin typeface="+mj-lt"/>
              </a:rPr>
              <a:t> </a:t>
            </a:r>
            <a:endParaRPr lang="en-US" dirty="0">
              <a:solidFill>
                <a:srgbClr val="000058"/>
              </a:solidFill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911488" y="1962565"/>
            <a:ext cx="7126312" cy="0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11488" y="2820416"/>
            <a:ext cx="7126312" cy="0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8" y="170651"/>
            <a:ext cx="1443604" cy="804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95063" y="6413573"/>
            <a:ext cx="7359161" cy="430770"/>
          </a:xfrm>
          <a:prstGeom prst="rect">
            <a:avLst/>
          </a:prstGeom>
        </p:spPr>
        <p:txBody>
          <a:bodyPr wrap="square" lIns="91322" tIns="45662" rIns="91322" bIns="45662">
            <a:spAutoFit/>
          </a:bodyPr>
          <a:lstStyle/>
          <a:p>
            <a:pPr algn="ctr"/>
            <a:r>
              <a:rPr lang="en-US" sz="1100" b="0" dirty="0">
                <a:latin typeface="Arial" panose="020B0604020202020204" pitchFamily="34" charset="0"/>
              </a:rPr>
              <a:t>DISTRIBUTION </a:t>
            </a:r>
            <a:r>
              <a:rPr lang="en-US" sz="1100" b="0" dirty="0" smtClean="0">
                <a:latin typeface="Arial" panose="020B0604020202020204" pitchFamily="34" charset="0"/>
              </a:rPr>
              <a:t>A (21-017): Approved for public release.  Distribution is unlimited.</a:t>
            </a:r>
          </a:p>
          <a:p>
            <a:endParaRPr lang="en-US" alt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Operational Expertise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4039" y="1012825"/>
            <a:ext cx="8754223" cy="55302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Substantial Operational Test and Evaluation </a:t>
            </a:r>
            <a:r>
              <a:rPr lang="en-US" dirty="0" smtClean="0"/>
              <a:t>(</a:t>
            </a:r>
            <a:r>
              <a:rPr lang="en-US" dirty="0" err="1" smtClean="0"/>
              <a:t>T&amp;E</a:t>
            </a:r>
            <a:r>
              <a:rPr lang="en-US" dirty="0" smtClean="0"/>
              <a:t>) Experience</a:t>
            </a:r>
            <a:endParaRPr lang="en-US" dirty="0"/>
          </a:p>
          <a:p>
            <a:pPr lvl="1"/>
            <a:r>
              <a:rPr lang="en-US" dirty="0"/>
              <a:t>Access to personnel who worked at Operational </a:t>
            </a:r>
            <a:r>
              <a:rPr lang="en-US" dirty="0" err="1" smtClean="0"/>
              <a:t>T&amp;E</a:t>
            </a:r>
            <a:r>
              <a:rPr lang="en-US" dirty="0" smtClean="0"/>
              <a:t> Force</a:t>
            </a:r>
            <a:r>
              <a:rPr lang="en-US" dirty="0"/>
              <a:t>, Marine Corps Operational </a:t>
            </a:r>
            <a:r>
              <a:rPr lang="en-US" dirty="0" err="1" smtClean="0"/>
              <a:t>T&amp;E</a:t>
            </a:r>
            <a:r>
              <a:rPr lang="en-US" dirty="0" smtClean="0"/>
              <a:t> Activity</a:t>
            </a:r>
            <a:r>
              <a:rPr lang="en-US" dirty="0"/>
              <a:t>, and </a:t>
            </a:r>
            <a:r>
              <a:rPr lang="en-US" dirty="0" smtClean="0"/>
              <a:t>Air Force Operational </a:t>
            </a:r>
            <a:r>
              <a:rPr lang="en-US" dirty="0" err="1" smtClean="0"/>
              <a:t>T&amp;E</a:t>
            </a:r>
            <a:r>
              <a:rPr lang="en-US" dirty="0" smtClean="0"/>
              <a:t> Activity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/>
              <a:t>to Rapid Fielding Directorate and </a:t>
            </a:r>
            <a:r>
              <a:rPr lang="en-US" dirty="0" smtClean="0"/>
              <a:t>Office of the Secretary of Defense </a:t>
            </a:r>
            <a:r>
              <a:rPr lang="en-US" dirty="0"/>
              <a:t>staff for Joint Capability Technology Demonstrations development </a:t>
            </a:r>
            <a:r>
              <a:rPr lang="en-US" dirty="0" smtClean="0"/>
              <a:t>and </a:t>
            </a:r>
            <a:r>
              <a:rPr lang="en-US" dirty="0"/>
              <a:t>assessments</a:t>
            </a:r>
          </a:p>
          <a:p>
            <a:pPr lvl="1"/>
            <a:r>
              <a:rPr lang="en-US" dirty="0"/>
              <a:t>Design </a:t>
            </a:r>
            <a:r>
              <a:rPr lang="en-US" dirty="0" smtClean="0"/>
              <a:t>of experiment and mission-based test design experience</a:t>
            </a:r>
            <a:endParaRPr lang="en-US" dirty="0"/>
          </a:p>
          <a:p>
            <a:pPr lvl="1"/>
            <a:r>
              <a:rPr lang="en-US" dirty="0"/>
              <a:t>DAWIA T&amp;E and Program Management Certifications</a:t>
            </a:r>
          </a:p>
          <a:p>
            <a:pPr lvl="1"/>
            <a:r>
              <a:rPr lang="en-US" dirty="0"/>
              <a:t>International </a:t>
            </a:r>
            <a:r>
              <a:rPr lang="en-US" dirty="0" err="1" smtClean="0"/>
              <a:t>T&amp;E</a:t>
            </a:r>
            <a:r>
              <a:rPr lang="en-US" dirty="0" smtClean="0"/>
              <a:t> Association (certified </a:t>
            </a:r>
            <a:r>
              <a:rPr lang="en-US" dirty="0" err="1" smtClean="0"/>
              <a:t>T&amp;E</a:t>
            </a:r>
            <a:r>
              <a:rPr lang="en-US" dirty="0" smtClean="0"/>
              <a:t> professionals)</a:t>
            </a:r>
            <a:endParaRPr lang="en-US" dirty="0"/>
          </a:p>
          <a:p>
            <a:pPr lvl="1"/>
            <a:r>
              <a:rPr lang="en-US" dirty="0"/>
              <a:t>Automated surveys and data collection tools, real time GPS tracking, mission </a:t>
            </a:r>
            <a:r>
              <a:rPr lang="en-US" dirty="0" smtClean="0"/>
              <a:t>reconstruction, </a:t>
            </a:r>
            <a:r>
              <a:rPr lang="en-US" dirty="0"/>
              <a:t>and videography capabilities</a:t>
            </a:r>
          </a:p>
          <a:p>
            <a:r>
              <a:rPr lang="en-US" dirty="0"/>
              <a:t>Unique Operationally Focused Cyber Assessment Expertise</a:t>
            </a:r>
          </a:p>
          <a:p>
            <a:pPr lvl="1"/>
            <a:r>
              <a:rPr lang="en-US" dirty="0"/>
              <a:t>Cyber defense analysts with operational background bring boots-on-ground pragmatism to information security</a:t>
            </a:r>
          </a:p>
          <a:p>
            <a:pPr lvl="1"/>
            <a:r>
              <a:rPr lang="en-US" dirty="0"/>
              <a:t>“Baked-in, not bolted-on” approach enhances success </a:t>
            </a:r>
          </a:p>
          <a:p>
            <a:endParaRPr lang="en-US" dirty="0"/>
          </a:p>
        </p:txBody>
      </p:sp>
      <p:pic>
        <p:nvPicPr>
          <p:cNvPr id="5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0" y="146708"/>
            <a:ext cx="718507" cy="7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6243" y="467346"/>
            <a:ext cx="8691514" cy="510692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1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907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368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81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92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202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r>
              <a:rPr lang="en-US" sz="3600" b="1" dirty="0"/>
              <a:t>Explosive Detection Equipment (EDE)</a:t>
            </a:r>
          </a:p>
        </p:txBody>
      </p:sp>
      <p:pic>
        <p:nvPicPr>
          <p:cNvPr id="7" name="Picture 14" descr="logo transparent bkg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80" y="2716006"/>
            <a:ext cx="2165443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BD19212-A19F-4B79-B4AC-3F72ECB67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EDE a</a:t>
            </a:r>
            <a:r>
              <a:rPr lang="en-US" alt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 a Glance</a:t>
            </a:r>
            <a:endParaRPr lang="en-US" alt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DC63483-3E67-49D8-9B5F-C00E57A177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973138"/>
            <a:ext cx="6385598" cy="27130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Explosive Detection Technical Direction Agent for </a:t>
            </a:r>
            <a:r>
              <a:rPr lang="en-US" altLang="en-US" sz="1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Department of Defense</a:t>
            </a:r>
            <a:endParaRPr lang="en-US" altLang="en-US" sz="1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en-US" sz="1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Provide explosive detection technical expertise to EOD and physical security communities</a:t>
            </a:r>
          </a:p>
          <a:p>
            <a:pPr lvl="1">
              <a:defRPr/>
            </a:pPr>
            <a:r>
              <a:rPr lang="en-US" altLang="en-US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Full-range of </a:t>
            </a:r>
            <a:r>
              <a:rPr lang="en-US" altLang="en-US" sz="16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T&amp;E</a:t>
            </a:r>
            <a:r>
              <a:rPr lang="en-US" altLang="en-US" sz="16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services</a:t>
            </a:r>
            <a:endParaRPr lang="en-US" altLang="en-US" sz="16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600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Explosives</a:t>
            </a:r>
            <a:r>
              <a:rPr lang="en-US" altLang="en-US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Detection and </a:t>
            </a:r>
            <a:r>
              <a:rPr lang="en-US" altLang="en-US" sz="1600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Explosive Device </a:t>
            </a:r>
            <a:r>
              <a:rPr lang="en-US" altLang="en-US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Detection</a:t>
            </a:r>
          </a:p>
          <a:p>
            <a:pPr lvl="1">
              <a:defRPr/>
            </a:pPr>
            <a:r>
              <a:rPr lang="en-US" altLang="en-US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Relevant, realistic test articles and materials</a:t>
            </a:r>
            <a:endParaRPr lang="en-US" altLang="en-US" sz="1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600" b="1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Screening, </a:t>
            </a:r>
            <a:r>
              <a:rPr lang="en-US" altLang="en-US" sz="1600" b="1" i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forensic, </a:t>
            </a:r>
            <a:r>
              <a:rPr lang="en-US" altLang="en-US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en-US" altLang="en-US" sz="1600" b="1" i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expeditionary</a:t>
            </a:r>
          </a:p>
          <a:p>
            <a:pPr marL="341313" lvl="1" indent="0">
              <a:buNone/>
              <a:defRPr/>
            </a:pPr>
            <a:r>
              <a:rPr lang="en-US" altLang="en-US" sz="1600" b="1" i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en-US" altLang="en-US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technologies and </a:t>
            </a:r>
            <a:r>
              <a:rPr lang="en-US" altLang="en-US" sz="16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CONOPs</a:t>
            </a:r>
          </a:p>
          <a:p>
            <a:pPr lvl="1">
              <a:defRPr/>
            </a:pPr>
            <a:r>
              <a:rPr lang="en-US" altLang="en-US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Tailored, mission-specific explosive detection recommendations</a:t>
            </a:r>
          </a:p>
          <a:p>
            <a:pPr lvl="1">
              <a:defRPr/>
            </a:pPr>
            <a:endParaRPr lang="en-US" altLang="en-US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292" name="Picture 2" descr="C:\Users\cristina.HOFFER\AppData\Local\Microsoft\Windows\Temporary Internet Files\Content.Outlook\SJUQFU25\Backscatter Female Mannequin.jpg">
            <a:extLst>
              <a:ext uri="{FF2B5EF4-FFF2-40B4-BE49-F238E27FC236}">
                <a16:creationId xmlns:a16="http://schemas.microsoft.com/office/drawing/2014/main" id="{39FF03E9-4438-41B9-83FE-EBCFD0CE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4" y="4122154"/>
            <a:ext cx="706599" cy="2199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3" descr="\\Naeanrfkfs13\c16$\NAVSEA_INHD_NAVEODTD\EODTD_Share\AcquisitionAndTechnology\Counter-IED\IED\Explosive_Detection\Technologies\MVEDEX\Imaging System Image Examples\Eagle M4500\Eagle M4500 - Obscurants Ordnance.jpg">
            <a:extLst>
              <a:ext uri="{FF2B5EF4-FFF2-40B4-BE49-F238E27FC236}">
                <a16:creationId xmlns:a16="http://schemas.microsoft.com/office/drawing/2014/main" id="{00A5B2C0-62BA-4F0C-85AA-4EB9DA55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05" y="3743487"/>
            <a:ext cx="2547178" cy="1311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4" descr="C:\Users\cristina.HOFFER\Documents\EDE Projects\Maritime Applicability\Maritime Pictures\SDC12128.JPG">
            <a:extLst>
              <a:ext uri="{FF2B5EF4-FFF2-40B4-BE49-F238E27FC236}">
                <a16:creationId xmlns:a16="http://schemas.microsoft.com/office/drawing/2014/main" id="{C9994C56-C7B7-497D-8C1E-7C3B7251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06" y="4055644"/>
            <a:ext cx="1499234" cy="1123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">
            <a:extLst>
              <a:ext uri="{FF2B5EF4-FFF2-40B4-BE49-F238E27FC236}">
                <a16:creationId xmlns:a16="http://schemas.microsoft.com/office/drawing/2014/main" id="{B8FFF836-4AC4-4547-9C04-885AE2A84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47" y="5322638"/>
            <a:ext cx="1470541" cy="1102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2">
            <a:extLst>
              <a:ext uri="{FF2B5EF4-FFF2-40B4-BE49-F238E27FC236}">
                <a16:creationId xmlns:a16="http://schemas.microsoft.com/office/drawing/2014/main" id="{F0BB4570-5D08-463E-81AB-2766F8521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30" y="5295881"/>
            <a:ext cx="837612" cy="111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394" y="5273493"/>
            <a:ext cx="1772996" cy="11993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5207849" y="1195922"/>
            <a:ext cx="3974424" cy="2209214"/>
            <a:chOff x="5165685" y="1099965"/>
            <a:chExt cx="3974424" cy="2209214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59B9695-F9DE-41F5-83FB-1D4EA2F1757A}"/>
                </a:ext>
              </a:extLst>
            </p:cNvPr>
            <p:cNvSpPr/>
            <p:nvPr/>
          </p:nvSpPr>
          <p:spPr>
            <a:xfrm>
              <a:off x="6171541" y="1389194"/>
              <a:ext cx="1932557" cy="1543262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2" tIns="45662" rIns="91322" bIns="45662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2C836E-7E7A-4691-B5F3-BBF37088438C}"/>
                </a:ext>
              </a:extLst>
            </p:cNvPr>
            <p:cNvSpPr txBox="1"/>
            <p:nvPr/>
          </p:nvSpPr>
          <p:spPr>
            <a:xfrm>
              <a:off x="6670473" y="1099965"/>
              <a:ext cx="1174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End Users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12F9C9-7CD5-45D1-8686-422958CC2F93}"/>
                </a:ext>
              </a:extLst>
            </p:cNvPr>
            <p:cNvSpPr txBox="1"/>
            <p:nvPr/>
          </p:nvSpPr>
          <p:spPr>
            <a:xfrm>
              <a:off x="7965710" y="2658844"/>
              <a:ext cx="117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Industry &amp; Academia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E85F4E-20AF-4536-8C77-D3272A5EEB2D}"/>
                </a:ext>
              </a:extLst>
            </p:cNvPr>
            <p:cNvSpPr txBox="1"/>
            <p:nvPr/>
          </p:nvSpPr>
          <p:spPr>
            <a:xfrm>
              <a:off x="5165685" y="2665932"/>
              <a:ext cx="117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Program Sponsors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CFE808-D10C-4B80-B934-B071CF5FEBAE}"/>
                </a:ext>
              </a:extLst>
            </p:cNvPr>
            <p:cNvSpPr txBox="1"/>
            <p:nvPr/>
          </p:nvSpPr>
          <p:spPr>
            <a:xfrm>
              <a:off x="6550620" y="2222637"/>
              <a:ext cx="1174399" cy="349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B87E31-AC32-4E9C-A2BA-C73BDF3D0105}"/>
                </a:ext>
              </a:extLst>
            </p:cNvPr>
            <p:cNvSpPr txBox="1"/>
            <p:nvPr/>
          </p:nvSpPr>
          <p:spPr>
            <a:xfrm rot="3444322">
              <a:off x="7137759" y="1847949"/>
              <a:ext cx="1229939" cy="388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1"/>
                  </a:solidFill>
                </a:rPr>
                <a:t>Demonstrations and Sales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D020C0-5029-4F71-8C59-E8CC65931366}"/>
                </a:ext>
              </a:extLst>
            </p:cNvPr>
            <p:cNvSpPr txBox="1"/>
            <p:nvPr/>
          </p:nvSpPr>
          <p:spPr>
            <a:xfrm>
              <a:off x="6512108" y="2916550"/>
              <a:ext cx="1174399" cy="39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1"/>
                  </a:solidFill>
                </a:rPr>
                <a:t>Developmental R&amp;D and Testing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05586E-28A0-49EA-BB36-0B84AE51F1F8}"/>
                </a:ext>
              </a:extLst>
            </p:cNvPr>
            <p:cNvSpPr txBox="1"/>
            <p:nvPr/>
          </p:nvSpPr>
          <p:spPr>
            <a:xfrm rot="18153746">
              <a:off x="5862347" y="1878245"/>
              <a:ext cx="1229939" cy="37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1"/>
                  </a:solidFill>
                </a:rPr>
                <a:t>Requirements Generation </a:t>
              </a:r>
            </a:p>
          </p:txBody>
        </p:sp>
      </p:grpSp>
      <p:pic>
        <p:nvPicPr>
          <p:cNvPr id="24" name="Picture 14" descr="logo transparent bkg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79" y="76200"/>
            <a:ext cx="705254" cy="8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7486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4008EFC-A8B2-41D6-B109-D5D03514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534" y="238125"/>
            <a:ext cx="5585122" cy="591867"/>
          </a:xfrm>
        </p:spPr>
        <p:txBody>
          <a:bodyPr/>
          <a:lstStyle/>
          <a:p>
            <a:pPr marL="457200" lvl="1" eaLnBrk="1" hangingPunct="1">
              <a:defRPr/>
            </a:pPr>
            <a:r>
              <a:rPr lang="en-US" altLang="en-US" sz="3200" b="1" kern="1200" dirty="0">
                <a:latin typeface="Georgia" panose="02040502050405020303" pitchFamily="18" charset="0"/>
                <a:ea typeface="+mj-ea"/>
                <a:cs typeface="+mj-cs"/>
              </a:rPr>
              <a:t>EDE Capabilities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744FE75-F5E1-4DED-8452-52E0133198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1480" y="963915"/>
            <a:ext cx="8797925" cy="526573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en-US" sz="1800" b="1" kern="0" dirty="0">
                <a:latin typeface="+mj-lt"/>
                <a:cs typeface="Arial" panose="020B0604020202020204" pitchFamily="34" charset="0"/>
              </a:rPr>
              <a:t>200+ unique systems evaluated since 2002</a:t>
            </a: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en-US" sz="1800" b="1" kern="0" dirty="0">
                <a:latin typeface="+mj-lt"/>
                <a:cs typeface="Arial" panose="020B0604020202020204" pitchFamily="34" charset="0"/>
              </a:rPr>
              <a:t>Variety of test options</a:t>
            </a:r>
          </a:p>
          <a:p>
            <a:pPr lvl="1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Gov’t or vendor site meetings/demonstrations</a:t>
            </a:r>
          </a:p>
          <a:p>
            <a:pPr lvl="1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Quick look evaluations at vendor’s site</a:t>
            </a:r>
          </a:p>
          <a:p>
            <a:pPr lvl="1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Reduced or Full Scope Evaluations at NSWC IHD</a:t>
            </a:r>
          </a:p>
          <a:p>
            <a:pPr lvl="1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Operational test at user/sponsor defined site</a:t>
            </a:r>
          </a:p>
          <a:p>
            <a:pPr lvl="1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Government / i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ndustry partnerships</a:t>
            </a:r>
            <a:endParaRPr lang="en-US" altLang="en-US" sz="1800" b="1" kern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800" b="1" dirty="0">
                <a:latin typeface="+mj-lt"/>
                <a:cs typeface="Arial" panose="020B0604020202020204" pitchFamily="34" charset="0"/>
              </a:rPr>
              <a:t>Live explosive ranges for operational testing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Stump Neck Annex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latin typeface="+mj-lt"/>
                <a:cs typeface="Arial" panose="020B0604020202020204" pitchFamily="34" charset="0"/>
              </a:rPr>
              <a:t>Army Research Lab </a:t>
            </a:r>
            <a:r>
              <a:rPr lang="en-US" altLang="en-US" sz="1600" dirty="0">
                <a:latin typeface="+mj-lt"/>
                <a:cs typeface="Arial" panose="020B0604020202020204" pitchFamily="34" charset="0"/>
              </a:rPr>
              <a:t>Blossom Point Research Facility</a:t>
            </a:r>
            <a:endParaRPr lang="en-US" altLang="en-US" sz="1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800" b="1" dirty="0">
                <a:latin typeface="+mj-lt"/>
                <a:cs typeface="Arial" panose="020B0604020202020204" pitchFamily="34" charset="0"/>
              </a:rPr>
              <a:t>Chemical Lab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Analytical instrumentation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Explosive standards printers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latin typeface="+mj-lt"/>
                <a:cs typeface="Arial" panose="020B0604020202020204" pitchFamily="34" charset="0"/>
              </a:rPr>
              <a:t>Explosive and HME synthesis facilities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0" b="1" kern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800" b="1" dirty="0">
                <a:latin typeface="+mj-lt"/>
                <a:cs typeface="Arial" panose="020B0604020202020204" pitchFamily="34" charset="0"/>
              </a:rPr>
              <a:t>Explosive </a:t>
            </a:r>
            <a:r>
              <a:rPr lang="en-US" altLang="en-US" sz="1800" b="1" dirty="0" smtClean="0">
                <a:latin typeface="+mj-lt"/>
                <a:cs typeface="Arial" panose="020B0604020202020204" pitchFamily="34" charset="0"/>
              </a:rPr>
              <a:t>Detection-Specific </a:t>
            </a:r>
            <a:r>
              <a:rPr lang="en-US" altLang="en-US" sz="1800" b="1" dirty="0">
                <a:latin typeface="+mj-lt"/>
                <a:cs typeface="Arial" panose="020B0604020202020204" pitchFamily="34" charset="0"/>
              </a:rPr>
              <a:t>Security Classification Guide</a:t>
            </a: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endParaRPr lang="en-US" altLang="en-US" sz="100" b="1" kern="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428516" y="1159942"/>
          <a:ext cx="5578940" cy="392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4" descr="logo transparent bkg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79" y="76200"/>
            <a:ext cx="705254" cy="8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243" y="686706"/>
            <a:ext cx="8691514" cy="510692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EOD Technology Assessment (ETA)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64" y="3118246"/>
            <a:ext cx="282221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ETA Overview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4039" y="1007922"/>
            <a:ext cx="5646871" cy="5223546"/>
          </a:xfrm>
        </p:spPr>
        <p:txBody>
          <a:bodyPr>
            <a:noAutofit/>
          </a:bodyPr>
          <a:lstStyle/>
          <a:p>
            <a:r>
              <a:rPr lang="en-US" sz="2000" dirty="0" smtClean="0"/>
              <a:t>New </a:t>
            </a:r>
            <a:r>
              <a:rPr lang="en-US" sz="2000" dirty="0"/>
              <a:t>b</a:t>
            </a:r>
            <a:r>
              <a:rPr lang="en-US" sz="2000" dirty="0" smtClean="0"/>
              <a:t>ranch focusing on providing technical assessments to the EOD program decision makers in each service, and where applicable, jointly considered items</a:t>
            </a:r>
          </a:p>
          <a:p>
            <a:r>
              <a:rPr lang="en-US" sz="2000" dirty="0" smtClean="0"/>
              <a:t>Branch comprises former EOD technicians, engineers, </a:t>
            </a:r>
            <a:r>
              <a:rPr lang="en-US" sz="2000" dirty="0" err="1" smtClean="0"/>
              <a:t>T&amp;E</a:t>
            </a:r>
            <a:r>
              <a:rPr lang="en-US" sz="2000" dirty="0" smtClean="0"/>
              <a:t> personnel and project management support</a:t>
            </a:r>
          </a:p>
          <a:p>
            <a:pPr lvl="1"/>
            <a:r>
              <a:rPr lang="en-US" sz="1800" dirty="0" smtClean="0"/>
              <a:t>All with experience in testing and evaluation of EOD equipment</a:t>
            </a:r>
          </a:p>
          <a:p>
            <a:r>
              <a:rPr lang="en-US" sz="2000" dirty="0" smtClean="0"/>
              <a:t>Projects contain a wide range of technology from robotics to disrupters to additive manufacturing</a:t>
            </a:r>
          </a:p>
          <a:p>
            <a:r>
              <a:rPr lang="en-US" sz="2000" dirty="0" smtClean="0"/>
              <a:t>Joint EOD Portal and NSWC IHD internet page in development</a:t>
            </a:r>
          </a:p>
          <a:p>
            <a:pPr lvl="1"/>
            <a:r>
              <a:rPr lang="en-US" sz="1800" dirty="0" smtClean="0"/>
              <a:t>Facilitate information sharing with those making buying decisions</a:t>
            </a:r>
          </a:p>
          <a:p>
            <a:pPr lvl="1"/>
            <a:r>
              <a:rPr lang="en-US" sz="1800" dirty="0" smtClean="0"/>
              <a:t>Allows for wider notice of upcoming events and requests for information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5" y="136524"/>
            <a:ext cx="1003360" cy="682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11" y="1401805"/>
            <a:ext cx="2851822" cy="2138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11" y="3819650"/>
            <a:ext cx="2851822" cy="21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70" y="238125"/>
            <a:ext cx="6497274" cy="5918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ETA Way Forward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Enhance </a:t>
            </a:r>
            <a:r>
              <a:rPr lang="en-US" dirty="0"/>
              <a:t>and develop </a:t>
            </a:r>
            <a:r>
              <a:rPr lang="en-US" dirty="0" smtClean="0"/>
              <a:t>partnerships </a:t>
            </a:r>
            <a:r>
              <a:rPr lang="en-US" dirty="0"/>
              <a:t>with sponsors and organizations that support EOD-related efforts </a:t>
            </a:r>
            <a:endParaRPr lang="en-US" dirty="0" smtClean="0"/>
          </a:p>
          <a:p>
            <a:r>
              <a:rPr lang="en-US" dirty="0" smtClean="0"/>
              <a:t>Foster the Battle Lab concept of operations within EOD Department</a:t>
            </a:r>
          </a:p>
          <a:p>
            <a:r>
              <a:rPr lang="en-US" dirty="0" smtClean="0"/>
              <a:t>Identify technology roadmaps, interests of stakeholders, and acquisition/tech refresh timelines</a:t>
            </a:r>
          </a:p>
          <a:p>
            <a:r>
              <a:rPr lang="en-US" dirty="0" smtClean="0"/>
              <a:t>Get involved in EOD community organizations and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5" y="136524"/>
            <a:ext cx="1003360" cy="6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381"/>
            <a:ext cx="8229600" cy="8289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Points of Contact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97853" y="5403678"/>
            <a:ext cx="22217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Owen Burns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ETA Branch Manager (Acting)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301-744-5258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owen.burns@navy.mil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SIPR: owen.burns@navy.smil.mil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562" y="5416210"/>
            <a:ext cx="23463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Cristina Spencer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ETA Business Development Lead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301-744-5372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cristina.spencer@navy.mil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SIPR: </a:t>
            </a: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cristina.spencer@navy.smil.mil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1489"/>
            <a:ext cx="1663574" cy="1131896"/>
          </a:xfrm>
          <a:prstGeom prst="rect">
            <a:avLst/>
          </a:prstGeom>
        </p:spPr>
      </p:pic>
      <p:pic>
        <p:nvPicPr>
          <p:cNvPr id="8" name="Picture 14" descr="logo transparent bkg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2" y="3583864"/>
            <a:ext cx="1159358" cy="13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47053" y="1136815"/>
            <a:ext cx="235194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Catherine Eaton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Battle Lab Division Director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301-744-5064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catherine.eaton@navy.mil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SIPR: catherine.eaton@navy.smil.mil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9150" y="3981446"/>
            <a:ext cx="22217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Shepard, Ph.D.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EDE Senior Technologist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301-744-5167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michael.r.shepard@navy.mil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8903" y="3987051"/>
            <a:ext cx="22217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Jill Phillips, Ph.D.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EDE Project Lead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301-744-6936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jill.phillips@navy.mill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144" y="1039686"/>
            <a:ext cx="2019227" cy="9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17" y="2342026"/>
            <a:ext cx="1072283" cy="10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78803" y="2482678"/>
            <a:ext cx="20979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Breault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DAT Branch Manager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858-204-0909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christian.g.breault1@navy.mil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8803" y="3987628"/>
            <a:ext cx="20979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Trenton Spencer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EDE Branch Manager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301-744-5160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trenton.spencer@navy.mil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212" y="2484076"/>
            <a:ext cx="218282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David M. Thomas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Cyber Security Test Lead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951-306-9019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david.m.thomas9@navy.mil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SIPR: david.m.thomas1@navy.mil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2772" y="2496693"/>
            <a:ext cx="23728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 Sheehy, PMP, CTEP</a:t>
            </a: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Test and Evaluation Lead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301-542-4240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ken.sheehy@navy.mil@navy.mil</a:t>
            </a: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SIPR: Kenneth.Sheehy@navy.smil.mil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Battle Lab?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9" y="954171"/>
            <a:ext cx="8754223" cy="5357813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</a:t>
            </a:r>
            <a:r>
              <a:rPr lang="en-US" sz="2400" dirty="0"/>
              <a:t>concept of operations </a:t>
            </a:r>
            <a:r>
              <a:rPr lang="en-US" sz="2400" dirty="0" smtClean="0"/>
              <a:t>being executed </a:t>
            </a:r>
            <a:r>
              <a:rPr lang="en-US" sz="2400" dirty="0"/>
              <a:t>in support </a:t>
            </a:r>
            <a:r>
              <a:rPr lang="en-US" sz="2400" dirty="0" smtClean="0"/>
              <a:t>of explosive ordnance disposal (EOD) and physical security technology </a:t>
            </a:r>
            <a:r>
              <a:rPr lang="en-US" sz="2400" dirty="0"/>
              <a:t>and </a:t>
            </a:r>
            <a:r>
              <a:rPr lang="en-US" sz="2400" dirty="0" smtClean="0"/>
              <a:t>equipment</a:t>
            </a:r>
            <a:endParaRPr lang="en-US" sz="2400" dirty="0"/>
          </a:p>
          <a:p>
            <a:pPr lvl="1"/>
            <a:r>
              <a:rPr lang="en-US" sz="1800" dirty="0"/>
              <a:t>Hosted and executed by </a:t>
            </a:r>
            <a:r>
              <a:rPr lang="en-US" sz="1800" dirty="0" smtClean="0"/>
              <a:t>Naval Surface Warfare Center Indian Head (NSWC IHD) EOD Department</a:t>
            </a:r>
          </a:p>
          <a:p>
            <a:pPr lvl="1"/>
            <a:r>
              <a:rPr lang="en-US" sz="1800" dirty="0" smtClean="0"/>
              <a:t>Utilizes </a:t>
            </a:r>
            <a:r>
              <a:rPr lang="en-US" sz="1800" dirty="0"/>
              <a:t>existing </a:t>
            </a:r>
            <a:r>
              <a:rPr lang="en-US" sz="1800" dirty="0" smtClean="0"/>
              <a:t>department subject matter experts (SME) to </a:t>
            </a:r>
            <a:r>
              <a:rPr lang="en-US" sz="1800" dirty="0"/>
              <a:t>provide objective reviews of technologies being considered for use by </a:t>
            </a:r>
            <a:r>
              <a:rPr lang="en-US" sz="1800" dirty="0" smtClean="0"/>
              <a:t>Department of Defense (DoD) EOD, Force Protection / Physical Security communities, and interagency partners  </a:t>
            </a:r>
          </a:p>
          <a:p>
            <a:pPr lvl="1"/>
            <a:r>
              <a:rPr lang="en-US" sz="1800" dirty="0" smtClean="0"/>
              <a:t>Combines </a:t>
            </a:r>
            <a:r>
              <a:rPr lang="en-US" sz="1800" dirty="0"/>
              <a:t>technical expertise and evaluation with assessments in operational environments and user feedback to provide actionable data on </a:t>
            </a:r>
            <a:r>
              <a:rPr lang="en-US" sz="1800" dirty="0" smtClean="0"/>
              <a:t>commercial-off-the-shelf (COTS)/government-off-the-shelf (</a:t>
            </a:r>
            <a:r>
              <a:rPr lang="en-US" sz="1800" dirty="0" err="1" smtClean="0"/>
              <a:t>GOTS</a:t>
            </a:r>
            <a:r>
              <a:rPr lang="en-US" sz="1800" dirty="0" smtClean="0"/>
              <a:t>) equipment  </a:t>
            </a:r>
            <a:endParaRPr lang="en-US" sz="1800" dirty="0"/>
          </a:p>
          <a:p>
            <a:r>
              <a:rPr lang="en-US" sz="2400" dirty="0" smtClean="0"/>
              <a:t>Not mission funded, requires sponsor funding to execute work</a:t>
            </a:r>
          </a:p>
          <a:p>
            <a:pPr lvl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32178" y="4899377"/>
            <a:ext cx="8161867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Goal: </a:t>
            </a:r>
            <a:r>
              <a:rPr lang="en-US" sz="2000" dirty="0" smtClean="0">
                <a:solidFill>
                  <a:srgbClr val="FFFF00"/>
                </a:solidFill>
              </a:rPr>
              <a:t>Provide </a:t>
            </a:r>
            <a:r>
              <a:rPr lang="en-US" sz="2000" dirty="0">
                <a:solidFill>
                  <a:srgbClr val="FFFF00"/>
                </a:solidFill>
              </a:rPr>
              <a:t>a cycle of </a:t>
            </a:r>
            <a:r>
              <a:rPr lang="en-US" sz="2000" dirty="0" smtClean="0">
                <a:solidFill>
                  <a:srgbClr val="FFFF00"/>
                </a:solidFill>
              </a:rPr>
              <a:t>equipment review </a:t>
            </a:r>
            <a:r>
              <a:rPr lang="en-US" sz="2000" dirty="0">
                <a:solidFill>
                  <a:srgbClr val="FFFF00"/>
                </a:solidFill>
              </a:rPr>
              <a:t>and evaluation to feed capability gap assessment, </a:t>
            </a:r>
            <a:r>
              <a:rPr lang="en-US" sz="2000" dirty="0" smtClean="0">
                <a:solidFill>
                  <a:srgbClr val="FFFF00"/>
                </a:solidFill>
              </a:rPr>
              <a:t>COTS/Modified COTS </a:t>
            </a:r>
            <a:r>
              <a:rPr lang="en-US" sz="2000" dirty="0">
                <a:solidFill>
                  <a:srgbClr val="FFFF00"/>
                </a:solidFill>
              </a:rPr>
              <a:t>buying decisions, requirements </a:t>
            </a:r>
            <a:r>
              <a:rPr lang="en-US" sz="2000" dirty="0" smtClean="0">
                <a:solidFill>
                  <a:srgbClr val="FFFF00"/>
                </a:solidFill>
              </a:rPr>
              <a:t>development, and </a:t>
            </a:r>
            <a:r>
              <a:rPr lang="en-US" sz="2000" dirty="0">
                <a:solidFill>
                  <a:srgbClr val="FFFF00"/>
                </a:solidFill>
              </a:rPr>
              <a:t>technology </a:t>
            </a:r>
            <a:r>
              <a:rPr lang="en-US" sz="2000" dirty="0" smtClean="0">
                <a:solidFill>
                  <a:srgbClr val="FFFF00"/>
                </a:solidFill>
              </a:rPr>
              <a:t>implementation </a:t>
            </a:r>
            <a:r>
              <a:rPr lang="en-US" sz="2000" dirty="0">
                <a:solidFill>
                  <a:srgbClr val="FFFF00"/>
                </a:solidFill>
              </a:rPr>
              <a:t>at the </a:t>
            </a:r>
            <a:r>
              <a:rPr lang="en-US" sz="2000" u="sng" dirty="0">
                <a:solidFill>
                  <a:srgbClr val="FFFF00"/>
                </a:solidFill>
              </a:rPr>
              <a:t>speed of </a:t>
            </a:r>
            <a:r>
              <a:rPr lang="en-US" sz="2000" u="sng" dirty="0" smtClean="0">
                <a:solidFill>
                  <a:srgbClr val="FFFF00"/>
                </a:solidFill>
              </a:rPr>
              <a:t>relevance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09503" y="176035"/>
            <a:ext cx="1368234" cy="6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9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What does Battle Lab Do?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9" y="988038"/>
            <a:ext cx="8754223" cy="5357813"/>
          </a:xfrm>
        </p:spPr>
        <p:txBody>
          <a:bodyPr>
            <a:noAutofit/>
          </a:bodyPr>
          <a:lstStyle/>
          <a:p>
            <a:r>
              <a:rPr lang="en-US" sz="2200" dirty="0" smtClean="0"/>
              <a:t>Capabilities and limitations assessments of equipment and technology</a:t>
            </a:r>
          </a:p>
          <a:p>
            <a:r>
              <a:rPr lang="en-US" sz="2200" dirty="0" smtClean="0"/>
              <a:t>Operational assessments of equipment and technology, to include user participation and feedback</a:t>
            </a:r>
            <a:endParaRPr lang="en-US" sz="2200" dirty="0"/>
          </a:p>
          <a:p>
            <a:r>
              <a:rPr lang="en-US" sz="2200" dirty="0" smtClean="0"/>
              <a:t>Mission-based assessments to evaluate how emerging technology </a:t>
            </a:r>
            <a:r>
              <a:rPr lang="en-US" sz="2200" dirty="0"/>
              <a:t>can be integrated </a:t>
            </a:r>
            <a:r>
              <a:rPr lang="en-US" sz="2200" dirty="0" smtClean="0"/>
              <a:t>into current EOD or other physical security mission sets</a:t>
            </a:r>
            <a:endParaRPr lang="en-US" sz="2200" dirty="0"/>
          </a:p>
          <a:p>
            <a:r>
              <a:rPr lang="en-US" sz="2200" dirty="0" smtClean="0"/>
              <a:t>Information sharing with EOD and physical security community</a:t>
            </a:r>
          </a:p>
          <a:p>
            <a:pPr lvl="1"/>
            <a:r>
              <a:rPr lang="en-US" sz="2000" dirty="0" smtClean="0"/>
              <a:t>Recommendations based on the data can be made with full understanding of user needs and requirements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19" y="4061511"/>
            <a:ext cx="3059410" cy="229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2" y="4061511"/>
            <a:ext cx="3446509" cy="2297672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09503" y="176035"/>
            <a:ext cx="1368234" cy="6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9305" y="1288508"/>
            <a:ext cx="6165391" cy="297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83700" y="1014947"/>
            <a:ext cx="122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Identify gap </a:t>
            </a:r>
            <a:endParaRPr lang="en-US" sz="12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012" y="4086927"/>
            <a:ext cx="210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j-lt"/>
              </a:rPr>
              <a:t>A</a:t>
            </a:r>
            <a:r>
              <a:rPr lang="en-US" sz="1200" i="1" dirty="0" smtClean="0">
                <a:latin typeface="+mj-lt"/>
              </a:rPr>
              <a:t>ssess </a:t>
            </a:r>
            <a:r>
              <a:rPr lang="en-US" sz="1200" i="1" dirty="0">
                <a:latin typeface="+mj-lt"/>
              </a:rPr>
              <a:t>technical capabilities and limitations of </a:t>
            </a:r>
            <a:r>
              <a:rPr lang="en-US" sz="1200" i="1" dirty="0" smtClean="0">
                <a:latin typeface="+mj-lt"/>
              </a:rPr>
              <a:t>solutions</a:t>
            </a:r>
            <a:endParaRPr lang="en-US" sz="12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1032" y="931491"/>
            <a:ext cx="211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j-lt"/>
              </a:rPr>
              <a:t>C</a:t>
            </a:r>
            <a:r>
              <a:rPr lang="en-US" sz="1200" i="1" dirty="0" smtClean="0">
                <a:latin typeface="+mj-lt"/>
              </a:rPr>
              <a:t>ommunity evaluates system in </a:t>
            </a:r>
            <a:r>
              <a:rPr lang="en-US" sz="1200" i="1" dirty="0">
                <a:latin typeface="+mj-lt"/>
              </a:rPr>
              <a:t>realistic </a:t>
            </a:r>
            <a:r>
              <a:rPr lang="en-US" sz="1200" i="1" dirty="0" smtClean="0">
                <a:latin typeface="+mj-lt"/>
              </a:rPr>
              <a:t>scenarios</a:t>
            </a:r>
            <a:endParaRPr lang="en-US" sz="1200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9090" y="2504763"/>
            <a:ext cx="115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j-lt"/>
              </a:rPr>
              <a:t>G</a:t>
            </a:r>
            <a:r>
              <a:rPr lang="en-US" sz="1200" i="1" dirty="0" smtClean="0">
                <a:latin typeface="+mj-lt"/>
              </a:rPr>
              <a:t>ather user insight</a:t>
            </a:r>
            <a:endParaRPr lang="en-US" sz="12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1492" y="4078638"/>
            <a:ext cx="267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j-lt"/>
              </a:rPr>
              <a:t>S</a:t>
            </a:r>
            <a:r>
              <a:rPr lang="en-US" sz="1200" i="1" dirty="0" smtClean="0">
                <a:latin typeface="+mj-lt"/>
              </a:rPr>
              <a:t>upport </a:t>
            </a:r>
            <a:r>
              <a:rPr lang="en-US" sz="1200" b="1" i="1" dirty="0" smtClean="0">
                <a:latin typeface="+mj-lt"/>
              </a:rPr>
              <a:t>current</a:t>
            </a:r>
            <a:r>
              <a:rPr lang="en-US" sz="1200" i="1" dirty="0" smtClean="0">
                <a:latin typeface="+mj-lt"/>
              </a:rPr>
              <a:t> &amp; </a:t>
            </a:r>
          </a:p>
          <a:p>
            <a:pPr algn="ctr"/>
            <a:r>
              <a:rPr lang="en-US" sz="1200" i="1" dirty="0" smtClean="0">
                <a:latin typeface="+mj-lt"/>
              </a:rPr>
              <a:t>future technology user needs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221" y="209935"/>
            <a:ext cx="652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>
                <a:latin typeface="Georgia" panose="02040502050405020303" pitchFamily="18" charset="0"/>
                <a:ea typeface="+mj-ea"/>
                <a:cs typeface="+mj-cs"/>
              </a:rPr>
              <a:t>Concept of Operations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710" y="4783047"/>
            <a:ext cx="138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Capability </a:t>
            </a:r>
            <a:endParaRPr lang="en-US" sz="1200" b="1" dirty="0" smtClean="0">
              <a:latin typeface="+mj-lt"/>
            </a:endParaRPr>
          </a:p>
          <a:p>
            <a:r>
              <a:rPr lang="en-US" sz="1200" b="1" dirty="0" smtClean="0">
                <a:latin typeface="+mj-lt"/>
              </a:rPr>
              <a:t>Gap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780" y="2504764"/>
            <a:ext cx="11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j-lt"/>
              </a:rPr>
              <a:t>F</a:t>
            </a:r>
            <a:r>
              <a:rPr lang="en-US" sz="1200" i="1" dirty="0" smtClean="0">
                <a:latin typeface="+mj-lt"/>
              </a:rPr>
              <a:t>ind potential solutions</a:t>
            </a:r>
            <a:endParaRPr lang="en-US" sz="1200" i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1426" y="4783080"/>
            <a:ext cx="138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Technical Scouting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0729" y="4782303"/>
            <a:ext cx="138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Test &amp; Evaluations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0593" y="4782081"/>
            <a:ext cx="1383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User Assessment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7415" y="4782114"/>
            <a:ext cx="138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User </a:t>
            </a:r>
          </a:p>
          <a:p>
            <a:r>
              <a:rPr lang="en-US" sz="1200" b="1" dirty="0" smtClean="0">
                <a:latin typeface="+mj-lt"/>
              </a:rPr>
              <a:t>Feedback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68612" y="4781337"/>
            <a:ext cx="138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Field &amp; </a:t>
            </a:r>
          </a:p>
          <a:p>
            <a:r>
              <a:rPr lang="en-US" sz="1200" b="1" dirty="0" smtClean="0">
                <a:latin typeface="+mj-lt"/>
              </a:rPr>
              <a:t>Support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710" y="5201573"/>
            <a:ext cx="138349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-User feedback on existing systems</a:t>
            </a:r>
          </a:p>
          <a:p>
            <a:r>
              <a:rPr lang="en-US" sz="1050" dirty="0" smtClean="0">
                <a:latin typeface="+mj-lt"/>
              </a:rPr>
              <a:t>-Technical assessment</a:t>
            </a:r>
          </a:p>
          <a:p>
            <a:r>
              <a:rPr lang="en-US" sz="1050" dirty="0" smtClean="0">
                <a:latin typeface="+mj-lt"/>
              </a:rPr>
              <a:t>-Threat assessment</a:t>
            </a:r>
          </a:p>
          <a:p>
            <a:r>
              <a:rPr lang="en-US" sz="1050" dirty="0" smtClean="0">
                <a:latin typeface="+mj-lt"/>
              </a:rPr>
              <a:t>-EOD statements of Need</a:t>
            </a:r>
            <a:endParaRPr lang="en-US" sz="105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1426" y="5201606"/>
            <a:ext cx="1383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-</a:t>
            </a:r>
            <a:r>
              <a:rPr lang="en-US" sz="1050" dirty="0" err="1">
                <a:latin typeface="+mj-lt"/>
              </a:rPr>
              <a:t>AoA</a:t>
            </a:r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-BAA/vendor inputs</a:t>
            </a:r>
          </a:p>
          <a:p>
            <a:r>
              <a:rPr lang="en-US" sz="1050" dirty="0">
                <a:latin typeface="+mj-lt"/>
              </a:rPr>
              <a:t>-SME knowledge</a:t>
            </a:r>
          </a:p>
          <a:p>
            <a:r>
              <a:rPr lang="en-US" sz="1050" dirty="0">
                <a:latin typeface="+mj-lt"/>
              </a:rPr>
              <a:t>-internal developments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20729" y="5200829"/>
            <a:ext cx="1383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-User defined parameters </a:t>
            </a:r>
          </a:p>
          <a:p>
            <a:r>
              <a:rPr lang="en-US" sz="1050" dirty="0" smtClean="0">
                <a:latin typeface="+mj-lt"/>
              </a:rPr>
              <a:t>(not </a:t>
            </a:r>
            <a:r>
              <a:rPr lang="en-US" sz="1050" dirty="0" err="1" smtClean="0">
                <a:latin typeface="+mj-lt"/>
              </a:rPr>
              <a:t>reqt’s</a:t>
            </a:r>
            <a:r>
              <a:rPr lang="en-US" sz="1050" dirty="0" smtClean="0">
                <a:latin typeface="+mj-lt"/>
              </a:rPr>
              <a:t>)</a:t>
            </a:r>
          </a:p>
          <a:p>
            <a:r>
              <a:rPr lang="en-US" sz="1050" dirty="0" smtClean="0">
                <a:latin typeface="+mj-lt"/>
              </a:rPr>
              <a:t>-Scaled to sponsor need and timeline</a:t>
            </a:r>
            <a:endParaRPr lang="en-US" sz="105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0593" y="5200607"/>
            <a:ext cx="13834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-Community that needs the system</a:t>
            </a:r>
          </a:p>
          <a:p>
            <a:r>
              <a:rPr lang="en-US" sz="1050" dirty="0" smtClean="0">
                <a:latin typeface="+mj-lt"/>
              </a:rPr>
              <a:t>-Military utility</a:t>
            </a:r>
          </a:p>
          <a:p>
            <a:r>
              <a:rPr lang="en-US" sz="1050" dirty="0" smtClean="0">
                <a:latin typeface="+mj-lt"/>
              </a:rPr>
              <a:t>-Operational effectiveness and suitability</a:t>
            </a:r>
            <a:endParaRPr lang="en-US" sz="105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67415" y="5200640"/>
            <a:ext cx="1406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-Supports procurement decisions</a:t>
            </a:r>
          </a:p>
          <a:p>
            <a:r>
              <a:rPr lang="en-US" sz="1050" dirty="0" smtClean="0">
                <a:latin typeface="+mj-lt"/>
              </a:rPr>
              <a:t>-Identifies areas for developer improvement</a:t>
            </a:r>
          </a:p>
          <a:p>
            <a:r>
              <a:rPr lang="en-US" sz="1050" dirty="0" smtClean="0">
                <a:latin typeface="+mj-lt"/>
              </a:rPr>
              <a:t>-Identifies capability gaps</a:t>
            </a:r>
            <a:endParaRPr lang="en-US" sz="105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68612" y="5199863"/>
            <a:ext cx="138349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-Systems that best meet user needs </a:t>
            </a:r>
            <a:r>
              <a:rPr lang="en-US" sz="1050" i="1" dirty="0" smtClean="0">
                <a:latin typeface="+mj-lt"/>
              </a:rPr>
              <a:t>now</a:t>
            </a:r>
            <a:endParaRPr lang="en-US" sz="1050" dirty="0" smtClean="0">
              <a:latin typeface="+mj-lt"/>
            </a:endParaRPr>
          </a:p>
          <a:p>
            <a:r>
              <a:rPr lang="en-US" sz="1050" i="1" dirty="0" smtClean="0">
                <a:latin typeface="+mj-lt"/>
              </a:rPr>
              <a:t>-</a:t>
            </a:r>
            <a:r>
              <a:rPr lang="en-US" sz="1050" dirty="0" smtClean="0">
                <a:latin typeface="+mj-lt"/>
              </a:rPr>
              <a:t>Provide procurement pathways &amp; support</a:t>
            </a:r>
          </a:p>
          <a:p>
            <a:r>
              <a:rPr lang="en-US" sz="1050" dirty="0" smtClean="0">
                <a:latin typeface="+mj-lt"/>
              </a:rPr>
              <a:t>-SMEs maintain awareness of latest tech</a:t>
            </a:r>
            <a:endParaRPr lang="en-US" sz="1050" dirty="0">
              <a:latin typeface="+mj-lt"/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1368608" y="4943787"/>
            <a:ext cx="131905" cy="142745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1298869" y="4943786"/>
            <a:ext cx="131905" cy="14274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2887911" y="4943787"/>
            <a:ext cx="131905" cy="142745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2818172" y="4943786"/>
            <a:ext cx="131905" cy="14274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4423816" y="4943787"/>
            <a:ext cx="131905" cy="142745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4354077" y="4943786"/>
            <a:ext cx="131905" cy="14274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5940496" y="4942805"/>
            <a:ext cx="131905" cy="142745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5870757" y="4942804"/>
            <a:ext cx="131905" cy="14274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7442316" y="4941722"/>
            <a:ext cx="131905" cy="142745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7372577" y="4941721"/>
            <a:ext cx="131905" cy="14274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80" name="Chevron 79"/>
          <p:cNvSpPr/>
          <p:nvPr/>
        </p:nvSpPr>
        <p:spPr>
          <a:xfrm>
            <a:off x="8923467" y="4938098"/>
            <a:ext cx="131905" cy="142745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2" name="Chevron 81"/>
          <p:cNvSpPr/>
          <p:nvPr/>
        </p:nvSpPr>
        <p:spPr>
          <a:xfrm>
            <a:off x="8853728" y="4938097"/>
            <a:ext cx="131905" cy="14274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2" rIns="91322" bIns="45662"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24267" y="4786676"/>
            <a:ext cx="8709154" cy="11574"/>
          </a:xfrm>
          <a:prstGeom prst="line">
            <a:avLst/>
          </a:prstGeom>
          <a:ln w="34925" cap="rnd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09503" y="176035"/>
            <a:ext cx="1368234" cy="6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schemeClr val="tx1"/>
                </a:solidFill>
                <a:latin typeface="Georgia" panose="02040502050405020303" pitchFamily="18" charset="0"/>
              </a:rPr>
              <a:t>Battle Lab Division (D3)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29" y="960704"/>
            <a:ext cx="5179848" cy="5632007"/>
          </a:xfrm>
        </p:spPr>
        <p:txBody>
          <a:bodyPr>
            <a:normAutofit/>
          </a:bodyPr>
          <a:lstStyle/>
          <a:p>
            <a:pPr marL="342900" lvl="3" indent="-3429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M"/>
            </a:pPr>
            <a:r>
              <a:rPr lang="en-US" sz="2000" dirty="0"/>
              <a:t>Combines technical expertise and evaluation with assessments in operational environments and user feedback to provide actionable data on COTS/GOTS </a:t>
            </a:r>
            <a:r>
              <a:rPr lang="en-US" sz="2000" dirty="0" smtClean="0"/>
              <a:t>equipment</a:t>
            </a:r>
          </a:p>
          <a:p>
            <a:pPr marL="342900" lvl="3" indent="-3429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M"/>
            </a:pPr>
            <a:endParaRPr lang="en-US" sz="600" dirty="0" smtClean="0"/>
          </a:p>
          <a:p>
            <a:pPr marL="342900" lvl="3" indent="-3429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M"/>
            </a:pPr>
            <a:r>
              <a:rPr lang="en-US" sz="2000" dirty="0" smtClean="0"/>
              <a:t>Key Assessment Areas:  </a:t>
            </a:r>
          </a:p>
          <a:p>
            <a:pPr marL="742950" lvl="4" indent="-3429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Demonstration </a:t>
            </a:r>
            <a:r>
              <a:rPr lang="en-US" sz="1600" dirty="0"/>
              <a:t>and Assessment Team (DAT)</a:t>
            </a:r>
          </a:p>
          <a:p>
            <a:pPr marL="1365193" lvl="5" indent="-342900">
              <a:lnSpc>
                <a:spcPct val="114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Integration of warfighter inputs with developmental technology </a:t>
            </a:r>
            <a:endParaRPr lang="en-US" sz="1600" dirty="0" smtClean="0"/>
          </a:p>
          <a:p>
            <a:pPr marL="742950" lvl="4" indent="-3429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Explosive Detection Equipment (EDE)</a:t>
            </a:r>
          </a:p>
          <a:p>
            <a:pPr marL="1365193" lvl="5" indent="-342900">
              <a:lnSpc>
                <a:spcPct val="114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Evaluation of systems to detect or ID explosives and threats </a:t>
            </a:r>
          </a:p>
          <a:p>
            <a:pPr marL="742950" lvl="4" indent="-3429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EOD </a:t>
            </a:r>
            <a:r>
              <a:rPr lang="en-US" sz="1600" dirty="0"/>
              <a:t>Technology Assessment (ETA)</a:t>
            </a:r>
          </a:p>
          <a:p>
            <a:pPr marL="1365193" lvl="5" indent="-342900">
              <a:lnSpc>
                <a:spcPct val="114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New organization focused on evaluation of emerging </a:t>
            </a:r>
            <a:r>
              <a:rPr lang="en-US" sz="1600" dirty="0" smtClean="0"/>
              <a:t>and </a:t>
            </a:r>
            <a:r>
              <a:rPr lang="en-US" sz="1600" dirty="0"/>
              <a:t>available technology for EOD </a:t>
            </a:r>
          </a:p>
          <a:p>
            <a:pPr marL="1365193" lvl="5" indent="-342900">
              <a:lnSpc>
                <a:spcPct val="114000"/>
              </a:lnSpc>
              <a:spcBef>
                <a:spcPct val="0"/>
              </a:spcBef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spcBef>
                <a:spcPct val="0"/>
              </a:spcBef>
              <a:buClrTx/>
              <a:buFont typeface="Wingdings" pitchFamily="2" charset="2"/>
              <a:buChar char="M"/>
            </a:pPr>
            <a:r>
              <a:rPr lang="en-US" sz="2000" kern="0" dirty="0"/>
              <a:t>Key Facilities: </a:t>
            </a:r>
          </a:p>
          <a:p>
            <a:pPr marL="630238" lvl="4" indent="-287338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kern="0" dirty="0" smtClean="0"/>
              <a:t>Explosive ranges</a:t>
            </a:r>
          </a:p>
          <a:p>
            <a:pPr marL="630238" lvl="4" indent="-287338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kern="0" dirty="0" smtClean="0"/>
              <a:t>Analytical </a:t>
            </a:r>
            <a:r>
              <a:rPr lang="en-US" sz="1600" kern="0" dirty="0"/>
              <a:t>c</a:t>
            </a:r>
            <a:r>
              <a:rPr lang="en-US" sz="1600" kern="0" dirty="0" smtClean="0"/>
              <a:t>hemistry lab</a:t>
            </a:r>
            <a:endParaRPr lang="en-US" sz="1600" kern="0" dirty="0"/>
          </a:p>
          <a:p>
            <a:pPr marL="630238" lvl="4" indent="-287338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kern="0" dirty="0"/>
              <a:t>Geographically diverse organization </a:t>
            </a:r>
          </a:p>
        </p:txBody>
      </p:sp>
      <p:grpSp>
        <p:nvGrpSpPr>
          <p:cNvPr id="11" name="Group 37"/>
          <p:cNvGrpSpPr/>
          <p:nvPr/>
        </p:nvGrpSpPr>
        <p:grpSpPr>
          <a:xfrm>
            <a:off x="5339028" y="1541008"/>
            <a:ext cx="3514602" cy="1148533"/>
            <a:chOff x="595970" y="2148248"/>
            <a:chExt cx="8396494" cy="1286300"/>
          </a:xfrm>
        </p:grpSpPr>
        <p:sp>
          <p:nvSpPr>
            <p:cNvPr id="12" name="TextBox 11"/>
            <p:cNvSpPr txBox="1"/>
            <p:nvPr/>
          </p:nvSpPr>
          <p:spPr>
            <a:xfrm>
              <a:off x="595970" y="2976908"/>
              <a:ext cx="1317359" cy="3234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Warfighter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Workshop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9375" y="2997854"/>
              <a:ext cx="1476958" cy="4366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Military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Utility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8455" y="2985431"/>
              <a:ext cx="1324009" cy="4366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Extended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Field User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430" y="2971800"/>
              <a:ext cx="1696409" cy="3234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Operational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Demonstration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9917" y="2996194"/>
              <a:ext cx="1476958" cy="4366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Limited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Technical 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7305" y="2971801"/>
              <a:ext cx="1476958" cy="4366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Capability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Limits</a:t>
              </a:r>
            </a:p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endParaRPr 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48041" y="2480627"/>
              <a:ext cx="7723751" cy="425438"/>
            </a:xfrm>
            <a:custGeom>
              <a:avLst/>
              <a:gdLst>
                <a:gd name="connsiteX0" fmla="*/ 0 w 8707120"/>
                <a:gd name="connsiteY0" fmla="*/ 325120 h 335280"/>
                <a:gd name="connsiteX1" fmla="*/ 8707120 w 8707120"/>
                <a:gd name="connsiteY1" fmla="*/ 335280 h 335280"/>
                <a:gd name="connsiteX2" fmla="*/ 8707120 w 8707120"/>
                <a:gd name="connsiteY2" fmla="*/ 0 h 335280"/>
                <a:gd name="connsiteX3" fmla="*/ 0 w 8707120"/>
                <a:gd name="connsiteY3" fmla="*/ 32512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7120" h="335280">
                  <a:moveTo>
                    <a:pt x="0" y="325120"/>
                  </a:moveTo>
                  <a:lnTo>
                    <a:pt x="8707120" y="335280"/>
                  </a:lnTo>
                  <a:lnTo>
                    <a:pt x="8707120" y="0"/>
                  </a:lnTo>
                  <a:lnTo>
                    <a:pt x="0" y="3251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6000">
                  <a:srgbClr val="FF66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3923" y="2721044"/>
              <a:ext cx="2211785" cy="21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Conceptual Systems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29211" y="2457472"/>
              <a:ext cx="1786699" cy="43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Concrete Operational Systems</a:t>
              </a:r>
              <a:endParaRPr lang="en-US" sz="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19740" y="2148248"/>
              <a:ext cx="383174" cy="24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758" y1="8790" x2="25758" y2="8790"/>
                        <a14:backgroundMark x1="7364" y1="7435" x2="7364" y2="7435"/>
                        <a14:backgroundMark x1="92515" y1="6081" x2="92515" y2="6081"/>
                        <a14:backgroundMark x1="93182" y1="92023" x2="93182" y2="92023"/>
                        <a14:backgroundMark x1="8061" y1="92023" x2="8061" y2="92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615" y="994071"/>
            <a:ext cx="1317464" cy="13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logo transparent bkg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81" y="2839640"/>
            <a:ext cx="1461481" cy="17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84" y="4764165"/>
            <a:ext cx="1924023" cy="1309106"/>
          </a:xfrm>
          <a:prstGeom prst="rect">
            <a:avLst/>
          </a:prstGeom>
        </p:spPr>
      </p:pic>
      <p:pic>
        <p:nvPicPr>
          <p:cNvPr id="22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09503" y="176035"/>
            <a:ext cx="1368234" cy="6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9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6243" y="694123"/>
            <a:ext cx="8691514" cy="510692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1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907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368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81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92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202" indent="-228308" algn="l" defTabSz="9132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r>
              <a:rPr lang="en-US" b="1" dirty="0"/>
              <a:t>Demonstration and Assessment Team (DAT)</a:t>
            </a:r>
          </a:p>
        </p:txBody>
      </p:sp>
      <p:pic>
        <p:nvPicPr>
          <p:cNvPr id="6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137" y="3111745"/>
            <a:ext cx="227631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DAT Vision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Leverage </a:t>
            </a:r>
            <a:r>
              <a:rPr lang="en-US" dirty="0" smtClean="0"/>
              <a:t>discovery, investigation and </a:t>
            </a:r>
            <a:r>
              <a:rPr lang="en-US" dirty="0" smtClean="0"/>
              <a:t>innovation </a:t>
            </a:r>
            <a:r>
              <a:rPr lang="en-US" dirty="0"/>
              <a:t>of Science and Technology (S&amp;T) efforts to explore potential solutions sets for existing and </a:t>
            </a:r>
            <a:r>
              <a:rPr lang="en-US" dirty="0" smtClean="0"/>
              <a:t>future </a:t>
            </a:r>
            <a:r>
              <a:rPr lang="en-US" dirty="0"/>
              <a:t>warfighting capability </a:t>
            </a:r>
            <a:r>
              <a:rPr lang="en-US" dirty="0" smtClean="0"/>
              <a:t>gaps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Facilitate and enhance </a:t>
            </a:r>
            <a:r>
              <a:rPr lang="en-US" dirty="0" smtClean="0"/>
              <a:t>through </a:t>
            </a:r>
            <a:r>
              <a:rPr lang="en-US" dirty="0"/>
              <a:t>the Operational Forces Integration </a:t>
            </a:r>
            <a:r>
              <a:rPr lang="en-US" dirty="0" smtClean="0"/>
              <a:t>and </a:t>
            </a:r>
            <a:r>
              <a:rPr lang="en-US" dirty="0" smtClean="0"/>
              <a:t>Engagement </a:t>
            </a:r>
            <a:r>
              <a:rPr lang="en-US" dirty="0"/>
              <a:t>process </a:t>
            </a:r>
            <a:r>
              <a:rPr lang="en-US" dirty="0" smtClean="0"/>
              <a:t>and </a:t>
            </a:r>
            <a:r>
              <a:rPr lang="en-US" dirty="0"/>
              <a:t>realistic Experimentation, </a:t>
            </a:r>
            <a:r>
              <a:rPr lang="en-US" dirty="0" smtClean="0"/>
              <a:t>EDA </a:t>
            </a:r>
            <a:r>
              <a:rPr lang="en-US" dirty="0" err="1" smtClean="0"/>
              <a:t>S&amp;T</a:t>
            </a:r>
            <a:r>
              <a:rPr lang="en-US" dirty="0" smtClean="0"/>
              <a:t> </a:t>
            </a:r>
            <a:r>
              <a:rPr lang="en-US" dirty="0"/>
              <a:t>efforts </a:t>
            </a:r>
            <a:r>
              <a:rPr lang="en-US" dirty="0" smtClean="0"/>
              <a:t>leading </a:t>
            </a:r>
            <a:r>
              <a:rPr lang="en-US" dirty="0"/>
              <a:t>to capabilities that </a:t>
            </a:r>
            <a:r>
              <a:rPr lang="en-US" dirty="0" smtClean="0"/>
              <a:t>provide </a:t>
            </a:r>
            <a:r>
              <a:rPr lang="en-US" b="1" dirty="0"/>
              <a:t>operational effectiveness</a:t>
            </a:r>
            <a:r>
              <a:rPr lang="en-US" dirty="0"/>
              <a:t> and </a:t>
            </a:r>
            <a:r>
              <a:rPr lang="en-US" b="1" dirty="0"/>
              <a:t>operational </a:t>
            </a:r>
            <a:r>
              <a:rPr lang="en-US" b="1" dirty="0" smtClean="0"/>
              <a:t>suitability</a:t>
            </a:r>
            <a:r>
              <a:rPr lang="en-US" b="1" dirty="0"/>
              <a:t> </a:t>
            </a:r>
            <a:r>
              <a:rPr lang="en-US" b="1" dirty="0" smtClean="0"/>
              <a:t>to </a:t>
            </a:r>
            <a:r>
              <a:rPr lang="en-US" b="1" dirty="0"/>
              <a:t>enable versus restrict</a:t>
            </a:r>
            <a:r>
              <a:rPr lang="en-US" dirty="0"/>
              <a:t>!</a:t>
            </a:r>
          </a:p>
        </p:txBody>
      </p:sp>
      <p:pic>
        <p:nvPicPr>
          <p:cNvPr id="6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0" y="146708"/>
            <a:ext cx="718507" cy="7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464948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“Geek/Warrior Marriage” </a:t>
            </a:r>
            <a:r>
              <a:rPr lang="en-US" sz="1800" dirty="0">
                <a:latin typeface="+mj-lt"/>
                <a:cs typeface="Arial" pitchFamily="34" charset="0"/>
              </a:rPr>
              <a:t>yields </a:t>
            </a:r>
            <a:r>
              <a:rPr lang="en-US" sz="1800" u="sng" dirty="0">
                <a:latin typeface="+mj-lt"/>
                <a:cs typeface="Arial" pitchFamily="34" charset="0"/>
              </a:rPr>
              <a:t>Operational Relevance</a:t>
            </a:r>
          </a:p>
          <a:p>
            <a:pPr lvl="1">
              <a:defRPr/>
            </a:pPr>
            <a:r>
              <a:rPr lang="en-US" sz="1700" dirty="0">
                <a:latin typeface="+mj-lt"/>
                <a:cs typeface="Arial" pitchFamily="34" charset="0"/>
              </a:rPr>
              <a:t>Scientists </a:t>
            </a:r>
            <a:r>
              <a:rPr lang="en-US" sz="1700" dirty="0" smtClean="0">
                <a:latin typeface="+mj-lt"/>
                <a:cs typeface="Arial" pitchFamily="34" charset="0"/>
              </a:rPr>
              <a:t>and </a:t>
            </a:r>
            <a:r>
              <a:rPr lang="en-US" sz="1700" dirty="0">
                <a:latin typeface="+mj-lt"/>
                <a:cs typeface="Arial" pitchFamily="34" charset="0"/>
              </a:rPr>
              <a:t>e</a:t>
            </a:r>
            <a:r>
              <a:rPr lang="en-US" sz="1700" dirty="0" smtClean="0">
                <a:latin typeface="+mj-lt"/>
                <a:cs typeface="Arial" pitchFamily="34" charset="0"/>
              </a:rPr>
              <a:t>ngineers who </a:t>
            </a:r>
            <a:r>
              <a:rPr lang="en-US" sz="1700" dirty="0">
                <a:latin typeface="+mj-lt"/>
                <a:cs typeface="Arial" pitchFamily="34" charset="0"/>
              </a:rPr>
              <a:t>rarely have military </a:t>
            </a:r>
            <a:r>
              <a:rPr lang="en-US" sz="1700" dirty="0" smtClean="0">
                <a:latin typeface="+mj-lt"/>
                <a:cs typeface="Arial" pitchFamily="34" charset="0"/>
              </a:rPr>
              <a:t>experience </a:t>
            </a:r>
            <a:r>
              <a:rPr lang="en-US" sz="1700" dirty="0">
                <a:latin typeface="+mj-lt"/>
                <a:cs typeface="Arial" pitchFamily="34" charset="0"/>
              </a:rPr>
              <a:t>need to understand how Marines/Sailors/Soldiers/ Airmen fight and how gear must perform</a:t>
            </a:r>
          </a:p>
          <a:p>
            <a:pPr lvl="1">
              <a:defRPr/>
            </a:pPr>
            <a:r>
              <a:rPr lang="en-US" sz="1700" dirty="0">
                <a:latin typeface="+mj-lt"/>
                <a:cs typeface="Arial" pitchFamily="34" charset="0"/>
              </a:rPr>
              <a:t>Technologies provide useful capability and are not obsolete before they are fielded</a:t>
            </a:r>
          </a:p>
          <a:p>
            <a:pPr lvl="1">
              <a:defRPr/>
            </a:pPr>
            <a:r>
              <a:rPr lang="en-US" sz="1700" dirty="0">
                <a:latin typeface="+mj-lt"/>
                <a:cs typeface="Arial" pitchFamily="34" charset="0"/>
              </a:rPr>
              <a:t>Users get an idea of “how to use” the technology, not just how the technology works</a:t>
            </a:r>
          </a:p>
          <a:p>
            <a:pPr lvl="1">
              <a:defRPr/>
            </a:pPr>
            <a:r>
              <a:rPr lang="en-US" sz="1700" dirty="0">
                <a:latin typeface="+mj-lt"/>
                <a:cs typeface="Arial" pitchFamily="34" charset="0"/>
              </a:rPr>
              <a:t>Key to success: Operators provide input early and participate </a:t>
            </a:r>
            <a:r>
              <a:rPr lang="en-US" sz="1700" dirty="0" smtClean="0">
                <a:latin typeface="+mj-lt"/>
                <a:cs typeface="Arial" pitchFamily="34" charset="0"/>
              </a:rPr>
              <a:t>upfront: </a:t>
            </a:r>
            <a:r>
              <a:rPr lang="en-US" sz="1700" dirty="0">
                <a:latin typeface="+mj-lt"/>
                <a:cs typeface="Arial" pitchFamily="34" charset="0"/>
              </a:rPr>
              <a:t>feedback after the system is fielded is TOO LATE!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Warfighter Integration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470178" y="1540173"/>
            <a:ext cx="3939345" cy="3493277"/>
            <a:chOff x="685800" y="1371600"/>
            <a:chExt cx="7696200" cy="5334000"/>
          </a:xfrm>
        </p:grpSpPr>
        <p:sp>
          <p:nvSpPr>
            <p:cNvPr id="8" name="Right Arrow 7"/>
            <p:cNvSpPr/>
            <p:nvPr/>
          </p:nvSpPr>
          <p:spPr bwMode="auto">
            <a:xfrm>
              <a:off x="685800" y="1371601"/>
              <a:ext cx="2657475" cy="1182048"/>
            </a:xfrm>
            <a:prstGeom prst="rightArrow">
              <a:avLst/>
            </a:prstGeom>
            <a:solidFill>
              <a:srgbClr val="000099">
                <a:alpha val="4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“Desired“ Capability</a:t>
              </a:r>
            </a:p>
          </p:txBody>
        </p:sp>
        <p:sp>
          <p:nvSpPr>
            <p:cNvPr id="9" name="Quad Arrow Callout 8"/>
            <p:cNvSpPr/>
            <p:nvPr/>
          </p:nvSpPr>
          <p:spPr bwMode="auto">
            <a:xfrm>
              <a:off x="2744186" y="2667514"/>
              <a:ext cx="3579426" cy="2818979"/>
            </a:xfrm>
            <a:prstGeom prst="quadArrowCallout">
              <a:avLst>
                <a:gd name="adj1" fmla="val 12515"/>
                <a:gd name="adj2" fmla="val 14015"/>
                <a:gd name="adj3" fmla="val 18515"/>
                <a:gd name="adj4" fmla="val 51123"/>
              </a:avLst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baseline="-250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User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baseline="-250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 Input and</a:t>
              </a:r>
              <a:r>
                <a:rPr lang="en-US" sz="1600" b="1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600" b="1" baseline="-250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Participation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baseline="-25000" dirty="0"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1371600"/>
              <a:ext cx="1981200" cy="1219200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Design</a:t>
              </a:r>
              <a:endParaRPr lang="en-US" dirty="0"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429000"/>
              <a:ext cx="1981200" cy="1219200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Build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05400" y="5410200"/>
              <a:ext cx="1981200" cy="1219200"/>
            </a:xfrm>
            <a:prstGeom prst="ellipse">
              <a:avLst/>
            </a:prstGeom>
            <a:solidFill>
              <a:srgbClr val="000099">
                <a:alpha val="4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Test</a:t>
              </a:r>
              <a:endParaRPr lang="en-US" dirty="0"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486400"/>
              <a:ext cx="1981200" cy="1219200"/>
            </a:xfrm>
            <a:prstGeom prst="ellipse">
              <a:avLst/>
            </a:prstGeom>
            <a:solidFill>
              <a:srgbClr val="000099">
                <a:alpha val="4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Demo</a:t>
              </a:r>
              <a:endParaRPr lang="en-US" dirty="0"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2000" y="3429000"/>
              <a:ext cx="1981200" cy="1219200"/>
            </a:xfrm>
            <a:prstGeom prst="ellipse">
              <a:avLst/>
            </a:prstGeom>
            <a:solidFill>
              <a:srgbClr val="000099">
                <a:alpha val="4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Assess</a:t>
              </a:r>
              <a:endParaRPr lang="en-US" dirty="0"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2327857">
              <a:off x="5684960" y="2608385"/>
              <a:ext cx="1007180" cy="491510"/>
            </a:xfrm>
            <a:prstGeom prst="rightArrow">
              <a:avLst/>
            </a:prstGeom>
            <a:solidFill>
              <a:srgbClr val="000099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7559420">
              <a:off x="6430028" y="4724495"/>
              <a:ext cx="686360" cy="608850"/>
            </a:xfrm>
            <a:prstGeom prst="rightArrow">
              <a:avLst/>
            </a:prstGeom>
            <a:solidFill>
              <a:srgbClr val="000099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4191558" y="5790453"/>
              <a:ext cx="684684" cy="609554"/>
            </a:xfrm>
            <a:prstGeom prst="rightArrow">
              <a:avLst/>
            </a:prstGeom>
            <a:solidFill>
              <a:srgbClr val="000099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3987896">
              <a:off x="1950328" y="4800219"/>
              <a:ext cx="686360" cy="611016"/>
            </a:xfrm>
            <a:prstGeom prst="rightArrow">
              <a:avLst/>
            </a:prstGeom>
            <a:solidFill>
              <a:srgbClr val="000099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8616342">
              <a:off x="2403174" y="2664331"/>
              <a:ext cx="686360" cy="611016"/>
            </a:xfrm>
            <a:prstGeom prst="rightArrow">
              <a:avLst/>
            </a:prstGeom>
            <a:solidFill>
              <a:srgbClr val="000099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5379" y="967583"/>
            <a:ext cx="285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“Secret Sauce”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598078" y="5195536"/>
            <a:ext cx="29209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Example S&amp;T Development Cycle</a:t>
            </a:r>
          </a:p>
        </p:txBody>
      </p:sp>
      <p:sp>
        <p:nvSpPr>
          <p:cNvPr id="22" name="TextBox 19"/>
          <p:cNvSpPr>
            <a:spLocks noChangeArrowheads="1"/>
          </p:cNvSpPr>
          <p:nvPr/>
        </p:nvSpPr>
        <p:spPr bwMode="auto">
          <a:xfrm>
            <a:off x="253052" y="5910089"/>
            <a:ext cx="8501247" cy="338554"/>
          </a:xfrm>
          <a:custGeom>
            <a:avLst/>
            <a:gdLst>
              <a:gd name="T0" fmla="*/ 0 w 7239000"/>
              <a:gd name="T1" fmla="*/ 0 h 646331"/>
              <a:gd name="T2" fmla="*/ 7239000 w 7239000"/>
              <a:gd name="T3" fmla="*/ 0 h 646331"/>
              <a:gd name="T4" fmla="*/ 7239000 w 7239000"/>
              <a:gd name="T5" fmla="*/ 210158 h 646331"/>
              <a:gd name="T6" fmla="*/ 0 w 7239000"/>
              <a:gd name="T7" fmla="*/ 210158 h 646331"/>
              <a:gd name="T8" fmla="*/ 0 w 7239000"/>
              <a:gd name="T9" fmla="*/ 0 h 646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39000"/>
              <a:gd name="T16" fmla="*/ 0 h 646331"/>
              <a:gd name="T17" fmla="*/ 7239000 w 7239000"/>
              <a:gd name="T18" fmla="*/ 646331 h 646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39000" h="646331">
                <a:moveTo>
                  <a:pt x="0" y="0"/>
                </a:moveTo>
                <a:lnTo>
                  <a:pt x="7239000" y="0"/>
                </a:lnTo>
                <a:lnTo>
                  <a:pt x="7239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7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j-lt"/>
              </a:rPr>
              <a:t>User Input Leads to Reduced Cycles and </a:t>
            </a: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Cost </a:t>
            </a:r>
            <a:r>
              <a:rPr lang="en-US" sz="1600" b="1" dirty="0">
                <a:solidFill>
                  <a:prstClr val="black"/>
                </a:solidFill>
                <a:latin typeface="+mj-lt"/>
              </a:rPr>
              <a:t>to Achieve Operational Utility</a:t>
            </a:r>
          </a:p>
        </p:txBody>
      </p:sp>
      <p:pic>
        <p:nvPicPr>
          <p:cNvPr id="23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0" y="146708"/>
            <a:ext cx="718507" cy="7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1771" y="219049"/>
            <a:ext cx="7323036" cy="59186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OFCI&amp;E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Continuum</a:t>
            </a:r>
          </a:p>
        </p:txBody>
      </p:sp>
      <p:grpSp>
        <p:nvGrpSpPr>
          <p:cNvPr id="7" name="Group 37"/>
          <p:cNvGrpSpPr/>
          <p:nvPr/>
        </p:nvGrpSpPr>
        <p:grpSpPr>
          <a:xfrm>
            <a:off x="497017" y="1546678"/>
            <a:ext cx="8412308" cy="4542050"/>
            <a:chOff x="731691" y="2148248"/>
            <a:chExt cx="8412308" cy="4542050"/>
          </a:xfrm>
        </p:grpSpPr>
        <p:sp>
          <p:nvSpPr>
            <p:cNvPr id="8" name="TextBox 7"/>
            <p:cNvSpPr txBox="1"/>
            <p:nvPr/>
          </p:nvSpPr>
          <p:spPr>
            <a:xfrm>
              <a:off x="818088" y="2976908"/>
              <a:ext cx="87312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Warfighter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Workshop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0325" y="2997853"/>
              <a:ext cx="93506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Military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Utility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02909" y="2985430"/>
              <a:ext cx="85510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Extended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Field User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Evaluation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1468" y="2971800"/>
              <a:ext cx="11463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Operational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Demonstration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80867" y="2996194"/>
              <a:ext cx="93506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Limited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Technical 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8255" y="2971800"/>
              <a:ext cx="93506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Capability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&amp; Limits</a:t>
              </a:r>
            </a:p>
            <a:p>
              <a:pPr algn="ctr"/>
              <a:r>
                <a:rPr lang="en-US" sz="1200" b="1" dirty="0">
                  <a:latin typeface="+mj-lt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918344" y="2499445"/>
              <a:ext cx="7723750" cy="425438"/>
            </a:xfrm>
            <a:custGeom>
              <a:avLst/>
              <a:gdLst>
                <a:gd name="connsiteX0" fmla="*/ 0 w 8707120"/>
                <a:gd name="connsiteY0" fmla="*/ 325120 h 335280"/>
                <a:gd name="connsiteX1" fmla="*/ 8707120 w 8707120"/>
                <a:gd name="connsiteY1" fmla="*/ 335280 h 335280"/>
                <a:gd name="connsiteX2" fmla="*/ 8707120 w 8707120"/>
                <a:gd name="connsiteY2" fmla="*/ 0 h 335280"/>
                <a:gd name="connsiteX3" fmla="*/ 0 w 8707120"/>
                <a:gd name="connsiteY3" fmla="*/ 32512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7120" h="335280">
                  <a:moveTo>
                    <a:pt x="0" y="325120"/>
                  </a:moveTo>
                  <a:lnTo>
                    <a:pt x="8707120" y="335280"/>
                  </a:lnTo>
                  <a:lnTo>
                    <a:pt x="8707120" y="0"/>
                  </a:lnTo>
                  <a:lnTo>
                    <a:pt x="0" y="3251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6000">
                  <a:srgbClr val="FF66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8852" y="2661749"/>
              <a:ext cx="1450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latin typeface="+mj-lt"/>
                  <a:cs typeface="Arial" panose="020B0604020202020204" pitchFamily="34" charset="0"/>
                </a:rPr>
                <a:t>Conceptual Systems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2755" y="2586088"/>
              <a:ext cx="2102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latin typeface="+mj-lt"/>
                  <a:cs typeface="Arial" panose="020B0604020202020204" pitchFamily="34" charset="0"/>
                </a:rPr>
                <a:t>Concrete Operational Systems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77294" y="2148248"/>
              <a:ext cx="346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latin typeface="+mj-lt"/>
                  <a:cs typeface="Arial" panose="020B0604020202020204" pitchFamily="34" charset="0"/>
                </a:rPr>
                <a:t>Degree of Warfighter Involvement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14192" y="6043510"/>
              <a:ext cx="7218790" cy="646788"/>
            </a:xfrm>
            <a:custGeom>
              <a:avLst/>
              <a:gdLst>
                <a:gd name="connsiteX0" fmla="*/ 0 w 7843837"/>
                <a:gd name="connsiteY0" fmla="*/ 0 h 1857375"/>
                <a:gd name="connsiteX1" fmla="*/ 14287 w 7843837"/>
                <a:gd name="connsiteY1" fmla="*/ 1857375 h 1857375"/>
                <a:gd name="connsiteX2" fmla="*/ 7843837 w 7843837"/>
                <a:gd name="connsiteY2" fmla="*/ 1843087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3837" h="1857375">
                  <a:moveTo>
                    <a:pt x="0" y="0"/>
                  </a:moveTo>
                  <a:lnTo>
                    <a:pt x="14287" y="1857375"/>
                  </a:lnTo>
                  <a:lnTo>
                    <a:pt x="7843837" y="184308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691" y="4258406"/>
              <a:ext cx="1249509" cy="178510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Stimulation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Capabilities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Missions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Concept of Ops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Tactics. Techniques, Procedures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DOTMLPF*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Human Factors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Identify Cyber approach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5042" y="4102420"/>
              <a:ext cx="1363958" cy="193899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57150" indent="-57150">
                <a:buFontTx/>
                <a:buChar char="-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Limited Objective   Experiments</a:t>
              </a:r>
              <a:endParaRPr lang="en-US" sz="1000" u="sng" strike="sngStrike" dirty="0">
                <a:latin typeface="+mj-lt"/>
                <a:cs typeface="Arial" panose="020B0604020202020204" pitchFamily="34" charset="0"/>
              </a:endParaRPr>
            </a:p>
            <a:p>
              <a:pPr marL="57150" indent="-57150">
                <a:buFontTx/>
                <a:buChar char="-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Technology Readiness Levels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Capabilities/ Limits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Safety</a:t>
              </a:r>
            </a:p>
            <a:p>
              <a:pPr marL="57150" indent="-57150"/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Operations &amp; Fielding Considerations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Lab or Tech Site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Ranges or Field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Assess/Refine Cyber approach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0407" y="4104518"/>
              <a:ext cx="1188462" cy="193899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74320" indent="-457200">
                <a:spcBef>
                  <a:spcPts val="600"/>
                </a:spcBef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Technology     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Operational Scenarios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Technical Subject Matter Expert (SME) lead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Warfighter uses</a:t>
              </a:r>
            </a:p>
            <a:p>
              <a:pPr>
                <a:buFontTx/>
                <a:buChar char="-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Stakeholder</a:t>
              </a:r>
            </a:p>
            <a:p>
              <a:pPr>
                <a:buFontTx/>
                <a:buChar char="-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Validate Cyber approach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000" b="1" i="1" dirty="0">
                  <a:latin typeface="+mj-lt"/>
                  <a:cs typeface="Arial" panose="020B0604020202020204" pitchFamily="34" charset="0"/>
                </a:rPr>
                <a:t>Ranges or Field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55594" y="3950630"/>
              <a:ext cx="1385610" cy="209288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- 50/50 Split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-SMEs &amp; Ops Forces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Tech SME setup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Ops Forces employ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Mission  vignettes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-Technically </a:t>
              </a:r>
            </a:p>
            <a:p>
              <a:pPr marL="274320" indent="-171450">
                <a:buFont typeface="Arial" panose="020B0604020202020204" pitchFamily="34" charset="0"/>
                <a:buChar char="•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Capable</a:t>
              </a:r>
            </a:p>
            <a:p>
              <a:pPr marL="274320" indent="-171450">
                <a:buFont typeface="Arial" panose="020B0604020202020204" pitchFamily="34" charset="0"/>
                <a:buChar char="•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Effective</a:t>
              </a:r>
            </a:p>
            <a:p>
              <a:pPr marL="274320" indent="-171450">
                <a:buFont typeface="Arial" panose="020B0604020202020204" pitchFamily="34" charset="0"/>
                <a:buChar char="•"/>
              </a:pPr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Suitable</a:t>
              </a:r>
            </a:p>
            <a:p>
              <a:pPr marL="57150" indent="-57150"/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Fielding assessment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Cyber assessment</a:t>
              </a:r>
            </a:p>
            <a:p>
              <a:r>
                <a:rPr lang="en-US" sz="1000" b="1" i="1" dirty="0">
                  <a:latin typeface="+mj-lt"/>
                  <a:cs typeface="Arial" panose="020B0604020202020204" pitchFamily="34" charset="0"/>
                </a:rPr>
                <a:t>                </a:t>
              </a:r>
            </a:p>
            <a:p>
              <a:pPr algn="ctr"/>
              <a:r>
                <a:rPr lang="en-US" sz="1000" b="1" i="1" dirty="0">
                  <a:latin typeface="+mj-lt"/>
                  <a:cs typeface="Arial" panose="020B0604020202020204" pitchFamily="34" charset="0"/>
                </a:rPr>
                <a:t>Field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39409" y="3950630"/>
              <a:ext cx="1260281" cy="224676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Ops Forces employ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SMEs in reserve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Full mission-based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scenarios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Full assessment of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operational utility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Effective? Suitable?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DOTMLPF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 assessment 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Transition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 considerations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Cyber assessment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         </a:t>
              </a:r>
            </a:p>
            <a:p>
              <a:pPr algn="ctr"/>
              <a:r>
                <a:rPr lang="en-US" sz="1000" b="1" i="1" dirty="0">
                  <a:latin typeface="+mj-lt"/>
                  <a:cs typeface="Arial" panose="020B0604020202020204" pitchFamily="34" charset="0"/>
                </a:rPr>
                <a:t>Field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5280" y="3950630"/>
              <a:ext cx="1358719" cy="224676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Leave at MUA site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Ops Forces use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Real world ops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SMEs on call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Collect data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Effective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Suitable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DOTMLPF</a:t>
              </a:r>
              <a:r>
                <a:rPr lang="en-US" sz="1000" i="1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 assessment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Transition 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 considerations</a:t>
              </a: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- Cyber assessment</a:t>
              </a:r>
            </a:p>
            <a:p>
              <a:endParaRPr lang="en-US" sz="1000" i="1" dirty="0">
                <a:latin typeface="+mj-lt"/>
                <a:cs typeface="Arial" panose="020B0604020202020204" pitchFamily="34" charset="0"/>
              </a:endParaRPr>
            </a:p>
            <a:p>
              <a:r>
                <a:rPr lang="en-US" sz="1000" i="1" dirty="0"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1000" b="1" i="1" dirty="0">
                  <a:latin typeface="+mj-lt"/>
                  <a:cs typeface="Arial" panose="020B0604020202020204" pitchFamily="34" charset="0"/>
                </a:rPr>
                <a:t> Field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9540" y="6228632"/>
              <a:ext cx="68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latin typeface="+mj-lt"/>
                  <a:cs typeface="Arial" panose="020B0604020202020204" pitchFamily="34" charset="0"/>
                </a:rPr>
                <a:t>Warfighter Workshops can be conducted across the spectrum of  events to gather and inject focused warfighter feedback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53206" y="1074112"/>
            <a:ext cx="473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Begin with the end in mind...Transition</a:t>
            </a:r>
            <a:endParaRPr lang="en-US" sz="2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670" y="6119960"/>
            <a:ext cx="5059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* Doctrine, Organization, Training, Materiel, Leadership And Education, Personnel &amp; Facilities </a:t>
            </a:r>
          </a:p>
        </p:txBody>
      </p:sp>
      <p:pic>
        <p:nvPicPr>
          <p:cNvPr id="28" name="Picture 2" descr="C:\Users\scot.c.jaworski1\Documents\1Jaws\NSWC IHEODTD\DAT LOGO! JPEG Mod.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0" y="146708"/>
            <a:ext cx="718507" cy="7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lIns="91322" tIns="45662" rIns="91322" bIns="45662"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17fce8e7-3f97-4fef-815f-da28a5f343c4">P4SJKHX6MDTV-323-37</_dlc_DocId>
    <_dlc_DocIdUrl xmlns="17fce8e7-3f97-4fef-815f-da28a5f343c4">
      <Url>https://navsea.navy.deps.mil/wc/surinhd/c/private/c4/_layouts/15/DocIdRedir.aspx?ID=P4SJKHX6MDTV-323-37</Url>
      <Description>P4SJKHX6MDTV-323-37</Description>
    </_dlc_DocIdUrl>
    <Description0 xmlns="901e6364-a13e-4ba9-941f-0811f283efeb" xsi:nil="true"/>
    <Category xmlns="901e6364-a13e-4ba9-941f-0811f283efeb">Template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1F013670FE144BA3CFEFCA9F88FAD" ma:contentTypeVersion="3" ma:contentTypeDescription="Create a new document." ma:contentTypeScope="" ma:versionID="b480e20bcc542f011431aa3d61dce38f">
  <xsd:schema xmlns:xsd="http://www.w3.org/2001/XMLSchema" xmlns:xs="http://www.w3.org/2001/XMLSchema" xmlns:p="http://schemas.microsoft.com/office/2006/metadata/properties" xmlns:ns2="17fce8e7-3f97-4fef-815f-da28a5f343c4" xmlns:ns3="901e6364-a13e-4ba9-941f-0811f283efeb" targetNamespace="http://schemas.microsoft.com/office/2006/metadata/properties" ma:root="true" ma:fieldsID="022365675dd92d5b0d03a91644a30f67" ns2:_="" ns3:_="">
    <xsd:import namespace="17fce8e7-3f97-4fef-815f-da28a5f343c4"/>
    <xsd:import namespace="901e6364-a13e-4ba9-941f-0811f283ef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ption0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ce8e7-3f97-4fef-815f-da28a5f34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e6364-a13e-4ba9-941f-0811f283efeb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Category" ma:index="12" nillable="true" ma:displayName="Category" ma:format="Dropdown" ma:internalName="Category">
      <xsd:simpleType>
        <xsd:union memberTypes="dms:Text">
          <xsd:simpleType>
            <xsd:restriction base="dms:Choice">
              <xsd:enumeration value="Style Guide"/>
              <xsd:enumeration value="Template"/>
              <xsd:enumeration value="Log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B9C9DFB-79E8-4F20-8E9E-EE05B56AD9CB}">
  <ds:schemaRefs>
    <ds:schemaRef ds:uri="http://purl.org/dc/dcmitype/"/>
    <ds:schemaRef ds:uri="http://schemas.microsoft.com/office/infopath/2007/PartnerControls"/>
    <ds:schemaRef ds:uri="901e6364-a13e-4ba9-941f-0811f283efe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7fce8e7-3f97-4fef-815f-da28a5f343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A9AB01-7F96-480F-831F-605F6FF02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ce8e7-3f97-4fef-815f-da28a5f343c4"/>
    <ds:schemaRef ds:uri="901e6364-a13e-4ba9-941f-0811f283e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7EB70C-16D0-40CA-B0DF-5475062F98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A44F40-E409-4D5B-B321-7EA7307D023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NAVSEA WCs</Template>
  <TotalTime>32430</TotalTime>
  <Words>1511</Words>
  <Application>Microsoft Office PowerPoint</Application>
  <PresentationFormat>On-screen Show (4:3)</PresentationFormat>
  <Paragraphs>324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(W1)</vt:lpstr>
      <vt:lpstr>Courier New</vt:lpstr>
      <vt:lpstr>Georgia</vt:lpstr>
      <vt:lpstr>Wingdings</vt:lpstr>
      <vt:lpstr>5_Office Theme</vt:lpstr>
      <vt:lpstr>PowerPoint Presentation</vt:lpstr>
      <vt:lpstr>What is Battle Lab?</vt:lpstr>
      <vt:lpstr>What does Battle Lab Do?</vt:lpstr>
      <vt:lpstr>PowerPoint Presentation</vt:lpstr>
      <vt:lpstr>Battle Lab Division (D3)</vt:lpstr>
      <vt:lpstr>PowerPoint Presentation</vt:lpstr>
      <vt:lpstr>DAT Vision</vt:lpstr>
      <vt:lpstr>Warfighter Integration</vt:lpstr>
      <vt:lpstr>OFCI&amp;E Continuum</vt:lpstr>
      <vt:lpstr>Operational Expertise</vt:lpstr>
      <vt:lpstr>PowerPoint Presentation</vt:lpstr>
      <vt:lpstr>EDE at a Glance</vt:lpstr>
      <vt:lpstr>EDE Capabilities</vt:lpstr>
      <vt:lpstr>PowerPoint Presentation</vt:lpstr>
      <vt:lpstr>ETA Overview</vt:lpstr>
      <vt:lpstr>ETA Way Forward</vt:lpstr>
      <vt:lpstr>Points of Contact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carrie.e.davis</dc:creator>
  <cp:lastModifiedBy>Phillips, Josh M CTR NSWC IHEODTD, 103</cp:lastModifiedBy>
  <cp:revision>1464</cp:revision>
  <cp:lastPrinted>2019-11-07T13:53:36Z</cp:lastPrinted>
  <dcterms:created xsi:type="dcterms:W3CDTF">2011-12-02T00:51:10Z</dcterms:created>
  <dcterms:modified xsi:type="dcterms:W3CDTF">2021-02-10T12:54:24Z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0x0101000001F013670FE144BA3CFEFCA9F88FAD</vt:lpwstr>
  </property>
  <property fmtid="{D5CDD505-2E9C-101B-9397-08002B2CF9AE}" pid="3" name="_dlc_DocIdItemGuid">
    <vt:lpwstr>738f85d9-847e-4d77-bd40-0a0b716833f7</vt:lpwstr>
  </property>
</Properties>
</file>