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3872" r:id="rId2"/>
    <p:sldMasterId id="2147483664" r:id="rId3"/>
  </p:sldMasterIdLst>
  <p:notesMasterIdLst>
    <p:notesMasterId r:id="rId9"/>
  </p:notesMasterIdLst>
  <p:handoutMasterIdLst>
    <p:handoutMasterId r:id="rId10"/>
  </p:handoutMasterIdLst>
  <p:sldIdLst>
    <p:sldId id="264" r:id="rId4"/>
    <p:sldId id="386" r:id="rId5"/>
    <p:sldId id="392" r:id="rId6"/>
    <p:sldId id="401" r:id="rId7"/>
    <p:sldId id="402" r:id="rId8"/>
  </p:sldIdLst>
  <p:sldSz cx="9144000" cy="6858000" type="screen4x3"/>
  <p:notesSz cx="7026275" cy="9312275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00"/>
    <a:srgbClr val="00FF00"/>
    <a:srgbClr val="00CC00"/>
    <a:srgbClr val="FF3300"/>
    <a:srgbClr val="CCECFF"/>
    <a:srgbClr val="CCFFCC"/>
    <a:srgbClr val="FFFF99"/>
    <a:srgbClr val="FFCC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38" autoAdjust="0"/>
    <p:restoredTop sz="86448" autoAdjust="0"/>
  </p:normalViewPr>
  <p:slideViewPr>
    <p:cSldViewPr snapToGrid="0">
      <p:cViewPr>
        <p:scale>
          <a:sx n="70" d="100"/>
          <a:sy n="70" d="100"/>
        </p:scale>
        <p:origin x="-1560" y="-72"/>
      </p:cViewPr>
      <p:guideLst>
        <p:guide orient="horz" pos="419"/>
        <p:guide pos="2879"/>
      </p:guideLst>
    </p:cSldViewPr>
  </p:slideViewPr>
  <p:outlineViewPr>
    <p:cViewPr>
      <p:scale>
        <a:sx n="33" d="100"/>
        <a:sy n="33" d="100"/>
      </p:scale>
      <p:origin x="246" y="2000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1974" y="-78"/>
      </p:cViewPr>
      <p:guideLst>
        <p:guide orient="horz" pos="2933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188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9" tIns="46078" rIns="92159" bIns="46078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4463" y="0"/>
            <a:ext cx="3097212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9" tIns="46078" rIns="92159" bIns="4607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4913"/>
            <a:ext cx="3024188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9" tIns="46078" rIns="92159" bIns="46078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4463" y="8824913"/>
            <a:ext cx="309721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9" tIns="46078" rIns="92159" bIns="4607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b="0"/>
            </a:lvl1pPr>
          </a:lstStyle>
          <a:p>
            <a:pPr>
              <a:defRPr/>
            </a:pPr>
            <a:fld id="{2373C892-2BC9-4CB4-B2A4-52816572D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2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7" tIns="46078" rIns="93747" bIns="46078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7" tIns="46078" rIns="93747" bIns="4607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96913"/>
            <a:ext cx="4656138" cy="3492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1188"/>
            <a:ext cx="5153025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7" tIns="46078" rIns="93747" bIns="46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7" tIns="46078" rIns="93747" bIns="46078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847138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7" tIns="46078" rIns="93747" bIns="4607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pPr>
              <a:defRPr/>
            </a:pPr>
            <a:fld id="{D382CC58-464D-4E64-8BF4-914AC6E0D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394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7BE1A-1E64-4E76-A03D-31A92D7EEB7B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GLOBEWIRE3"/>
          <p:cNvPicPr>
            <a:picLocks noChangeAspect="1" noChangeArrowheads="1"/>
          </p:cNvPicPr>
          <p:nvPr userDrawn="1"/>
        </p:nvPicPr>
        <p:blipFill>
          <a:blip r:embed="rId2" cstate="print">
            <a:lum bright="54000" contrast="-70000"/>
          </a:blip>
          <a:srcRect r="17857"/>
          <a:stretch>
            <a:fillRect/>
          </a:stretch>
        </p:blipFill>
        <p:spPr bwMode="auto">
          <a:xfrm>
            <a:off x="0" y="-80963"/>
            <a:ext cx="9144000" cy="693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0063" y="333375"/>
            <a:ext cx="2070100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33375"/>
            <a:ext cx="6057900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39763" y="333375"/>
            <a:ext cx="8280400" cy="5514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338" y="333375"/>
            <a:ext cx="5330825" cy="427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9763" y="1146175"/>
            <a:ext cx="3990975" cy="470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3138" y="1146175"/>
            <a:ext cx="3992562" cy="470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5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86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3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0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3" y="1222375"/>
            <a:ext cx="8135937" cy="470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14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25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7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20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4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18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753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C52C0-31A0-488B-9D74-DBF7FF863BF8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CB2F9-4CEF-4B0C-A92A-BE2F80EDE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A55C4-02E1-41C2-9885-79B891D1F62D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EB84-913D-47FA-842F-8927D7E4D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CBC6-E8FD-40A6-BC06-1C5C4B163210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0CD08-2A8E-4D33-A7B5-A76031650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C63C9-5FE7-45C2-ACBA-7E1DE87CB916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F320-B2F8-4035-ADB7-23121A633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A1757-DAF3-4463-ABA0-FFB1851C6EA3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05F3-2326-4F09-9188-BACDEBFE8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CF401-7CDA-49E4-84EC-186D54DECEB8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71B44-B61D-4C3D-BC68-9867636F0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AC5A7-6BDE-49D8-8C69-701D5B98242F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C65A1-2CDD-499F-A1E4-AB191783C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A1293-5EFF-4110-87CC-C305B101AD73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975D6-5EC0-4F6A-90B2-0EDF0B7B33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F2206-7982-4D34-BC3D-8420A8C90DC5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218EF-34AB-410F-8B5C-83FC98BFA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DAF51-ACFC-42CB-AB57-A3D715A27420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4D60F-68BD-4F12-954F-AC21790FE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EE864-8570-4D93-9C54-FADC786CDF1E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0E238-0F77-44CF-9B5F-FF4111455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E3F60-E376-4892-9B6B-C78D1A8A2D52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6D80-51EE-4FE0-AC36-7367291D6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3" name="Picture 6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9775" y="5686425"/>
            <a:ext cx="1284288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3" y="1146175"/>
            <a:ext cx="3990975" cy="4702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3138" y="1146175"/>
            <a:ext cx="3992562" cy="4702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89338" y="333375"/>
            <a:ext cx="53308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1146175"/>
            <a:ext cx="8135937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 Click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6553200"/>
            <a:ext cx="8456613" cy="133350"/>
          </a:xfrm>
          <a:prstGeom prst="rect">
            <a:avLst/>
          </a:prstGeom>
          <a:solidFill>
            <a:srgbClr val="CE132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8840788" y="6556375"/>
            <a:ext cx="133350" cy="130175"/>
          </a:xfrm>
          <a:prstGeom prst="ellipse">
            <a:avLst/>
          </a:prstGeom>
          <a:solidFill>
            <a:srgbClr val="CE1324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14338" y="6508750"/>
            <a:ext cx="8499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V="1">
            <a:off x="417513" y="6503988"/>
            <a:ext cx="0" cy="234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8174038" y="6291263"/>
            <a:ext cx="2190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>
              <a:defRPr/>
            </a:pPr>
            <a:r>
              <a:rPr lang="en-US" sz="1000" b="0"/>
              <a:t> </a:t>
            </a:r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8504238" y="6561138"/>
            <a:ext cx="0" cy="1666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8374063" y="6400800"/>
            <a:ext cx="292100" cy="214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2" name="Oval 18"/>
          <p:cNvSpPr>
            <a:spLocks noChangeArrowheads="1"/>
          </p:cNvSpPr>
          <p:nvPr/>
        </p:nvSpPr>
        <p:spPr bwMode="auto">
          <a:xfrm>
            <a:off x="8393113" y="6400800"/>
            <a:ext cx="219075" cy="219075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 userDrawn="1"/>
        </p:nvSpPr>
        <p:spPr bwMode="auto">
          <a:xfrm>
            <a:off x="8348663" y="6402388"/>
            <a:ext cx="315912" cy="211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spAutoFit/>
          </a:bodyPr>
          <a:lstStyle/>
          <a:p>
            <a:pPr>
              <a:spcBef>
                <a:spcPct val="50000"/>
              </a:spcBef>
              <a:defRPr/>
            </a:pPr>
            <a:fld id="{276DEBEE-92C1-4287-908A-1F76FD62BFF8}" type="slidenum">
              <a:rPr lang="en-US" sz="800" b="0"/>
              <a:pPr>
                <a:spcBef>
                  <a:spcPct val="50000"/>
                </a:spcBef>
                <a:defRPr/>
              </a:pPr>
              <a:t>‹#›</a:t>
            </a:fld>
            <a:endParaRPr lang="en-US" sz="800" b="0"/>
          </a:p>
        </p:txBody>
      </p:sp>
      <p:pic>
        <p:nvPicPr>
          <p:cNvPr id="15" name="Picture 6"/>
          <p:cNvPicPr>
            <a:picLocks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14338" y="229506"/>
            <a:ext cx="1155700" cy="563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200" b="1" i="1">
          <a:solidFill>
            <a:schemeClr val="tx1"/>
          </a:solidFill>
          <a:latin typeface="Arial" charset="0"/>
        </a:defRPr>
      </a:lvl9pPr>
    </p:titleStyle>
    <p:bodyStyle>
      <a:lvl1pPr marL="2286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FF0000"/>
        </a:buClr>
        <a:buSzPct val="64000"/>
        <a:buFont typeface="Monotype Sorts" pitchFamily="2" charset="2"/>
        <a:buChar char="l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0033CC"/>
        </a:buClr>
        <a:buSzPct val="64000"/>
        <a:buFont typeface="Monotype Sorts" pitchFamily="2" charset="2"/>
        <a:buChar char="n"/>
        <a:defRPr sz="1600" b="1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Times New Roman" pitchFamily="18" charset="0"/>
        <a:buChar char="–"/>
        <a:defRPr sz="1600">
          <a:solidFill>
            <a:schemeClr val="tx1"/>
          </a:solidFill>
          <a:latin typeface="+mn-lt"/>
        </a:defRPr>
      </a:lvl5pPr>
      <a:lvl6pPr marL="20574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Times New Roman" pitchFamily="18" charset="0"/>
        <a:buChar char="–"/>
        <a:defRPr sz="1600">
          <a:solidFill>
            <a:schemeClr val="tx1"/>
          </a:solidFill>
          <a:latin typeface="+mn-lt"/>
        </a:defRPr>
      </a:lvl6pPr>
      <a:lvl7pPr marL="25146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Times New Roman" pitchFamily="18" charset="0"/>
        <a:buChar char="–"/>
        <a:defRPr sz="1600">
          <a:solidFill>
            <a:schemeClr val="tx1"/>
          </a:solidFill>
          <a:latin typeface="+mn-lt"/>
        </a:defRPr>
      </a:lvl7pPr>
      <a:lvl8pPr marL="29718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Times New Roman" pitchFamily="18" charset="0"/>
        <a:buChar char="–"/>
        <a:defRPr sz="1600">
          <a:solidFill>
            <a:schemeClr val="tx1"/>
          </a:solidFill>
          <a:latin typeface="+mn-lt"/>
        </a:defRPr>
      </a:lvl8pPr>
      <a:lvl9pPr marL="3429000" indent="-2286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Times New Roman" pitchFamily="18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F0DE9-505B-45B5-968A-BF5FEE32CDC0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C602B-A7EE-4FA3-A9C4-C8E6ABD94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5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7FF18E-6A1A-453F-AA54-F9EBA20AE830}" type="datetimeFigureOut">
              <a:rPr lang="en-US"/>
              <a:pPr>
                <a:defRPr/>
              </a:pPr>
              <a:t>8/5/2016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DB9F2D-B4F3-4F54-AA17-46DE0EDBF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1"/>
          <p:cNvSpPr>
            <a:spLocks noChangeArrowheads="1"/>
          </p:cNvSpPr>
          <p:nvPr/>
        </p:nvSpPr>
        <p:spPr bwMode="auto">
          <a:xfrm>
            <a:off x="4011613" y="28305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4" name="Rectangle 26"/>
          <p:cNvSpPr>
            <a:spLocks noChangeArrowheads="1"/>
          </p:cNvSpPr>
          <p:nvPr/>
        </p:nvSpPr>
        <p:spPr bwMode="auto">
          <a:xfrm>
            <a:off x="3381375" y="4964113"/>
            <a:ext cx="54086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buClr>
                <a:srgbClr val="FF0000"/>
              </a:buClr>
              <a:buSzPct val="64000"/>
              <a:buFont typeface="Monotype Sorts" pitchFamily="2" charset="2"/>
              <a:buNone/>
            </a:pPr>
            <a:r>
              <a:rPr lang="en-US" sz="1800" i="1" dirty="0"/>
              <a:t>Rick </a:t>
            </a:r>
            <a:r>
              <a:rPr lang="en-US" sz="1800" i="1" dirty="0" err="1"/>
              <a:t>Roelecke</a:t>
            </a:r>
            <a:endParaRPr lang="en-US" sz="1800" i="1" dirty="0"/>
          </a:p>
          <a:p>
            <a:pPr>
              <a:buClr>
                <a:srgbClr val="FF0000"/>
              </a:buClr>
              <a:buSzPct val="64000"/>
              <a:buFont typeface="Monotype Sorts" pitchFamily="2" charset="2"/>
              <a:buNone/>
            </a:pPr>
            <a:r>
              <a:rPr lang="en-US" sz="1800" i="1" dirty="0" smtClean="0"/>
              <a:t>Director, Corporate Quality Management</a:t>
            </a:r>
            <a:endParaRPr lang="en-US" sz="1800" i="1" dirty="0"/>
          </a:p>
          <a:p>
            <a:pPr algn="r">
              <a:buClr>
                <a:srgbClr val="FF0000"/>
              </a:buClr>
              <a:buSzPct val="64000"/>
              <a:buFont typeface="Monotype Sorts" pitchFamily="2" charset="2"/>
              <a:buNone/>
            </a:pPr>
            <a:endParaRPr lang="en-US" sz="1800" i="1" dirty="0"/>
          </a:p>
          <a:p>
            <a:pPr algn="r">
              <a:buClr>
                <a:srgbClr val="FF0000"/>
              </a:buClr>
              <a:buSzPct val="64000"/>
              <a:buFont typeface="Monotype Sorts" pitchFamily="2" charset="2"/>
              <a:buNone/>
            </a:pPr>
            <a:endParaRPr lang="en-US" sz="1800" i="1" dirty="0"/>
          </a:p>
          <a:p>
            <a:pPr>
              <a:buClr>
                <a:srgbClr val="FF0000"/>
              </a:buClr>
              <a:buSzPct val="64000"/>
              <a:buFont typeface="Monotype Sorts" pitchFamily="2" charset="2"/>
              <a:buNone/>
            </a:pPr>
            <a:r>
              <a:rPr lang="en-US" i="1" dirty="0" smtClean="0"/>
              <a:t>July 26</a:t>
            </a:r>
            <a:r>
              <a:rPr lang="en-US" i="1" baseline="30000" dirty="0" smtClean="0"/>
              <a:t>th</a:t>
            </a:r>
            <a:r>
              <a:rPr lang="en-US" i="1" dirty="0" smtClean="0"/>
              <a:t>, 2016</a:t>
            </a:r>
            <a:endParaRPr lang="en-US" i="1" dirty="0"/>
          </a:p>
        </p:txBody>
      </p:sp>
      <p:pic>
        <p:nvPicPr>
          <p:cNvPr id="15365" name="Picture 29" descr="counterfeit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1775" y="5534025"/>
            <a:ext cx="114249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90875" y="201612"/>
            <a:ext cx="3009900" cy="1608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132114" y="2612571"/>
            <a:ext cx="66511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L-3 Communications </a:t>
            </a:r>
          </a:p>
          <a:p>
            <a:r>
              <a:rPr lang="en-US" sz="3200" dirty="0" smtClean="0"/>
              <a:t>DoD Policy Implementation</a:t>
            </a:r>
            <a:endParaRPr lang="en-US" sz="32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6"/>
          <p:cNvSpPr txBox="1">
            <a:spLocks noChangeArrowheads="1"/>
          </p:cNvSpPr>
          <p:nvPr/>
        </p:nvSpPr>
        <p:spPr bwMode="auto">
          <a:xfrm>
            <a:off x="200025" y="931862"/>
            <a:ext cx="4000500" cy="33813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1. Implement A Strict DMSMS Program</a:t>
            </a:r>
          </a:p>
        </p:txBody>
      </p:sp>
      <p:sp>
        <p:nvSpPr>
          <p:cNvPr id="19460" name="TextBox 7"/>
          <p:cNvSpPr txBox="1">
            <a:spLocks noChangeArrowheads="1"/>
          </p:cNvSpPr>
          <p:nvPr/>
        </p:nvSpPr>
        <p:spPr bwMode="auto">
          <a:xfrm>
            <a:off x="406400" y="1335142"/>
            <a:ext cx="4343400" cy="338554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2. </a:t>
            </a:r>
            <a:r>
              <a:rPr lang="en-US" i="1" dirty="0" smtClean="0"/>
              <a:t>Manage your End of Life notices</a:t>
            </a:r>
            <a:endParaRPr lang="en-US" i="1" dirty="0"/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615950" y="1748618"/>
            <a:ext cx="4991100" cy="584775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3. Control </a:t>
            </a:r>
            <a:r>
              <a:rPr lang="en-US" i="1" dirty="0" smtClean="0"/>
              <a:t>ID Purchases, OEM/OCM or Franchised sources only, make it hard to purchase from IDs</a:t>
            </a:r>
            <a:endParaRPr lang="en-US" i="1" dirty="0"/>
          </a:p>
        </p:txBody>
      </p:sp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1130300" y="3432969"/>
            <a:ext cx="5586186" cy="338554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i="1" dirty="0"/>
              <a:t>5. Control Your Independent </a:t>
            </a:r>
            <a:r>
              <a:rPr lang="en-US" i="1" dirty="0" smtClean="0"/>
              <a:t>Distributors and Suppliers</a:t>
            </a:r>
            <a:endParaRPr lang="en-US" i="1" dirty="0"/>
          </a:p>
        </p:txBody>
      </p:sp>
      <p:sp>
        <p:nvSpPr>
          <p:cNvPr id="19463" name="TextBox 10"/>
          <p:cNvSpPr txBox="1">
            <a:spLocks noChangeArrowheads="1"/>
          </p:cNvSpPr>
          <p:nvPr/>
        </p:nvSpPr>
        <p:spPr bwMode="auto">
          <a:xfrm>
            <a:off x="1384299" y="3879850"/>
            <a:ext cx="5517243" cy="584775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i="1" dirty="0"/>
              <a:t>6. </a:t>
            </a:r>
            <a:r>
              <a:rPr lang="en-US" i="1" dirty="0" smtClean="0"/>
              <a:t>Define state of the art authenticity inspection and test requirements</a:t>
            </a:r>
            <a:endParaRPr lang="en-US" i="1" dirty="0"/>
          </a:p>
        </p:txBody>
      </p:sp>
      <p:sp>
        <p:nvSpPr>
          <p:cNvPr id="19464" name="TextBox 11"/>
          <p:cNvSpPr txBox="1">
            <a:spLocks noChangeArrowheads="1"/>
          </p:cNvSpPr>
          <p:nvPr/>
        </p:nvSpPr>
        <p:spPr bwMode="auto">
          <a:xfrm>
            <a:off x="1676400" y="4524376"/>
            <a:ext cx="5435600" cy="338138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7. Track and Document Lessons Learned   </a:t>
            </a:r>
          </a:p>
        </p:txBody>
      </p:sp>
      <p:sp>
        <p:nvSpPr>
          <p:cNvPr id="19465" name="TextBox 12"/>
          <p:cNvSpPr txBox="1">
            <a:spLocks noChangeArrowheads="1"/>
          </p:cNvSpPr>
          <p:nvPr/>
        </p:nvSpPr>
        <p:spPr bwMode="auto">
          <a:xfrm>
            <a:off x="838200" y="2466284"/>
            <a:ext cx="5422900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4. </a:t>
            </a:r>
            <a:r>
              <a:rPr lang="en-US" i="1" dirty="0" smtClean="0"/>
              <a:t>Assure engineering change and remanufacturer assessments are conducted prior to authorizing ID purchases</a:t>
            </a:r>
            <a:endParaRPr lang="en-US" i="1" dirty="0"/>
          </a:p>
        </p:txBody>
      </p:sp>
      <p:sp>
        <p:nvSpPr>
          <p:cNvPr id="19466" name="TextBox 13"/>
          <p:cNvSpPr txBox="1">
            <a:spLocks noChangeArrowheads="1"/>
          </p:cNvSpPr>
          <p:nvPr/>
        </p:nvSpPr>
        <p:spPr bwMode="auto">
          <a:xfrm>
            <a:off x="1930400" y="4921252"/>
            <a:ext cx="5435600" cy="3381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8. Impound and </a:t>
            </a:r>
            <a:r>
              <a:rPr lang="en-US" i="1" dirty="0" smtClean="0"/>
              <a:t>Report any </a:t>
            </a:r>
            <a:r>
              <a:rPr lang="en-US" i="1" dirty="0"/>
              <a:t>Counterfeit Parts</a:t>
            </a:r>
          </a:p>
        </p:txBody>
      </p:sp>
      <p:sp>
        <p:nvSpPr>
          <p:cNvPr id="19467" name="TextBox 14"/>
          <p:cNvSpPr txBox="1">
            <a:spLocks noChangeArrowheads="1"/>
          </p:cNvSpPr>
          <p:nvPr/>
        </p:nvSpPr>
        <p:spPr bwMode="auto">
          <a:xfrm>
            <a:off x="2200275" y="5356228"/>
            <a:ext cx="5854700" cy="338138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 dirty="0"/>
              <a:t>9. Influence Your Customers To Support Re-Design Efforts</a:t>
            </a:r>
          </a:p>
        </p:txBody>
      </p:sp>
      <p:sp>
        <p:nvSpPr>
          <p:cNvPr id="19468" name="TextBox 15"/>
          <p:cNvSpPr txBox="1">
            <a:spLocks noChangeArrowheads="1"/>
          </p:cNvSpPr>
          <p:nvPr/>
        </p:nvSpPr>
        <p:spPr bwMode="auto">
          <a:xfrm>
            <a:off x="2413000" y="5797550"/>
            <a:ext cx="5778500" cy="338138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i="1" dirty="0"/>
              <a:t>10. Educate Your </a:t>
            </a:r>
            <a:r>
              <a:rPr lang="en-US" i="1" dirty="0" smtClean="0"/>
              <a:t>Workforce </a:t>
            </a:r>
            <a:r>
              <a:rPr lang="en-US" i="1" dirty="0"/>
              <a:t>And Subcontractors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687" y="142875"/>
            <a:ext cx="5330825" cy="42703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L-3’s Counterfeit Program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0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19467" grpId="0" animBg="1"/>
      <p:bldP spid="194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105839"/>
            <a:ext cx="8724900" cy="5218761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000" dirty="0" smtClean="0"/>
              <a:t>A strict DMSMS program must monitor and measure the obsolescence management process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Number of open End of Life (EOL) actions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Cycle time to close EOL actions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Cost avoidance for closing EOL actions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Integration of EOL status in design tools at part selection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Use of EOL data during the proposal stage</a:t>
            </a:r>
          </a:p>
          <a:p>
            <a:pPr>
              <a:lnSpc>
                <a:spcPct val="95000"/>
              </a:lnSpc>
            </a:pPr>
            <a:endParaRPr lang="en-US" sz="2000" dirty="0" smtClean="0"/>
          </a:p>
          <a:p>
            <a:pPr>
              <a:lnSpc>
                <a:spcPct val="95000"/>
              </a:lnSpc>
            </a:pPr>
            <a:r>
              <a:rPr lang="en-US" sz="2000" dirty="0" smtClean="0"/>
              <a:t>Making it hard to purchase parts from Independent Distributors (IDs)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Mandating use of original manufacturers and their Authorized Distributors (ADs) and/or Resellers (ARs)</a:t>
            </a:r>
          </a:p>
          <a:p>
            <a:pPr lvl="1">
              <a:lnSpc>
                <a:spcPct val="95000"/>
              </a:lnSpc>
            </a:pPr>
            <a:r>
              <a:rPr lang="en-US" sz="1800" b="0" dirty="0"/>
              <a:t>P</a:t>
            </a:r>
            <a:r>
              <a:rPr lang="en-US" sz="1800" b="0" dirty="0" smtClean="0"/>
              <a:t>rocedures </a:t>
            </a:r>
            <a:r>
              <a:rPr lang="en-US" sz="1800" b="0" dirty="0"/>
              <a:t>to validate </a:t>
            </a:r>
            <a:r>
              <a:rPr lang="en-US" sz="1800" b="0" dirty="0" smtClean="0"/>
              <a:t>ADs, ARs, and </a:t>
            </a:r>
            <a:r>
              <a:rPr lang="en-US" sz="1800" b="0" dirty="0"/>
              <a:t>After-market Manufacturers</a:t>
            </a:r>
          </a:p>
          <a:p>
            <a:pPr lvl="1">
              <a:lnSpc>
                <a:spcPct val="95000"/>
              </a:lnSpc>
            </a:pPr>
            <a:r>
              <a:rPr lang="en-US" sz="1800" b="0" dirty="0"/>
              <a:t>P</a:t>
            </a:r>
            <a:r>
              <a:rPr lang="en-US" sz="1800" b="0" dirty="0" smtClean="0"/>
              <a:t>rocesses to document engineering rational for no design changes, alternate parts, or after-market options prior to approving all P.O.s to IDs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A comprehensive set of inspection and test requirements for authenticity of parts that exceed current SAE standards</a:t>
            </a:r>
          </a:p>
          <a:p>
            <a:pPr lvl="2">
              <a:lnSpc>
                <a:spcPct val="95000"/>
              </a:lnSpc>
            </a:pPr>
            <a:r>
              <a:rPr lang="en-US" sz="1800" dirty="0" smtClean="0"/>
              <a:t>100% Visual inspection</a:t>
            </a:r>
          </a:p>
          <a:p>
            <a:pPr lvl="2">
              <a:lnSpc>
                <a:spcPct val="95000"/>
              </a:lnSpc>
            </a:pPr>
            <a:r>
              <a:rPr lang="en-US" sz="1800" b="0" dirty="0" smtClean="0"/>
              <a:t>100% X-Ray</a:t>
            </a:r>
          </a:p>
          <a:p>
            <a:pPr lvl="2">
              <a:lnSpc>
                <a:spcPct val="95000"/>
              </a:lnSpc>
            </a:pPr>
            <a:r>
              <a:rPr lang="en-US" sz="1800" b="0" dirty="0" smtClean="0"/>
              <a:t>SEM Analysis</a:t>
            </a:r>
          </a:p>
          <a:p>
            <a:pPr lvl="2">
              <a:lnSpc>
                <a:spcPct val="95000"/>
              </a:lnSpc>
            </a:pPr>
            <a:endParaRPr lang="en-US" sz="1800" b="0" dirty="0" smtClean="0"/>
          </a:p>
          <a:p>
            <a:pPr lvl="2">
              <a:lnSpc>
                <a:spcPct val="95000"/>
              </a:lnSpc>
            </a:pPr>
            <a:endParaRPr lang="en-US" sz="1800" b="0" dirty="0" smtClean="0"/>
          </a:p>
          <a:p>
            <a:pPr marL="342900" lvl="1" indent="0">
              <a:lnSpc>
                <a:spcPct val="95000"/>
              </a:lnSpc>
              <a:buNone/>
            </a:pPr>
            <a:endParaRPr lang="en-US" sz="18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87285" y="246290"/>
            <a:ext cx="7330850" cy="42703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Highlights of DoD Policy Implementation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31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043" y="822810"/>
            <a:ext cx="8724900" cy="5752161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000" dirty="0" smtClean="0"/>
              <a:t>Supplier Controls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Limiting the number of approved IDs to less than 4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Physical audits of IDs</a:t>
            </a:r>
          </a:p>
          <a:p>
            <a:pPr lvl="2">
              <a:lnSpc>
                <a:spcPct val="95000"/>
              </a:lnSpc>
            </a:pPr>
            <a:r>
              <a:rPr lang="en-US" sz="1800" b="0" dirty="0" smtClean="0"/>
              <a:t>Assuring degreed engineers run lab operations</a:t>
            </a:r>
            <a:endParaRPr lang="en-US" sz="1800" b="0" dirty="0"/>
          </a:p>
          <a:p>
            <a:pPr lvl="2">
              <a:lnSpc>
                <a:spcPct val="95000"/>
              </a:lnSpc>
            </a:pPr>
            <a:r>
              <a:rPr lang="en-US" sz="1800" b="0" dirty="0"/>
              <a:t>Trained technicians performing the inspections and tests </a:t>
            </a:r>
            <a:r>
              <a:rPr lang="en-US" sz="1800" b="0" dirty="0" smtClean="0"/>
              <a:t>(e.g. ICE-3000 certifications)</a:t>
            </a:r>
            <a:endParaRPr lang="en-US" sz="1800" b="0" dirty="0"/>
          </a:p>
          <a:p>
            <a:pPr lvl="2">
              <a:lnSpc>
                <a:spcPct val="95000"/>
              </a:lnSpc>
            </a:pPr>
            <a:r>
              <a:rPr lang="en-US" sz="1800" b="0" dirty="0" smtClean="0"/>
              <a:t>Process proofing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Physical audits of Contract Manufacturers (CMs), Maintenance Repair and Overhaul (MRO) services, and major/critical suppliers for counterfeit mitigation programs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Not allowing any suppliers to purchase parts from IDs without approval</a:t>
            </a:r>
          </a:p>
          <a:p>
            <a:pPr>
              <a:lnSpc>
                <a:spcPct val="95000"/>
              </a:lnSpc>
            </a:pPr>
            <a:endParaRPr lang="en-US" sz="2000" dirty="0" smtClean="0"/>
          </a:p>
          <a:p>
            <a:pPr>
              <a:lnSpc>
                <a:spcPct val="95000"/>
              </a:lnSpc>
            </a:pPr>
            <a:r>
              <a:rPr lang="en-US" sz="2000" dirty="0" smtClean="0"/>
              <a:t>Training</a:t>
            </a:r>
          </a:p>
          <a:p>
            <a:pPr lvl="1">
              <a:lnSpc>
                <a:spcPct val="95000"/>
              </a:lnSpc>
            </a:pPr>
            <a:r>
              <a:rPr lang="en-US" sz="1800" b="0" dirty="0"/>
              <a:t>A</a:t>
            </a:r>
            <a:r>
              <a:rPr lang="en-US" sz="1800" b="0" dirty="0" smtClean="0"/>
              <a:t>utomated and interactive training course, addresses all departments 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Providing supplier training courses and materials</a:t>
            </a:r>
          </a:p>
          <a:p>
            <a:pPr lvl="1">
              <a:lnSpc>
                <a:spcPct val="95000"/>
              </a:lnSpc>
            </a:pPr>
            <a:endParaRPr lang="en-US" sz="1800" b="0" dirty="0"/>
          </a:p>
          <a:p>
            <a:pPr>
              <a:lnSpc>
                <a:spcPct val="95000"/>
              </a:lnSpc>
            </a:pPr>
            <a:r>
              <a:rPr lang="en-US" sz="2000" dirty="0" smtClean="0"/>
              <a:t>Monitoring Industry Counterfeit Information and Reporting Incidents</a:t>
            </a:r>
            <a:endParaRPr lang="en-US" sz="2000" dirty="0"/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Automated process that screens GIDEP reports to each division’s BOMs and requires division to disposition impact, responsiveness measured and reported</a:t>
            </a:r>
            <a:endParaRPr lang="en-US" sz="1800" dirty="0"/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Assuring all incidents are reported to ERAI and GIDEP, including incidents identified at the IDs</a:t>
            </a:r>
            <a:endParaRPr lang="en-US" sz="1800" b="0" dirty="0"/>
          </a:p>
          <a:p>
            <a:pPr marL="0" indent="0">
              <a:lnSpc>
                <a:spcPct val="95000"/>
              </a:lnSpc>
              <a:buNone/>
            </a:pPr>
            <a:endParaRPr lang="en-US" sz="2000" b="0" dirty="0"/>
          </a:p>
          <a:p>
            <a:pPr lvl="2">
              <a:lnSpc>
                <a:spcPct val="95000"/>
              </a:lnSpc>
            </a:pPr>
            <a:endParaRPr lang="en-US" sz="1800" b="0" dirty="0" smtClean="0"/>
          </a:p>
          <a:p>
            <a:pPr lvl="2">
              <a:lnSpc>
                <a:spcPct val="95000"/>
              </a:lnSpc>
            </a:pPr>
            <a:endParaRPr lang="en-US" sz="1800" b="0" dirty="0" smtClean="0"/>
          </a:p>
          <a:p>
            <a:pPr marL="342900" lvl="1" indent="0">
              <a:lnSpc>
                <a:spcPct val="95000"/>
              </a:lnSpc>
              <a:buNone/>
            </a:pPr>
            <a:endParaRPr lang="en-US" sz="18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87285" y="246290"/>
            <a:ext cx="7330850" cy="42703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Highlights of DoD Policy Implementation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9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928" y="1182039"/>
            <a:ext cx="8724900" cy="4369675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000" dirty="0" smtClean="0"/>
              <a:t>Concerns and Loopholes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Concerns with current definition of trusted suppliers that allows IDs with mitigation processes to be “trusted”</a:t>
            </a:r>
          </a:p>
          <a:p>
            <a:pPr lvl="2">
              <a:lnSpc>
                <a:spcPct val="95000"/>
              </a:lnSpc>
            </a:pPr>
            <a:r>
              <a:rPr lang="en-US" sz="1800" dirty="0" smtClean="0"/>
              <a:t>Allows wiggle room for IDs to be approved to procure parts from ADs and IDs</a:t>
            </a:r>
          </a:p>
          <a:p>
            <a:pPr lvl="2">
              <a:lnSpc>
                <a:spcPct val="95000"/>
              </a:lnSpc>
            </a:pPr>
            <a:r>
              <a:rPr lang="en-US" sz="1800" b="0" dirty="0" smtClean="0"/>
              <a:t>Concerned with recent trend on IDs die mining parts to remanufacture them using approved/proven processes and then being categorized as trusted/authorized After-market Manufacturers 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Unsure what constitutes the documentation necessary for “a government approved counterfeit mitigation program”</a:t>
            </a:r>
          </a:p>
          <a:p>
            <a:pPr lvl="1">
              <a:lnSpc>
                <a:spcPct val="95000"/>
              </a:lnSpc>
            </a:pPr>
            <a:r>
              <a:rPr lang="en-US" sz="1800" b="0" dirty="0" smtClean="0"/>
              <a:t>Concerned with impact on proposed rule on reporting all </a:t>
            </a:r>
            <a:r>
              <a:rPr lang="en-US" sz="1800" b="0" dirty="0" err="1" smtClean="0"/>
              <a:t>nonconformances</a:t>
            </a:r>
            <a:endParaRPr lang="en-US" sz="1800" b="0" dirty="0" smtClean="0"/>
          </a:p>
          <a:p>
            <a:pPr lvl="2">
              <a:lnSpc>
                <a:spcPct val="95000"/>
              </a:lnSpc>
            </a:pPr>
            <a:r>
              <a:rPr lang="en-US" sz="1800" dirty="0" smtClean="0"/>
              <a:t>GIDEP reporting and monitoring is costly</a:t>
            </a:r>
          </a:p>
          <a:p>
            <a:pPr lvl="2">
              <a:lnSpc>
                <a:spcPct val="95000"/>
              </a:lnSpc>
            </a:pPr>
            <a:endParaRPr lang="en-US" sz="1800" b="0" dirty="0"/>
          </a:p>
          <a:p>
            <a:pPr>
              <a:lnSpc>
                <a:spcPct val="95000"/>
              </a:lnSpc>
            </a:pPr>
            <a:r>
              <a:rPr lang="en-US" sz="2000" dirty="0" smtClean="0"/>
              <a:t>Additional Policy</a:t>
            </a:r>
          </a:p>
          <a:p>
            <a:pPr lvl="1">
              <a:lnSpc>
                <a:spcPct val="95000"/>
              </a:lnSpc>
            </a:pPr>
            <a:r>
              <a:rPr lang="en-US" b="0" dirty="0" smtClean="0"/>
              <a:t>None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87285" y="246290"/>
            <a:ext cx="7330850" cy="42703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DoD Policy Concerns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59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Celectronics">
  <a:themeElements>
    <a:clrScheme name="CMCelectronic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MCelectronic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MCelectronic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Celectronic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Celectronics 8">
        <a:dk1>
          <a:srgbClr val="5F5F5F"/>
        </a:dk1>
        <a:lt1>
          <a:srgbClr val="FFFFFF"/>
        </a:lt1>
        <a:dk2>
          <a:srgbClr val="100E23"/>
        </a:dk2>
        <a:lt2>
          <a:srgbClr val="FFFFFF"/>
        </a:lt2>
        <a:accent1>
          <a:srgbClr val="990099"/>
        </a:accent1>
        <a:accent2>
          <a:srgbClr val="FFCC00"/>
        </a:accent2>
        <a:accent3>
          <a:srgbClr val="AAAAAC"/>
        </a:accent3>
        <a:accent4>
          <a:srgbClr val="DADADA"/>
        </a:accent4>
        <a:accent5>
          <a:srgbClr val="CAAACA"/>
        </a:accent5>
        <a:accent6>
          <a:srgbClr val="E7B900"/>
        </a:accent6>
        <a:hlink>
          <a:srgbClr val="FF9933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MCelectronics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D:\Files\Onex Corp\CMC Electronics\CMCelectronics.pot</Template>
  <TotalTime>11378</TotalTime>
  <Words>498</Words>
  <Application>Microsoft Office PowerPoint</Application>
  <PresentationFormat>On-screen Show (4:3)</PresentationFormat>
  <Paragraphs>66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CMCelectronics</vt:lpstr>
      <vt:lpstr>1_Custom Design</vt:lpstr>
      <vt:lpstr>Custom Design</vt:lpstr>
      <vt:lpstr>PowerPoint Presentation</vt:lpstr>
      <vt:lpstr>L-3’s Counterfeit Program</vt:lpstr>
      <vt:lpstr>Highlights of DoD Policy Implementation</vt:lpstr>
      <vt:lpstr>Highlights of DoD Policy Implementation</vt:lpstr>
      <vt:lpstr>DoD Policy Concerns</vt:lpstr>
    </vt:vector>
  </TitlesOfParts>
  <Company>CMC Electronics Cincinnati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VG Format</dc:title>
  <dc:creator>Carol Oelker</dc:creator>
  <cp:lastModifiedBy>Inman, Angela D CTR GXM, GXM</cp:lastModifiedBy>
  <cp:revision>723</cp:revision>
  <cp:lastPrinted>2002-05-13T11:32:05Z</cp:lastPrinted>
  <dcterms:created xsi:type="dcterms:W3CDTF">2001-05-07T11:47:58Z</dcterms:created>
  <dcterms:modified xsi:type="dcterms:W3CDTF">2016-08-05T19:18:46Z</dcterms:modified>
</cp:coreProperties>
</file>